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330" r:id="rId2"/>
    <p:sldId id="628" r:id="rId3"/>
    <p:sldId id="546" r:id="rId4"/>
    <p:sldId id="470" r:id="rId5"/>
    <p:sldId id="548" r:id="rId6"/>
    <p:sldId id="471" r:id="rId7"/>
    <p:sldId id="547" r:id="rId8"/>
    <p:sldId id="601" r:id="rId9"/>
    <p:sldId id="551" r:id="rId10"/>
    <p:sldId id="552" r:id="rId11"/>
    <p:sldId id="459" r:id="rId12"/>
    <p:sldId id="473" r:id="rId13"/>
    <p:sldId id="558" r:id="rId14"/>
    <p:sldId id="644" r:id="rId15"/>
    <p:sldId id="645" r:id="rId16"/>
    <p:sldId id="646" r:id="rId17"/>
    <p:sldId id="642" r:id="rId18"/>
    <p:sldId id="629" r:id="rId19"/>
    <p:sldId id="634" r:id="rId20"/>
    <p:sldId id="569" r:id="rId21"/>
    <p:sldId id="571" r:id="rId22"/>
    <p:sldId id="636" r:id="rId23"/>
    <p:sldId id="650" r:id="rId24"/>
    <p:sldId id="572" r:id="rId25"/>
    <p:sldId id="630" r:id="rId26"/>
    <p:sldId id="577" r:id="rId27"/>
    <p:sldId id="631" r:id="rId28"/>
    <p:sldId id="633" r:id="rId29"/>
    <p:sldId id="637" r:id="rId30"/>
    <p:sldId id="648" r:id="rId31"/>
    <p:sldId id="573" r:id="rId32"/>
    <p:sldId id="632" r:id="rId33"/>
    <p:sldId id="649" r:id="rId34"/>
    <p:sldId id="651" r:id="rId35"/>
    <p:sldId id="654" r:id="rId36"/>
    <p:sldId id="638" r:id="rId37"/>
    <p:sldId id="639" r:id="rId38"/>
    <p:sldId id="640" r:id="rId39"/>
    <p:sldId id="641" r:id="rId40"/>
    <p:sldId id="653" r:id="rId41"/>
    <p:sldId id="582" r:id="rId42"/>
    <p:sldId id="583" r:id="rId43"/>
    <p:sldId id="570" r:id="rId44"/>
    <p:sldId id="612" r:id="rId45"/>
    <p:sldId id="613" r:id="rId46"/>
    <p:sldId id="584" r:id="rId47"/>
    <p:sldId id="585" r:id="rId48"/>
    <p:sldId id="586" r:id="rId49"/>
    <p:sldId id="614" r:id="rId50"/>
    <p:sldId id="588" r:id="rId51"/>
    <p:sldId id="587" r:id="rId52"/>
    <p:sldId id="589" r:id="rId53"/>
    <p:sldId id="530" r:id="rId54"/>
  </p:sldIdLst>
  <p:sldSz cx="9144000" cy="6858000" type="screen4x3"/>
  <p:notesSz cx="6797675" cy="9928225"/>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000099"/>
    <a:srgbClr val="EAEAEA"/>
    <a:srgbClr val="FFFF00"/>
    <a:srgbClr val="990033"/>
    <a:srgbClr val="FF0033"/>
    <a:srgbClr val="336600"/>
    <a:srgbClr val="000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27" autoAdjust="0"/>
  </p:normalViewPr>
  <p:slideViewPr>
    <p:cSldViewPr showGuides="1">
      <p:cViewPr varScale="1">
        <p:scale>
          <a:sx n="93" d="100"/>
          <a:sy n="93" d="100"/>
        </p:scale>
        <p:origin x="1664" y="2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3"/>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lang="da-DK">
                    <a:latin typeface="Myriad Pro"/>
                    <a:cs typeface="Arial" pitchFamily="34" charset="0"/>
                  </a:defRPr>
                </a:pPr>
                <a:endParaRPr lang="fr-FR"/>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'Ark1'!$A$1:$D$1</c:f>
              <c:strCache>
                <c:ptCount val="4"/>
                <c:pt idx="0">
                  <c:v>very important</c:v>
                </c:pt>
                <c:pt idx="1">
                  <c:v>important</c:v>
                </c:pt>
                <c:pt idx="2">
                  <c:v>less important</c:v>
                </c:pt>
                <c:pt idx="3">
                  <c:v>not at all important</c:v>
                </c:pt>
              </c:strCache>
            </c:strRef>
          </c:cat>
          <c:val>
            <c:numRef>
              <c:f>'Ark1'!$A$2:$D$2</c:f>
              <c:numCache>
                <c:formatCode>General</c:formatCode>
                <c:ptCount val="4"/>
                <c:pt idx="0">
                  <c:v>30.0</c:v>
                </c:pt>
                <c:pt idx="1">
                  <c:v>40.0</c:v>
                </c:pt>
                <c:pt idx="2">
                  <c:v>26.0</c:v>
                </c:pt>
                <c:pt idx="3">
                  <c:v>4.0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818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927" cy="496653"/>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defTabSz="792163">
              <a:defRPr sz="1000" i="1"/>
            </a:lvl1pPr>
          </a:lstStyle>
          <a:p>
            <a:pPr>
              <a:defRPr/>
            </a:pPr>
            <a:endParaRPr lang="en-GB"/>
          </a:p>
        </p:txBody>
      </p:sp>
      <p:sp>
        <p:nvSpPr>
          <p:cNvPr id="2051" name="Rectangle 3"/>
          <p:cNvSpPr>
            <a:spLocks noGrp="1" noChangeArrowheads="1"/>
          </p:cNvSpPr>
          <p:nvPr>
            <p:ph type="dt" idx="1"/>
          </p:nvPr>
        </p:nvSpPr>
        <p:spPr bwMode="auto">
          <a:xfrm>
            <a:off x="3852749" y="0"/>
            <a:ext cx="2944926" cy="496653"/>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792163">
              <a:defRPr sz="1000" i="1"/>
            </a:lvl1pPr>
          </a:lstStyle>
          <a:p>
            <a:pPr>
              <a:defRPr/>
            </a:pPr>
            <a:endParaRPr lang="en-GB"/>
          </a:p>
        </p:txBody>
      </p:sp>
      <p:sp>
        <p:nvSpPr>
          <p:cNvPr id="59396" name="Rectangle 4"/>
          <p:cNvSpPr>
            <a:spLocks noGrp="1" noRot="1" noChangeAspect="1" noChangeArrowheads="1" noTextEdit="1"/>
          </p:cNvSpPr>
          <p:nvPr>
            <p:ph type="sldImg" idx="2"/>
          </p:nvPr>
        </p:nvSpPr>
        <p:spPr bwMode="auto">
          <a:xfrm>
            <a:off x="927100" y="750888"/>
            <a:ext cx="4945063"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6253" y="4716593"/>
            <a:ext cx="4985171" cy="4466653"/>
          </a:xfrm>
          <a:prstGeom prst="rect">
            <a:avLst/>
          </a:prstGeom>
          <a:noFill/>
          <a:ln w="9525">
            <a:noFill/>
            <a:miter lim="800000"/>
            <a:headEnd/>
            <a:tailEnd/>
          </a:ln>
          <a:effectLst/>
        </p:spPr>
        <p:txBody>
          <a:bodyPr vert="horz" wrap="square" lIns="95767" tIns="47884" rIns="95767" bIns="47884"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2054" name="Rectangle 6"/>
          <p:cNvSpPr>
            <a:spLocks noGrp="1" noChangeArrowheads="1"/>
          </p:cNvSpPr>
          <p:nvPr>
            <p:ph type="ftr" sz="quarter" idx="4"/>
          </p:nvPr>
        </p:nvSpPr>
        <p:spPr bwMode="auto">
          <a:xfrm>
            <a:off x="0" y="9431572"/>
            <a:ext cx="2944927" cy="496653"/>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defTabSz="792163">
              <a:defRPr sz="1000" i="1"/>
            </a:lvl1pPr>
          </a:lstStyle>
          <a:p>
            <a:pPr>
              <a:defRPr/>
            </a:pPr>
            <a:endParaRPr lang="en-GB"/>
          </a:p>
        </p:txBody>
      </p:sp>
      <p:sp>
        <p:nvSpPr>
          <p:cNvPr id="2055" name="Rectangle 7"/>
          <p:cNvSpPr>
            <a:spLocks noGrp="1" noChangeArrowheads="1"/>
          </p:cNvSpPr>
          <p:nvPr>
            <p:ph type="sldNum" sz="quarter" idx="5"/>
          </p:nvPr>
        </p:nvSpPr>
        <p:spPr bwMode="auto">
          <a:xfrm>
            <a:off x="3852749" y="9431572"/>
            <a:ext cx="2944926" cy="496653"/>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792163">
              <a:defRPr sz="1000" i="1"/>
            </a:lvl1pPr>
          </a:lstStyle>
          <a:p>
            <a:pPr>
              <a:defRPr/>
            </a:pPr>
            <a:fld id="{B92371AC-8FB9-49FF-A15A-B06B005AD637}" type="slidenum">
              <a:rPr lang="en-GB"/>
              <a:pPr>
                <a:defRPr/>
              </a:pPr>
              <a:t>‹#›</a:t>
            </a:fld>
            <a:endParaRPr lang="en-GB"/>
          </a:p>
        </p:txBody>
      </p:sp>
    </p:spTree>
    <p:extLst>
      <p:ext uri="{BB962C8B-B14F-4D97-AF65-F5344CB8AC3E}">
        <p14:creationId xmlns:p14="http://schemas.microsoft.com/office/powerpoint/2010/main" val="415661149"/>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body" idx="1"/>
          </p:nvPr>
        </p:nvSpPr>
        <p:spPr>
          <a:xfrm>
            <a:off x="906358" y="4715908"/>
            <a:ext cx="4984961" cy="4465978"/>
          </a:xfrm>
          <a:noFill/>
          <a:ln/>
        </p:spPr>
        <p:txBody>
          <a:bodyPr lIns="94117" tIns="46232" rIns="94117" bIns="46232"/>
          <a:lstStyle/>
          <a:p>
            <a:r>
              <a:rPr lang="en-US">
                <a:latin typeface="Arial" pitchFamily="-104" charset="0"/>
                <a:cs typeface="MS PGothic" pitchFamily="34" charset="-128"/>
              </a:rPr>
              <a:t>I like to formulation</a:t>
            </a:r>
          </a:p>
        </p:txBody>
      </p:sp>
      <p:sp>
        <p:nvSpPr>
          <p:cNvPr id="43010" name="Rectangle 3"/>
          <p:cNvSpPr>
            <a:spLocks noGrp="1" noRot="1" noChangeAspect="1" noChangeArrowheads="1" noTextEdit="1"/>
          </p:cNvSpPr>
          <p:nvPr>
            <p:ph type="sldImg"/>
          </p:nvPr>
        </p:nvSpPr>
        <p:spPr>
          <a:xfrm>
            <a:off x="925513" y="750888"/>
            <a:ext cx="4948237" cy="3711575"/>
          </a:xfrm>
          <a:ln w="12700" cap="flat">
            <a:solidFill>
              <a:schemeClr val="tx1"/>
            </a:solidFill>
          </a:ln>
        </p:spPr>
      </p:sp>
    </p:spTree>
    <p:extLst>
      <p:ext uri="{BB962C8B-B14F-4D97-AF65-F5344CB8AC3E}">
        <p14:creationId xmlns:p14="http://schemas.microsoft.com/office/powerpoint/2010/main" val="240683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p>
        </p:txBody>
      </p:sp>
      <p:sp>
        <p:nvSpPr>
          <p:cNvPr id="604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defRPr sz="1400">
                <a:solidFill>
                  <a:schemeClr val="tx1"/>
                </a:solidFill>
                <a:latin typeface="Times New Roman" charset="0"/>
                <a:ea typeface="ＭＳ Ｐゴシック" charset="-128"/>
              </a:defRPr>
            </a:lvl1pPr>
            <a:lvl2pPr marL="37931725" indent="-37474525" defTabSz="792163">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E20BC565-9F12-4D4C-9142-41815EB2197A}" type="slidenum">
              <a:rPr lang="en-GB" altLang="fr-FR" sz="1000"/>
              <a:pPr/>
              <a:t>38</a:t>
            </a:fld>
            <a:endParaRPr lang="en-GB" altLang="fr-FR" sz="1000"/>
          </a:p>
        </p:txBody>
      </p:sp>
    </p:spTree>
    <p:extLst>
      <p:ext uri="{BB962C8B-B14F-4D97-AF65-F5344CB8AC3E}">
        <p14:creationId xmlns:p14="http://schemas.microsoft.com/office/powerpoint/2010/main" val="130768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3A56E92-171E-425A-847C-5B33909D7E23}" type="slidenum">
              <a:rPr lang="en-GB" smtClean="0"/>
              <a:pPr>
                <a:defRPr/>
              </a:pPr>
              <a:t>40</a:t>
            </a:fld>
            <a:endParaRPr lang="en-GB"/>
          </a:p>
        </p:txBody>
      </p:sp>
    </p:spTree>
    <p:extLst>
      <p:ext uri="{BB962C8B-B14F-4D97-AF65-F5344CB8AC3E}">
        <p14:creationId xmlns:p14="http://schemas.microsoft.com/office/powerpoint/2010/main" val="83218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US">
                <a:latin typeface="Arial" pitchFamily="-104" charset="0"/>
                <a:cs typeface="MS PGothic" pitchFamily="34" charset="-128"/>
              </a:rPr>
              <a:t>While in adult medicine, autonomy reigns supreme, In pediatrics, Beneficence often trumps autonomy</a:t>
            </a:r>
          </a:p>
        </p:txBody>
      </p:sp>
      <p:sp>
        <p:nvSpPr>
          <p:cNvPr id="45059" name="Slide Number Placeholder 3"/>
          <p:cNvSpPr>
            <a:spLocks noGrp="1"/>
          </p:cNvSpPr>
          <p:nvPr>
            <p:ph type="sldNum" sz="quarter" idx="5"/>
          </p:nvPr>
        </p:nvSpPr>
        <p:spPr>
          <a:noFill/>
        </p:spPr>
        <p:txBody>
          <a:bodyPr/>
          <a:lstStyle/>
          <a:p>
            <a:fld id="{67598A11-5DD9-F54F-A121-6822F45328A0}" type="slidenum">
              <a:rPr lang="en-US">
                <a:ea typeface="MS PGothic" pitchFamily="34" charset="-128"/>
                <a:cs typeface="MS PGothic" pitchFamily="34" charset="-128"/>
              </a:rPr>
              <a:pPr/>
              <a:t>9</a:t>
            </a:fld>
            <a:endParaRPr lang="en-US">
              <a:ea typeface="MS PGothic" pitchFamily="34" charset="-128"/>
              <a:cs typeface="MS PGothic" pitchFamily="34" charset="-128"/>
            </a:endParaRPr>
          </a:p>
        </p:txBody>
      </p:sp>
    </p:spTree>
    <p:extLst>
      <p:ext uri="{BB962C8B-B14F-4D97-AF65-F5344CB8AC3E}">
        <p14:creationId xmlns:p14="http://schemas.microsoft.com/office/powerpoint/2010/main" val="314718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dirty="0" smtClean="0">
              <a:solidFill>
                <a:srgbClr val="000099"/>
              </a:solidFil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53A56E92-171E-425A-847C-5B33909D7E23}" type="slidenum">
              <a:rPr lang="en-GB" smtClean="0"/>
              <a:pPr>
                <a:defRPr/>
              </a:pPr>
              <a:t>23</a:t>
            </a:fld>
            <a:endParaRPr lang="en-GB"/>
          </a:p>
        </p:txBody>
      </p:sp>
    </p:spTree>
    <p:extLst>
      <p:ext uri="{BB962C8B-B14F-4D97-AF65-F5344CB8AC3E}">
        <p14:creationId xmlns:p14="http://schemas.microsoft.com/office/powerpoint/2010/main" val="127207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defRPr sz="1400">
                <a:solidFill>
                  <a:schemeClr val="tx1"/>
                </a:solidFill>
                <a:latin typeface="Times New Roman" charset="0"/>
                <a:ea typeface="ＭＳ Ｐゴシック" charset="-128"/>
              </a:defRPr>
            </a:lvl1pPr>
            <a:lvl2pPr marL="37931725" indent="-37474525" defTabSz="792163">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D111640F-FF01-4243-8809-AFBFBD84912F}" type="slidenum">
              <a:rPr lang="en-GB" altLang="fr-FR" sz="1000"/>
              <a:pPr/>
              <a:t>27</a:t>
            </a:fld>
            <a:endParaRPr lang="en-GB" altLang="fr-FR" sz="1000"/>
          </a:p>
        </p:txBody>
      </p:sp>
      <p:sp>
        <p:nvSpPr>
          <p:cNvPr id="49155" name="Rectangle 2"/>
          <p:cNvSpPr>
            <a:spLocks noGrp="1" noRot="1" noChangeAspect="1" noChangeArrowheads="1" noTextEdit="1"/>
          </p:cNvSpPr>
          <p:nvPr>
            <p:ph type="sldImg"/>
          </p:nvPr>
        </p:nvSpPr>
        <p:spPr>
          <a:xfrm>
            <a:off x="1147763" y="847725"/>
            <a:ext cx="4575175" cy="3432175"/>
          </a:xfrm>
          <a:ln/>
        </p:spPr>
      </p:sp>
      <p:sp>
        <p:nvSpPr>
          <p:cNvPr id="49156" name="Rectangle 3"/>
          <p:cNvSpPr>
            <a:spLocks noGrp="1" noChangeArrowheads="1"/>
          </p:cNvSpPr>
          <p:nvPr>
            <p:ph type="body" idx="1"/>
          </p:nvPr>
        </p:nvSpPr>
        <p:spPr>
          <a:xfrm>
            <a:off x="381000" y="4348163"/>
            <a:ext cx="6261100" cy="5184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914400"/>
            <a:endParaRPr lang="de-CH" altLang="fr-FR" sz="1100"/>
          </a:p>
        </p:txBody>
      </p:sp>
    </p:spTree>
    <p:extLst>
      <p:ext uri="{BB962C8B-B14F-4D97-AF65-F5344CB8AC3E}">
        <p14:creationId xmlns:p14="http://schemas.microsoft.com/office/powerpoint/2010/main" val="82945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Calibri" charset="0"/>
            </a:endParaRPr>
          </a:p>
        </p:txBody>
      </p:sp>
      <p:sp>
        <p:nvSpPr>
          <p:cNvPr id="563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defRPr sz="1400">
                <a:solidFill>
                  <a:schemeClr val="tx1"/>
                </a:solidFill>
                <a:latin typeface="Times New Roman" charset="0"/>
                <a:ea typeface="ＭＳ Ｐゴシック" charset="-128"/>
              </a:defRPr>
            </a:lvl1pPr>
            <a:lvl2pPr marL="37931725" indent="-37474525" defTabSz="792163">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E6457BC0-042A-F548-A1B1-280F4B8896C8}" type="slidenum">
              <a:rPr lang="fr-FR" altLang="fr-FR" sz="1000">
                <a:latin typeface="Arial" charset="0"/>
              </a:rPr>
              <a:pPr/>
              <a:t>29</a:t>
            </a:fld>
            <a:endParaRPr lang="fr-FR" altLang="fr-FR" sz="1000">
              <a:latin typeface="Arial" charset="0"/>
            </a:endParaRPr>
          </a:p>
        </p:txBody>
      </p:sp>
    </p:spTree>
    <p:extLst>
      <p:ext uri="{BB962C8B-B14F-4D97-AF65-F5344CB8AC3E}">
        <p14:creationId xmlns:p14="http://schemas.microsoft.com/office/powerpoint/2010/main" val="73270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3A56E92-171E-425A-847C-5B33909D7E23}" type="slidenum">
              <a:rPr lang="en-GB" smtClean="0"/>
              <a:pPr>
                <a:defRPr/>
              </a:pPr>
              <a:t>30</a:t>
            </a:fld>
            <a:endParaRPr lang="en-GB"/>
          </a:p>
        </p:txBody>
      </p:sp>
    </p:spTree>
    <p:extLst>
      <p:ext uri="{BB962C8B-B14F-4D97-AF65-F5344CB8AC3E}">
        <p14:creationId xmlns:p14="http://schemas.microsoft.com/office/powerpoint/2010/main" val="149996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fr-CH" dirty="0" smtClean="0">
                <a:latin typeface="Calibri" charset="0"/>
              </a:rPr>
              <a:t>Parenting skills are essential to healthy adolescent developemnt, family functionning</a:t>
            </a:r>
            <a:r>
              <a:rPr lang="fr-CH" baseline="0" dirty="0" smtClean="0">
                <a:latin typeface="Calibri" charset="0"/>
              </a:rPr>
              <a:t> can have impact on health symptoms es functional disorders or pain syndroms but also in chronic illnesses associated disability. Take every opportunity to meet parents and observe – Reseach is often focused on problems in families-and not on family protective factors.</a:t>
            </a:r>
          </a:p>
          <a:p>
            <a:r>
              <a:rPr lang="fr-CH" baseline="0" dirty="0" smtClean="0">
                <a:latin typeface="Calibri" charset="0"/>
              </a:rPr>
              <a:t>To understand the problem you need parents and other peoples point of view</a:t>
            </a:r>
            <a:endParaRPr lang="fr-FR" dirty="0" smtClean="0"/>
          </a:p>
          <a:p>
            <a:pPr>
              <a:buNone/>
            </a:pPr>
            <a:endParaRPr lang="fr-FR" dirty="0" smtClean="0"/>
          </a:p>
          <a:p>
            <a:pPr>
              <a:buNone/>
            </a:pPr>
            <a:endParaRPr lang="fr-FR" dirty="0" smtClean="0"/>
          </a:p>
          <a:p>
            <a:endParaRPr lang="fr-CH" dirty="0" smtClean="0">
              <a:latin typeface="Calibri" charset="0"/>
            </a:endParaRPr>
          </a:p>
        </p:txBody>
      </p:sp>
    </p:spTree>
    <p:extLst>
      <p:ext uri="{BB962C8B-B14F-4D97-AF65-F5344CB8AC3E}">
        <p14:creationId xmlns:p14="http://schemas.microsoft.com/office/powerpoint/2010/main" val="159104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53A56E92-171E-425A-847C-5B33909D7E23}" type="slidenum">
              <a:rPr lang="en-GB" smtClean="0"/>
              <a:pPr>
                <a:defRPr/>
              </a:pPr>
              <a:t>34</a:t>
            </a:fld>
            <a:endParaRPr lang="en-GB"/>
          </a:p>
        </p:txBody>
      </p:sp>
    </p:spTree>
    <p:extLst>
      <p:ext uri="{BB962C8B-B14F-4D97-AF65-F5344CB8AC3E}">
        <p14:creationId xmlns:p14="http://schemas.microsoft.com/office/powerpoint/2010/main" val="146180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Take</a:t>
            </a:r>
            <a:r>
              <a:rPr lang="fr-FR" baseline="0" dirty="0" smtClean="0"/>
              <a:t> </a:t>
            </a:r>
            <a:r>
              <a:rPr lang="fr-FR" baseline="0" dirty="0" err="1" smtClean="0"/>
              <a:t>opportunity</a:t>
            </a:r>
            <a:r>
              <a:rPr lang="fr-FR" baseline="0" dirty="0" smtClean="0"/>
              <a:t> to asses </a:t>
            </a:r>
            <a:r>
              <a:rPr lang="fr-FR" baseline="0" dirty="0" err="1" smtClean="0"/>
              <a:t>families</a:t>
            </a:r>
            <a:r>
              <a:rPr lang="fr-FR" baseline="0" dirty="0" smtClean="0"/>
              <a:t> </a:t>
            </a:r>
            <a:r>
              <a:rPr lang="fr-FR" baseline="0" dirty="0" err="1" smtClean="0"/>
              <a:t>needing</a:t>
            </a:r>
            <a:r>
              <a:rPr lang="fr-FR" baseline="0" dirty="0" smtClean="0"/>
              <a:t> more </a:t>
            </a:r>
            <a:r>
              <a:rPr lang="fr-FR" baseline="0" dirty="0" err="1" smtClean="0"/>
              <a:t>specific</a:t>
            </a:r>
            <a:r>
              <a:rPr lang="fr-FR" baseline="0" dirty="0" smtClean="0"/>
              <a:t> intervention</a:t>
            </a:r>
          </a:p>
          <a:p>
            <a:r>
              <a:rPr lang="fr-FR" baseline="0" dirty="0" err="1" smtClean="0"/>
              <a:t>Listen</a:t>
            </a:r>
            <a:r>
              <a:rPr lang="fr-FR" baseline="0" dirty="0" smtClean="0"/>
              <a:t> to </a:t>
            </a:r>
            <a:r>
              <a:rPr lang="fr-FR" baseline="0" dirty="0" err="1" smtClean="0"/>
              <a:t>families</a:t>
            </a:r>
            <a:r>
              <a:rPr lang="fr-FR" baseline="0" dirty="0" smtClean="0"/>
              <a:t>/siblings,…..a </a:t>
            </a:r>
            <a:r>
              <a:rPr lang="fr-FR" baseline="0" dirty="0" err="1" smtClean="0"/>
              <a:t>troubled</a:t>
            </a:r>
            <a:r>
              <a:rPr lang="fr-FR" baseline="0" dirty="0" smtClean="0"/>
              <a:t> adolescent affects the </a:t>
            </a:r>
            <a:r>
              <a:rPr lang="fr-FR" baseline="0" dirty="0" err="1" smtClean="0"/>
              <a:t>whole</a:t>
            </a:r>
            <a:r>
              <a:rPr lang="fr-FR" baseline="0" dirty="0" smtClean="0"/>
              <a:t> </a:t>
            </a:r>
            <a:r>
              <a:rPr lang="fr-FR" baseline="0" dirty="0" err="1" smtClean="0"/>
              <a:t>family</a:t>
            </a:r>
            <a:r>
              <a:rPr lang="fr-FR" baseline="0" dirty="0" smtClean="0"/>
              <a:t>.</a:t>
            </a:r>
          </a:p>
          <a:p>
            <a:r>
              <a:rPr lang="fr-FR" baseline="0" dirty="0" smtClean="0"/>
              <a:t>Training in </a:t>
            </a:r>
            <a:r>
              <a:rPr lang="fr-FR" baseline="0" dirty="0" err="1" smtClean="0"/>
              <a:t>family</a:t>
            </a:r>
            <a:r>
              <a:rPr lang="fr-FR" baseline="0" dirty="0" smtClean="0"/>
              <a:t> </a:t>
            </a:r>
            <a:r>
              <a:rPr lang="fr-FR" baseline="0" dirty="0" err="1" smtClean="0"/>
              <a:t>therapy</a:t>
            </a:r>
            <a:r>
              <a:rPr lang="fr-FR" baseline="0" dirty="0" smtClean="0"/>
              <a:t> for HCP (basics)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3A56E92-171E-425A-847C-5B33909D7E23}" type="slidenum">
              <a:rPr lang="en-GB" smtClean="0"/>
              <a:pPr>
                <a:defRPr/>
              </a:pPr>
              <a:t>35</a:t>
            </a:fld>
            <a:endParaRPr lang="en-GB"/>
          </a:p>
        </p:txBody>
      </p:sp>
    </p:spTree>
    <p:extLst>
      <p:ext uri="{BB962C8B-B14F-4D97-AF65-F5344CB8AC3E}">
        <p14:creationId xmlns:p14="http://schemas.microsoft.com/office/powerpoint/2010/main" val="102438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D06A7D7B-03FA-4FFC-9A9F-ED946F05E509}" type="slidenum">
              <a:rPr lang="en-GB"/>
              <a:pPr>
                <a:defRPr/>
              </a:pPr>
              <a:t>‹#›</a:t>
            </a:fld>
            <a:endParaRPr lang="en-GB"/>
          </a:p>
        </p:txBody>
      </p:sp>
    </p:spTree>
    <p:extLst>
      <p:ext uri="{BB962C8B-B14F-4D97-AF65-F5344CB8AC3E}">
        <p14:creationId xmlns:p14="http://schemas.microsoft.com/office/powerpoint/2010/main" val="326915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D2647AFD-A3E9-4DC1-A30B-340E0FBAD770}" type="slidenum">
              <a:rPr lang="en-GB"/>
              <a:pPr>
                <a:defRPr/>
              </a:pPr>
              <a:t>‹#›</a:t>
            </a:fld>
            <a:endParaRPr lang="en-GB"/>
          </a:p>
        </p:txBody>
      </p:sp>
    </p:spTree>
    <p:extLst>
      <p:ext uri="{BB962C8B-B14F-4D97-AF65-F5344CB8AC3E}">
        <p14:creationId xmlns:p14="http://schemas.microsoft.com/office/powerpoint/2010/main" val="5947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228600"/>
            <a:ext cx="2171700" cy="6477000"/>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228600" y="228600"/>
            <a:ext cx="6362700" cy="6477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337BF9D2-9B3B-473F-AB1F-85CED0FFD415}" type="slidenum">
              <a:rPr lang="en-GB"/>
              <a:pPr>
                <a:defRPr/>
              </a:pPr>
              <a:t>‹#›</a:t>
            </a:fld>
            <a:endParaRPr lang="en-GB"/>
          </a:p>
        </p:txBody>
      </p:sp>
    </p:spTree>
    <p:extLst>
      <p:ext uri="{BB962C8B-B14F-4D97-AF65-F5344CB8AC3E}">
        <p14:creationId xmlns:p14="http://schemas.microsoft.com/office/powerpoint/2010/main" val="2046132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1371600"/>
          </a:xfrm>
        </p:spPr>
        <p:txBody>
          <a:bodyPr/>
          <a:lstStyle/>
          <a:p>
            <a:r>
              <a:rPr lang="fr-CH" smtClean="0"/>
              <a:t>Cliquez et modifiez le titre</a:t>
            </a:r>
            <a:endParaRPr lang="fr-FR"/>
          </a:p>
        </p:txBody>
      </p:sp>
      <p:sp>
        <p:nvSpPr>
          <p:cNvPr id="3" name="Espace réservé du graphique 2"/>
          <p:cNvSpPr>
            <a:spLocks noGrp="1"/>
          </p:cNvSpPr>
          <p:nvPr>
            <p:ph type="chart" idx="1"/>
          </p:nvPr>
        </p:nvSpPr>
        <p:spPr>
          <a:xfrm>
            <a:off x="228600" y="1828800"/>
            <a:ext cx="8686800" cy="4876800"/>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fld id="{766E6811-1FD4-A742-9F21-EB45BFC63B5B}" type="slidenum">
              <a:rPr lang="en-GB" altLang="fr-FR"/>
              <a:pPr/>
              <a:t>‹#›</a:t>
            </a:fld>
            <a:endParaRPr lang="en-GB" altLang="fr-FR"/>
          </a:p>
        </p:txBody>
      </p:sp>
    </p:spTree>
    <p:extLst>
      <p:ext uri="{BB962C8B-B14F-4D97-AF65-F5344CB8AC3E}">
        <p14:creationId xmlns:p14="http://schemas.microsoft.com/office/powerpoint/2010/main" val="161332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E139C831-40D8-4D52-984D-B10D193B6FC9}" type="slidenum">
              <a:rPr lang="en-GB"/>
              <a:pPr>
                <a:defRPr/>
              </a:pPr>
              <a:t>‹#›</a:t>
            </a:fld>
            <a:endParaRPr lang="en-GB"/>
          </a:p>
        </p:txBody>
      </p:sp>
    </p:spTree>
    <p:extLst>
      <p:ext uri="{BB962C8B-B14F-4D97-AF65-F5344CB8AC3E}">
        <p14:creationId xmlns:p14="http://schemas.microsoft.com/office/powerpoint/2010/main" val="91883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ADA76541-171D-4796-A323-E51AA665AF49}" type="slidenum">
              <a:rPr lang="en-GB"/>
              <a:pPr>
                <a:defRPr/>
              </a:pPr>
              <a:t>‹#›</a:t>
            </a:fld>
            <a:endParaRPr lang="en-GB"/>
          </a:p>
        </p:txBody>
      </p:sp>
    </p:spTree>
    <p:extLst>
      <p:ext uri="{BB962C8B-B14F-4D97-AF65-F5344CB8AC3E}">
        <p14:creationId xmlns:p14="http://schemas.microsoft.com/office/powerpoint/2010/main" val="114407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2286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5CC01F65-32BD-4A06-A65E-76A4EEB387C2}" type="slidenum">
              <a:rPr lang="en-GB"/>
              <a:pPr>
                <a:defRPr/>
              </a:pPr>
              <a:t>‹#›</a:t>
            </a:fld>
            <a:endParaRPr lang="en-GB"/>
          </a:p>
        </p:txBody>
      </p:sp>
    </p:spTree>
    <p:extLst>
      <p:ext uri="{BB962C8B-B14F-4D97-AF65-F5344CB8AC3E}">
        <p14:creationId xmlns:p14="http://schemas.microsoft.com/office/powerpoint/2010/main" val="268991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6"/>
          <p:cNvSpPr>
            <a:spLocks noGrp="1" noChangeArrowheads="1"/>
          </p:cNvSpPr>
          <p:nvPr>
            <p:ph type="sldNum" sz="quarter" idx="11"/>
          </p:nvPr>
        </p:nvSpPr>
        <p:spPr>
          <a:ln/>
        </p:spPr>
        <p:txBody>
          <a:bodyPr/>
          <a:lstStyle>
            <a:lvl1pPr>
              <a:defRPr/>
            </a:lvl1pPr>
          </a:lstStyle>
          <a:p>
            <a:pPr>
              <a:defRPr/>
            </a:pPr>
            <a:fld id="{04B3F152-3D28-4A88-A2BD-7FA26B223AF1}" type="slidenum">
              <a:rPr lang="en-GB"/>
              <a:pPr>
                <a:defRPr/>
              </a:pPr>
              <a:t>‹#›</a:t>
            </a:fld>
            <a:endParaRPr lang="en-GB"/>
          </a:p>
        </p:txBody>
      </p:sp>
    </p:spTree>
    <p:extLst>
      <p:ext uri="{BB962C8B-B14F-4D97-AF65-F5344CB8AC3E}">
        <p14:creationId xmlns:p14="http://schemas.microsoft.com/office/powerpoint/2010/main" val="130005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8B4126DE-5552-4F21-9911-E0D257EE58F8}" type="slidenum">
              <a:rPr lang="en-GB"/>
              <a:pPr>
                <a:defRPr/>
              </a:pPr>
              <a:t>‹#›</a:t>
            </a:fld>
            <a:endParaRPr lang="en-GB"/>
          </a:p>
        </p:txBody>
      </p:sp>
    </p:spTree>
    <p:extLst>
      <p:ext uri="{BB962C8B-B14F-4D97-AF65-F5344CB8AC3E}">
        <p14:creationId xmlns:p14="http://schemas.microsoft.com/office/powerpoint/2010/main" val="311561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5D2BE04D-796D-4C99-9BE3-F6FAE4DDAB15}" type="slidenum">
              <a:rPr lang="en-GB"/>
              <a:pPr>
                <a:defRPr/>
              </a:pPr>
              <a:t>‹#›</a:t>
            </a:fld>
            <a:endParaRPr lang="en-GB"/>
          </a:p>
        </p:txBody>
      </p:sp>
    </p:spTree>
    <p:extLst>
      <p:ext uri="{BB962C8B-B14F-4D97-AF65-F5344CB8AC3E}">
        <p14:creationId xmlns:p14="http://schemas.microsoft.com/office/powerpoint/2010/main" val="257565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F47C1B8B-34E6-4893-896A-EEF5C86A65E1}" type="slidenum">
              <a:rPr lang="en-GB"/>
              <a:pPr>
                <a:defRPr/>
              </a:pPr>
              <a:t>‹#›</a:t>
            </a:fld>
            <a:endParaRPr lang="en-GB"/>
          </a:p>
        </p:txBody>
      </p:sp>
    </p:spTree>
    <p:extLst>
      <p:ext uri="{BB962C8B-B14F-4D97-AF65-F5344CB8AC3E}">
        <p14:creationId xmlns:p14="http://schemas.microsoft.com/office/powerpoint/2010/main" val="108400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1B843BA3-0845-402D-93B5-B4D7ED7DB35F}" type="slidenum">
              <a:rPr lang="en-GB"/>
              <a:pPr>
                <a:defRPr/>
              </a:pPr>
              <a:t>‹#›</a:t>
            </a:fld>
            <a:endParaRPr lang="en-GB"/>
          </a:p>
        </p:txBody>
      </p:sp>
    </p:spTree>
    <p:extLst>
      <p:ext uri="{BB962C8B-B14F-4D97-AF65-F5344CB8AC3E}">
        <p14:creationId xmlns:p14="http://schemas.microsoft.com/office/powerpoint/2010/main" val="18697339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oleObject" Target="../embeddings/oleObject1.bin"/><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smtClean="0"/>
              <a:t>Cliquez pour modifier le style du titre du masque</a:t>
            </a:r>
          </a:p>
        </p:txBody>
      </p:sp>
      <p:sp>
        <p:nvSpPr>
          <p:cNvPr id="1027" name="Rectangle 3"/>
          <p:cNvSpPr>
            <a:spLocks noGrp="1" noChangeArrowheads="1"/>
          </p:cNvSpPr>
          <p:nvPr>
            <p:ph type="body" idx="1"/>
          </p:nvPr>
        </p:nvSpPr>
        <p:spPr bwMode="auto">
          <a:xfrm>
            <a:off x="228600" y="1828800"/>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2"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fr-FR"/>
          </a:p>
        </p:txBody>
      </p:sp>
      <p:sp>
        <p:nvSpPr>
          <p:cNvPr id="1030" name="Rectangle 6"/>
          <p:cNvSpPr>
            <a:spLocks noGrp="1" noChangeArrowheads="1"/>
          </p:cNvSpPr>
          <p:nvPr>
            <p:ph type="sldNum" sz="quarter" idx="4"/>
          </p:nvPr>
        </p:nvSpPr>
        <p:spPr bwMode="auto">
          <a:xfrm>
            <a:off x="7162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lvl1pPr>
          </a:lstStyle>
          <a:p>
            <a:pPr>
              <a:defRPr/>
            </a:pPr>
            <a:fld id="{A3E96FE8-6A16-4715-B5C7-DB1AE887FE4A}" type="slidenum">
              <a:rPr lang="en-GB"/>
              <a:pPr>
                <a:defRPr/>
              </a:pPr>
              <a:t>‹#›</a:t>
            </a:fld>
            <a:endParaRPr lang="en-GB"/>
          </a:p>
        </p:txBody>
      </p:sp>
      <p:graphicFrame>
        <p:nvGraphicFramePr>
          <p:cNvPr id="3" name="Object 7"/>
          <p:cNvGraphicFramePr>
            <a:graphicFrameLocks/>
          </p:cNvGraphicFramePr>
          <p:nvPr userDrawn="1"/>
        </p:nvGraphicFramePr>
        <p:xfrm>
          <a:off x="0" y="0"/>
          <a:ext cx="1371600" cy="609600"/>
        </p:xfrm>
        <a:graphic>
          <a:graphicData uri="http://schemas.openxmlformats.org/presentationml/2006/ole">
            <mc:AlternateContent xmlns:mc="http://schemas.openxmlformats.org/markup-compatibility/2006">
              <mc:Choice xmlns:v="urn:schemas-microsoft-com:vml" Requires="v">
                <p:oleObj spid="_x0000_s1148" name="Document" r:id="rId15" imgW="2706629" imgH="860412" progId="Word.Document.6">
                  <p:embed/>
                </p:oleObj>
              </mc:Choice>
              <mc:Fallback>
                <p:oleObj name="Document" r:id="rId15" imgW="2706629" imgH="860412" progId="Word.Document.6">
                  <p:embed/>
                  <p:pic>
                    <p:nvPicPr>
                      <p:cNvPr id="0" name="Object 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37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762000" rtl="0" eaLnBrk="0" fontAlgn="base" hangingPunct="0">
        <a:spcBef>
          <a:spcPct val="0"/>
        </a:spcBef>
        <a:spcAft>
          <a:spcPct val="0"/>
        </a:spcAft>
        <a:defRPr sz="4400">
          <a:solidFill>
            <a:srgbClr val="000099"/>
          </a:solidFill>
          <a:latin typeface="+mj-lt"/>
          <a:ea typeface="+mj-ea"/>
          <a:cs typeface="+mj-cs"/>
        </a:defRPr>
      </a:lvl1pPr>
      <a:lvl2pPr algn="ctr" defTabSz="762000" rtl="0" eaLnBrk="0" fontAlgn="base" hangingPunct="0">
        <a:spcBef>
          <a:spcPct val="0"/>
        </a:spcBef>
        <a:spcAft>
          <a:spcPct val="0"/>
        </a:spcAft>
        <a:defRPr sz="4400">
          <a:solidFill>
            <a:srgbClr val="000099"/>
          </a:solidFill>
          <a:latin typeface="Arial" pitchFamily="34" charset="0"/>
        </a:defRPr>
      </a:lvl2pPr>
      <a:lvl3pPr algn="ctr" defTabSz="762000" rtl="0" eaLnBrk="0" fontAlgn="base" hangingPunct="0">
        <a:spcBef>
          <a:spcPct val="0"/>
        </a:spcBef>
        <a:spcAft>
          <a:spcPct val="0"/>
        </a:spcAft>
        <a:defRPr sz="4400">
          <a:solidFill>
            <a:srgbClr val="000099"/>
          </a:solidFill>
          <a:latin typeface="Arial" pitchFamily="34" charset="0"/>
        </a:defRPr>
      </a:lvl3pPr>
      <a:lvl4pPr algn="ctr" defTabSz="762000" rtl="0" eaLnBrk="0" fontAlgn="base" hangingPunct="0">
        <a:spcBef>
          <a:spcPct val="0"/>
        </a:spcBef>
        <a:spcAft>
          <a:spcPct val="0"/>
        </a:spcAft>
        <a:defRPr sz="4400">
          <a:solidFill>
            <a:srgbClr val="000099"/>
          </a:solidFill>
          <a:latin typeface="Arial" pitchFamily="34" charset="0"/>
        </a:defRPr>
      </a:lvl4pPr>
      <a:lvl5pPr algn="ctr" defTabSz="762000" rtl="0" eaLnBrk="0" fontAlgn="base" hangingPunct="0">
        <a:spcBef>
          <a:spcPct val="0"/>
        </a:spcBef>
        <a:spcAft>
          <a:spcPct val="0"/>
        </a:spcAft>
        <a:defRPr sz="4400">
          <a:solidFill>
            <a:srgbClr val="000099"/>
          </a:solidFill>
          <a:latin typeface="Arial" pitchFamily="34" charset="0"/>
        </a:defRPr>
      </a:lvl5pPr>
      <a:lvl6pPr marL="457200" algn="ctr" defTabSz="762000" rtl="0" eaLnBrk="0" fontAlgn="base" hangingPunct="0">
        <a:spcBef>
          <a:spcPct val="0"/>
        </a:spcBef>
        <a:spcAft>
          <a:spcPct val="0"/>
        </a:spcAft>
        <a:defRPr sz="4400">
          <a:solidFill>
            <a:srgbClr val="000099"/>
          </a:solidFill>
          <a:latin typeface="Arial" pitchFamily="34" charset="0"/>
        </a:defRPr>
      </a:lvl6pPr>
      <a:lvl7pPr marL="914400" algn="ctr" defTabSz="762000" rtl="0" eaLnBrk="0" fontAlgn="base" hangingPunct="0">
        <a:spcBef>
          <a:spcPct val="0"/>
        </a:spcBef>
        <a:spcAft>
          <a:spcPct val="0"/>
        </a:spcAft>
        <a:defRPr sz="4400">
          <a:solidFill>
            <a:srgbClr val="000099"/>
          </a:solidFill>
          <a:latin typeface="Arial" pitchFamily="34" charset="0"/>
        </a:defRPr>
      </a:lvl7pPr>
      <a:lvl8pPr marL="1371600" algn="ctr" defTabSz="762000" rtl="0" eaLnBrk="0" fontAlgn="base" hangingPunct="0">
        <a:spcBef>
          <a:spcPct val="0"/>
        </a:spcBef>
        <a:spcAft>
          <a:spcPct val="0"/>
        </a:spcAft>
        <a:defRPr sz="4400">
          <a:solidFill>
            <a:srgbClr val="000099"/>
          </a:solidFill>
          <a:latin typeface="Arial" pitchFamily="34" charset="0"/>
        </a:defRPr>
      </a:lvl8pPr>
      <a:lvl9pPr marL="1828800" algn="ctr" defTabSz="762000" rtl="0" eaLnBrk="0" fontAlgn="base" hangingPunct="0">
        <a:spcBef>
          <a:spcPct val="0"/>
        </a:spcBef>
        <a:spcAft>
          <a:spcPct val="0"/>
        </a:spcAft>
        <a:defRPr sz="4400">
          <a:solidFill>
            <a:srgbClr val="000099"/>
          </a:solidFill>
          <a:latin typeface="Arial" pitchFamily="34" charset="0"/>
        </a:defRPr>
      </a:lvl9pPr>
    </p:titleStyle>
    <p:bodyStyle>
      <a:lvl1pPr marL="476250" indent="-476250" algn="l" defTabSz="762000" rtl="0" eaLnBrk="0" fontAlgn="base" hangingPunct="0">
        <a:spcBef>
          <a:spcPct val="20000"/>
        </a:spcBef>
        <a:spcAft>
          <a:spcPct val="0"/>
        </a:spcAft>
        <a:buClr>
          <a:srgbClr val="990033"/>
        </a:buClr>
        <a:buFont typeface="Monotype Sorts" charset="2"/>
        <a:buBlip>
          <a:blip r:embed="rId17"/>
        </a:buBlip>
        <a:defRPr sz="3200">
          <a:solidFill>
            <a:srgbClr val="000070"/>
          </a:solidFill>
          <a:latin typeface="+mn-lt"/>
          <a:ea typeface="+mn-ea"/>
          <a:cs typeface="+mn-cs"/>
        </a:defRPr>
      </a:lvl1pPr>
      <a:lvl2pPr marL="952500" indent="-285750" algn="l" defTabSz="762000" rtl="0" eaLnBrk="0" fontAlgn="base" hangingPunct="0">
        <a:spcBef>
          <a:spcPct val="20000"/>
        </a:spcBef>
        <a:spcAft>
          <a:spcPct val="0"/>
        </a:spcAft>
        <a:buClr>
          <a:srgbClr val="FF0033"/>
        </a:buClr>
        <a:buFont typeface="Wingdings" pitchFamily="2" charset="2"/>
        <a:buBlip>
          <a:blip r:embed="rId17"/>
        </a:buBlip>
        <a:defRPr sz="2400">
          <a:solidFill>
            <a:srgbClr val="000070"/>
          </a:solidFill>
          <a:latin typeface="+mn-lt"/>
        </a:defRPr>
      </a:lvl2pPr>
      <a:lvl3pPr marL="1371600" indent="-228600" algn="l" defTabSz="762000" rtl="0" eaLnBrk="0" fontAlgn="base" hangingPunct="0">
        <a:spcBef>
          <a:spcPct val="20000"/>
        </a:spcBef>
        <a:spcAft>
          <a:spcPct val="0"/>
        </a:spcAft>
        <a:buFont typeface="Wingdings" pitchFamily="2" charset="2"/>
        <a:buBlip>
          <a:blip r:embed="rId17"/>
        </a:buBlip>
        <a:defRPr sz="2400">
          <a:solidFill>
            <a:srgbClr val="000070"/>
          </a:solidFill>
          <a:latin typeface="+mn-lt"/>
        </a:defRPr>
      </a:lvl3pPr>
      <a:lvl4pPr marL="1790700" indent="-228600" algn="l" defTabSz="762000" rtl="0" eaLnBrk="0" fontAlgn="base" hangingPunct="0">
        <a:spcBef>
          <a:spcPct val="20000"/>
        </a:spcBef>
        <a:spcAft>
          <a:spcPct val="0"/>
        </a:spcAft>
        <a:buFont typeface="Wingdings" pitchFamily="2" charset="2"/>
        <a:buBlip>
          <a:blip r:embed="rId17"/>
        </a:buBlip>
        <a:defRPr sz="2000">
          <a:solidFill>
            <a:srgbClr val="000070"/>
          </a:solidFill>
          <a:latin typeface="+mn-lt"/>
        </a:defRPr>
      </a:lvl4pPr>
      <a:lvl5pPr marL="2209800" indent="-228600" algn="l" defTabSz="762000" rtl="0" eaLnBrk="0" fontAlgn="base" hangingPunct="0">
        <a:spcBef>
          <a:spcPct val="20000"/>
        </a:spcBef>
        <a:spcAft>
          <a:spcPct val="0"/>
        </a:spcAft>
        <a:buFont typeface="Wingdings" pitchFamily="2" charset="2"/>
        <a:buBlip>
          <a:blip r:embed="rId17"/>
        </a:buBlip>
        <a:defRPr sz="2000">
          <a:solidFill>
            <a:srgbClr val="000070"/>
          </a:solidFill>
          <a:latin typeface="+mn-lt"/>
        </a:defRPr>
      </a:lvl5pPr>
      <a:lvl6pPr marL="2667000" indent="-228600" algn="l" defTabSz="762000" rtl="0" eaLnBrk="0" fontAlgn="base" hangingPunct="0">
        <a:spcBef>
          <a:spcPct val="20000"/>
        </a:spcBef>
        <a:spcAft>
          <a:spcPct val="0"/>
        </a:spcAft>
        <a:buFont typeface="Wingdings" pitchFamily="2" charset="2"/>
        <a:buBlip>
          <a:blip r:embed="rId17"/>
        </a:buBlip>
        <a:defRPr sz="2000">
          <a:solidFill>
            <a:srgbClr val="000070"/>
          </a:solidFill>
          <a:latin typeface="+mn-lt"/>
        </a:defRPr>
      </a:lvl6pPr>
      <a:lvl7pPr marL="3124200" indent="-228600" algn="l" defTabSz="762000" rtl="0" eaLnBrk="0" fontAlgn="base" hangingPunct="0">
        <a:spcBef>
          <a:spcPct val="20000"/>
        </a:spcBef>
        <a:spcAft>
          <a:spcPct val="0"/>
        </a:spcAft>
        <a:buFont typeface="Wingdings" pitchFamily="2" charset="2"/>
        <a:buBlip>
          <a:blip r:embed="rId17"/>
        </a:buBlip>
        <a:defRPr sz="2000">
          <a:solidFill>
            <a:srgbClr val="000070"/>
          </a:solidFill>
          <a:latin typeface="+mn-lt"/>
        </a:defRPr>
      </a:lvl7pPr>
      <a:lvl8pPr marL="3581400" indent="-228600" algn="l" defTabSz="762000" rtl="0" eaLnBrk="0" fontAlgn="base" hangingPunct="0">
        <a:spcBef>
          <a:spcPct val="20000"/>
        </a:spcBef>
        <a:spcAft>
          <a:spcPct val="0"/>
        </a:spcAft>
        <a:buFont typeface="Wingdings" pitchFamily="2" charset="2"/>
        <a:buBlip>
          <a:blip r:embed="rId17"/>
        </a:buBlip>
        <a:defRPr sz="2000">
          <a:solidFill>
            <a:srgbClr val="000070"/>
          </a:solidFill>
          <a:latin typeface="+mn-lt"/>
        </a:defRPr>
      </a:lvl8pPr>
      <a:lvl9pPr marL="4038600" indent="-228600" algn="l" defTabSz="762000" rtl="0" eaLnBrk="0" fontAlgn="base" hangingPunct="0">
        <a:spcBef>
          <a:spcPct val="20000"/>
        </a:spcBef>
        <a:spcAft>
          <a:spcPct val="0"/>
        </a:spcAft>
        <a:buFont typeface="Wingdings" pitchFamily="2" charset="2"/>
        <a:buBlip>
          <a:blip r:embed="rId17"/>
        </a:buBlip>
        <a:defRPr sz="2000">
          <a:solidFill>
            <a:srgbClr val="00007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wmf"/><Relationship Id="rId5" Type="http://schemas.openxmlformats.org/officeDocument/2006/relationships/image" Target="../media/image4.jpe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Espace réservé du numéro de diapositive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fld id="{0C7F9EE1-F0AB-496C-A699-05E92CFD83C4}" type="slidenum">
              <a:rPr lang="en-GB" sz="1400" smtClean="0"/>
              <a:pPr/>
              <a:t>1</a:t>
            </a:fld>
            <a:endParaRPr lang="en-GB" sz="1400" smtClean="0"/>
          </a:p>
        </p:txBody>
      </p:sp>
      <p:graphicFrame>
        <p:nvGraphicFramePr>
          <p:cNvPr id="2052" name="Object 2057"/>
          <p:cNvGraphicFramePr>
            <a:graphicFrameLocks/>
          </p:cNvGraphicFramePr>
          <p:nvPr/>
        </p:nvGraphicFramePr>
        <p:xfrm>
          <a:off x="0" y="0"/>
          <a:ext cx="4938713" cy="1565275"/>
        </p:xfrm>
        <a:graphic>
          <a:graphicData uri="http://schemas.openxmlformats.org/presentationml/2006/ole">
            <mc:AlternateContent xmlns:mc="http://schemas.openxmlformats.org/markup-compatibility/2006">
              <mc:Choice xmlns:v="urn:schemas-microsoft-com:vml" Requires="v">
                <p:oleObj spid="_x0000_s2170" name="Document" r:id="rId3" imgW="2699004" imgH="862584" progId="Word.Document.8">
                  <p:embed/>
                </p:oleObj>
              </mc:Choice>
              <mc:Fallback>
                <p:oleObj name="Document" r:id="rId3" imgW="2699004" imgH="862584" progId="Word.Document.8">
                  <p:embed/>
                  <p:pic>
                    <p:nvPicPr>
                      <p:cNvPr id="0" name="Object 205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3871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6" descr="http://www.cartoonstock.com/lowres/shr0469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708920"/>
            <a:ext cx="5545138"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056"/>
          <p:cNvSpPr>
            <a:spLocks noGrp="1" noChangeArrowheads="1"/>
          </p:cNvSpPr>
          <p:nvPr>
            <p:ph type="title"/>
          </p:nvPr>
        </p:nvSpPr>
        <p:spPr>
          <a:xfrm>
            <a:off x="179512" y="2057400"/>
            <a:ext cx="8686800" cy="1371600"/>
          </a:xfrm>
          <a:solidFill>
            <a:schemeClr val="bg1"/>
          </a:solidFill>
        </p:spPr>
        <p:txBody>
          <a:bodyPr/>
          <a:lstStyle/>
          <a:p>
            <a:r>
              <a:rPr lang="en-US" sz="4000" dirty="0" smtClean="0"/>
              <a:t>Adolescence, ethics, and legal issues</a:t>
            </a:r>
          </a:p>
        </p:txBody>
      </p:sp>
      <p:sp>
        <p:nvSpPr>
          <p:cNvPr id="2" name="ZoneTexte 1"/>
          <p:cNvSpPr txBox="1"/>
          <p:nvPr/>
        </p:nvSpPr>
        <p:spPr>
          <a:xfrm>
            <a:off x="1115616" y="5445224"/>
            <a:ext cx="1893467" cy="338554"/>
          </a:xfrm>
          <a:prstGeom prst="rect">
            <a:avLst/>
          </a:prstGeom>
          <a:noFill/>
        </p:spPr>
        <p:txBody>
          <a:bodyPr wrap="none" rtlCol="0">
            <a:spAutoFit/>
          </a:bodyPr>
          <a:lstStyle/>
          <a:p>
            <a:r>
              <a:rPr lang="fr-FR" sz="1600" i="1" dirty="0" err="1" smtClean="0">
                <a:latin typeface="+mn-lt"/>
              </a:rPr>
              <a:t>Updated</a:t>
            </a:r>
            <a:r>
              <a:rPr lang="fr-FR" sz="1600" i="1" dirty="0" smtClean="0">
                <a:latin typeface="+mn-lt"/>
              </a:rPr>
              <a:t> July 2016</a:t>
            </a:r>
            <a:endParaRPr lang="fr-FR" sz="1600" i="1"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683269" y="152747"/>
            <a:ext cx="7777163" cy="1116013"/>
          </a:xfrm>
        </p:spPr>
        <p:txBody>
          <a:bodyPr/>
          <a:lstStyle/>
          <a:p>
            <a:pPr eaLnBrk="1" hangingPunct="1"/>
            <a:r>
              <a:rPr lang="en-US" dirty="0">
                <a:cs typeface="MS PGothic" pitchFamily="34" charset="-128"/>
              </a:rPr>
              <a:t>Bioethics Principles </a:t>
            </a:r>
            <a:r>
              <a:rPr lang="en-US" dirty="0" smtClean="0">
                <a:cs typeface="MS PGothic" pitchFamily="34" charset="-128"/>
              </a:rPr>
              <a:t/>
            </a:r>
            <a:br>
              <a:rPr lang="en-US" dirty="0" smtClean="0">
                <a:cs typeface="MS PGothic" pitchFamily="34" charset="-128"/>
              </a:rPr>
            </a:br>
            <a:r>
              <a:rPr lang="en-US" sz="3200" dirty="0" smtClean="0">
                <a:cs typeface="MS PGothic" pitchFamily="34" charset="-128"/>
              </a:rPr>
              <a:t>Justice</a:t>
            </a:r>
            <a:endParaRPr lang="en-US" sz="3200" dirty="0">
              <a:cs typeface="MS PGothic" pitchFamily="34" charset="-128"/>
            </a:endParaRPr>
          </a:p>
        </p:txBody>
      </p:sp>
      <p:sp>
        <p:nvSpPr>
          <p:cNvPr id="46082" name="Content Placeholder 2"/>
          <p:cNvSpPr>
            <a:spLocks noGrp="1"/>
          </p:cNvSpPr>
          <p:nvPr>
            <p:ph idx="4294967295"/>
          </p:nvPr>
        </p:nvSpPr>
        <p:spPr>
          <a:xfrm>
            <a:off x="0" y="1457325"/>
            <a:ext cx="8229600" cy="4525963"/>
          </a:xfrm>
        </p:spPr>
        <p:txBody>
          <a:bodyPr/>
          <a:lstStyle/>
          <a:p>
            <a:pPr eaLnBrk="1" hangingPunct="1"/>
            <a:r>
              <a:rPr lang="en-US" dirty="0">
                <a:cs typeface="MS PGothic" pitchFamily="34" charset="-128"/>
              </a:rPr>
              <a:t>Fairness; treating like persons alike</a:t>
            </a:r>
          </a:p>
          <a:p>
            <a:pPr eaLnBrk="1" hangingPunct="1"/>
            <a:r>
              <a:rPr lang="en-US" dirty="0">
                <a:cs typeface="MS PGothic" pitchFamily="34" charset="-128"/>
              </a:rPr>
              <a:t>Operates on multiple levels</a:t>
            </a:r>
          </a:p>
          <a:p>
            <a:pPr lvl="1" eaLnBrk="1" hangingPunct="1"/>
            <a:r>
              <a:rPr lang="en-US" dirty="0">
                <a:cs typeface="MS PGothic" pitchFamily="34" charset="-128"/>
              </a:rPr>
              <a:t>Societal level: Resource allocation, health policy and universal health insurance</a:t>
            </a:r>
          </a:p>
          <a:p>
            <a:pPr lvl="1" eaLnBrk="1" hangingPunct="1"/>
            <a:r>
              <a:rPr lang="en-US" dirty="0">
                <a:cs typeface="MS PGothic" pitchFamily="34" charset="-128"/>
              </a:rPr>
              <a:t>Individual level: Health </a:t>
            </a:r>
            <a:r>
              <a:rPr lang="en-US" dirty="0" smtClean="0">
                <a:cs typeface="MS PGothic" pitchFamily="34" charset="-128"/>
              </a:rPr>
              <a:t>disparities</a:t>
            </a:r>
          </a:p>
          <a:p>
            <a:pPr marL="666750" lvl="1" indent="0" eaLnBrk="1" hangingPunct="1">
              <a:buNone/>
            </a:pPr>
            <a:endParaRPr lang="en-US" dirty="0">
              <a:cs typeface="MS PGothic" pitchFamily="34" charset="-128"/>
            </a:endParaRPr>
          </a:p>
          <a:p>
            <a:pPr marL="666750" lvl="1" indent="0" eaLnBrk="1" hangingPunct="1">
              <a:buNone/>
            </a:pPr>
            <a:endParaRPr lang="en-US" dirty="0">
              <a:cs typeface="MS PGothic" pitchFamily="34" charset="-128"/>
            </a:endParaRPr>
          </a:p>
          <a:p>
            <a:pPr marL="666750" lvl="1" indent="0" eaLnBrk="1" hangingPunct="1">
              <a:buNone/>
            </a:pPr>
            <a:endParaRPr lang="en-US" dirty="0">
              <a:cs typeface="MS PGothic" pitchFamily="34" charset="-128"/>
            </a:endParaRPr>
          </a:p>
        </p:txBody>
      </p:sp>
    </p:spTree>
    <p:extLst>
      <p:ext uri="{BB962C8B-B14F-4D97-AF65-F5344CB8AC3E}">
        <p14:creationId xmlns:p14="http://schemas.microsoft.com/office/powerpoint/2010/main" val="362961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fld id="{424B0129-C825-4F83-B9AB-BD6456C3C481}" type="slidenum">
              <a:rPr lang="en-GB" sz="1400" smtClean="0"/>
              <a:pPr/>
              <a:t>11</a:t>
            </a:fld>
            <a:endParaRPr lang="en-GB" sz="1400" smtClean="0"/>
          </a:p>
        </p:txBody>
      </p:sp>
      <p:sp>
        <p:nvSpPr>
          <p:cNvPr id="34819" name="Rectangle 2"/>
          <p:cNvSpPr>
            <a:spLocks noGrp="1" noChangeArrowheads="1"/>
          </p:cNvSpPr>
          <p:nvPr>
            <p:ph type="title"/>
          </p:nvPr>
        </p:nvSpPr>
        <p:spPr/>
        <p:txBody>
          <a:bodyPr/>
          <a:lstStyle/>
          <a:p>
            <a:pPr algn="l"/>
            <a:r>
              <a:rPr lang="it-IT" smtClean="0"/>
              <a:t>Trends</a:t>
            </a:r>
          </a:p>
        </p:txBody>
      </p:sp>
      <p:sp>
        <p:nvSpPr>
          <p:cNvPr id="34820" name="Rectangle 3"/>
          <p:cNvSpPr>
            <a:spLocks noGrp="1" noChangeArrowheads="1"/>
          </p:cNvSpPr>
          <p:nvPr>
            <p:ph type="body" idx="1"/>
          </p:nvPr>
        </p:nvSpPr>
        <p:spPr/>
        <p:txBody>
          <a:bodyPr/>
          <a:lstStyle/>
          <a:p>
            <a:pPr marL="0" indent="0">
              <a:buNone/>
            </a:pPr>
            <a:r>
              <a:rPr lang="en-US" sz="2800" dirty="0" smtClean="0"/>
              <a:t>Applying bioethics to other contexts than that of research (e.g. clinical care and public health) means relying on additional </a:t>
            </a:r>
            <a:r>
              <a:rPr lang="da-DK" sz="2800" dirty="0" err="1" smtClean="0"/>
              <a:t>values</a:t>
            </a:r>
            <a:r>
              <a:rPr lang="da-DK" sz="2800" dirty="0" smtClean="0"/>
              <a:t>, </a:t>
            </a:r>
            <a:r>
              <a:rPr lang="da-DK" sz="2800" dirty="0" err="1" smtClean="0"/>
              <a:t>such</a:t>
            </a:r>
            <a:r>
              <a:rPr lang="da-DK" sz="2800" dirty="0" smtClean="0"/>
              <a:t> as</a:t>
            </a:r>
          </a:p>
          <a:p>
            <a:r>
              <a:rPr lang="da-DK" sz="2800" dirty="0" err="1" smtClean="0"/>
              <a:t>dignity</a:t>
            </a:r>
            <a:endParaRPr lang="da-DK" sz="2800" dirty="0" smtClean="0"/>
          </a:p>
          <a:p>
            <a:r>
              <a:rPr lang="da-DK" sz="2800" dirty="0" err="1" smtClean="0"/>
              <a:t>integrity</a:t>
            </a:r>
            <a:endParaRPr lang="da-DK" sz="2800" dirty="0" smtClean="0"/>
          </a:p>
          <a:p>
            <a:r>
              <a:rPr lang="da-DK" sz="2800" dirty="0" err="1" smtClean="0"/>
              <a:t>solidarity</a:t>
            </a:r>
            <a:endParaRPr lang="da-DK" sz="2800" dirty="0" smtClean="0"/>
          </a:p>
          <a:p>
            <a:r>
              <a:rPr lang="da-DK" sz="2800" dirty="0" smtClean="0"/>
              <a:t>participation</a:t>
            </a:r>
          </a:p>
          <a:p>
            <a:r>
              <a:rPr lang="da-DK" sz="2800" dirty="0" err="1"/>
              <a:t>v</a:t>
            </a:r>
            <a:r>
              <a:rPr lang="da-DK" sz="2800" dirty="0" err="1" smtClean="0"/>
              <a:t>ulnerability</a:t>
            </a:r>
            <a:endParaRPr lang="da-DK" sz="2800" dirty="0"/>
          </a:p>
          <a:p>
            <a:pPr marL="0" indent="0">
              <a:buNone/>
            </a:pPr>
            <a:endParaRPr lang="da-DK" sz="2800" dirty="0" smtClean="0"/>
          </a:p>
          <a:p>
            <a:pPr lvl="4">
              <a:buFont typeface="Wingdings" pitchFamily="2" charset="2"/>
              <a:buNone/>
            </a:pPr>
            <a:r>
              <a:rPr lang="da-DK" sz="1600" b="1" i="1" dirty="0" smtClean="0"/>
              <a:t>						</a:t>
            </a:r>
            <a:r>
              <a:rPr lang="da-DK" sz="1600" dirty="0" smtClean="0"/>
              <a:t>Barcelona </a:t>
            </a:r>
            <a:r>
              <a:rPr lang="da-DK" sz="1600" dirty="0" err="1" smtClean="0"/>
              <a:t>declaration</a:t>
            </a:r>
            <a:r>
              <a:rPr lang="da-DK" sz="1600" dirty="0" smtClean="0"/>
              <a:t>, 2002</a:t>
            </a:r>
            <a:endParaRPr lang="it-IT" sz="1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it-IT" dirty="0" smtClean="0"/>
              <a:t>The convention </a:t>
            </a:r>
            <a:br>
              <a:rPr lang="it-IT" dirty="0" smtClean="0"/>
            </a:br>
            <a:r>
              <a:rPr lang="it-IT" dirty="0" smtClean="0"/>
              <a:t>of the rights of the child</a:t>
            </a:r>
          </a:p>
        </p:txBody>
      </p:sp>
      <p:sp>
        <p:nvSpPr>
          <p:cNvPr id="35844" name="Rectangle 3"/>
          <p:cNvSpPr>
            <a:spLocks noGrp="1" noChangeArrowheads="1"/>
          </p:cNvSpPr>
          <p:nvPr>
            <p:ph type="body" idx="1"/>
          </p:nvPr>
        </p:nvSpPr>
        <p:spPr/>
        <p:txBody>
          <a:bodyPr/>
          <a:lstStyle/>
          <a:p>
            <a:r>
              <a:rPr lang="en-US" sz="2800" dirty="0" smtClean="0"/>
              <a:t>the right to be heard (art. 12)</a:t>
            </a:r>
          </a:p>
          <a:p>
            <a:r>
              <a:rPr lang="en-US" sz="2800" dirty="0" smtClean="0"/>
              <a:t>the right to express his own rights and the right for autonomy (art. 12 &amp; 14)</a:t>
            </a:r>
          </a:p>
          <a:p>
            <a:r>
              <a:rPr lang="en-US" sz="2800" dirty="0"/>
              <a:t>t</a:t>
            </a:r>
            <a:r>
              <a:rPr lang="en-US" sz="2800" dirty="0" smtClean="0"/>
              <a:t>he right to privacy (art. 16)</a:t>
            </a:r>
          </a:p>
          <a:p>
            <a:r>
              <a:rPr lang="en-US" sz="2800" dirty="0" smtClean="0"/>
              <a:t>the best interest of the child (art. 3)</a:t>
            </a:r>
          </a:p>
          <a:p>
            <a:r>
              <a:rPr lang="en-US" sz="2800" dirty="0" smtClean="0"/>
              <a:t>the right to be protected from violence (art. 23)</a:t>
            </a:r>
          </a:p>
          <a:p>
            <a:r>
              <a:rPr lang="en-US" sz="2800" dirty="0" smtClean="0"/>
              <a:t>the right not to be discriminated against (art 2)</a:t>
            </a:r>
            <a:endParaRPr lang="it-IT"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7"/>
          <p:cNvSpPr>
            <a:spLocks noGrp="1"/>
          </p:cNvSpPr>
          <p:nvPr>
            <p:ph type="title"/>
          </p:nvPr>
        </p:nvSpPr>
        <p:spPr/>
        <p:txBody>
          <a:bodyPr/>
          <a:lstStyle/>
          <a:p>
            <a:pPr eaLnBrk="1" hangingPunct="1"/>
            <a:r>
              <a:rPr lang="da-DK" dirty="0" err="1" smtClean="0">
                <a:cs typeface="Tahoma" pitchFamily="34" charset="0"/>
              </a:rPr>
              <a:t>Developmental</a:t>
            </a:r>
            <a:r>
              <a:rPr lang="da-DK" dirty="0" smtClean="0">
                <a:cs typeface="Tahoma" pitchFamily="34" charset="0"/>
              </a:rPr>
              <a:t> </a:t>
            </a:r>
            <a:r>
              <a:rPr lang="da-DK" dirty="0" err="1">
                <a:cs typeface="Tahoma" pitchFamily="34" charset="0"/>
              </a:rPr>
              <a:t>A</a:t>
            </a:r>
            <a:r>
              <a:rPr lang="da-DK" dirty="0" err="1" smtClean="0">
                <a:cs typeface="Tahoma" pitchFamily="34" charset="0"/>
              </a:rPr>
              <a:t>pproaches</a:t>
            </a:r>
            <a:r>
              <a:rPr lang="da-DK" dirty="0" smtClean="0">
                <a:cs typeface="Tahoma" pitchFamily="34" charset="0"/>
              </a:rPr>
              <a:t/>
            </a:r>
            <a:br>
              <a:rPr lang="da-DK" dirty="0" smtClean="0">
                <a:cs typeface="Tahoma" pitchFamily="34" charset="0"/>
              </a:rPr>
            </a:br>
            <a:endParaRPr lang="da-DK" sz="3200" dirty="0" smtClean="0">
              <a:cs typeface="Tahoma" pitchFamily="34" charset="0"/>
            </a:endParaRPr>
          </a:p>
        </p:txBody>
      </p:sp>
      <p:sp>
        <p:nvSpPr>
          <p:cNvPr id="18435" name="Text Box 6"/>
          <p:cNvSpPr txBox="1">
            <a:spLocks noChangeArrowheads="1"/>
          </p:cNvSpPr>
          <p:nvPr/>
        </p:nvSpPr>
        <p:spPr bwMode="auto">
          <a:xfrm>
            <a:off x="457200" y="1557338"/>
            <a:ext cx="5842992" cy="4708981"/>
          </a:xfrm>
          <a:prstGeom prst="rect">
            <a:avLst/>
          </a:prstGeom>
          <a:noFill/>
          <a:ln w="9525">
            <a:noFill/>
            <a:miter lim="800000"/>
            <a:headEnd/>
            <a:tailEnd/>
          </a:ln>
        </p:spPr>
        <p:txBody>
          <a:bodyPr wrap="square">
            <a:spAutoFit/>
          </a:bodyPr>
          <a:lstStyle/>
          <a:p>
            <a:pPr>
              <a:lnSpc>
                <a:spcPct val="125000"/>
              </a:lnSpc>
              <a:defRPr/>
            </a:pPr>
            <a:r>
              <a:rPr lang="en-US" b="1" u="sng" dirty="0" smtClean="0">
                <a:solidFill>
                  <a:srgbClr val="000099"/>
                </a:solidFill>
                <a:latin typeface="+mn-lt"/>
              </a:rPr>
              <a:t>Psychological changes</a:t>
            </a:r>
            <a:endParaRPr lang="en-US" dirty="0">
              <a:solidFill>
                <a:srgbClr val="000099"/>
              </a:solidFill>
              <a:latin typeface="+mn-lt"/>
            </a:endParaRPr>
          </a:p>
          <a:p>
            <a:pPr>
              <a:lnSpc>
                <a:spcPct val="125000"/>
              </a:lnSpc>
              <a:buFontTx/>
              <a:buChar char="•"/>
              <a:defRPr/>
            </a:pPr>
            <a:r>
              <a:rPr lang="da-DK" dirty="0">
                <a:solidFill>
                  <a:srgbClr val="000099"/>
                </a:solidFill>
                <a:latin typeface="+mn-lt"/>
              </a:rPr>
              <a:t> </a:t>
            </a:r>
            <a:r>
              <a:rPr lang="da-DK" dirty="0" smtClean="0">
                <a:solidFill>
                  <a:srgbClr val="000099"/>
                </a:solidFill>
                <a:latin typeface="+mn-lt"/>
              </a:rPr>
              <a:t>From </a:t>
            </a:r>
            <a:r>
              <a:rPr lang="da-DK" dirty="0" err="1" smtClean="0">
                <a:solidFill>
                  <a:srgbClr val="000099"/>
                </a:solidFill>
                <a:latin typeface="+mn-lt"/>
              </a:rPr>
              <a:t>concrete</a:t>
            </a:r>
            <a:r>
              <a:rPr lang="da-DK" dirty="0" smtClean="0">
                <a:solidFill>
                  <a:srgbClr val="000099"/>
                </a:solidFill>
                <a:latin typeface="+mn-lt"/>
              </a:rPr>
              <a:t> to abstract </a:t>
            </a:r>
            <a:r>
              <a:rPr lang="da-DK" dirty="0" err="1" smtClean="0">
                <a:solidFill>
                  <a:srgbClr val="000099"/>
                </a:solidFill>
                <a:latin typeface="+mn-lt"/>
              </a:rPr>
              <a:t>thinking</a:t>
            </a:r>
            <a:endParaRPr lang="da-DK" dirty="0">
              <a:solidFill>
                <a:srgbClr val="000099"/>
              </a:solidFill>
              <a:latin typeface="+mn-lt"/>
            </a:endParaRPr>
          </a:p>
          <a:p>
            <a:pPr>
              <a:lnSpc>
                <a:spcPct val="125000"/>
              </a:lnSpc>
              <a:buFontTx/>
              <a:buChar char="•"/>
              <a:defRPr/>
            </a:pPr>
            <a:r>
              <a:rPr lang="da-DK" dirty="0">
                <a:solidFill>
                  <a:srgbClr val="000099"/>
                </a:solidFill>
                <a:latin typeface="+mn-lt"/>
              </a:rPr>
              <a:t> </a:t>
            </a:r>
            <a:r>
              <a:rPr lang="da-DK" dirty="0" smtClean="0">
                <a:solidFill>
                  <a:srgbClr val="000099"/>
                </a:solidFill>
                <a:latin typeface="+mn-lt"/>
              </a:rPr>
              <a:t>From short to long term </a:t>
            </a:r>
            <a:r>
              <a:rPr lang="da-DK" dirty="0" err="1" smtClean="0">
                <a:solidFill>
                  <a:srgbClr val="000099"/>
                </a:solidFill>
                <a:latin typeface="+mn-lt"/>
              </a:rPr>
              <a:t>perspective</a:t>
            </a:r>
            <a:endParaRPr lang="da-DK" dirty="0" smtClean="0">
              <a:solidFill>
                <a:srgbClr val="000099"/>
              </a:solidFill>
              <a:latin typeface="+mn-lt"/>
            </a:endParaRPr>
          </a:p>
          <a:p>
            <a:pPr>
              <a:lnSpc>
                <a:spcPct val="125000"/>
              </a:lnSpc>
              <a:buFontTx/>
              <a:buChar char="•"/>
              <a:defRPr/>
            </a:pPr>
            <a:r>
              <a:rPr lang="da-DK" dirty="0" smtClean="0">
                <a:solidFill>
                  <a:srgbClr val="000099"/>
                </a:solidFill>
                <a:latin typeface="+mn-lt"/>
              </a:rPr>
              <a:t> Identity </a:t>
            </a:r>
            <a:r>
              <a:rPr lang="da-DK" dirty="0" err="1" smtClean="0">
                <a:solidFill>
                  <a:srgbClr val="000099"/>
                </a:solidFill>
                <a:latin typeface="+mn-lt"/>
              </a:rPr>
              <a:t>forming</a:t>
            </a:r>
            <a:endParaRPr lang="da-DK" dirty="0">
              <a:solidFill>
                <a:srgbClr val="000099"/>
              </a:solidFill>
              <a:latin typeface="+mn-lt"/>
            </a:endParaRPr>
          </a:p>
          <a:p>
            <a:pPr>
              <a:lnSpc>
                <a:spcPct val="125000"/>
              </a:lnSpc>
              <a:buFontTx/>
              <a:buChar char="•"/>
              <a:defRPr/>
            </a:pPr>
            <a:endParaRPr lang="da-DK" dirty="0">
              <a:solidFill>
                <a:srgbClr val="000099"/>
              </a:solidFill>
              <a:latin typeface="+mn-lt"/>
            </a:endParaRPr>
          </a:p>
          <a:p>
            <a:pPr>
              <a:lnSpc>
                <a:spcPct val="125000"/>
              </a:lnSpc>
              <a:defRPr/>
            </a:pPr>
            <a:r>
              <a:rPr lang="en-US" b="1" u="sng" dirty="0" smtClean="0">
                <a:solidFill>
                  <a:srgbClr val="000099"/>
                </a:solidFill>
                <a:latin typeface="+mn-lt"/>
              </a:rPr>
              <a:t>Social changes</a:t>
            </a:r>
            <a:endParaRPr lang="en-US" dirty="0">
              <a:solidFill>
                <a:srgbClr val="000099"/>
              </a:solidFill>
              <a:latin typeface="+mn-lt"/>
            </a:endParaRPr>
          </a:p>
          <a:p>
            <a:pPr>
              <a:lnSpc>
                <a:spcPct val="125000"/>
              </a:lnSpc>
              <a:buFontTx/>
              <a:buChar char="•"/>
              <a:defRPr/>
            </a:pPr>
            <a:r>
              <a:rPr lang="da-DK" dirty="0">
                <a:solidFill>
                  <a:srgbClr val="000099"/>
                </a:solidFill>
                <a:latin typeface="+mn-lt"/>
              </a:rPr>
              <a:t> I</a:t>
            </a:r>
            <a:r>
              <a:rPr lang="da-DK" dirty="0" smtClean="0">
                <a:solidFill>
                  <a:srgbClr val="000099"/>
                </a:solidFill>
                <a:latin typeface="+mn-lt"/>
              </a:rPr>
              <a:t>ndividuation</a:t>
            </a:r>
          </a:p>
          <a:p>
            <a:pPr>
              <a:lnSpc>
                <a:spcPct val="125000"/>
              </a:lnSpc>
              <a:buFontTx/>
              <a:buChar char="•"/>
              <a:defRPr/>
            </a:pPr>
            <a:r>
              <a:rPr lang="da-DK" dirty="0" smtClean="0">
                <a:solidFill>
                  <a:srgbClr val="000099"/>
                </a:solidFill>
                <a:latin typeface="+mn-lt"/>
              </a:rPr>
              <a:t> </a:t>
            </a:r>
            <a:r>
              <a:rPr lang="da-DK" dirty="0" err="1" smtClean="0">
                <a:solidFill>
                  <a:srgbClr val="000099"/>
                </a:solidFill>
                <a:latin typeface="+mn-lt"/>
              </a:rPr>
              <a:t>Youth</a:t>
            </a:r>
            <a:r>
              <a:rPr lang="da-DK" dirty="0" smtClean="0">
                <a:solidFill>
                  <a:srgbClr val="000099"/>
                </a:solidFill>
                <a:latin typeface="+mn-lt"/>
              </a:rPr>
              <a:t> </a:t>
            </a:r>
            <a:r>
              <a:rPr lang="da-DK" dirty="0" err="1" smtClean="0">
                <a:solidFill>
                  <a:srgbClr val="000099"/>
                </a:solidFill>
                <a:latin typeface="+mn-lt"/>
              </a:rPr>
              <a:t>life</a:t>
            </a:r>
            <a:endParaRPr lang="da-DK" dirty="0">
              <a:solidFill>
                <a:srgbClr val="000099"/>
              </a:solidFill>
              <a:latin typeface="+mn-lt"/>
            </a:endParaRPr>
          </a:p>
          <a:p>
            <a:pPr>
              <a:lnSpc>
                <a:spcPct val="125000"/>
              </a:lnSpc>
              <a:buFontTx/>
              <a:buChar char="•"/>
              <a:defRPr/>
            </a:pPr>
            <a:r>
              <a:rPr lang="da-DK" dirty="0">
                <a:solidFill>
                  <a:srgbClr val="000099"/>
                </a:solidFill>
                <a:latin typeface="+mn-lt"/>
              </a:rPr>
              <a:t> </a:t>
            </a:r>
            <a:r>
              <a:rPr lang="da-DK" dirty="0" smtClean="0">
                <a:solidFill>
                  <a:srgbClr val="000099"/>
                </a:solidFill>
                <a:latin typeface="+mn-lt"/>
              </a:rPr>
              <a:t>Future</a:t>
            </a:r>
            <a:endParaRPr lang="da-DK" dirty="0">
              <a:solidFill>
                <a:srgbClr val="000099"/>
              </a:solidFill>
              <a:latin typeface="+mn-lt"/>
            </a:endParaRPr>
          </a:p>
          <a:p>
            <a:pPr>
              <a:lnSpc>
                <a:spcPct val="125000"/>
              </a:lnSpc>
              <a:defRPr/>
            </a:pPr>
            <a:endParaRPr lang="da-DK" dirty="0">
              <a:solidFill>
                <a:srgbClr val="000099"/>
              </a:solidFill>
              <a:latin typeface="+mn-lt"/>
            </a:endParaRPr>
          </a:p>
        </p:txBody>
      </p:sp>
      <p:sp>
        <p:nvSpPr>
          <p:cNvPr id="6" name="Pladsholder til dias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FB39431-58EE-4550-8416-DAF3BC46BBCC}" type="slidenum">
              <a:rPr lang="da-DK" sz="1200">
                <a:solidFill>
                  <a:schemeClr val="tx1">
                    <a:tint val="75000"/>
                  </a:schemeClr>
                </a:solidFill>
              </a:rPr>
              <a:pPr algn="r" fontAlgn="auto">
                <a:spcBef>
                  <a:spcPts val="0"/>
                </a:spcBef>
                <a:spcAft>
                  <a:spcPts val="0"/>
                </a:spcAft>
                <a:defRPr/>
              </a:pPr>
              <a:t>13</a:t>
            </a:fld>
            <a:endParaRPr lang="da-DK" sz="1200">
              <a:solidFill>
                <a:schemeClr val="tx1">
                  <a:tint val="75000"/>
                </a:schemeClr>
              </a:solidFill>
            </a:endParaRPr>
          </a:p>
        </p:txBody>
      </p:sp>
      <p:grpSp>
        <p:nvGrpSpPr>
          <p:cNvPr id="10" name="Group 6"/>
          <p:cNvGrpSpPr>
            <a:grpSpLocks/>
          </p:cNvGrpSpPr>
          <p:nvPr/>
        </p:nvGrpSpPr>
        <p:grpSpPr bwMode="auto">
          <a:xfrm>
            <a:off x="2915816" y="3573016"/>
            <a:ext cx="6331496" cy="3564632"/>
            <a:chOff x="48" y="912"/>
            <a:chExt cx="5712" cy="3216"/>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 y="1014"/>
              <a:ext cx="5627" cy="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48" y="912"/>
              <a:ext cx="5712"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a-DK"/>
            </a:p>
          </p:txBody>
        </p:sp>
        <p:sp>
          <p:nvSpPr>
            <p:cNvPr id="13" name="Rectangle 5"/>
            <p:cNvSpPr>
              <a:spLocks noChangeArrowheads="1"/>
            </p:cNvSpPr>
            <p:nvPr/>
          </p:nvSpPr>
          <p:spPr bwMode="auto">
            <a:xfrm>
              <a:off x="48" y="3792"/>
              <a:ext cx="5712"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a-DK"/>
            </a:p>
          </p:txBody>
        </p:sp>
      </p:grpSp>
    </p:spTree>
    <p:extLst>
      <p:ext uri="{BB962C8B-B14F-4D97-AF65-F5344CB8AC3E}">
        <p14:creationId xmlns:p14="http://schemas.microsoft.com/office/powerpoint/2010/main" val="39485229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548680"/>
            <a:ext cx="7931224" cy="1143000"/>
          </a:xfrm>
        </p:spPr>
        <p:txBody>
          <a:bodyPr/>
          <a:lstStyle/>
          <a:p>
            <a:r>
              <a:rPr lang="fr-CH" dirty="0" smtClean="0"/>
              <a:t>A QUOTE…</a:t>
            </a:r>
            <a:endParaRPr lang="fr-CH" dirty="0"/>
          </a:p>
        </p:txBody>
      </p:sp>
      <p:sp>
        <p:nvSpPr>
          <p:cNvPr id="3" name="Espace réservé du contenu 2"/>
          <p:cNvSpPr>
            <a:spLocks noGrp="1"/>
          </p:cNvSpPr>
          <p:nvPr>
            <p:ph idx="1"/>
          </p:nvPr>
        </p:nvSpPr>
        <p:spPr>
          <a:xfrm>
            <a:off x="251520" y="1556792"/>
            <a:ext cx="8712968" cy="4824536"/>
          </a:xfrm>
        </p:spPr>
        <p:txBody>
          <a:bodyPr>
            <a:noAutofit/>
          </a:bodyPr>
          <a:lstStyle/>
          <a:p>
            <a:pPr marL="0" indent="0">
              <a:buNone/>
            </a:pPr>
            <a:r>
              <a:rPr lang="en-US" sz="2600" dirty="0" smtClean="0"/>
              <a:t>“</a:t>
            </a:r>
            <a:r>
              <a:rPr lang="en-US" sz="2000" dirty="0" smtClean="0"/>
              <a:t>competence” is a legal term.  People are competent or incompetent to consent when a court says they are.  The better term to use when considering assessment in this area is </a:t>
            </a:r>
            <a:r>
              <a:rPr lang="en-US" sz="2000" dirty="0" smtClean="0">
                <a:solidFill>
                  <a:srgbClr val="FF0000"/>
                </a:solidFill>
              </a:rPr>
              <a:t>“</a:t>
            </a:r>
            <a:r>
              <a:rPr lang="en-US" sz="2000" i="1" dirty="0" smtClean="0">
                <a:solidFill>
                  <a:srgbClr val="FF0000"/>
                </a:solidFill>
              </a:rPr>
              <a:t>capacities</a:t>
            </a:r>
            <a:r>
              <a:rPr lang="en-US" sz="2000" dirty="0" smtClean="0">
                <a:solidFill>
                  <a:srgbClr val="FF0000"/>
                </a:solidFill>
              </a:rPr>
              <a:t>” or “</a:t>
            </a:r>
            <a:r>
              <a:rPr lang="en-US" sz="2000" i="1" dirty="0" smtClean="0">
                <a:solidFill>
                  <a:srgbClr val="FF0000"/>
                </a:solidFill>
              </a:rPr>
              <a:t>abilities</a:t>
            </a:r>
            <a:r>
              <a:rPr lang="en-US" sz="2000" dirty="0" smtClean="0">
                <a:solidFill>
                  <a:srgbClr val="FF0000"/>
                </a:solidFill>
              </a:rPr>
              <a:t> ”.  </a:t>
            </a:r>
            <a:r>
              <a:rPr lang="en-US" sz="2000" dirty="0" smtClean="0"/>
              <a:t>The clinician concludes that the individual has sufficient capacities to make an autonomous choice.  The clinician’s notion of what is “sufficient” is informed by the clinician’s understanding of legal definitions of competence, but the clinician’s decision does not make the person legally competent. Thus, “tools”  for assessing adolescents’ capacities for treatment decision making should measure concepts that make sense from both a legal and a clinical (developmental) perspective</a:t>
            </a:r>
            <a:endParaRPr lang="fr-CH" sz="2000" dirty="0"/>
          </a:p>
        </p:txBody>
      </p:sp>
      <p:sp>
        <p:nvSpPr>
          <p:cNvPr id="4" name="ZoneTexte 3"/>
          <p:cNvSpPr txBox="1"/>
          <p:nvPr/>
        </p:nvSpPr>
        <p:spPr>
          <a:xfrm>
            <a:off x="7308304" y="6309320"/>
            <a:ext cx="1584176" cy="400110"/>
          </a:xfrm>
          <a:prstGeom prst="rect">
            <a:avLst/>
          </a:prstGeom>
          <a:noFill/>
        </p:spPr>
        <p:txBody>
          <a:bodyPr wrap="square" rtlCol="0">
            <a:spAutoFit/>
          </a:bodyPr>
          <a:lstStyle/>
          <a:p>
            <a:r>
              <a:rPr lang="fr-CH" sz="2000" i="1" dirty="0" smtClean="0">
                <a:solidFill>
                  <a:schemeClr val="tx2">
                    <a:lumMod val="75000"/>
                  </a:schemeClr>
                </a:solidFill>
              </a:rPr>
              <a:t>Th. Grisso</a:t>
            </a:r>
            <a:endParaRPr lang="fr-CH" sz="2000" i="1" dirty="0">
              <a:solidFill>
                <a:schemeClr val="tx2">
                  <a:lumMod val="75000"/>
                </a:schemeClr>
              </a:solidFill>
            </a:endParaRPr>
          </a:p>
        </p:txBody>
      </p:sp>
    </p:spTree>
    <p:extLst>
      <p:ext uri="{BB962C8B-B14F-4D97-AF65-F5344CB8AC3E}">
        <p14:creationId xmlns:p14="http://schemas.microsoft.com/office/powerpoint/2010/main" val="2134398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7931224" cy="792088"/>
          </a:xfrm>
        </p:spPr>
        <p:txBody>
          <a:bodyPr/>
          <a:lstStyle/>
          <a:p>
            <a:r>
              <a:rPr lang="fr-CH" dirty="0" smtClean="0"/>
              <a:t>A few </a:t>
            </a:r>
            <a:r>
              <a:rPr lang="fr-CH" dirty="0" err="1" smtClean="0"/>
              <a:t>definitions</a:t>
            </a:r>
            <a:r>
              <a:rPr lang="fr-CH" dirty="0" smtClean="0"/>
              <a:t>…</a:t>
            </a:r>
            <a:endParaRPr lang="fr-CH" dirty="0"/>
          </a:p>
        </p:txBody>
      </p:sp>
      <p:sp>
        <p:nvSpPr>
          <p:cNvPr id="3" name="Espace réservé du contenu 2"/>
          <p:cNvSpPr>
            <a:spLocks noGrp="1"/>
          </p:cNvSpPr>
          <p:nvPr>
            <p:ph idx="1"/>
          </p:nvPr>
        </p:nvSpPr>
        <p:spPr>
          <a:xfrm>
            <a:off x="0" y="1412776"/>
            <a:ext cx="8964488" cy="4785395"/>
          </a:xfrm>
        </p:spPr>
        <p:txBody>
          <a:bodyPr>
            <a:noAutofit/>
          </a:bodyPr>
          <a:lstStyle/>
          <a:p>
            <a:r>
              <a:rPr lang="fr-CH" sz="2000" dirty="0" smtClean="0"/>
              <a:t>In French: </a:t>
            </a:r>
            <a:r>
              <a:rPr lang="fr-CH" sz="2000" i="1" dirty="0" err="1" smtClean="0"/>
              <a:t>competence</a:t>
            </a:r>
            <a:r>
              <a:rPr lang="fr-CH" sz="2000" i="1" dirty="0" smtClean="0"/>
              <a:t> </a:t>
            </a:r>
            <a:r>
              <a:rPr lang="fr-CH" sz="2000" dirty="0" err="1" smtClean="0"/>
              <a:t>defined</a:t>
            </a:r>
            <a:r>
              <a:rPr lang="fr-CH" sz="2000" dirty="0" smtClean="0"/>
              <a:t> as «capacité de discernement»</a:t>
            </a:r>
          </a:p>
          <a:p>
            <a:r>
              <a:rPr lang="en-ZA" sz="2000" i="1" dirty="0" smtClean="0"/>
              <a:t>Competence </a:t>
            </a:r>
            <a:r>
              <a:rPr lang="en-ZA" sz="2000" dirty="0" smtClean="0"/>
              <a:t>is a legal term:</a:t>
            </a:r>
            <a:r>
              <a:rPr lang="en-GB" sz="2000" dirty="0" smtClean="0"/>
              <a:t> the ability to understand information presented, to appreciate the consequences of acting (or not acting) on that information, and to make a choice ; in some settings, while a child may possess competence in regard to a particular matter, their parent / guardian may still have the right to override their decision </a:t>
            </a:r>
          </a:p>
          <a:p>
            <a:r>
              <a:rPr lang="en-GB" sz="2000" i="1" dirty="0" smtClean="0"/>
              <a:t>Capacity</a:t>
            </a:r>
            <a:r>
              <a:rPr lang="en-GB" sz="2000" dirty="0" smtClean="0"/>
              <a:t>: is a </a:t>
            </a:r>
            <a:r>
              <a:rPr lang="en-GB" sz="2000" i="1" dirty="0" smtClean="0"/>
              <a:t>medical</a:t>
            </a:r>
            <a:r>
              <a:rPr lang="en-GB" sz="2000" dirty="0" smtClean="0"/>
              <a:t> concept and refers to an individual's psychological abilities to understand, appreciate, and manipulate information to form and express a decision  (health care)</a:t>
            </a:r>
          </a:p>
          <a:p>
            <a:r>
              <a:rPr lang="en-GB" sz="2000" dirty="0" smtClean="0"/>
              <a:t>In Australia, ‘capacity’ is a </a:t>
            </a:r>
            <a:r>
              <a:rPr lang="en-GB" sz="2000" i="1" dirty="0" smtClean="0"/>
              <a:t>legal</a:t>
            </a:r>
            <a:r>
              <a:rPr lang="en-GB" sz="2000" dirty="0" smtClean="0"/>
              <a:t> concept that describes the level of intellectual functioning of a person to accept responsibility for important decisions that have legal consequences</a:t>
            </a:r>
            <a:endParaRPr lang="en-ZA" sz="2000" dirty="0" smtClean="0"/>
          </a:p>
        </p:txBody>
      </p:sp>
      <p:sp>
        <p:nvSpPr>
          <p:cNvPr id="4" name="ZoneTexte 3"/>
          <p:cNvSpPr txBox="1"/>
          <p:nvPr/>
        </p:nvSpPr>
        <p:spPr>
          <a:xfrm>
            <a:off x="5580112" y="6488668"/>
            <a:ext cx="3563924" cy="369332"/>
          </a:xfrm>
          <a:prstGeom prst="rect">
            <a:avLst/>
          </a:prstGeom>
          <a:noFill/>
        </p:spPr>
        <p:txBody>
          <a:bodyPr wrap="none" rtlCol="0">
            <a:spAutoFit/>
          </a:bodyPr>
          <a:lstStyle/>
          <a:p>
            <a:r>
              <a:rPr lang="fr-CH" i="1" dirty="0" err="1" smtClean="0">
                <a:solidFill>
                  <a:schemeClr val="tx2">
                    <a:lumMod val="75000"/>
                  </a:schemeClr>
                </a:solidFill>
              </a:rPr>
              <a:t>Deepa</a:t>
            </a:r>
            <a:r>
              <a:rPr lang="fr-CH" i="1" dirty="0" smtClean="0">
                <a:solidFill>
                  <a:schemeClr val="tx2">
                    <a:lumMod val="75000"/>
                  </a:schemeClr>
                </a:solidFill>
              </a:rPr>
              <a:t> L. </a:t>
            </a:r>
            <a:r>
              <a:rPr lang="fr-CH" i="1" dirty="0" err="1" smtClean="0">
                <a:solidFill>
                  <a:schemeClr val="tx2">
                    <a:lumMod val="75000"/>
                  </a:schemeClr>
                </a:solidFill>
              </a:rPr>
              <a:t>Persad</a:t>
            </a:r>
            <a:r>
              <a:rPr lang="fr-CH" i="1" dirty="0" smtClean="0">
                <a:solidFill>
                  <a:schemeClr val="tx2">
                    <a:lumMod val="75000"/>
                  </a:schemeClr>
                </a:solidFill>
              </a:rPr>
              <a:t> / WHO,  in </a:t>
            </a:r>
            <a:r>
              <a:rPr lang="fr-CH" i="1" dirty="0" err="1" smtClean="0">
                <a:solidFill>
                  <a:schemeClr val="tx2">
                    <a:lumMod val="75000"/>
                  </a:schemeClr>
                </a:solidFill>
              </a:rPr>
              <a:t>procress</a:t>
            </a:r>
            <a:endParaRPr lang="fr-CH" i="1" dirty="0">
              <a:solidFill>
                <a:schemeClr val="tx2">
                  <a:lumMod val="75000"/>
                </a:schemeClr>
              </a:solidFill>
            </a:endParaRPr>
          </a:p>
        </p:txBody>
      </p:sp>
    </p:spTree>
    <p:extLst>
      <p:ext uri="{BB962C8B-B14F-4D97-AF65-F5344CB8AC3E}">
        <p14:creationId xmlns:p14="http://schemas.microsoft.com/office/powerpoint/2010/main" val="126274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7931224" cy="792088"/>
          </a:xfrm>
        </p:spPr>
        <p:txBody>
          <a:bodyPr/>
          <a:lstStyle/>
          <a:p>
            <a:r>
              <a:rPr lang="fr-CH" dirty="0" smtClean="0"/>
              <a:t>A few </a:t>
            </a:r>
            <a:r>
              <a:rPr lang="fr-CH" dirty="0" err="1" smtClean="0"/>
              <a:t>definitions</a:t>
            </a:r>
            <a:r>
              <a:rPr lang="fr-CH" dirty="0" smtClean="0"/>
              <a:t>…</a:t>
            </a:r>
            <a:endParaRPr lang="fr-CH" dirty="0"/>
          </a:p>
        </p:txBody>
      </p:sp>
      <p:sp>
        <p:nvSpPr>
          <p:cNvPr id="3" name="Espace réservé du contenu 2"/>
          <p:cNvSpPr>
            <a:spLocks noGrp="1"/>
          </p:cNvSpPr>
          <p:nvPr>
            <p:ph idx="1"/>
          </p:nvPr>
        </p:nvSpPr>
        <p:spPr>
          <a:xfrm>
            <a:off x="0" y="1523925"/>
            <a:ext cx="8964488" cy="4785395"/>
          </a:xfrm>
        </p:spPr>
        <p:txBody>
          <a:bodyPr>
            <a:noAutofit/>
          </a:bodyPr>
          <a:lstStyle/>
          <a:p>
            <a:pPr lvl="0"/>
            <a:r>
              <a:rPr lang="en-ZA" sz="2000" i="1" dirty="0" smtClean="0"/>
              <a:t>Minor:</a:t>
            </a:r>
            <a:r>
              <a:rPr lang="en-ZA" sz="2000" dirty="0" smtClean="0"/>
              <a:t> before an individual legally attains the status of an adult, </a:t>
            </a:r>
            <a:r>
              <a:rPr lang="en-ZA" sz="2000" dirty="0" smtClean="0">
                <a:sym typeface="Wingdings"/>
              </a:rPr>
              <a:t></a:t>
            </a:r>
            <a:r>
              <a:rPr lang="en-ZA" sz="2000" dirty="0" smtClean="0"/>
              <a:t>automatically emancipated from parental custody/control </a:t>
            </a:r>
            <a:endParaRPr lang="fr-CH" sz="2000" dirty="0" smtClean="0"/>
          </a:p>
          <a:p>
            <a:pPr lvl="0"/>
            <a:r>
              <a:rPr lang="en-US" sz="2000" dirty="0" smtClean="0"/>
              <a:t> </a:t>
            </a:r>
            <a:r>
              <a:rPr lang="en-ZA" sz="2000" i="1" dirty="0" smtClean="0"/>
              <a:t>Emancipated minor :</a:t>
            </a:r>
            <a:r>
              <a:rPr lang="en-ZA" sz="2000" dirty="0" smtClean="0"/>
              <a:t> process of freeing a minor from parental control; legally entitled to make almost all of his or her own decisions  (e.g. marriage)</a:t>
            </a:r>
            <a:endParaRPr lang="fr-CH" sz="2000" dirty="0" smtClean="0"/>
          </a:p>
          <a:p>
            <a:pPr lvl="0"/>
            <a:r>
              <a:rPr lang="en-ZA" sz="2000" i="1" dirty="0" smtClean="0"/>
              <a:t>Mature minor: </a:t>
            </a:r>
            <a:r>
              <a:rPr lang="en-ZA" sz="2000" dirty="0" smtClean="0"/>
              <a:t>the “mature minor” doctrine is a statutory, regulatory, or policy that recognises that a minor is allowed to consent or refuse to consent to his medical treatment provided he has sufficiently maturity to understand, discern and appreciate the benefits and risks of the proposed treatment</a:t>
            </a:r>
            <a:endParaRPr lang="fr-CH" sz="2000" dirty="0" smtClean="0"/>
          </a:p>
          <a:p>
            <a:pPr lvl="0"/>
            <a:r>
              <a:rPr lang="en-GB" sz="2000" i="1" dirty="0" smtClean="0"/>
              <a:t>Assent: </a:t>
            </a:r>
            <a:r>
              <a:rPr lang="en-GB" sz="2000" dirty="0" smtClean="0"/>
              <a:t>the</a:t>
            </a:r>
            <a:r>
              <a:rPr lang="en-GB" sz="2000" i="1" dirty="0" smtClean="0"/>
              <a:t> </a:t>
            </a:r>
            <a:r>
              <a:rPr lang="en-GB" sz="2000" dirty="0" smtClean="0"/>
              <a:t>right to express one’s views freely. Agreement to undergo a procedure or participate in research. or clinical care (in writing or implied / tacit) </a:t>
            </a:r>
          </a:p>
        </p:txBody>
      </p:sp>
      <p:sp>
        <p:nvSpPr>
          <p:cNvPr id="4" name="ZoneTexte 3"/>
          <p:cNvSpPr txBox="1"/>
          <p:nvPr/>
        </p:nvSpPr>
        <p:spPr>
          <a:xfrm>
            <a:off x="5580112" y="6488668"/>
            <a:ext cx="3563924" cy="369332"/>
          </a:xfrm>
          <a:prstGeom prst="rect">
            <a:avLst/>
          </a:prstGeom>
          <a:noFill/>
        </p:spPr>
        <p:txBody>
          <a:bodyPr wrap="none" rtlCol="0">
            <a:spAutoFit/>
          </a:bodyPr>
          <a:lstStyle/>
          <a:p>
            <a:r>
              <a:rPr lang="fr-CH" i="1" dirty="0" err="1" smtClean="0">
                <a:solidFill>
                  <a:schemeClr val="tx2">
                    <a:lumMod val="75000"/>
                  </a:schemeClr>
                </a:solidFill>
              </a:rPr>
              <a:t>Deepa</a:t>
            </a:r>
            <a:r>
              <a:rPr lang="fr-CH" i="1" dirty="0" smtClean="0">
                <a:solidFill>
                  <a:schemeClr val="tx2">
                    <a:lumMod val="75000"/>
                  </a:schemeClr>
                </a:solidFill>
              </a:rPr>
              <a:t> L. </a:t>
            </a:r>
            <a:r>
              <a:rPr lang="fr-CH" i="1" dirty="0" err="1" smtClean="0">
                <a:solidFill>
                  <a:schemeClr val="tx2">
                    <a:lumMod val="75000"/>
                  </a:schemeClr>
                </a:solidFill>
              </a:rPr>
              <a:t>Persad</a:t>
            </a:r>
            <a:r>
              <a:rPr lang="fr-CH" i="1" dirty="0" smtClean="0">
                <a:solidFill>
                  <a:schemeClr val="tx2">
                    <a:lumMod val="75000"/>
                  </a:schemeClr>
                </a:solidFill>
              </a:rPr>
              <a:t> / WHO,  in </a:t>
            </a:r>
            <a:r>
              <a:rPr lang="fr-CH" i="1" dirty="0" err="1" smtClean="0">
                <a:solidFill>
                  <a:schemeClr val="tx2">
                    <a:lumMod val="75000"/>
                  </a:schemeClr>
                </a:solidFill>
              </a:rPr>
              <a:t>procress</a:t>
            </a:r>
            <a:endParaRPr lang="fr-CH" i="1" dirty="0">
              <a:solidFill>
                <a:schemeClr val="tx2">
                  <a:lumMod val="75000"/>
                </a:schemeClr>
              </a:solidFill>
            </a:endParaRPr>
          </a:p>
        </p:txBody>
      </p:sp>
    </p:spTree>
    <p:extLst>
      <p:ext uri="{BB962C8B-B14F-4D97-AF65-F5344CB8AC3E}">
        <p14:creationId xmlns:p14="http://schemas.microsoft.com/office/powerpoint/2010/main" val="160438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Module A4 Goal II</a:t>
            </a:r>
            <a:endParaRPr lang="fr-FR" dirty="0"/>
          </a:p>
        </p:txBody>
      </p:sp>
      <p:sp>
        <p:nvSpPr>
          <p:cNvPr id="3" name="Espace réservé du contenu 2"/>
          <p:cNvSpPr>
            <a:spLocks noGrp="1"/>
          </p:cNvSpPr>
          <p:nvPr>
            <p:ph idx="1"/>
          </p:nvPr>
        </p:nvSpPr>
        <p:spPr/>
        <p:txBody>
          <a:bodyPr/>
          <a:lstStyle/>
          <a:p>
            <a:pPr lvl="0"/>
            <a:endParaRPr lang="en-US" sz="2800" dirty="0" smtClean="0"/>
          </a:p>
          <a:p>
            <a:pPr lvl="0"/>
            <a:endParaRPr lang="en-US" sz="2800" dirty="0"/>
          </a:p>
          <a:p>
            <a:pPr lvl="0"/>
            <a:r>
              <a:rPr lang="en-US" sz="2800" dirty="0" smtClean="0"/>
              <a:t>Understand </a:t>
            </a:r>
            <a:r>
              <a:rPr lang="en-US" sz="2800" dirty="0"/>
              <a:t>and apply the concepts of ‘confidentiality’ and ‘informed consent’ to one’s practice when dealing with </a:t>
            </a:r>
            <a:r>
              <a:rPr lang="en-US" sz="2800" dirty="0" smtClean="0"/>
              <a:t>adolescents</a:t>
            </a:r>
            <a:endParaRPr lang="fr-FR" sz="2800" b="1" dirty="0"/>
          </a:p>
        </p:txBody>
      </p:sp>
      <p:sp>
        <p:nvSpPr>
          <p:cNvPr id="4" name="Espace réservé du numéro de diapositive 3"/>
          <p:cNvSpPr>
            <a:spLocks noGrp="1"/>
          </p:cNvSpPr>
          <p:nvPr>
            <p:ph type="sldNum" sz="quarter" idx="11"/>
          </p:nvPr>
        </p:nvSpPr>
        <p:spPr/>
        <p:txBody>
          <a:bodyPr/>
          <a:lstStyle/>
          <a:p>
            <a:pPr>
              <a:defRPr/>
            </a:pPr>
            <a:fld id="{E139C831-40D8-4D52-984D-B10D193B6FC9}" type="slidenum">
              <a:rPr lang="en-GB" smtClean="0"/>
              <a:pPr>
                <a:defRPr/>
              </a:pPr>
              <a:t>17</a:t>
            </a:fld>
            <a:endParaRPr lang="en-GB"/>
          </a:p>
        </p:txBody>
      </p:sp>
    </p:spTree>
    <p:extLst>
      <p:ext uri="{BB962C8B-B14F-4D97-AF65-F5344CB8AC3E}">
        <p14:creationId xmlns:p14="http://schemas.microsoft.com/office/powerpoint/2010/main" val="627632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25C88B46-AFC2-8347-9E90-2289A8B9D995}" type="slidenum">
              <a:rPr lang="en-GB" altLang="fr-FR"/>
              <a:pPr/>
              <a:t>18</a:t>
            </a:fld>
            <a:endParaRPr lang="en-GB" altLang="fr-FR"/>
          </a:p>
        </p:txBody>
      </p:sp>
      <p:pic>
        <p:nvPicPr>
          <p:cNvPr id="4608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4205288"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ZoneTexte 3"/>
          <p:cNvSpPr txBox="1">
            <a:spLocks noChangeArrowheads="1"/>
          </p:cNvSpPr>
          <p:nvPr/>
        </p:nvSpPr>
        <p:spPr bwMode="auto">
          <a:xfrm>
            <a:off x="714375" y="6429375"/>
            <a:ext cx="664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fr-CH" altLang="fr-FR"/>
              <a:t>http://www.who.int/maternal_child_adolescent/documents/9789241599962/en/index.html</a:t>
            </a:r>
          </a:p>
        </p:txBody>
      </p:sp>
      <p:sp>
        <p:nvSpPr>
          <p:cNvPr id="46085" name="Bulle ronde 5"/>
          <p:cNvSpPr>
            <a:spLocks noChangeArrowheads="1"/>
          </p:cNvSpPr>
          <p:nvPr/>
        </p:nvSpPr>
        <p:spPr bwMode="auto">
          <a:xfrm>
            <a:off x="5334000" y="1143000"/>
            <a:ext cx="3124200" cy="2819400"/>
          </a:xfrm>
          <a:prstGeom prst="wedgeEllipseCallout">
            <a:avLst>
              <a:gd name="adj1" fmla="val -100972"/>
              <a:gd name="adj2" fmla="val 7157"/>
            </a:avLst>
          </a:prstGeom>
          <a:solidFill>
            <a:schemeClr val="accent1"/>
          </a:solidFill>
          <a:ln w="12700">
            <a:solidFill>
              <a:schemeClr val="tx1"/>
            </a:solidFill>
            <a:round/>
            <a:headEnd type="none" w="sm" len="sm"/>
            <a:tailEnd type="none" w="sm" len="sm"/>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fr-FR" altLang="fr-FR" sz="2000"/>
              <a:t>I want to help this young woman but I don’t want to break the law</a:t>
            </a:r>
          </a:p>
          <a:p>
            <a:r>
              <a:rPr lang="fr-FR" altLang="fr-FR" sz="2000"/>
              <a:t>What should I do?</a:t>
            </a:r>
          </a:p>
        </p:txBody>
      </p:sp>
    </p:spTree>
    <p:extLst>
      <p:ext uri="{BB962C8B-B14F-4D97-AF65-F5344CB8AC3E}">
        <p14:creationId xmlns:p14="http://schemas.microsoft.com/office/powerpoint/2010/main" val="2141172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tx1"/>
                </a:solidFill>
                <a:latin typeface="Times New Roman" charset="0"/>
                <a:ea typeface="ＭＳ Ｐゴシック" charset="-128"/>
              </a:defRPr>
            </a:lvl1pPr>
            <a:lvl2pPr marL="37931725" indent="-37474525" defTabSz="762000">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1AFACD31-8ECC-2544-AACA-0926DF7B8E47}" type="slidenum">
              <a:rPr lang="en-GB" altLang="fr-FR"/>
              <a:pPr/>
              <a:t>19</a:t>
            </a:fld>
            <a:endParaRPr lang="en-GB" altLang="fr-FR"/>
          </a:p>
        </p:txBody>
      </p:sp>
      <p:sp>
        <p:nvSpPr>
          <p:cNvPr id="52227" name="Rectangle 2"/>
          <p:cNvSpPr>
            <a:spLocks noGrp="1" noChangeArrowheads="1"/>
          </p:cNvSpPr>
          <p:nvPr>
            <p:ph type="title"/>
          </p:nvPr>
        </p:nvSpPr>
        <p:spPr/>
        <p:txBody>
          <a:bodyPr/>
          <a:lstStyle/>
          <a:p>
            <a:r>
              <a:rPr lang="fr-FR" altLang="fr-FR">
                <a:solidFill>
                  <a:srgbClr val="000000"/>
                </a:solidFill>
              </a:rPr>
              <a:t/>
            </a:r>
            <a:br>
              <a:rPr lang="fr-FR" altLang="fr-FR">
                <a:solidFill>
                  <a:srgbClr val="000000"/>
                </a:solidFill>
              </a:rPr>
            </a:br>
            <a:r>
              <a:rPr lang="fr-FR" altLang="fr-FR"/>
              <a:t>Confidentiality and rights</a:t>
            </a:r>
          </a:p>
        </p:txBody>
      </p:sp>
      <p:sp>
        <p:nvSpPr>
          <p:cNvPr id="52228" name="Rectangle 3"/>
          <p:cNvSpPr>
            <a:spLocks noGrp="1" noChangeArrowheads="1"/>
          </p:cNvSpPr>
          <p:nvPr>
            <p:ph type="body" idx="1"/>
          </p:nvPr>
        </p:nvSpPr>
        <p:spPr/>
        <p:txBody>
          <a:bodyPr/>
          <a:lstStyle/>
          <a:p>
            <a:pPr>
              <a:lnSpc>
                <a:spcPct val="90000"/>
              </a:lnSpc>
              <a:buFont typeface="Monotype Sorts" charset="2"/>
              <a:buNone/>
            </a:pPr>
            <a:endParaRPr lang="fr-FR" altLang="fr-FR" sz="2800">
              <a:solidFill>
                <a:srgbClr val="000000"/>
              </a:solidFill>
            </a:endParaRPr>
          </a:p>
          <a:p>
            <a:pPr>
              <a:lnSpc>
                <a:spcPct val="90000"/>
              </a:lnSpc>
            </a:pPr>
            <a:r>
              <a:rPr lang="fr-FR" altLang="fr-FR" sz="2800">
                <a:solidFill>
                  <a:srgbClr val="000099"/>
                </a:solidFill>
              </a:rPr>
              <a:t>Confidentiality -One corner-stone in Adolescent –friendly-services</a:t>
            </a:r>
          </a:p>
          <a:p>
            <a:pPr>
              <a:lnSpc>
                <a:spcPct val="90000"/>
              </a:lnSpc>
            </a:pPr>
            <a:r>
              <a:rPr lang="fr-FR" altLang="fr-FR" sz="2800">
                <a:solidFill>
                  <a:srgbClr val="000099"/>
                </a:solidFill>
              </a:rPr>
              <a:t>UN convention on the rights of the child is an universal framework </a:t>
            </a:r>
          </a:p>
          <a:p>
            <a:pPr>
              <a:lnSpc>
                <a:spcPct val="90000"/>
              </a:lnSpc>
            </a:pPr>
            <a:r>
              <a:rPr lang="fr-FR" altLang="fr-FR" sz="2800">
                <a:solidFill>
                  <a:srgbClr val="000099"/>
                </a:solidFill>
              </a:rPr>
              <a:t>Human rights convention another</a:t>
            </a:r>
          </a:p>
          <a:p>
            <a:pPr>
              <a:lnSpc>
                <a:spcPct val="90000"/>
              </a:lnSpc>
            </a:pPr>
            <a:r>
              <a:rPr lang="fr-FR" altLang="fr-FR" sz="2800">
                <a:solidFill>
                  <a:srgbClr val="000099"/>
                </a:solidFill>
              </a:rPr>
              <a:t>National legal aspects and cultural issues are involved</a:t>
            </a:r>
          </a:p>
        </p:txBody>
      </p:sp>
    </p:spTree>
    <p:extLst>
      <p:ext uri="{BB962C8B-B14F-4D97-AF65-F5344CB8AC3E}">
        <p14:creationId xmlns:p14="http://schemas.microsoft.com/office/powerpoint/2010/main" val="14947933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Module A4 Goal I</a:t>
            </a:r>
            <a:endParaRPr lang="fr-FR" dirty="0"/>
          </a:p>
        </p:txBody>
      </p:sp>
      <p:sp>
        <p:nvSpPr>
          <p:cNvPr id="3" name="Espace réservé du contenu 2"/>
          <p:cNvSpPr>
            <a:spLocks noGrp="1"/>
          </p:cNvSpPr>
          <p:nvPr>
            <p:ph idx="1"/>
          </p:nvPr>
        </p:nvSpPr>
        <p:spPr/>
        <p:txBody>
          <a:bodyPr/>
          <a:lstStyle/>
          <a:p>
            <a:pPr lvl="0"/>
            <a:endParaRPr lang="en-US" sz="2800" dirty="0" smtClean="0"/>
          </a:p>
          <a:p>
            <a:pPr lvl="0"/>
            <a:r>
              <a:rPr lang="en-US" sz="2800" dirty="0" smtClean="0"/>
              <a:t>Understand </a:t>
            </a:r>
            <a:r>
              <a:rPr lang="en-US" sz="2800" dirty="0"/>
              <a:t>how the issues raised by the UN Convention on the Rights of the Child relate to one’s particular practice with </a:t>
            </a:r>
            <a:r>
              <a:rPr lang="en-US" sz="2800" dirty="0" smtClean="0"/>
              <a:t>adolescents </a:t>
            </a:r>
            <a:endParaRPr lang="fr-FR" sz="2800" dirty="0"/>
          </a:p>
        </p:txBody>
      </p:sp>
      <p:sp>
        <p:nvSpPr>
          <p:cNvPr id="4" name="Espace réservé du numéro de diapositive 3"/>
          <p:cNvSpPr>
            <a:spLocks noGrp="1"/>
          </p:cNvSpPr>
          <p:nvPr>
            <p:ph type="sldNum" sz="quarter" idx="11"/>
          </p:nvPr>
        </p:nvSpPr>
        <p:spPr/>
        <p:txBody>
          <a:bodyPr/>
          <a:lstStyle/>
          <a:p>
            <a:pPr>
              <a:defRPr/>
            </a:pPr>
            <a:fld id="{E139C831-40D8-4D52-984D-B10D193B6FC9}" type="slidenum">
              <a:rPr lang="en-GB" smtClean="0"/>
              <a:pPr>
                <a:defRPr/>
              </a:pPr>
              <a:t>2</a:t>
            </a:fld>
            <a:endParaRPr lang="en-GB"/>
          </a:p>
        </p:txBody>
      </p:sp>
    </p:spTree>
    <p:extLst>
      <p:ext uri="{BB962C8B-B14F-4D97-AF65-F5344CB8AC3E}">
        <p14:creationId xmlns:p14="http://schemas.microsoft.com/office/powerpoint/2010/main" val="69789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a-DK" dirty="0" err="1" smtClean="0"/>
              <a:t>Different</a:t>
            </a:r>
            <a:r>
              <a:rPr lang="da-DK" dirty="0" smtClean="0"/>
              <a:t> </a:t>
            </a:r>
            <a:r>
              <a:rPr lang="da-DK" dirty="0" err="1" smtClean="0"/>
              <a:t>frameworks</a:t>
            </a:r>
            <a:r>
              <a:rPr lang="da-DK" dirty="0" smtClean="0"/>
              <a:t>/</a:t>
            </a:r>
            <a:r>
              <a:rPr lang="da-DK" dirty="0" err="1" smtClean="0"/>
              <a:t>lenses</a:t>
            </a:r>
            <a:r>
              <a:rPr lang="da-DK" dirty="0" smtClean="0"/>
              <a:t/>
            </a:r>
            <a:br>
              <a:rPr lang="da-DK" dirty="0" smtClean="0"/>
            </a:br>
            <a:r>
              <a:rPr lang="da-DK" sz="3600" dirty="0" smtClean="0"/>
              <a:t>- 3 </a:t>
            </a:r>
            <a:r>
              <a:rPr lang="da-DK" sz="3600" dirty="0" err="1" smtClean="0"/>
              <a:t>important</a:t>
            </a:r>
            <a:r>
              <a:rPr lang="da-DK" sz="3600" dirty="0" smtClean="0"/>
              <a:t> </a:t>
            </a:r>
            <a:r>
              <a:rPr lang="da-DK" sz="3600" dirty="0" err="1" smtClean="0"/>
              <a:t>Cs</a:t>
            </a:r>
            <a:endParaRPr lang="da-DK" sz="3600" dirty="0" smtClean="0"/>
          </a:p>
        </p:txBody>
      </p:sp>
      <p:sp>
        <p:nvSpPr>
          <p:cNvPr id="21507" name="Pladsholder til indhold 2"/>
          <p:cNvSpPr>
            <a:spLocks noGrp="1"/>
          </p:cNvSpPr>
          <p:nvPr>
            <p:ph idx="1"/>
          </p:nvPr>
        </p:nvSpPr>
        <p:spPr/>
        <p:txBody>
          <a:bodyPr/>
          <a:lstStyle/>
          <a:p>
            <a:pPr>
              <a:buFont typeface="Arial" pitchFamily="34" charset="0"/>
              <a:buChar char="•"/>
            </a:pPr>
            <a:r>
              <a:rPr lang="da-DK" dirty="0" err="1" smtClean="0"/>
              <a:t>Confidentiality</a:t>
            </a:r>
            <a:endParaRPr lang="da-DK" dirty="0" smtClean="0"/>
          </a:p>
          <a:p>
            <a:pPr>
              <a:buFont typeface="Arial" pitchFamily="34" charset="0"/>
              <a:buChar char="•"/>
            </a:pPr>
            <a:r>
              <a:rPr lang="da-DK" dirty="0" err="1"/>
              <a:t>Consent</a:t>
            </a:r>
            <a:endParaRPr lang="da-DK" dirty="0"/>
          </a:p>
          <a:p>
            <a:pPr>
              <a:buFont typeface="Arial" pitchFamily="34" charset="0"/>
              <a:buChar char="•"/>
            </a:pPr>
            <a:r>
              <a:rPr lang="da-DK" dirty="0" err="1" smtClean="0"/>
              <a:t>Competence</a:t>
            </a:r>
            <a:endParaRPr lang="da-DK" dirty="0" smtClean="0"/>
          </a:p>
        </p:txBody>
      </p:sp>
      <p:sp>
        <p:nvSpPr>
          <p:cNvPr id="21508" name="Pladsholder til diasnumm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8C4768-B068-4139-891E-F20851BEBE93}" type="slidenum">
              <a:rPr lang="en-GB" sz="1400" smtClean="0"/>
              <a:pPr/>
              <a:t>20</a:t>
            </a:fld>
            <a:endParaRPr lang="en-GB" sz="1400" smtClean="0"/>
          </a:p>
        </p:txBody>
      </p:sp>
      <p:pic>
        <p:nvPicPr>
          <p:cNvPr id="21509" name="Picture 8" descr="http://t0.gstatic.com/images?q=tbn:ANd9GcTbQ67_byA9j6mgUOr4kt6wV1x-7WVcPHUVyaSjAO5qvjBvOFbhcicvoh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985963"/>
            <a:ext cx="41052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07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a-DK" smtClean="0"/>
              <a:t>Confidentiality</a:t>
            </a:r>
          </a:p>
        </p:txBody>
      </p:sp>
      <p:sp>
        <p:nvSpPr>
          <p:cNvPr id="23555" name="Pladsholder til indhold 2"/>
          <p:cNvSpPr>
            <a:spLocks noGrp="1"/>
          </p:cNvSpPr>
          <p:nvPr>
            <p:ph idx="1"/>
          </p:nvPr>
        </p:nvSpPr>
        <p:spPr/>
        <p:txBody>
          <a:bodyPr/>
          <a:lstStyle/>
          <a:p>
            <a:pPr marL="0" indent="0">
              <a:buNone/>
            </a:pPr>
            <a:r>
              <a:rPr lang="en-US" dirty="0"/>
              <a:t>A</a:t>
            </a:r>
            <a:r>
              <a:rPr lang="en-US" dirty="0" smtClean="0"/>
              <a:t>ny ‘competent’ person has the right to demand that his/her health care provider does not disclose any information to any other person, unless he/she has been given express permission to do so </a:t>
            </a:r>
            <a:r>
              <a:rPr lang="da-DK" dirty="0" smtClean="0"/>
              <a:t>by the patient.</a:t>
            </a:r>
          </a:p>
          <a:p>
            <a:pPr>
              <a:buFont typeface="Arial" pitchFamily="34" charset="0"/>
              <a:buChar char="•"/>
            </a:pPr>
            <a:endParaRPr lang="da-DK" dirty="0" smtClean="0"/>
          </a:p>
        </p:txBody>
      </p:sp>
      <p:sp>
        <p:nvSpPr>
          <p:cNvPr id="23556" name="Pladsholder til diasnumm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C4A79D-EF5B-4984-9728-96C33281D098}" type="slidenum">
              <a:rPr lang="en-GB" sz="1400" smtClean="0"/>
              <a:pPr/>
              <a:t>21</a:t>
            </a:fld>
            <a:endParaRPr lang="en-GB" sz="1400" smtClean="0"/>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t="12292"/>
          <a:stretch>
            <a:fillRect/>
          </a:stretch>
        </p:blipFill>
        <p:spPr bwMode="auto">
          <a:xfrm>
            <a:off x="5867400" y="4365625"/>
            <a:ext cx="34194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827865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tx1"/>
                </a:solidFill>
                <a:latin typeface="Times New Roman" charset="0"/>
                <a:ea typeface="ＭＳ Ｐゴシック" charset="-128"/>
              </a:defRPr>
            </a:lvl1pPr>
            <a:lvl2pPr marL="37931725" indent="-37474525" defTabSz="762000">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166C35C3-7CF8-9C40-AB5C-9CF11663CAC0}" type="slidenum">
              <a:rPr lang="en-GB" altLang="fr-FR"/>
              <a:pPr/>
              <a:t>22</a:t>
            </a:fld>
            <a:endParaRPr lang="en-GB" altLang="fr-FR"/>
          </a:p>
        </p:txBody>
      </p:sp>
      <p:sp>
        <p:nvSpPr>
          <p:cNvPr id="54275" name="Rectangle 2"/>
          <p:cNvSpPr>
            <a:spLocks noGrp="1" noChangeArrowheads="1"/>
          </p:cNvSpPr>
          <p:nvPr>
            <p:ph type="title"/>
          </p:nvPr>
        </p:nvSpPr>
        <p:spPr/>
        <p:txBody>
          <a:bodyPr/>
          <a:lstStyle/>
          <a:p>
            <a:r>
              <a:rPr lang="fr-CH" altLang="fr-FR"/>
              <a:t>Limits to confidentiality</a:t>
            </a:r>
            <a:endParaRPr lang="fr-FR" altLang="fr-FR"/>
          </a:p>
        </p:txBody>
      </p:sp>
      <p:sp>
        <p:nvSpPr>
          <p:cNvPr id="54276" name="Rectangle 3"/>
          <p:cNvSpPr>
            <a:spLocks noGrp="1" noChangeArrowheads="1"/>
          </p:cNvSpPr>
          <p:nvPr>
            <p:ph type="body" idx="1"/>
          </p:nvPr>
        </p:nvSpPr>
        <p:spPr/>
        <p:txBody>
          <a:bodyPr/>
          <a:lstStyle/>
          <a:p>
            <a:pPr>
              <a:lnSpc>
                <a:spcPct val="90000"/>
              </a:lnSpc>
              <a:buFont typeface="Monotype Sorts" charset="2"/>
              <a:buNone/>
            </a:pPr>
            <a:endParaRPr lang="fr-FR" altLang="fr-FR">
              <a:solidFill>
                <a:srgbClr val="000000"/>
              </a:solidFill>
            </a:endParaRPr>
          </a:p>
          <a:p>
            <a:pPr>
              <a:lnSpc>
                <a:spcPct val="90000"/>
              </a:lnSpc>
            </a:pPr>
            <a:r>
              <a:rPr lang="fr-FR" altLang="fr-FR">
                <a:solidFill>
                  <a:srgbClr val="000099"/>
                </a:solidFill>
              </a:rPr>
              <a:t>Risk of suicide </a:t>
            </a:r>
          </a:p>
          <a:p>
            <a:pPr>
              <a:lnSpc>
                <a:spcPct val="90000"/>
              </a:lnSpc>
            </a:pPr>
            <a:r>
              <a:rPr lang="fr-FR" altLang="fr-FR">
                <a:solidFill>
                  <a:srgbClr val="000099"/>
                </a:solidFill>
              </a:rPr>
              <a:t>Risk of homicide</a:t>
            </a:r>
          </a:p>
          <a:p>
            <a:pPr>
              <a:lnSpc>
                <a:spcPct val="90000"/>
              </a:lnSpc>
            </a:pPr>
            <a:r>
              <a:rPr lang="fr-FR" altLang="fr-FR">
                <a:solidFill>
                  <a:srgbClr val="000099"/>
                </a:solidFill>
              </a:rPr>
              <a:t>Sexual abuse, substance abuse or other serious signs of a harmful life style</a:t>
            </a:r>
          </a:p>
          <a:p>
            <a:pPr>
              <a:lnSpc>
                <a:spcPct val="90000"/>
              </a:lnSpc>
            </a:pPr>
            <a:r>
              <a:rPr lang="fr-FR" altLang="fr-FR">
                <a:solidFill>
                  <a:srgbClr val="000099"/>
                </a:solidFill>
              </a:rPr>
              <a:t>Reportable disease</a:t>
            </a:r>
          </a:p>
          <a:p>
            <a:pPr>
              <a:lnSpc>
                <a:spcPct val="90000"/>
              </a:lnSpc>
            </a:pPr>
            <a:r>
              <a:rPr lang="fr-FR" altLang="fr-FR">
                <a:solidFill>
                  <a:srgbClr val="000099"/>
                </a:solidFill>
              </a:rPr>
              <a:t>The patient might be either a victim or a perpetrator!</a:t>
            </a:r>
          </a:p>
        </p:txBody>
      </p:sp>
    </p:spTree>
    <p:extLst>
      <p:ext uri="{BB962C8B-B14F-4D97-AF65-F5344CB8AC3E}">
        <p14:creationId xmlns:p14="http://schemas.microsoft.com/office/powerpoint/2010/main" val="996352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7467600" cy="1143000"/>
          </a:xfrm>
        </p:spPr>
        <p:txBody>
          <a:bodyPr/>
          <a:lstStyle/>
          <a:p>
            <a:r>
              <a:rPr lang="fr-FR" dirty="0" err="1" smtClean="0"/>
              <a:t>Confidential</a:t>
            </a:r>
            <a:r>
              <a:rPr lang="fr-FR" dirty="0" smtClean="0"/>
              <a:t> care for </a:t>
            </a:r>
            <a:r>
              <a:rPr lang="fr-FR" dirty="0" err="1" smtClean="0"/>
              <a:t>minors</a:t>
            </a:r>
            <a:endParaRPr lang="fr-FR" dirty="0"/>
          </a:p>
        </p:txBody>
      </p:sp>
      <p:sp>
        <p:nvSpPr>
          <p:cNvPr id="4" name="Espace réservé du contenu 3"/>
          <p:cNvSpPr>
            <a:spLocks noGrp="1"/>
          </p:cNvSpPr>
          <p:nvPr>
            <p:ph sz="quarter" idx="1"/>
          </p:nvPr>
        </p:nvSpPr>
        <p:spPr>
          <a:xfrm>
            <a:off x="381000" y="1219200"/>
            <a:ext cx="8077200" cy="5026152"/>
          </a:xfrm>
        </p:spPr>
        <p:txBody>
          <a:bodyPr>
            <a:normAutofit fontScale="85000" lnSpcReduction="20000"/>
          </a:bodyPr>
          <a:lstStyle/>
          <a:p>
            <a:endParaRPr lang="fr-FR" dirty="0" smtClean="0"/>
          </a:p>
          <a:p>
            <a:r>
              <a:rPr lang="fr-FR" dirty="0" smtClean="0"/>
              <a:t>Law</a:t>
            </a:r>
          </a:p>
          <a:p>
            <a:pPr>
              <a:buNone/>
            </a:pPr>
            <a:endParaRPr lang="fr-FR" dirty="0" smtClean="0"/>
          </a:p>
          <a:p>
            <a:r>
              <a:rPr lang="fr-FR" dirty="0" err="1" smtClean="0"/>
              <a:t>Limits</a:t>
            </a:r>
            <a:r>
              <a:rPr lang="fr-FR" dirty="0" smtClean="0"/>
              <a:t> of </a:t>
            </a:r>
            <a:r>
              <a:rPr lang="fr-FR" dirty="0" err="1" smtClean="0"/>
              <a:t>confidentiality</a:t>
            </a:r>
            <a:r>
              <a:rPr lang="fr-FR" dirty="0" smtClean="0"/>
              <a:t> </a:t>
            </a:r>
          </a:p>
          <a:p>
            <a:pPr lvl="1"/>
            <a:r>
              <a:rPr lang="fr-FR" dirty="0" smtClean="0"/>
              <a:t> </a:t>
            </a:r>
            <a:r>
              <a:rPr lang="fr-FR" dirty="0" err="1" smtClean="0"/>
              <a:t>within</a:t>
            </a:r>
            <a:r>
              <a:rPr lang="fr-FR" dirty="0" smtClean="0"/>
              <a:t> the </a:t>
            </a:r>
            <a:r>
              <a:rPr lang="fr-FR" dirty="0" err="1" smtClean="0"/>
              <a:t>context</a:t>
            </a:r>
            <a:r>
              <a:rPr lang="fr-FR" dirty="0" smtClean="0"/>
              <a:t> of care</a:t>
            </a:r>
          </a:p>
          <a:p>
            <a:pPr>
              <a:buNone/>
            </a:pPr>
            <a:endParaRPr lang="fr-FR" dirty="0" smtClean="0"/>
          </a:p>
          <a:p>
            <a:r>
              <a:rPr lang="fr-FR" dirty="0" smtClean="0"/>
              <a:t>Respect </a:t>
            </a:r>
            <a:r>
              <a:rPr lang="fr-FR" dirty="0" err="1" smtClean="0"/>
              <a:t>adolescent’s</a:t>
            </a:r>
            <a:r>
              <a:rPr lang="fr-FR" dirty="0" smtClean="0"/>
              <a:t>  </a:t>
            </a:r>
            <a:r>
              <a:rPr lang="fr-FR" dirty="0" err="1" smtClean="0"/>
              <a:t>growing</a:t>
            </a:r>
            <a:r>
              <a:rPr lang="fr-FR" dirty="0" smtClean="0"/>
              <a:t> </a:t>
            </a:r>
            <a:r>
              <a:rPr lang="fr-FR" dirty="0" err="1" smtClean="0"/>
              <a:t>need</a:t>
            </a:r>
            <a:r>
              <a:rPr lang="fr-FR" dirty="0" smtClean="0"/>
              <a:t> for </a:t>
            </a:r>
            <a:r>
              <a:rPr lang="fr-FR" dirty="0" err="1" smtClean="0"/>
              <a:t>intimacy</a:t>
            </a:r>
            <a:r>
              <a:rPr lang="fr-FR" dirty="0" smtClean="0"/>
              <a:t> and </a:t>
            </a:r>
            <a:r>
              <a:rPr lang="fr-FR" dirty="0" err="1" smtClean="0"/>
              <a:t>changing</a:t>
            </a:r>
            <a:r>
              <a:rPr lang="fr-FR" dirty="0" smtClean="0"/>
              <a:t> </a:t>
            </a:r>
            <a:r>
              <a:rPr lang="fr-FR" dirty="0" err="1" smtClean="0"/>
              <a:t>health</a:t>
            </a:r>
            <a:r>
              <a:rPr lang="fr-FR" dirty="0" smtClean="0"/>
              <a:t> </a:t>
            </a:r>
            <a:r>
              <a:rPr lang="fr-FR" dirty="0" err="1" smtClean="0"/>
              <a:t>needs</a:t>
            </a:r>
            <a:endParaRPr lang="fr-FR" dirty="0" smtClean="0"/>
          </a:p>
          <a:p>
            <a:pPr lvl="1"/>
            <a:r>
              <a:rPr lang="fr-FR" dirty="0" smtClean="0"/>
              <a:t>More effective </a:t>
            </a:r>
            <a:r>
              <a:rPr lang="fr-FR" dirty="0" err="1" smtClean="0"/>
              <a:t>health</a:t>
            </a:r>
            <a:r>
              <a:rPr lang="fr-FR" dirty="0" smtClean="0"/>
              <a:t> care </a:t>
            </a:r>
            <a:r>
              <a:rPr lang="fr-FR" dirty="0" err="1" smtClean="0"/>
              <a:t>adapted</a:t>
            </a:r>
            <a:r>
              <a:rPr lang="fr-FR" dirty="0" smtClean="0"/>
              <a:t> to </a:t>
            </a:r>
            <a:r>
              <a:rPr lang="fr-FR" dirty="0" err="1" smtClean="0"/>
              <a:t>adolescent’s</a:t>
            </a:r>
            <a:r>
              <a:rPr lang="fr-FR" dirty="0" smtClean="0"/>
              <a:t> </a:t>
            </a:r>
            <a:r>
              <a:rPr lang="fr-FR" dirty="0" err="1" smtClean="0"/>
              <a:t>developmental</a:t>
            </a:r>
            <a:r>
              <a:rPr lang="fr-FR" dirty="0" smtClean="0"/>
              <a:t> stage</a:t>
            </a:r>
          </a:p>
          <a:p>
            <a:pPr>
              <a:buNone/>
            </a:pPr>
            <a:endParaRPr lang="fr-FR" dirty="0" smtClean="0"/>
          </a:p>
          <a:p>
            <a:r>
              <a:rPr lang="fr-FR" dirty="0" err="1" smtClean="0"/>
              <a:t>Evolving</a:t>
            </a:r>
            <a:r>
              <a:rPr lang="fr-FR" dirty="0" smtClean="0"/>
              <a:t>  </a:t>
            </a:r>
            <a:r>
              <a:rPr lang="fr-FR" dirty="0" err="1" smtClean="0"/>
              <a:t>relationship</a:t>
            </a:r>
            <a:r>
              <a:rPr lang="fr-FR" dirty="0" smtClean="0"/>
              <a:t> </a:t>
            </a:r>
            <a:r>
              <a:rPr lang="fr-FR" dirty="0" err="1" smtClean="0"/>
              <a:t>with</a:t>
            </a:r>
            <a:r>
              <a:rPr lang="fr-FR" dirty="0" smtClean="0"/>
              <a:t> HCP</a:t>
            </a:r>
          </a:p>
          <a:p>
            <a:pPr lvl="1"/>
            <a:r>
              <a:rPr lang="fr-FR" dirty="0" smtClean="0"/>
              <a:t>Child </a:t>
            </a:r>
            <a:r>
              <a:rPr lang="fr-FR" dirty="0" err="1" smtClean="0"/>
              <a:t>with</a:t>
            </a:r>
            <a:r>
              <a:rPr lang="fr-FR" dirty="0" smtClean="0"/>
              <a:t> parents                                 </a:t>
            </a:r>
            <a:r>
              <a:rPr lang="fr-FR" dirty="0" err="1" smtClean="0"/>
              <a:t>Adult</a:t>
            </a:r>
            <a:endParaRPr lang="fr-FR" dirty="0" smtClean="0"/>
          </a:p>
          <a:p>
            <a:endParaRPr lang="fr-FR" dirty="0" smtClean="0"/>
          </a:p>
          <a:p>
            <a:endParaRPr lang="fr-FR" dirty="0"/>
          </a:p>
        </p:txBody>
      </p:sp>
      <p:cxnSp>
        <p:nvCxnSpPr>
          <p:cNvPr id="6" name="Connecteur droit avec flèche 5"/>
          <p:cNvCxnSpPr/>
          <p:nvPr/>
        </p:nvCxnSpPr>
        <p:spPr>
          <a:xfrm>
            <a:off x="3505200" y="5943600"/>
            <a:ext cx="2133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285720" y="6286520"/>
            <a:ext cx="1484288" cy="307777"/>
          </a:xfrm>
          <a:prstGeom prst="rect">
            <a:avLst/>
          </a:prstGeom>
          <a:noFill/>
        </p:spPr>
        <p:txBody>
          <a:bodyPr wrap="none" rtlCol="0">
            <a:spAutoFit/>
          </a:bodyPr>
          <a:lstStyle/>
          <a:p>
            <a:r>
              <a:rPr lang="fr-FR" dirty="0" smtClean="0"/>
              <a:t>Sanci L et al 2005</a:t>
            </a:r>
            <a:endParaRPr lang="fr-FR" dirty="0"/>
          </a:p>
        </p:txBody>
      </p:sp>
      <p:sp>
        <p:nvSpPr>
          <p:cNvPr id="7" name="Espace réservé du numéro de diapositive 6"/>
          <p:cNvSpPr>
            <a:spLocks noGrp="1"/>
          </p:cNvSpPr>
          <p:nvPr>
            <p:ph type="sldNum" sz="quarter" idx="10"/>
          </p:nvPr>
        </p:nvSpPr>
        <p:spPr/>
        <p:txBody>
          <a:bodyPr/>
          <a:lstStyle/>
          <a:p>
            <a:pPr>
              <a:defRPr/>
            </a:pPr>
            <a:fld id="{05C092B5-1D99-401F-AC79-E3E0DAE8A808}" type="slidenum">
              <a:rPr lang="en-GB" smtClean="0"/>
              <a:pPr>
                <a:defRPr/>
              </a:pPr>
              <a:t>23</a:t>
            </a:fld>
            <a:endParaRPr lang="en-GB" dirty="0"/>
          </a:p>
        </p:txBody>
      </p:sp>
    </p:spTree>
    <p:extLst>
      <p:ext uri="{BB962C8B-B14F-4D97-AF65-F5344CB8AC3E}">
        <p14:creationId xmlns:p14="http://schemas.microsoft.com/office/powerpoint/2010/main" val="26635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1"/>
          </p:nvPr>
        </p:nvSpPr>
        <p:spPr/>
        <p:txBody>
          <a:bodyPr/>
          <a:lstStyle/>
          <a:p>
            <a:pPr>
              <a:defRPr/>
            </a:pPr>
            <a:fld id="{F00C2D42-C1BE-45F8-AA4B-5B80647B5EAE}" type="slidenum">
              <a:rPr lang="en-GB" smtClean="0"/>
              <a:pPr>
                <a:defRPr/>
              </a:pPr>
              <a:t>24</a:t>
            </a:fld>
            <a:endParaRPr lang="en-GB"/>
          </a:p>
        </p:txBody>
      </p:sp>
      <p:graphicFrame>
        <p:nvGraphicFramePr>
          <p:cNvPr id="5" name="Pladsholder til indhold 4"/>
          <p:cNvGraphicFramePr>
            <a:graphicFrameLocks noGrp="1"/>
          </p:cNvGraphicFramePr>
          <p:nvPr>
            <p:ph idx="1"/>
          </p:nvPr>
        </p:nvGraphicFramePr>
        <p:xfrm>
          <a:off x="228600" y="1828800"/>
          <a:ext cx="8686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2"/>
          <p:cNvSpPr>
            <a:spLocks noGrp="1" noChangeArrowheads="1"/>
          </p:cNvSpPr>
          <p:nvPr>
            <p:ph type="title"/>
          </p:nvPr>
        </p:nvSpPr>
        <p:spPr bwMode="auto">
          <a:xfrm>
            <a:off x="228600" y="-147750"/>
            <a:ext cx="8686800" cy="21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a-DK" dirty="0">
                <a:latin typeface="Myriad Pro"/>
              </a:rPr>
              <a:t>How </a:t>
            </a:r>
            <a:r>
              <a:rPr lang="da-DK" dirty="0" err="1">
                <a:latin typeface="Myriad Pro"/>
              </a:rPr>
              <a:t>important</a:t>
            </a:r>
            <a:r>
              <a:rPr lang="da-DK" dirty="0">
                <a:latin typeface="Myriad Pro"/>
              </a:rPr>
              <a:t> is </a:t>
            </a:r>
            <a:r>
              <a:rPr lang="da-DK" dirty="0" err="1">
                <a:latin typeface="Myriad Pro"/>
              </a:rPr>
              <a:t>confidential</a:t>
            </a:r>
            <a:r>
              <a:rPr lang="da-DK" dirty="0">
                <a:latin typeface="Myriad Pro"/>
              </a:rPr>
              <a:t> </a:t>
            </a:r>
            <a:r>
              <a:rPr lang="da-DK" dirty="0" err="1">
                <a:latin typeface="Myriad Pro"/>
              </a:rPr>
              <a:t>care</a:t>
            </a:r>
            <a:r>
              <a:rPr lang="da-DK" dirty="0" smtClean="0">
                <a:latin typeface="Myriad Pro"/>
              </a:rPr>
              <a:t>?</a:t>
            </a:r>
            <a:br>
              <a:rPr lang="da-DK" dirty="0" smtClean="0">
                <a:latin typeface="Myriad Pro"/>
              </a:rPr>
            </a:br>
            <a:r>
              <a:rPr lang="da-DK" dirty="0" err="1" smtClean="0">
                <a:latin typeface="Myriad Pro"/>
              </a:rPr>
              <a:t>Needs</a:t>
            </a:r>
            <a:r>
              <a:rPr lang="da-DK" dirty="0" smtClean="0">
                <a:latin typeface="Myriad Pro"/>
              </a:rPr>
              <a:t> </a:t>
            </a:r>
            <a:r>
              <a:rPr lang="da-DK" dirty="0" err="1" smtClean="0">
                <a:latin typeface="Myriad Pro"/>
              </a:rPr>
              <a:t>explanations</a:t>
            </a:r>
            <a:r>
              <a:rPr lang="da-DK" dirty="0" smtClean="0">
                <a:latin typeface="Myriad Pro"/>
              </a:rPr>
              <a:t> (</a:t>
            </a:r>
            <a:r>
              <a:rPr lang="da-DK" dirty="0" err="1" smtClean="0">
                <a:latin typeface="Myriad Pro"/>
              </a:rPr>
              <a:t>study</a:t>
            </a:r>
            <a:r>
              <a:rPr lang="da-DK" dirty="0" smtClean="0">
                <a:latin typeface="Myriad Pro"/>
              </a:rPr>
              <a:t> population </a:t>
            </a:r>
            <a:r>
              <a:rPr lang="da-DK" dirty="0" err="1" smtClean="0">
                <a:latin typeface="Myriad Pro"/>
              </a:rPr>
              <a:t>context</a:t>
            </a:r>
            <a:r>
              <a:rPr lang="is-IS" dirty="0" smtClean="0">
                <a:latin typeface="Myriad Pro"/>
              </a:rPr>
              <a:t>…)</a:t>
            </a:r>
            <a:r>
              <a:rPr lang="da-DK" dirty="0" smtClean="0">
                <a:latin typeface="Myriad Pro"/>
              </a:rPr>
              <a:t> </a:t>
            </a:r>
            <a:endParaRPr lang="da-DK" dirty="0">
              <a:solidFill>
                <a:schemeClr val="tx2"/>
              </a:solidFill>
              <a:latin typeface="Myriad Pro"/>
              <a:cs typeface="Times New Roman" pitchFamily="18" charset="0"/>
            </a:endParaRPr>
          </a:p>
        </p:txBody>
      </p:sp>
      <p:sp>
        <p:nvSpPr>
          <p:cNvPr id="2" name="Tekstboks 1"/>
          <p:cNvSpPr txBox="1"/>
          <p:nvPr/>
        </p:nvSpPr>
        <p:spPr>
          <a:xfrm>
            <a:off x="5940152" y="6402814"/>
            <a:ext cx="3203848" cy="338554"/>
          </a:xfrm>
          <a:prstGeom prst="rect">
            <a:avLst/>
          </a:prstGeom>
          <a:solidFill>
            <a:schemeClr val="bg1"/>
          </a:solidFill>
          <a:ln>
            <a:solidFill>
              <a:schemeClr val="bg1"/>
            </a:solidFill>
          </a:ln>
        </p:spPr>
        <p:txBody>
          <a:bodyPr wrap="square" rtlCol="0">
            <a:spAutoFit/>
          </a:bodyPr>
          <a:lstStyle/>
          <a:p>
            <a:r>
              <a:rPr lang="da-DK" sz="1600" dirty="0" smtClean="0">
                <a:latin typeface="+mn-lt"/>
              </a:rPr>
              <a:t>Boisen et al. IAAH 2013</a:t>
            </a:r>
            <a:endParaRPr lang="da-DK" sz="1600" dirty="0">
              <a:latin typeface="+mn-lt"/>
            </a:endParaRPr>
          </a:p>
        </p:txBody>
      </p:sp>
    </p:spTree>
    <p:extLst>
      <p:ext uri="{BB962C8B-B14F-4D97-AF65-F5344CB8AC3E}">
        <p14:creationId xmlns:p14="http://schemas.microsoft.com/office/powerpoint/2010/main" val="18651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tx1"/>
                </a:solidFill>
                <a:latin typeface="Times New Roman" charset="0"/>
                <a:ea typeface="ＭＳ Ｐゴシック" charset="-128"/>
              </a:defRPr>
            </a:lvl1pPr>
            <a:lvl2pPr marL="37931725" indent="-37474525" defTabSz="762000">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B908D56D-D3E9-9247-8BA6-9D6FD21A6424}" type="slidenum">
              <a:rPr lang="en-GB" altLang="fr-FR"/>
              <a:pPr/>
              <a:t>25</a:t>
            </a:fld>
            <a:endParaRPr lang="en-GB" altLang="fr-FR"/>
          </a:p>
        </p:txBody>
      </p:sp>
      <p:sp>
        <p:nvSpPr>
          <p:cNvPr id="47107" name="Rectangle 2"/>
          <p:cNvSpPr>
            <a:spLocks noGrp="1" noChangeArrowheads="1"/>
          </p:cNvSpPr>
          <p:nvPr>
            <p:ph type="title"/>
          </p:nvPr>
        </p:nvSpPr>
        <p:spPr>
          <a:xfrm>
            <a:off x="457200" y="304800"/>
            <a:ext cx="8305800" cy="1600200"/>
          </a:xfrm>
        </p:spPr>
        <p:txBody>
          <a:bodyPr/>
          <a:lstStyle/>
          <a:p>
            <a:r>
              <a:rPr lang="fr-CH" altLang="fr-FR"/>
              <a:t>Effects of Confidentiality assurance</a:t>
            </a:r>
            <a:br>
              <a:rPr lang="fr-CH" altLang="fr-FR"/>
            </a:br>
            <a:endParaRPr lang="fr-FR" altLang="fr-FR"/>
          </a:p>
        </p:txBody>
      </p:sp>
      <p:sp>
        <p:nvSpPr>
          <p:cNvPr id="47108" name="Rectangle 3"/>
          <p:cNvSpPr>
            <a:spLocks noGrp="1" noChangeArrowheads="1"/>
          </p:cNvSpPr>
          <p:nvPr>
            <p:ph type="body" idx="1"/>
          </p:nvPr>
        </p:nvSpPr>
        <p:spPr>
          <a:xfrm>
            <a:off x="457200" y="1143000"/>
            <a:ext cx="8305800" cy="5715000"/>
          </a:xfrm>
        </p:spPr>
        <p:txBody>
          <a:bodyPr/>
          <a:lstStyle/>
          <a:p>
            <a:pPr>
              <a:lnSpc>
                <a:spcPct val="90000"/>
              </a:lnSpc>
              <a:buFont typeface="Monotype Sorts" charset="2"/>
              <a:buNone/>
            </a:pPr>
            <a:endParaRPr lang="fr-FR" altLang="fr-FR" sz="2800">
              <a:solidFill>
                <a:srgbClr val="000000"/>
              </a:solidFill>
            </a:endParaRPr>
          </a:p>
          <a:p>
            <a:pPr>
              <a:lnSpc>
                <a:spcPct val="90000"/>
              </a:lnSpc>
              <a:buFont typeface="Monotype Sorts" charset="2"/>
              <a:buNone/>
            </a:pPr>
            <a:r>
              <a:rPr lang="fr-FR" altLang="fr-FR" sz="2800">
                <a:solidFill>
                  <a:srgbClr val="000099"/>
                </a:solidFill>
              </a:rPr>
              <a:t>Number of students who believe that the doctor would keep confidentiality before and after confidentiality statement about</a:t>
            </a:r>
          </a:p>
          <a:p>
            <a:pPr>
              <a:lnSpc>
                <a:spcPct val="90000"/>
              </a:lnSpc>
              <a:buFont typeface="Monotype Sorts" charset="2"/>
              <a:buNone/>
            </a:pPr>
            <a:endParaRPr lang="fr-FR" altLang="fr-FR" sz="2800">
              <a:solidFill>
                <a:srgbClr val="000099"/>
              </a:solidFill>
            </a:endParaRPr>
          </a:p>
        </p:txBody>
      </p:sp>
      <p:sp>
        <p:nvSpPr>
          <p:cNvPr id="47109" name="Text Box 4"/>
          <p:cNvSpPr txBox="1">
            <a:spLocks noChangeArrowheads="1"/>
          </p:cNvSpPr>
          <p:nvPr/>
        </p:nvSpPr>
        <p:spPr bwMode="auto">
          <a:xfrm>
            <a:off x="4953000" y="6248400"/>
            <a:ext cx="3744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eaLnBrk="1" hangingPunct="1">
              <a:spcBef>
                <a:spcPct val="50000"/>
              </a:spcBef>
            </a:pPr>
            <a:r>
              <a:rPr lang="de-CH" altLang="fr-FR" sz="1800">
                <a:latin typeface="Arial" charset="0"/>
              </a:rPr>
              <a:t>Ford et al. JAMA 1997</a:t>
            </a:r>
          </a:p>
        </p:txBody>
      </p:sp>
      <p:graphicFrame>
        <p:nvGraphicFramePr>
          <p:cNvPr id="6" name="Tableau 5"/>
          <p:cNvGraphicFramePr>
            <a:graphicFrameLocks noGrp="1"/>
          </p:cNvGraphicFramePr>
          <p:nvPr/>
        </p:nvGraphicFramePr>
        <p:xfrm>
          <a:off x="1371600" y="3276600"/>
          <a:ext cx="6096000" cy="2394585"/>
        </p:xfrm>
        <a:graphic>
          <a:graphicData uri="http://schemas.openxmlformats.org/drawingml/2006/table">
            <a:tbl>
              <a:tblPr/>
              <a:tblGrid>
                <a:gridCol w="2032000"/>
                <a:gridCol w="2032000"/>
                <a:gridCol w="2032000"/>
              </a:tblGrid>
              <a:tr h="371475">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charset="0"/>
                          <a:ea typeface="ＭＳ Ｐゴシック" charset="-128"/>
                        </a:rPr>
                        <a:t>Before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charset="0"/>
                          <a:ea typeface="ＭＳ Ｐゴシック" charset="-128"/>
                        </a:rPr>
                        <a:t>After(%)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Sex</a:t>
                      </a:r>
                      <a:br>
                        <a:rPr kumimoji="0" lang="fr-FR" altLang="fr-FR" sz="1800" b="0" i="0" u="none" strike="noStrike" cap="none" normalizeH="0" baseline="0">
                          <a:ln>
                            <a:noFill/>
                          </a:ln>
                          <a:solidFill>
                            <a:srgbClr val="000000"/>
                          </a:solidFill>
                          <a:effectLst/>
                          <a:latin typeface="Arial" charset="0"/>
                          <a:ea typeface="ＭＳ Ｐゴシック" charset="-128"/>
                        </a:rPr>
                      </a:br>
                      <a:endParaRPr kumimoji="0" lang="fr-FR" altLang="fr-FR" sz="1800" b="0" i="0" u="none" strike="noStrike" cap="none" normalizeH="0" baseline="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ea typeface="ＭＳ Ｐゴシック"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STI: diagnosis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STI: treatment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Regular tobacco 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a:spcBef>
                          <a:spcPct val="20000"/>
                        </a:spcBef>
                        <a:buClr>
                          <a:srgbClr val="990033"/>
                        </a:buClr>
                        <a:buFont typeface="Monotype Sorts" charset="2"/>
                        <a:defRPr sz="2800">
                          <a:solidFill>
                            <a:srgbClr val="000070"/>
                          </a:solidFill>
                          <a:latin typeface="Arial" charset="0"/>
                          <a:ea typeface="ＭＳ Ｐゴシック" charset="-128"/>
                        </a:defRPr>
                      </a:lvl1pPr>
                      <a:lvl2pPr marL="37931725" indent="-37474525" defTabSz="457200">
                        <a:spcBef>
                          <a:spcPct val="20000"/>
                        </a:spcBef>
                        <a:buClr>
                          <a:srgbClr val="FF0033"/>
                        </a:buClr>
                        <a:buFont typeface="Wingdings" charset="2"/>
                        <a:defRPr sz="2000">
                          <a:solidFill>
                            <a:srgbClr val="000070"/>
                          </a:solidFill>
                          <a:latin typeface="Arial" charset="0"/>
                          <a:ea typeface="ＭＳ Ｐゴシック" charset="-128"/>
                        </a:defRPr>
                      </a:lvl2pPr>
                      <a:lvl3pPr>
                        <a:spcBef>
                          <a:spcPct val="20000"/>
                        </a:spcBef>
                        <a:defRPr sz="2000">
                          <a:solidFill>
                            <a:srgbClr val="000070"/>
                          </a:solidFill>
                          <a:latin typeface="Arial" charset="0"/>
                          <a:ea typeface="ＭＳ Ｐゴシック" charset="-128"/>
                        </a:defRPr>
                      </a:lvl3pPr>
                      <a:lvl4pPr>
                        <a:spcBef>
                          <a:spcPct val="20000"/>
                        </a:spcBef>
                        <a:defRPr>
                          <a:solidFill>
                            <a:srgbClr val="000070"/>
                          </a:solidFill>
                          <a:latin typeface="Arial" charset="0"/>
                          <a:ea typeface="ＭＳ Ｐゴシック" charset="-128"/>
                        </a:defRPr>
                      </a:lvl4pPr>
                      <a:lvl5pPr>
                        <a:spcBef>
                          <a:spcPct val="20000"/>
                        </a:spcBef>
                        <a:defRPr>
                          <a:solidFill>
                            <a:srgbClr val="000070"/>
                          </a:solidFill>
                          <a:latin typeface="Arial" charset="0"/>
                          <a:ea typeface="ＭＳ Ｐゴシック" charset="-128"/>
                        </a:defRPr>
                      </a:lvl5pPr>
                      <a:lvl6pPr marL="457200" eaLnBrk="0" fontAlgn="base" hangingPunct="0">
                        <a:spcBef>
                          <a:spcPct val="20000"/>
                        </a:spcBef>
                        <a:spcAft>
                          <a:spcPct val="0"/>
                        </a:spcAft>
                        <a:defRPr>
                          <a:solidFill>
                            <a:srgbClr val="000070"/>
                          </a:solidFill>
                          <a:latin typeface="Arial" charset="0"/>
                          <a:ea typeface="ＭＳ Ｐゴシック" charset="-128"/>
                        </a:defRPr>
                      </a:lvl6pPr>
                      <a:lvl7pPr marL="914400" eaLnBrk="0" fontAlgn="base" hangingPunct="0">
                        <a:spcBef>
                          <a:spcPct val="20000"/>
                        </a:spcBef>
                        <a:spcAft>
                          <a:spcPct val="0"/>
                        </a:spcAft>
                        <a:defRPr>
                          <a:solidFill>
                            <a:srgbClr val="000070"/>
                          </a:solidFill>
                          <a:latin typeface="Arial" charset="0"/>
                          <a:ea typeface="ＭＳ Ｐゴシック" charset="-128"/>
                        </a:defRPr>
                      </a:lvl7pPr>
                      <a:lvl8pPr marL="1371600" eaLnBrk="0" fontAlgn="base" hangingPunct="0">
                        <a:spcBef>
                          <a:spcPct val="20000"/>
                        </a:spcBef>
                        <a:spcAft>
                          <a:spcPct val="0"/>
                        </a:spcAft>
                        <a:defRPr>
                          <a:solidFill>
                            <a:srgbClr val="000070"/>
                          </a:solidFill>
                          <a:latin typeface="Arial" charset="0"/>
                          <a:ea typeface="ＭＳ Ｐゴシック" charset="-128"/>
                        </a:defRPr>
                      </a:lvl8pPr>
                      <a:lvl9pPr marL="1828800" eaLnBrk="0" fontAlgn="base" hangingPunct="0">
                        <a:spcBef>
                          <a:spcPct val="20000"/>
                        </a:spcBef>
                        <a:spcAft>
                          <a:spcPct val="0"/>
                        </a:spcAft>
                        <a:defRPr>
                          <a:solidFill>
                            <a:srgbClr val="00007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charset="0"/>
                          <a:ea typeface="ＭＳ Ｐゴシック" charset="-128"/>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Tree>
    <p:extLst>
      <p:ext uri="{BB962C8B-B14F-4D97-AF65-F5344CB8AC3E}">
        <p14:creationId xmlns:p14="http://schemas.microsoft.com/office/powerpoint/2010/main" val="1307087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cs typeface="MS PGothic" pitchFamily="34" charset="-128"/>
              </a:rPr>
              <a:t>Safety &amp; Access</a:t>
            </a:r>
          </a:p>
        </p:txBody>
      </p:sp>
      <p:sp>
        <p:nvSpPr>
          <p:cNvPr id="37890" name="Rectangle 3"/>
          <p:cNvSpPr>
            <a:spLocks noGrp="1" noChangeArrowheads="1"/>
          </p:cNvSpPr>
          <p:nvPr>
            <p:ph type="body" idx="1"/>
          </p:nvPr>
        </p:nvSpPr>
        <p:spPr>
          <a:xfrm>
            <a:off x="314325" y="1457325"/>
            <a:ext cx="8229600" cy="3663950"/>
          </a:xfrm>
        </p:spPr>
        <p:txBody>
          <a:bodyPr/>
          <a:lstStyle/>
          <a:p>
            <a:r>
              <a:rPr lang="en-US" sz="2800" dirty="0">
                <a:cs typeface="MS PGothic" pitchFamily="34" charset="-128"/>
              </a:rPr>
              <a:t>With any limitations on confidentiality, adolescents are less willing to </a:t>
            </a:r>
            <a:r>
              <a:rPr lang="en-US" sz="2800" dirty="0" smtClean="0">
                <a:cs typeface="MS PGothic" pitchFamily="34" charset="-128"/>
              </a:rPr>
              <a:t>tell </a:t>
            </a:r>
            <a:r>
              <a:rPr lang="en-US" sz="2800" dirty="0">
                <a:cs typeface="MS PGothic" pitchFamily="34" charset="-128"/>
              </a:rPr>
              <a:t>sensitive </a:t>
            </a:r>
            <a:r>
              <a:rPr lang="en-US" sz="2800" dirty="0" smtClean="0">
                <a:cs typeface="MS PGothic" pitchFamily="34" charset="-128"/>
              </a:rPr>
              <a:t>information</a:t>
            </a:r>
            <a:endParaRPr lang="en-US" sz="2800" dirty="0">
              <a:cs typeface="MS PGothic" pitchFamily="34" charset="-128"/>
            </a:endParaRPr>
          </a:p>
          <a:p>
            <a:r>
              <a:rPr lang="en-US" sz="2800" dirty="0">
                <a:cs typeface="MS PGothic" pitchFamily="34" charset="-128"/>
              </a:rPr>
              <a:t>Effect of mandatory notification laws for birth control:</a:t>
            </a:r>
          </a:p>
          <a:p>
            <a:pPr lvl="1">
              <a:spcBef>
                <a:spcPct val="0"/>
              </a:spcBef>
            </a:pPr>
            <a:r>
              <a:rPr lang="en-US" sz="2400" dirty="0">
                <a:cs typeface="MS PGothic" pitchFamily="34" charset="-128"/>
              </a:rPr>
              <a:t>59% would discontinue some or all clinic services or delay </a:t>
            </a:r>
            <a:r>
              <a:rPr lang="en-US" sz="2400" dirty="0" smtClean="0">
                <a:cs typeface="MS PGothic" pitchFamily="34" charset="-128"/>
              </a:rPr>
              <a:t>STI &amp; </a:t>
            </a:r>
            <a:r>
              <a:rPr lang="en-US" sz="2400" dirty="0">
                <a:cs typeface="MS PGothic" pitchFamily="34" charset="-128"/>
              </a:rPr>
              <a:t>HIV </a:t>
            </a:r>
            <a:r>
              <a:rPr lang="en-US" sz="2400" dirty="0" smtClean="0">
                <a:cs typeface="MS PGothic" pitchFamily="34" charset="-128"/>
              </a:rPr>
              <a:t>testing</a:t>
            </a:r>
            <a:endParaRPr lang="en-US" sz="2400" dirty="0">
              <a:cs typeface="MS PGothic" pitchFamily="34" charset="-128"/>
            </a:endParaRPr>
          </a:p>
          <a:p>
            <a:pPr lvl="1">
              <a:spcBef>
                <a:spcPct val="0"/>
              </a:spcBef>
            </a:pPr>
            <a:r>
              <a:rPr lang="en-US" sz="2400" dirty="0">
                <a:cs typeface="MS PGothic" pitchFamily="34" charset="-128"/>
              </a:rPr>
              <a:t>Only 30% of those using family planning clinics without their parent</a:t>
            </a:r>
            <a:r>
              <a:rPr lang="ja-JP" altLang="en-US" sz="2400" dirty="0">
                <a:cs typeface="MS PGothic" pitchFamily="34" charset="-128"/>
              </a:rPr>
              <a:t>’</a:t>
            </a:r>
            <a:r>
              <a:rPr lang="en-US" altLang="ja-JP" sz="2400" dirty="0">
                <a:cs typeface="MS PGothic" pitchFamily="34" charset="-128"/>
              </a:rPr>
              <a:t>s consent would continue </a:t>
            </a:r>
            <a:r>
              <a:rPr lang="en-US" altLang="ja-JP" sz="2400" dirty="0" smtClean="0">
                <a:cs typeface="MS PGothic" pitchFamily="34" charset="-128"/>
              </a:rPr>
              <a:t>use</a:t>
            </a:r>
            <a:endParaRPr lang="en-US" sz="2400" dirty="0">
              <a:cs typeface="MS PGothic" pitchFamily="34" charset="-128"/>
            </a:endParaRPr>
          </a:p>
        </p:txBody>
      </p:sp>
      <p:sp>
        <p:nvSpPr>
          <p:cNvPr id="37891" name="Text Box 4"/>
          <p:cNvSpPr txBox="1">
            <a:spLocks noChangeArrowheads="1"/>
          </p:cNvSpPr>
          <p:nvPr/>
        </p:nvSpPr>
        <p:spPr bwMode="auto">
          <a:xfrm>
            <a:off x="3637134" y="6453336"/>
            <a:ext cx="4418967"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99"/>
                </a:solidFill>
                <a:latin typeface="Arial Narrow" pitchFamily="-104" charset="0"/>
                <a:ea typeface="ＭＳ Ｐゴシック" pitchFamily="-104" charset="-128"/>
                <a:cs typeface="ＭＳ Ｐゴシック" pitchFamily="-104" charset="-128"/>
              </a:rPr>
              <a:t>Ford JAMA 1997; Reddy JAMA 2002; Jones JAMA. 2005</a:t>
            </a:r>
            <a:endParaRPr lang="en-US" sz="1600" dirty="0">
              <a:solidFill>
                <a:srgbClr val="000099"/>
              </a:solidFill>
              <a:latin typeface="Arial Narrow" pitchFamily="-104" charset="0"/>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894803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tx1"/>
                </a:solidFill>
                <a:latin typeface="Times New Roman" charset="0"/>
                <a:ea typeface="ＭＳ Ｐゴシック" charset="-128"/>
              </a:defRPr>
            </a:lvl1pPr>
            <a:lvl2pPr marL="37931725" indent="-37474525" defTabSz="762000">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497168B1-8A6B-F84B-9A50-F192C8F8B4FA}" type="slidenum">
              <a:rPr lang="en-GB" altLang="fr-FR"/>
              <a:pPr/>
              <a:t>27</a:t>
            </a:fld>
            <a:endParaRPr lang="en-GB" altLang="fr-FR"/>
          </a:p>
        </p:txBody>
      </p:sp>
      <p:sp>
        <p:nvSpPr>
          <p:cNvPr id="48131" name="Rectangle 2"/>
          <p:cNvSpPr>
            <a:spLocks noChangeArrowheads="1"/>
          </p:cNvSpPr>
          <p:nvPr/>
        </p:nvSpPr>
        <p:spPr bwMode="auto">
          <a:xfrm>
            <a:off x="6326188" y="434498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de-CH" altLang="fr-FR" sz="2400">
              <a:latin typeface="Times" charset="0"/>
            </a:endParaRPr>
          </a:p>
        </p:txBody>
      </p:sp>
      <p:sp>
        <p:nvSpPr>
          <p:cNvPr id="48132" name="Rectangle 3"/>
          <p:cNvSpPr>
            <a:spLocks noChangeArrowheads="1"/>
          </p:cNvSpPr>
          <p:nvPr/>
        </p:nvSpPr>
        <p:spPr bwMode="auto">
          <a:xfrm>
            <a:off x="6291263" y="48498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de-CH" altLang="fr-FR" sz="2400">
              <a:latin typeface="Times" charset="0"/>
            </a:endParaRPr>
          </a:p>
        </p:txBody>
      </p:sp>
      <p:sp>
        <p:nvSpPr>
          <p:cNvPr id="48133" name="Rectangle 4"/>
          <p:cNvSpPr>
            <a:spLocks noGrp="1" noChangeArrowheads="1"/>
          </p:cNvSpPr>
          <p:nvPr>
            <p:ph type="title"/>
          </p:nvPr>
        </p:nvSpPr>
        <p:spPr>
          <a:xfrm>
            <a:off x="755650" y="171450"/>
            <a:ext cx="8235950" cy="1123950"/>
          </a:xfrm>
        </p:spPr>
        <p:txBody>
          <a:bodyPr/>
          <a:lstStyle/>
          <a:p>
            <a:pPr defTabSz="914400"/>
            <a:r>
              <a:rPr lang="de-DE" altLang="fr-FR" sz="3600"/>
              <a:t>Teenager‘s expectations</a:t>
            </a:r>
            <a:br>
              <a:rPr lang="de-DE" altLang="fr-FR" sz="3600"/>
            </a:br>
            <a:r>
              <a:rPr lang="de-CH" altLang="fr-FR" sz="2400"/>
              <a:t>“</a:t>
            </a:r>
            <a:r>
              <a:rPr lang="de-DE" altLang="fr-FR" sz="2400"/>
              <a:t>talking with doctor alone“  “</a:t>
            </a:r>
            <a:r>
              <a:rPr lang="de-CH" altLang="fr-FR" sz="2400"/>
              <a:t>confidentiality“</a:t>
            </a:r>
            <a:endParaRPr lang="de-DE" altLang="fr-FR" sz="2400"/>
          </a:p>
        </p:txBody>
      </p:sp>
      <p:sp>
        <p:nvSpPr>
          <p:cNvPr id="48134" name="Freeform 5"/>
          <p:cNvSpPr>
            <a:spLocks/>
          </p:cNvSpPr>
          <p:nvPr/>
        </p:nvSpPr>
        <p:spPr bwMode="auto">
          <a:xfrm>
            <a:off x="1177925" y="5335588"/>
            <a:ext cx="4324350" cy="79375"/>
          </a:xfrm>
          <a:custGeom>
            <a:avLst/>
            <a:gdLst>
              <a:gd name="T0" fmla="*/ 0 w 3064"/>
              <a:gd name="T1" fmla="*/ 2147483647 h 50"/>
              <a:gd name="T2" fmla="*/ 2147483647 w 3064"/>
              <a:gd name="T3" fmla="*/ 0 h 50"/>
              <a:gd name="T4" fmla="*/ 2147483647 w 3064"/>
              <a:gd name="T5" fmla="*/ 0 h 50"/>
              <a:gd name="T6" fmla="*/ 2147483647 w 3064"/>
              <a:gd name="T7" fmla="*/ 2147483647 h 50"/>
              <a:gd name="T8" fmla="*/ 0 w 3064"/>
              <a:gd name="T9" fmla="*/ 2147483647 h 50"/>
              <a:gd name="T10" fmla="*/ 0 60000 65536"/>
              <a:gd name="T11" fmla="*/ 0 60000 65536"/>
              <a:gd name="T12" fmla="*/ 0 60000 65536"/>
              <a:gd name="T13" fmla="*/ 0 60000 65536"/>
              <a:gd name="T14" fmla="*/ 0 60000 65536"/>
              <a:gd name="T15" fmla="*/ 0 w 3064"/>
              <a:gd name="T16" fmla="*/ 0 h 50"/>
              <a:gd name="T17" fmla="*/ 3064 w 3064"/>
              <a:gd name="T18" fmla="*/ 50 h 50"/>
            </a:gdLst>
            <a:ahLst/>
            <a:cxnLst>
              <a:cxn ang="T10">
                <a:pos x="T0" y="T1"/>
              </a:cxn>
              <a:cxn ang="T11">
                <a:pos x="T2" y="T3"/>
              </a:cxn>
              <a:cxn ang="T12">
                <a:pos x="T4" y="T5"/>
              </a:cxn>
              <a:cxn ang="T13">
                <a:pos x="T6" y="T7"/>
              </a:cxn>
              <a:cxn ang="T14">
                <a:pos x="T8" y="T9"/>
              </a:cxn>
            </a:cxnLst>
            <a:rect l="T15" t="T16" r="T17" b="T18"/>
            <a:pathLst>
              <a:path w="3064" h="50">
                <a:moveTo>
                  <a:pt x="0" y="50"/>
                </a:moveTo>
                <a:lnTo>
                  <a:pt x="58" y="0"/>
                </a:lnTo>
                <a:lnTo>
                  <a:pt x="3064" y="0"/>
                </a:lnTo>
                <a:lnTo>
                  <a:pt x="3006" y="50"/>
                </a:lnTo>
                <a:lnTo>
                  <a:pt x="0" y="50"/>
                </a:lnTo>
                <a:close/>
              </a:path>
            </a:pathLst>
          </a:custGeom>
          <a:solidFill>
            <a:srgbClr val="808080"/>
          </a:solidFill>
          <a:ln w="9525">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35" name="Freeform 6"/>
          <p:cNvSpPr>
            <a:spLocks/>
          </p:cNvSpPr>
          <p:nvPr/>
        </p:nvSpPr>
        <p:spPr bwMode="auto">
          <a:xfrm>
            <a:off x="1177925" y="5335588"/>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36" name="Freeform 7"/>
          <p:cNvSpPr>
            <a:spLocks/>
          </p:cNvSpPr>
          <p:nvPr/>
        </p:nvSpPr>
        <p:spPr bwMode="auto">
          <a:xfrm>
            <a:off x="1177925" y="5006975"/>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37" name="Freeform 8"/>
          <p:cNvSpPr>
            <a:spLocks/>
          </p:cNvSpPr>
          <p:nvPr/>
        </p:nvSpPr>
        <p:spPr bwMode="auto">
          <a:xfrm>
            <a:off x="1177925" y="4692650"/>
            <a:ext cx="4324350" cy="77788"/>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38" name="Freeform 9"/>
          <p:cNvSpPr>
            <a:spLocks/>
          </p:cNvSpPr>
          <p:nvPr/>
        </p:nvSpPr>
        <p:spPr bwMode="auto">
          <a:xfrm>
            <a:off x="1177925" y="4376738"/>
            <a:ext cx="4324350" cy="77787"/>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39" name="Freeform 10"/>
          <p:cNvSpPr>
            <a:spLocks/>
          </p:cNvSpPr>
          <p:nvPr/>
        </p:nvSpPr>
        <p:spPr bwMode="auto">
          <a:xfrm>
            <a:off x="1177925" y="4048125"/>
            <a:ext cx="4324350" cy="77788"/>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0" name="Freeform 11"/>
          <p:cNvSpPr>
            <a:spLocks/>
          </p:cNvSpPr>
          <p:nvPr/>
        </p:nvSpPr>
        <p:spPr bwMode="auto">
          <a:xfrm>
            <a:off x="1177925" y="3732213"/>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1" name="Freeform 12"/>
          <p:cNvSpPr>
            <a:spLocks/>
          </p:cNvSpPr>
          <p:nvPr/>
        </p:nvSpPr>
        <p:spPr bwMode="auto">
          <a:xfrm>
            <a:off x="1177925" y="3416300"/>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2" name="Freeform 13"/>
          <p:cNvSpPr>
            <a:spLocks/>
          </p:cNvSpPr>
          <p:nvPr/>
        </p:nvSpPr>
        <p:spPr bwMode="auto">
          <a:xfrm>
            <a:off x="1177925" y="3087688"/>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3" name="Freeform 14"/>
          <p:cNvSpPr>
            <a:spLocks/>
          </p:cNvSpPr>
          <p:nvPr/>
        </p:nvSpPr>
        <p:spPr bwMode="auto">
          <a:xfrm>
            <a:off x="1177925" y="2773363"/>
            <a:ext cx="4324350" cy="77787"/>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4" name="Freeform 15"/>
          <p:cNvSpPr>
            <a:spLocks/>
          </p:cNvSpPr>
          <p:nvPr/>
        </p:nvSpPr>
        <p:spPr bwMode="auto">
          <a:xfrm>
            <a:off x="1177925" y="2457450"/>
            <a:ext cx="4324350" cy="77788"/>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5" name="Freeform 16"/>
          <p:cNvSpPr>
            <a:spLocks/>
          </p:cNvSpPr>
          <p:nvPr/>
        </p:nvSpPr>
        <p:spPr bwMode="auto">
          <a:xfrm>
            <a:off x="1177925" y="2128838"/>
            <a:ext cx="4324350" cy="77787"/>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6" name="Freeform 17"/>
          <p:cNvSpPr>
            <a:spLocks/>
          </p:cNvSpPr>
          <p:nvPr/>
        </p:nvSpPr>
        <p:spPr bwMode="auto">
          <a:xfrm>
            <a:off x="1177925" y="5335588"/>
            <a:ext cx="4324350" cy="79375"/>
          </a:xfrm>
          <a:custGeom>
            <a:avLst/>
            <a:gdLst>
              <a:gd name="T0" fmla="*/ 2147483647 w 3064"/>
              <a:gd name="T1" fmla="*/ 0 h 50"/>
              <a:gd name="T2" fmla="*/ 2147483647 w 3064"/>
              <a:gd name="T3" fmla="*/ 2147483647 h 50"/>
              <a:gd name="T4" fmla="*/ 0 w 3064"/>
              <a:gd name="T5" fmla="*/ 2147483647 h 50"/>
              <a:gd name="T6" fmla="*/ 2147483647 w 3064"/>
              <a:gd name="T7" fmla="*/ 0 h 50"/>
              <a:gd name="T8" fmla="*/ 2147483647 w 3064"/>
              <a:gd name="T9" fmla="*/ 0 h 50"/>
              <a:gd name="T10" fmla="*/ 0 60000 65536"/>
              <a:gd name="T11" fmla="*/ 0 60000 65536"/>
              <a:gd name="T12" fmla="*/ 0 60000 65536"/>
              <a:gd name="T13" fmla="*/ 0 60000 65536"/>
              <a:gd name="T14" fmla="*/ 0 60000 65536"/>
              <a:gd name="T15" fmla="*/ 0 w 3064"/>
              <a:gd name="T16" fmla="*/ 0 h 50"/>
              <a:gd name="T17" fmla="*/ 3064 w 3064"/>
              <a:gd name="T18" fmla="*/ 50 h 50"/>
            </a:gdLst>
            <a:ahLst/>
            <a:cxnLst>
              <a:cxn ang="T10">
                <a:pos x="T0" y="T1"/>
              </a:cxn>
              <a:cxn ang="T11">
                <a:pos x="T2" y="T3"/>
              </a:cxn>
              <a:cxn ang="T12">
                <a:pos x="T4" y="T5"/>
              </a:cxn>
              <a:cxn ang="T13">
                <a:pos x="T6" y="T7"/>
              </a:cxn>
              <a:cxn ang="T14">
                <a:pos x="T8" y="T9"/>
              </a:cxn>
            </a:cxnLst>
            <a:rect l="T15" t="T16" r="T17" b="T18"/>
            <a:pathLst>
              <a:path w="3064" h="50">
                <a:moveTo>
                  <a:pt x="3064" y="0"/>
                </a:moveTo>
                <a:lnTo>
                  <a:pt x="3006" y="50"/>
                </a:lnTo>
                <a:lnTo>
                  <a:pt x="0" y="50"/>
                </a:lnTo>
                <a:lnTo>
                  <a:pt x="58" y="0"/>
                </a:lnTo>
                <a:lnTo>
                  <a:pt x="3064"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7" name="Freeform 18"/>
          <p:cNvSpPr>
            <a:spLocks/>
          </p:cNvSpPr>
          <p:nvPr/>
        </p:nvSpPr>
        <p:spPr bwMode="auto">
          <a:xfrm>
            <a:off x="1177925" y="2128838"/>
            <a:ext cx="82550" cy="3286125"/>
          </a:xfrm>
          <a:custGeom>
            <a:avLst/>
            <a:gdLst>
              <a:gd name="T0" fmla="*/ 0 w 58"/>
              <a:gd name="T1" fmla="*/ 2147483647 h 2070"/>
              <a:gd name="T2" fmla="*/ 0 w 58"/>
              <a:gd name="T3" fmla="*/ 2147483647 h 2070"/>
              <a:gd name="T4" fmla="*/ 2147483647 w 58"/>
              <a:gd name="T5" fmla="*/ 0 h 2070"/>
              <a:gd name="T6" fmla="*/ 2147483647 w 58"/>
              <a:gd name="T7" fmla="*/ 2147483647 h 2070"/>
              <a:gd name="T8" fmla="*/ 0 w 58"/>
              <a:gd name="T9" fmla="*/ 2147483647 h 2070"/>
              <a:gd name="T10" fmla="*/ 0 60000 65536"/>
              <a:gd name="T11" fmla="*/ 0 60000 65536"/>
              <a:gd name="T12" fmla="*/ 0 60000 65536"/>
              <a:gd name="T13" fmla="*/ 0 60000 65536"/>
              <a:gd name="T14" fmla="*/ 0 60000 65536"/>
              <a:gd name="T15" fmla="*/ 0 w 58"/>
              <a:gd name="T16" fmla="*/ 0 h 2070"/>
              <a:gd name="T17" fmla="*/ 58 w 58"/>
              <a:gd name="T18" fmla="*/ 2070 h 2070"/>
            </a:gdLst>
            <a:ahLst/>
            <a:cxnLst>
              <a:cxn ang="T10">
                <a:pos x="T0" y="T1"/>
              </a:cxn>
              <a:cxn ang="T11">
                <a:pos x="T2" y="T3"/>
              </a:cxn>
              <a:cxn ang="T12">
                <a:pos x="T4" y="T5"/>
              </a:cxn>
              <a:cxn ang="T13">
                <a:pos x="T6" y="T7"/>
              </a:cxn>
              <a:cxn ang="T14">
                <a:pos x="T8" y="T9"/>
              </a:cxn>
            </a:cxnLst>
            <a:rect l="T15" t="T16" r="T17" b="T18"/>
            <a:pathLst>
              <a:path w="58" h="2070">
                <a:moveTo>
                  <a:pt x="0" y="2070"/>
                </a:moveTo>
                <a:lnTo>
                  <a:pt x="0" y="49"/>
                </a:lnTo>
                <a:lnTo>
                  <a:pt x="58" y="0"/>
                </a:lnTo>
                <a:lnTo>
                  <a:pt x="58" y="2020"/>
                </a:lnTo>
                <a:lnTo>
                  <a:pt x="0" y="207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8" name="Rectangle 19"/>
          <p:cNvSpPr>
            <a:spLocks noChangeArrowheads="1"/>
          </p:cNvSpPr>
          <p:nvPr/>
        </p:nvSpPr>
        <p:spPr bwMode="auto">
          <a:xfrm>
            <a:off x="1260475" y="2128838"/>
            <a:ext cx="4241800" cy="3206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49" name="Freeform 20"/>
          <p:cNvSpPr>
            <a:spLocks/>
          </p:cNvSpPr>
          <p:nvPr/>
        </p:nvSpPr>
        <p:spPr bwMode="auto">
          <a:xfrm>
            <a:off x="1620838" y="4192588"/>
            <a:ext cx="95250" cy="1222375"/>
          </a:xfrm>
          <a:custGeom>
            <a:avLst/>
            <a:gdLst>
              <a:gd name="T0" fmla="*/ 0 w 67"/>
              <a:gd name="T1" fmla="*/ 2147483647 h 770"/>
              <a:gd name="T2" fmla="*/ 0 w 67"/>
              <a:gd name="T3" fmla="*/ 2147483647 h 770"/>
              <a:gd name="T4" fmla="*/ 2147483647 w 67"/>
              <a:gd name="T5" fmla="*/ 0 h 770"/>
              <a:gd name="T6" fmla="*/ 2147483647 w 67"/>
              <a:gd name="T7" fmla="*/ 2147483647 h 770"/>
              <a:gd name="T8" fmla="*/ 0 w 67"/>
              <a:gd name="T9" fmla="*/ 2147483647 h 770"/>
              <a:gd name="T10" fmla="*/ 0 60000 65536"/>
              <a:gd name="T11" fmla="*/ 0 60000 65536"/>
              <a:gd name="T12" fmla="*/ 0 60000 65536"/>
              <a:gd name="T13" fmla="*/ 0 60000 65536"/>
              <a:gd name="T14" fmla="*/ 0 60000 65536"/>
              <a:gd name="T15" fmla="*/ 0 w 67"/>
              <a:gd name="T16" fmla="*/ 0 h 770"/>
              <a:gd name="T17" fmla="*/ 67 w 67"/>
              <a:gd name="T18" fmla="*/ 770 h 770"/>
            </a:gdLst>
            <a:ahLst/>
            <a:cxnLst>
              <a:cxn ang="T10">
                <a:pos x="T0" y="T1"/>
              </a:cxn>
              <a:cxn ang="T11">
                <a:pos x="T2" y="T3"/>
              </a:cxn>
              <a:cxn ang="T12">
                <a:pos x="T4" y="T5"/>
              </a:cxn>
              <a:cxn ang="T13">
                <a:pos x="T6" y="T7"/>
              </a:cxn>
              <a:cxn ang="T14">
                <a:pos x="T8" y="T9"/>
              </a:cxn>
            </a:cxnLst>
            <a:rect l="T15" t="T16" r="T17" b="T18"/>
            <a:pathLst>
              <a:path w="67" h="770">
                <a:moveTo>
                  <a:pt x="0" y="770"/>
                </a:moveTo>
                <a:lnTo>
                  <a:pt x="0" y="41"/>
                </a:lnTo>
                <a:lnTo>
                  <a:pt x="67" y="0"/>
                </a:lnTo>
                <a:lnTo>
                  <a:pt x="67" y="720"/>
                </a:lnTo>
                <a:lnTo>
                  <a:pt x="0" y="770"/>
                </a:lnTo>
                <a:close/>
              </a:path>
            </a:pathLst>
          </a:custGeom>
          <a:solidFill>
            <a:srgbClr val="032F70"/>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0" name="Rectangle 21"/>
          <p:cNvSpPr>
            <a:spLocks noChangeArrowheads="1"/>
          </p:cNvSpPr>
          <p:nvPr/>
        </p:nvSpPr>
        <p:spPr bwMode="auto">
          <a:xfrm>
            <a:off x="1365250" y="4257675"/>
            <a:ext cx="255588" cy="1157288"/>
          </a:xfrm>
          <a:prstGeom prst="rect">
            <a:avLst/>
          </a:prstGeom>
          <a:solidFill>
            <a:srgbClr val="19E4F9"/>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1" name="Freeform 22"/>
          <p:cNvSpPr>
            <a:spLocks/>
          </p:cNvSpPr>
          <p:nvPr/>
        </p:nvSpPr>
        <p:spPr bwMode="auto">
          <a:xfrm>
            <a:off x="1365250" y="4192588"/>
            <a:ext cx="350838" cy="65087"/>
          </a:xfrm>
          <a:custGeom>
            <a:avLst/>
            <a:gdLst>
              <a:gd name="T0" fmla="*/ 2147483647 w 249"/>
              <a:gd name="T1" fmla="*/ 2147483647 h 41"/>
              <a:gd name="T2" fmla="*/ 2147483647 w 249"/>
              <a:gd name="T3" fmla="*/ 0 h 41"/>
              <a:gd name="T4" fmla="*/ 2147483647 w 249"/>
              <a:gd name="T5" fmla="*/ 0 h 41"/>
              <a:gd name="T6" fmla="*/ 0 w 249"/>
              <a:gd name="T7" fmla="*/ 2147483647 h 41"/>
              <a:gd name="T8" fmla="*/ 2147483647 w 249"/>
              <a:gd name="T9" fmla="*/ 2147483647 h 41"/>
              <a:gd name="T10" fmla="*/ 0 60000 65536"/>
              <a:gd name="T11" fmla="*/ 0 60000 65536"/>
              <a:gd name="T12" fmla="*/ 0 60000 65536"/>
              <a:gd name="T13" fmla="*/ 0 60000 65536"/>
              <a:gd name="T14" fmla="*/ 0 60000 65536"/>
              <a:gd name="T15" fmla="*/ 0 w 249"/>
              <a:gd name="T16" fmla="*/ 0 h 41"/>
              <a:gd name="T17" fmla="*/ 249 w 249"/>
              <a:gd name="T18" fmla="*/ 41 h 41"/>
            </a:gdLst>
            <a:ahLst/>
            <a:cxnLst>
              <a:cxn ang="T10">
                <a:pos x="T0" y="T1"/>
              </a:cxn>
              <a:cxn ang="T11">
                <a:pos x="T2" y="T3"/>
              </a:cxn>
              <a:cxn ang="T12">
                <a:pos x="T4" y="T5"/>
              </a:cxn>
              <a:cxn ang="T13">
                <a:pos x="T6" y="T7"/>
              </a:cxn>
              <a:cxn ang="T14">
                <a:pos x="T8" y="T9"/>
              </a:cxn>
            </a:cxnLst>
            <a:rect l="T15" t="T16" r="T17" b="T18"/>
            <a:pathLst>
              <a:path w="249" h="41">
                <a:moveTo>
                  <a:pt x="182" y="41"/>
                </a:moveTo>
                <a:lnTo>
                  <a:pt x="249" y="0"/>
                </a:lnTo>
                <a:lnTo>
                  <a:pt x="66" y="0"/>
                </a:lnTo>
                <a:lnTo>
                  <a:pt x="0" y="41"/>
                </a:lnTo>
                <a:lnTo>
                  <a:pt x="182" y="41"/>
                </a:lnTo>
                <a:close/>
              </a:path>
            </a:pathLst>
          </a:custGeom>
          <a:solidFill>
            <a:srgbClr val="06C2D6"/>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2" name="Freeform 23"/>
          <p:cNvSpPr>
            <a:spLocks/>
          </p:cNvSpPr>
          <p:nvPr/>
        </p:nvSpPr>
        <p:spPr bwMode="auto">
          <a:xfrm>
            <a:off x="1878013" y="3679825"/>
            <a:ext cx="95250" cy="1735138"/>
          </a:xfrm>
          <a:custGeom>
            <a:avLst/>
            <a:gdLst>
              <a:gd name="T0" fmla="*/ 0 w 67"/>
              <a:gd name="T1" fmla="*/ 2147483647 h 1093"/>
              <a:gd name="T2" fmla="*/ 0 w 67"/>
              <a:gd name="T3" fmla="*/ 2147483647 h 1093"/>
              <a:gd name="T4" fmla="*/ 2147483647 w 67"/>
              <a:gd name="T5" fmla="*/ 0 h 1093"/>
              <a:gd name="T6" fmla="*/ 2147483647 w 67"/>
              <a:gd name="T7" fmla="*/ 2147483647 h 1093"/>
              <a:gd name="T8" fmla="*/ 0 w 67"/>
              <a:gd name="T9" fmla="*/ 2147483647 h 1093"/>
              <a:gd name="T10" fmla="*/ 0 60000 65536"/>
              <a:gd name="T11" fmla="*/ 0 60000 65536"/>
              <a:gd name="T12" fmla="*/ 0 60000 65536"/>
              <a:gd name="T13" fmla="*/ 0 60000 65536"/>
              <a:gd name="T14" fmla="*/ 0 60000 65536"/>
              <a:gd name="T15" fmla="*/ 0 w 67"/>
              <a:gd name="T16" fmla="*/ 0 h 1093"/>
              <a:gd name="T17" fmla="*/ 67 w 67"/>
              <a:gd name="T18" fmla="*/ 1093 h 1093"/>
            </a:gdLst>
            <a:ahLst/>
            <a:cxnLst>
              <a:cxn ang="T10">
                <a:pos x="T0" y="T1"/>
              </a:cxn>
              <a:cxn ang="T11">
                <a:pos x="T2" y="T3"/>
              </a:cxn>
              <a:cxn ang="T12">
                <a:pos x="T4" y="T5"/>
              </a:cxn>
              <a:cxn ang="T13">
                <a:pos x="T6" y="T7"/>
              </a:cxn>
              <a:cxn ang="T14">
                <a:pos x="T8" y="T9"/>
              </a:cxn>
            </a:cxnLst>
            <a:rect l="T15" t="T16" r="T17" b="T18"/>
            <a:pathLst>
              <a:path w="67" h="1093">
                <a:moveTo>
                  <a:pt x="0" y="1093"/>
                </a:moveTo>
                <a:lnTo>
                  <a:pt x="0" y="41"/>
                </a:lnTo>
                <a:lnTo>
                  <a:pt x="67" y="0"/>
                </a:lnTo>
                <a:lnTo>
                  <a:pt x="67" y="1043"/>
                </a:lnTo>
                <a:lnTo>
                  <a:pt x="0" y="1093"/>
                </a:lnTo>
                <a:close/>
              </a:path>
            </a:pathLst>
          </a:custGeom>
          <a:solidFill>
            <a:srgbClr val="03066F"/>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3" name="Rectangle 24"/>
          <p:cNvSpPr>
            <a:spLocks noChangeArrowheads="1"/>
          </p:cNvSpPr>
          <p:nvPr/>
        </p:nvSpPr>
        <p:spPr bwMode="auto">
          <a:xfrm>
            <a:off x="1620838" y="3744913"/>
            <a:ext cx="257175" cy="1670050"/>
          </a:xfrm>
          <a:prstGeom prst="rect">
            <a:avLst/>
          </a:prstGeom>
          <a:solidFill>
            <a:schemeClr val="accent1"/>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4" name="Freeform 25"/>
          <p:cNvSpPr>
            <a:spLocks/>
          </p:cNvSpPr>
          <p:nvPr/>
        </p:nvSpPr>
        <p:spPr bwMode="auto">
          <a:xfrm>
            <a:off x="1620838" y="3679825"/>
            <a:ext cx="352425" cy="65088"/>
          </a:xfrm>
          <a:custGeom>
            <a:avLst/>
            <a:gdLst>
              <a:gd name="T0" fmla="*/ 2147483647 w 249"/>
              <a:gd name="T1" fmla="*/ 2147483647 h 41"/>
              <a:gd name="T2" fmla="*/ 2147483647 w 249"/>
              <a:gd name="T3" fmla="*/ 0 h 41"/>
              <a:gd name="T4" fmla="*/ 2147483647 w 249"/>
              <a:gd name="T5" fmla="*/ 0 h 41"/>
              <a:gd name="T6" fmla="*/ 0 w 249"/>
              <a:gd name="T7" fmla="*/ 2147483647 h 41"/>
              <a:gd name="T8" fmla="*/ 2147483647 w 249"/>
              <a:gd name="T9" fmla="*/ 2147483647 h 41"/>
              <a:gd name="T10" fmla="*/ 0 60000 65536"/>
              <a:gd name="T11" fmla="*/ 0 60000 65536"/>
              <a:gd name="T12" fmla="*/ 0 60000 65536"/>
              <a:gd name="T13" fmla="*/ 0 60000 65536"/>
              <a:gd name="T14" fmla="*/ 0 60000 65536"/>
              <a:gd name="T15" fmla="*/ 0 w 249"/>
              <a:gd name="T16" fmla="*/ 0 h 41"/>
              <a:gd name="T17" fmla="*/ 249 w 249"/>
              <a:gd name="T18" fmla="*/ 41 h 41"/>
            </a:gdLst>
            <a:ahLst/>
            <a:cxnLst>
              <a:cxn ang="T10">
                <a:pos x="T0" y="T1"/>
              </a:cxn>
              <a:cxn ang="T11">
                <a:pos x="T2" y="T3"/>
              </a:cxn>
              <a:cxn ang="T12">
                <a:pos x="T4" y="T5"/>
              </a:cxn>
              <a:cxn ang="T13">
                <a:pos x="T6" y="T7"/>
              </a:cxn>
              <a:cxn ang="T14">
                <a:pos x="T8" y="T9"/>
              </a:cxn>
            </a:cxnLst>
            <a:rect l="T15" t="T16" r="T17" b="T18"/>
            <a:pathLst>
              <a:path w="249" h="41">
                <a:moveTo>
                  <a:pt x="182" y="41"/>
                </a:moveTo>
                <a:lnTo>
                  <a:pt x="249" y="0"/>
                </a:lnTo>
                <a:lnTo>
                  <a:pt x="67" y="0"/>
                </a:lnTo>
                <a:lnTo>
                  <a:pt x="0" y="41"/>
                </a:lnTo>
                <a:lnTo>
                  <a:pt x="182" y="41"/>
                </a:lnTo>
                <a:close/>
              </a:path>
            </a:pathLst>
          </a:custGeom>
          <a:solidFill>
            <a:srgbClr val="060BE2"/>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5" name="Freeform 26"/>
          <p:cNvSpPr>
            <a:spLocks/>
          </p:cNvSpPr>
          <p:nvPr/>
        </p:nvSpPr>
        <p:spPr bwMode="auto">
          <a:xfrm>
            <a:off x="2136775" y="4586288"/>
            <a:ext cx="92075" cy="828675"/>
          </a:xfrm>
          <a:custGeom>
            <a:avLst/>
            <a:gdLst>
              <a:gd name="T0" fmla="*/ 0 w 66"/>
              <a:gd name="T1" fmla="*/ 2147483647 h 522"/>
              <a:gd name="T2" fmla="*/ 0 w 66"/>
              <a:gd name="T3" fmla="*/ 2147483647 h 522"/>
              <a:gd name="T4" fmla="*/ 2147483647 w 66"/>
              <a:gd name="T5" fmla="*/ 0 h 522"/>
              <a:gd name="T6" fmla="*/ 2147483647 w 66"/>
              <a:gd name="T7" fmla="*/ 2147483647 h 522"/>
              <a:gd name="T8" fmla="*/ 0 w 66"/>
              <a:gd name="T9" fmla="*/ 2147483647 h 522"/>
              <a:gd name="T10" fmla="*/ 0 60000 65536"/>
              <a:gd name="T11" fmla="*/ 0 60000 65536"/>
              <a:gd name="T12" fmla="*/ 0 60000 65536"/>
              <a:gd name="T13" fmla="*/ 0 60000 65536"/>
              <a:gd name="T14" fmla="*/ 0 60000 65536"/>
              <a:gd name="T15" fmla="*/ 0 w 66"/>
              <a:gd name="T16" fmla="*/ 0 h 522"/>
              <a:gd name="T17" fmla="*/ 66 w 66"/>
              <a:gd name="T18" fmla="*/ 522 h 522"/>
            </a:gdLst>
            <a:ahLst/>
            <a:cxnLst>
              <a:cxn ang="T10">
                <a:pos x="T0" y="T1"/>
              </a:cxn>
              <a:cxn ang="T11">
                <a:pos x="T2" y="T3"/>
              </a:cxn>
              <a:cxn ang="T12">
                <a:pos x="T4" y="T5"/>
              </a:cxn>
              <a:cxn ang="T13">
                <a:pos x="T6" y="T7"/>
              </a:cxn>
              <a:cxn ang="T14">
                <a:pos x="T8" y="T9"/>
              </a:cxn>
            </a:cxnLst>
            <a:rect l="T15" t="T16" r="T17" b="T18"/>
            <a:pathLst>
              <a:path w="66" h="522">
                <a:moveTo>
                  <a:pt x="0" y="522"/>
                </a:moveTo>
                <a:lnTo>
                  <a:pt x="0" y="42"/>
                </a:lnTo>
                <a:lnTo>
                  <a:pt x="66" y="0"/>
                </a:lnTo>
                <a:lnTo>
                  <a:pt x="66" y="472"/>
                </a:lnTo>
                <a:lnTo>
                  <a:pt x="0" y="522"/>
                </a:lnTo>
                <a:close/>
              </a:path>
            </a:pathLst>
          </a:custGeom>
          <a:solidFill>
            <a:srgbClr val="008080"/>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6" name="Rectangle 27"/>
          <p:cNvSpPr>
            <a:spLocks noChangeArrowheads="1"/>
          </p:cNvSpPr>
          <p:nvPr/>
        </p:nvSpPr>
        <p:spPr bwMode="auto">
          <a:xfrm>
            <a:off x="1878013" y="4652963"/>
            <a:ext cx="258762" cy="762000"/>
          </a:xfrm>
          <a:prstGeom prst="rect">
            <a:avLst/>
          </a:prstGeom>
          <a:solidFill>
            <a:srgbClr val="87F660"/>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7" name="Freeform 28"/>
          <p:cNvSpPr>
            <a:spLocks/>
          </p:cNvSpPr>
          <p:nvPr/>
        </p:nvSpPr>
        <p:spPr bwMode="auto">
          <a:xfrm>
            <a:off x="1878013" y="4586288"/>
            <a:ext cx="350837" cy="66675"/>
          </a:xfrm>
          <a:custGeom>
            <a:avLst/>
            <a:gdLst>
              <a:gd name="T0" fmla="*/ 2147483647 w 249"/>
              <a:gd name="T1" fmla="*/ 2147483647 h 42"/>
              <a:gd name="T2" fmla="*/ 2147483647 w 249"/>
              <a:gd name="T3" fmla="*/ 0 h 42"/>
              <a:gd name="T4" fmla="*/ 2147483647 w 249"/>
              <a:gd name="T5" fmla="*/ 0 h 42"/>
              <a:gd name="T6" fmla="*/ 0 w 249"/>
              <a:gd name="T7" fmla="*/ 2147483647 h 42"/>
              <a:gd name="T8" fmla="*/ 2147483647 w 249"/>
              <a:gd name="T9" fmla="*/ 2147483647 h 42"/>
              <a:gd name="T10" fmla="*/ 0 60000 65536"/>
              <a:gd name="T11" fmla="*/ 0 60000 65536"/>
              <a:gd name="T12" fmla="*/ 0 60000 65536"/>
              <a:gd name="T13" fmla="*/ 0 60000 65536"/>
              <a:gd name="T14" fmla="*/ 0 60000 65536"/>
              <a:gd name="T15" fmla="*/ 0 w 249"/>
              <a:gd name="T16" fmla="*/ 0 h 42"/>
              <a:gd name="T17" fmla="*/ 249 w 249"/>
              <a:gd name="T18" fmla="*/ 42 h 42"/>
            </a:gdLst>
            <a:ahLst/>
            <a:cxnLst>
              <a:cxn ang="T10">
                <a:pos x="T0" y="T1"/>
              </a:cxn>
              <a:cxn ang="T11">
                <a:pos x="T2" y="T3"/>
              </a:cxn>
              <a:cxn ang="T12">
                <a:pos x="T4" y="T5"/>
              </a:cxn>
              <a:cxn ang="T13">
                <a:pos x="T6" y="T7"/>
              </a:cxn>
              <a:cxn ang="T14">
                <a:pos x="T8" y="T9"/>
              </a:cxn>
            </a:cxnLst>
            <a:rect l="T15" t="T16" r="T17" b="T18"/>
            <a:pathLst>
              <a:path w="249" h="42">
                <a:moveTo>
                  <a:pt x="183" y="42"/>
                </a:moveTo>
                <a:lnTo>
                  <a:pt x="249" y="0"/>
                </a:lnTo>
                <a:lnTo>
                  <a:pt x="67" y="0"/>
                </a:lnTo>
                <a:lnTo>
                  <a:pt x="0" y="42"/>
                </a:lnTo>
                <a:lnTo>
                  <a:pt x="183" y="42"/>
                </a:lnTo>
                <a:close/>
              </a:path>
            </a:pathLst>
          </a:custGeom>
          <a:solidFill>
            <a:srgbClr val="45E30D"/>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8" name="Freeform 29"/>
          <p:cNvSpPr>
            <a:spLocks/>
          </p:cNvSpPr>
          <p:nvPr/>
        </p:nvSpPr>
        <p:spPr bwMode="auto">
          <a:xfrm>
            <a:off x="2393950" y="4337050"/>
            <a:ext cx="92075" cy="1077913"/>
          </a:xfrm>
          <a:custGeom>
            <a:avLst/>
            <a:gdLst>
              <a:gd name="T0" fmla="*/ 0 w 66"/>
              <a:gd name="T1" fmla="*/ 2147483647 h 679"/>
              <a:gd name="T2" fmla="*/ 0 w 66"/>
              <a:gd name="T3" fmla="*/ 2147483647 h 679"/>
              <a:gd name="T4" fmla="*/ 2147483647 w 66"/>
              <a:gd name="T5" fmla="*/ 0 h 679"/>
              <a:gd name="T6" fmla="*/ 2147483647 w 66"/>
              <a:gd name="T7" fmla="*/ 2147483647 h 679"/>
              <a:gd name="T8" fmla="*/ 0 w 66"/>
              <a:gd name="T9" fmla="*/ 2147483647 h 679"/>
              <a:gd name="T10" fmla="*/ 0 60000 65536"/>
              <a:gd name="T11" fmla="*/ 0 60000 65536"/>
              <a:gd name="T12" fmla="*/ 0 60000 65536"/>
              <a:gd name="T13" fmla="*/ 0 60000 65536"/>
              <a:gd name="T14" fmla="*/ 0 60000 65536"/>
              <a:gd name="T15" fmla="*/ 0 w 66"/>
              <a:gd name="T16" fmla="*/ 0 h 679"/>
              <a:gd name="T17" fmla="*/ 66 w 66"/>
              <a:gd name="T18" fmla="*/ 679 h 679"/>
            </a:gdLst>
            <a:ahLst/>
            <a:cxnLst>
              <a:cxn ang="T10">
                <a:pos x="T0" y="T1"/>
              </a:cxn>
              <a:cxn ang="T11">
                <a:pos x="T2" y="T3"/>
              </a:cxn>
              <a:cxn ang="T12">
                <a:pos x="T4" y="T5"/>
              </a:cxn>
              <a:cxn ang="T13">
                <a:pos x="T6" y="T7"/>
              </a:cxn>
              <a:cxn ang="T14">
                <a:pos x="T8" y="T9"/>
              </a:cxn>
            </a:cxnLst>
            <a:rect l="T15" t="T16" r="T17" b="T18"/>
            <a:pathLst>
              <a:path w="66" h="679">
                <a:moveTo>
                  <a:pt x="0" y="679"/>
                </a:moveTo>
                <a:lnTo>
                  <a:pt x="0" y="50"/>
                </a:lnTo>
                <a:lnTo>
                  <a:pt x="66" y="0"/>
                </a:lnTo>
                <a:lnTo>
                  <a:pt x="66" y="629"/>
                </a:lnTo>
                <a:lnTo>
                  <a:pt x="0" y="679"/>
                </a:lnTo>
                <a:close/>
              </a:path>
            </a:pathLst>
          </a:custGeom>
          <a:solidFill>
            <a:srgbClr val="0E4F09"/>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59" name="Rectangle 30"/>
          <p:cNvSpPr>
            <a:spLocks noChangeArrowheads="1"/>
          </p:cNvSpPr>
          <p:nvPr/>
        </p:nvSpPr>
        <p:spPr bwMode="auto">
          <a:xfrm>
            <a:off x="2136775" y="4416425"/>
            <a:ext cx="257175" cy="998538"/>
          </a:xfrm>
          <a:prstGeom prst="rect">
            <a:avLst/>
          </a:prstGeom>
          <a:solidFill>
            <a:srgbClr val="1CA412"/>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0" name="Freeform 31"/>
          <p:cNvSpPr>
            <a:spLocks/>
          </p:cNvSpPr>
          <p:nvPr/>
        </p:nvSpPr>
        <p:spPr bwMode="auto">
          <a:xfrm>
            <a:off x="2136775" y="4337050"/>
            <a:ext cx="349250" cy="79375"/>
          </a:xfrm>
          <a:custGeom>
            <a:avLst/>
            <a:gdLst>
              <a:gd name="T0" fmla="*/ 2147483647 w 248"/>
              <a:gd name="T1" fmla="*/ 2147483647 h 50"/>
              <a:gd name="T2" fmla="*/ 2147483647 w 248"/>
              <a:gd name="T3" fmla="*/ 0 h 50"/>
              <a:gd name="T4" fmla="*/ 2147483647 w 248"/>
              <a:gd name="T5" fmla="*/ 0 h 50"/>
              <a:gd name="T6" fmla="*/ 0 w 248"/>
              <a:gd name="T7" fmla="*/ 2147483647 h 50"/>
              <a:gd name="T8" fmla="*/ 2147483647 w 248"/>
              <a:gd name="T9" fmla="*/ 2147483647 h 50"/>
              <a:gd name="T10" fmla="*/ 0 60000 65536"/>
              <a:gd name="T11" fmla="*/ 0 60000 65536"/>
              <a:gd name="T12" fmla="*/ 0 60000 65536"/>
              <a:gd name="T13" fmla="*/ 0 60000 65536"/>
              <a:gd name="T14" fmla="*/ 0 60000 65536"/>
              <a:gd name="T15" fmla="*/ 0 w 248"/>
              <a:gd name="T16" fmla="*/ 0 h 50"/>
              <a:gd name="T17" fmla="*/ 248 w 248"/>
              <a:gd name="T18" fmla="*/ 50 h 50"/>
            </a:gdLst>
            <a:ahLst/>
            <a:cxnLst>
              <a:cxn ang="T10">
                <a:pos x="T0" y="T1"/>
              </a:cxn>
              <a:cxn ang="T11">
                <a:pos x="T2" y="T3"/>
              </a:cxn>
              <a:cxn ang="T12">
                <a:pos x="T4" y="T5"/>
              </a:cxn>
              <a:cxn ang="T13">
                <a:pos x="T6" y="T7"/>
              </a:cxn>
              <a:cxn ang="T14">
                <a:pos x="T8" y="T9"/>
              </a:cxn>
            </a:cxnLst>
            <a:rect l="T15" t="T16" r="T17" b="T18"/>
            <a:pathLst>
              <a:path w="248" h="50">
                <a:moveTo>
                  <a:pt x="182" y="50"/>
                </a:moveTo>
                <a:lnTo>
                  <a:pt x="248" y="0"/>
                </a:lnTo>
                <a:lnTo>
                  <a:pt x="66" y="0"/>
                </a:lnTo>
                <a:lnTo>
                  <a:pt x="0" y="50"/>
                </a:lnTo>
                <a:lnTo>
                  <a:pt x="182" y="50"/>
                </a:lnTo>
                <a:close/>
              </a:path>
            </a:pathLst>
          </a:custGeom>
          <a:solidFill>
            <a:srgbClr val="15790D"/>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1" name="Freeform 32"/>
          <p:cNvSpPr>
            <a:spLocks/>
          </p:cNvSpPr>
          <p:nvPr/>
        </p:nvSpPr>
        <p:spPr bwMode="auto">
          <a:xfrm>
            <a:off x="3035300" y="2825750"/>
            <a:ext cx="95250" cy="2589213"/>
          </a:xfrm>
          <a:custGeom>
            <a:avLst/>
            <a:gdLst>
              <a:gd name="T0" fmla="*/ 0 w 67"/>
              <a:gd name="T1" fmla="*/ 2147483647 h 1631"/>
              <a:gd name="T2" fmla="*/ 0 w 67"/>
              <a:gd name="T3" fmla="*/ 2147483647 h 1631"/>
              <a:gd name="T4" fmla="*/ 2147483647 w 67"/>
              <a:gd name="T5" fmla="*/ 0 h 1631"/>
              <a:gd name="T6" fmla="*/ 2147483647 w 67"/>
              <a:gd name="T7" fmla="*/ 2147483647 h 1631"/>
              <a:gd name="T8" fmla="*/ 0 w 67"/>
              <a:gd name="T9" fmla="*/ 2147483647 h 1631"/>
              <a:gd name="T10" fmla="*/ 0 60000 65536"/>
              <a:gd name="T11" fmla="*/ 0 60000 65536"/>
              <a:gd name="T12" fmla="*/ 0 60000 65536"/>
              <a:gd name="T13" fmla="*/ 0 60000 65536"/>
              <a:gd name="T14" fmla="*/ 0 60000 65536"/>
              <a:gd name="T15" fmla="*/ 0 w 67"/>
              <a:gd name="T16" fmla="*/ 0 h 1631"/>
              <a:gd name="T17" fmla="*/ 67 w 67"/>
              <a:gd name="T18" fmla="*/ 1631 h 1631"/>
            </a:gdLst>
            <a:ahLst/>
            <a:cxnLst>
              <a:cxn ang="T10">
                <a:pos x="T0" y="T1"/>
              </a:cxn>
              <a:cxn ang="T11">
                <a:pos x="T2" y="T3"/>
              </a:cxn>
              <a:cxn ang="T12">
                <a:pos x="T4" y="T5"/>
              </a:cxn>
              <a:cxn ang="T13">
                <a:pos x="T6" y="T7"/>
              </a:cxn>
              <a:cxn ang="T14">
                <a:pos x="T8" y="T9"/>
              </a:cxn>
            </a:cxnLst>
            <a:rect l="T15" t="T16" r="T17" b="T18"/>
            <a:pathLst>
              <a:path w="67" h="1631">
                <a:moveTo>
                  <a:pt x="0" y="1631"/>
                </a:moveTo>
                <a:lnTo>
                  <a:pt x="0" y="49"/>
                </a:lnTo>
                <a:lnTo>
                  <a:pt x="67" y="0"/>
                </a:lnTo>
                <a:lnTo>
                  <a:pt x="67" y="1581"/>
                </a:lnTo>
                <a:lnTo>
                  <a:pt x="0" y="1631"/>
                </a:lnTo>
                <a:close/>
              </a:path>
            </a:pathLst>
          </a:custGeom>
          <a:solidFill>
            <a:srgbClr val="032F70"/>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2" name="Rectangle 33"/>
          <p:cNvSpPr>
            <a:spLocks noChangeArrowheads="1"/>
          </p:cNvSpPr>
          <p:nvPr/>
        </p:nvSpPr>
        <p:spPr bwMode="auto">
          <a:xfrm>
            <a:off x="2778125" y="2903538"/>
            <a:ext cx="257175" cy="2511425"/>
          </a:xfrm>
          <a:prstGeom prst="rect">
            <a:avLst/>
          </a:prstGeom>
          <a:solidFill>
            <a:srgbClr val="19E4F9"/>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3" name="Freeform 34"/>
          <p:cNvSpPr>
            <a:spLocks/>
          </p:cNvSpPr>
          <p:nvPr/>
        </p:nvSpPr>
        <p:spPr bwMode="auto">
          <a:xfrm>
            <a:off x="2778125" y="2825750"/>
            <a:ext cx="352425" cy="77788"/>
          </a:xfrm>
          <a:custGeom>
            <a:avLst/>
            <a:gdLst>
              <a:gd name="T0" fmla="*/ 2147483647 w 249"/>
              <a:gd name="T1" fmla="*/ 2147483647 h 49"/>
              <a:gd name="T2" fmla="*/ 2147483647 w 249"/>
              <a:gd name="T3" fmla="*/ 0 h 49"/>
              <a:gd name="T4" fmla="*/ 2147483647 w 249"/>
              <a:gd name="T5" fmla="*/ 0 h 49"/>
              <a:gd name="T6" fmla="*/ 0 w 249"/>
              <a:gd name="T7" fmla="*/ 2147483647 h 49"/>
              <a:gd name="T8" fmla="*/ 2147483647 w 249"/>
              <a:gd name="T9" fmla="*/ 2147483647 h 49"/>
              <a:gd name="T10" fmla="*/ 0 60000 65536"/>
              <a:gd name="T11" fmla="*/ 0 60000 65536"/>
              <a:gd name="T12" fmla="*/ 0 60000 65536"/>
              <a:gd name="T13" fmla="*/ 0 60000 65536"/>
              <a:gd name="T14" fmla="*/ 0 60000 65536"/>
              <a:gd name="T15" fmla="*/ 0 w 249"/>
              <a:gd name="T16" fmla="*/ 0 h 49"/>
              <a:gd name="T17" fmla="*/ 249 w 249"/>
              <a:gd name="T18" fmla="*/ 49 h 49"/>
            </a:gdLst>
            <a:ahLst/>
            <a:cxnLst>
              <a:cxn ang="T10">
                <a:pos x="T0" y="T1"/>
              </a:cxn>
              <a:cxn ang="T11">
                <a:pos x="T2" y="T3"/>
              </a:cxn>
              <a:cxn ang="T12">
                <a:pos x="T4" y="T5"/>
              </a:cxn>
              <a:cxn ang="T13">
                <a:pos x="T6" y="T7"/>
              </a:cxn>
              <a:cxn ang="T14">
                <a:pos x="T8" y="T9"/>
              </a:cxn>
            </a:cxnLst>
            <a:rect l="T15" t="T16" r="T17" b="T18"/>
            <a:pathLst>
              <a:path w="249" h="49">
                <a:moveTo>
                  <a:pt x="182" y="49"/>
                </a:moveTo>
                <a:lnTo>
                  <a:pt x="249" y="0"/>
                </a:lnTo>
                <a:lnTo>
                  <a:pt x="66" y="0"/>
                </a:lnTo>
                <a:lnTo>
                  <a:pt x="0" y="49"/>
                </a:lnTo>
                <a:lnTo>
                  <a:pt x="182" y="49"/>
                </a:lnTo>
                <a:close/>
              </a:path>
            </a:pathLst>
          </a:custGeom>
          <a:solidFill>
            <a:srgbClr val="06C2D6"/>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4" name="Freeform 35"/>
          <p:cNvSpPr>
            <a:spLocks/>
          </p:cNvSpPr>
          <p:nvPr/>
        </p:nvSpPr>
        <p:spPr bwMode="auto">
          <a:xfrm>
            <a:off x="3294063" y="2482850"/>
            <a:ext cx="92075" cy="2932113"/>
          </a:xfrm>
          <a:custGeom>
            <a:avLst/>
            <a:gdLst>
              <a:gd name="T0" fmla="*/ 0 w 66"/>
              <a:gd name="T1" fmla="*/ 2147483647 h 1847"/>
              <a:gd name="T2" fmla="*/ 0 w 66"/>
              <a:gd name="T3" fmla="*/ 2147483647 h 1847"/>
              <a:gd name="T4" fmla="*/ 2147483647 w 66"/>
              <a:gd name="T5" fmla="*/ 0 h 1847"/>
              <a:gd name="T6" fmla="*/ 2147483647 w 66"/>
              <a:gd name="T7" fmla="*/ 2147483647 h 1847"/>
              <a:gd name="T8" fmla="*/ 0 w 66"/>
              <a:gd name="T9" fmla="*/ 2147483647 h 1847"/>
              <a:gd name="T10" fmla="*/ 0 60000 65536"/>
              <a:gd name="T11" fmla="*/ 0 60000 65536"/>
              <a:gd name="T12" fmla="*/ 0 60000 65536"/>
              <a:gd name="T13" fmla="*/ 0 60000 65536"/>
              <a:gd name="T14" fmla="*/ 0 60000 65536"/>
              <a:gd name="T15" fmla="*/ 0 w 66"/>
              <a:gd name="T16" fmla="*/ 0 h 1847"/>
              <a:gd name="T17" fmla="*/ 66 w 66"/>
              <a:gd name="T18" fmla="*/ 1847 h 1847"/>
            </a:gdLst>
            <a:ahLst/>
            <a:cxnLst>
              <a:cxn ang="T10">
                <a:pos x="T0" y="T1"/>
              </a:cxn>
              <a:cxn ang="T11">
                <a:pos x="T2" y="T3"/>
              </a:cxn>
              <a:cxn ang="T12">
                <a:pos x="T4" y="T5"/>
              </a:cxn>
              <a:cxn ang="T13">
                <a:pos x="T6" y="T7"/>
              </a:cxn>
              <a:cxn ang="T14">
                <a:pos x="T8" y="T9"/>
              </a:cxn>
            </a:cxnLst>
            <a:rect l="T15" t="T16" r="T17" b="T18"/>
            <a:pathLst>
              <a:path w="66" h="1847">
                <a:moveTo>
                  <a:pt x="0" y="1847"/>
                </a:moveTo>
                <a:lnTo>
                  <a:pt x="0" y="42"/>
                </a:lnTo>
                <a:lnTo>
                  <a:pt x="66" y="0"/>
                </a:lnTo>
                <a:lnTo>
                  <a:pt x="66" y="1797"/>
                </a:lnTo>
                <a:lnTo>
                  <a:pt x="0" y="1847"/>
                </a:lnTo>
                <a:close/>
              </a:path>
            </a:pathLst>
          </a:custGeom>
          <a:solidFill>
            <a:srgbClr val="03066F"/>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5" name="Rectangle 36"/>
          <p:cNvSpPr>
            <a:spLocks noChangeArrowheads="1"/>
          </p:cNvSpPr>
          <p:nvPr/>
        </p:nvSpPr>
        <p:spPr bwMode="auto">
          <a:xfrm>
            <a:off x="3035300" y="2549525"/>
            <a:ext cx="258763" cy="2865438"/>
          </a:xfrm>
          <a:prstGeom prst="rect">
            <a:avLst/>
          </a:prstGeom>
          <a:solidFill>
            <a:schemeClr val="accent1"/>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6" name="Freeform 37"/>
          <p:cNvSpPr>
            <a:spLocks/>
          </p:cNvSpPr>
          <p:nvPr/>
        </p:nvSpPr>
        <p:spPr bwMode="auto">
          <a:xfrm>
            <a:off x="3035300" y="2482850"/>
            <a:ext cx="350838" cy="66675"/>
          </a:xfrm>
          <a:custGeom>
            <a:avLst/>
            <a:gdLst>
              <a:gd name="T0" fmla="*/ 2147483647 w 249"/>
              <a:gd name="T1" fmla="*/ 2147483647 h 42"/>
              <a:gd name="T2" fmla="*/ 2147483647 w 249"/>
              <a:gd name="T3" fmla="*/ 0 h 42"/>
              <a:gd name="T4" fmla="*/ 2147483647 w 249"/>
              <a:gd name="T5" fmla="*/ 0 h 42"/>
              <a:gd name="T6" fmla="*/ 0 w 249"/>
              <a:gd name="T7" fmla="*/ 2147483647 h 42"/>
              <a:gd name="T8" fmla="*/ 2147483647 w 249"/>
              <a:gd name="T9" fmla="*/ 2147483647 h 42"/>
              <a:gd name="T10" fmla="*/ 0 60000 65536"/>
              <a:gd name="T11" fmla="*/ 0 60000 65536"/>
              <a:gd name="T12" fmla="*/ 0 60000 65536"/>
              <a:gd name="T13" fmla="*/ 0 60000 65536"/>
              <a:gd name="T14" fmla="*/ 0 60000 65536"/>
              <a:gd name="T15" fmla="*/ 0 w 249"/>
              <a:gd name="T16" fmla="*/ 0 h 42"/>
              <a:gd name="T17" fmla="*/ 249 w 249"/>
              <a:gd name="T18" fmla="*/ 42 h 42"/>
            </a:gdLst>
            <a:ahLst/>
            <a:cxnLst>
              <a:cxn ang="T10">
                <a:pos x="T0" y="T1"/>
              </a:cxn>
              <a:cxn ang="T11">
                <a:pos x="T2" y="T3"/>
              </a:cxn>
              <a:cxn ang="T12">
                <a:pos x="T4" y="T5"/>
              </a:cxn>
              <a:cxn ang="T13">
                <a:pos x="T6" y="T7"/>
              </a:cxn>
              <a:cxn ang="T14">
                <a:pos x="T8" y="T9"/>
              </a:cxn>
            </a:cxnLst>
            <a:rect l="T15" t="T16" r="T17" b="T18"/>
            <a:pathLst>
              <a:path w="249" h="42">
                <a:moveTo>
                  <a:pt x="183" y="42"/>
                </a:moveTo>
                <a:lnTo>
                  <a:pt x="249" y="0"/>
                </a:lnTo>
                <a:lnTo>
                  <a:pt x="67" y="0"/>
                </a:lnTo>
                <a:lnTo>
                  <a:pt x="0" y="42"/>
                </a:lnTo>
                <a:lnTo>
                  <a:pt x="183" y="42"/>
                </a:lnTo>
                <a:close/>
              </a:path>
            </a:pathLst>
          </a:custGeom>
          <a:solidFill>
            <a:srgbClr val="060BE2"/>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7" name="Freeform 38"/>
          <p:cNvSpPr>
            <a:spLocks/>
          </p:cNvSpPr>
          <p:nvPr/>
        </p:nvSpPr>
        <p:spPr bwMode="auto">
          <a:xfrm>
            <a:off x="3549650" y="4217988"/>
            <a:ext cx="93663" cy="1196975"/>
          </a:xfrm>
          <a:custGeom>
            <a:avLst/>
            <a:gdLst>
              <a:gd name="T0" fmla="*/ 0 w 66"/>
              <a:gd name="T1" fmla="*/ 2147483647 h 754"/>
              <a:gd name="T2" fmla="*/ 0 w 66"/>
              <a:gd name="T3" fmla="*/ 2147483647 h 754"/>
              <a:gd name="T4" fmla="*/ 2147483647 w 66"/>
              <a:gd name="T5" fmla="*/ 0 h 754"/>
              <a:gd name="T6" fmla="*/ 2147483647 w 66"/>
              <a:gd name="T7" fmla="*/ 2147483647 h 754"/>
              <a:gd name="T8" fmla="*/ 0 w 66"/>
              <a:gd name="T9" fmla="*/ 2147483647 h 754"/>
              <a:gd name="T10" fmla="*/ 0 60000 65536"/>
              <a:gd name="T11" fmla="*/ 0 60000 65536"/>
              <a:gd name="T12" fmla="*/ 0 60000 65536"/>
              <a:gd name="T13" fmla="*/ 0 60000 65536"/>
              <a:gd name="T14" fmla="*/ 0 60000 65536"/>
              <a:gd name="T15" fmla="*/ 0 w 66"/>
              <a:gd name="T16" fmla="*/ 0 h 754"/>
              <a:gd name="T17" fmla="*/ 66 w 66"/>
              <a:gd name="T18" fmla="*/ 754 h 754"/>
            </a:gdLst>
            <a:ahLst/>
            <a:cxnLst>
              <a:cxn ang="T10">
                <a:pos x="T0" y="T1"/>
              </a:cxn>
              <a:cxn ang="T11">
                <a:pos x="T2" y="T3"/>
              </a:cxn>
              <a:cxn ang="T12">
                <a:pos x="T4" y="T5"/>
              </a:cxn>
              <a:cxn ang="T13">
                <a:pos x="T6" y="T7"/>
              </a:cxn>
              <a:cxn ang="T14">
                <a:pos x="T8" y="T9"/>
              </a:cxn>
            </a:cxnLst>
            <a:rect l="T15" t="T16" r="T17" b="T18"/>
            <a:pathLst>
              <a:path w="66" h="754">
                <a:moveTo>
                  <a:pt x="0" y="754"/>
                </a:moveTo>
                <a:lnTo>
                  <a:pt x="0" y="42"/>
                </a:lnTo>
                <a:lnTo>
                  <a:pt x="66" y="0"/>
                </a:lnTo>
                <a:lnTo>
                  <a:pt x="66" y="704"/>
                </a:lnTo>
                <a:lnTo>
                  <a:pt x="0" y="754"/>
                </a:lnTo>
                <a:close/>
              </a:path>
            </a:pathLst>
          </a:custGeom>
          <a:solidFill>
            <a:srgbClr val="008080"/>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8" name="Rectangle 39"/>
          <p:cNvSpPr>
            <a:spLocks noChangeArrowheads="1"/>
          </p:cNvSpPr>
          <p:nvPr/>
        </p:nvSpPr>
        <p:spPr bwMode="auto">
          <a:xfrm>
            <a:off x="3294063" y="4284663"/>
            <a:ext cx="255587" cy="1130300"/>
          </a:xfrm>
          <a:prstGeom prst="rect">
            <a:avLst/>
          </a:prstGeom>
          <a:solidFill>
            <a:srgbClr val="87F660"/>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69" name="Freeform 40"/>
          <p:cNvSpPr>
            <a:spLocks/>
          </p:cNvSpPr>
          <p:nvPr/>
        </p:nvSpPr>
        <p:spPr bwMode="auto">
          <a:xfrm>
            <a:off x="3294063" y="4217988"/>
            <a:ext cx="349250" cy="66675"/>
          </a:xfrm>
          <a:custGeom>
            <a:avLst/>
            <a:gdLst>
              <a:gd name="T0" fmla="*/ 2147483647 w 248"/>
              <a:gd name="T1" fmla="*/ 2147483647 h 42"/>
              <a:gd name="T2" fmla="*/ 2147483647 w 248"/>
              <a:gd name="T3" fmla="*/ 0 h 42"/>
              <a:gd name="T4" fmla="*/ 2147483647 w 248"/>
              <a:gd name="T5" fmla="*/ 0 h 42"/>
              <a:gd name="T6" fmla="*/ 0 w 248"/>
              <a:gd name="T7" fmla="*/ 2147483647 h 42"/>
              <a:gd name="T8" fmla="*/ 2147483647 w 248"/>
              <a:gd name="T9" fmla="*/ 2147483647 h 42"/>
              <a:gd name="T10" fmla="*/ 0 60000 65536"/>
              <a:gd name="T11" fmla="*/ 0 60000 65536"/>
              <a:gd name="T12" fmla="*/ 0 60000 65536"/>
              <a:gd name="T13" fmla="*/ 0 60000 65536"/>
              <a:gd name="T14" fmla="*/ 0 60000 65536"/>
              <a:gd name="T15" fmla="*/ 0 w 248"/>
              <a:gd name="T16" fmla="*/ 0 h 42"/>
              <a:gd name="T17" fmla="*/ 248 w 248"/>
              <a:gd name="T18" fmla="*/ 42 h 42"/>
            </a:gdLst>
            <a:ahLst/>
            <a:cxnLst>
              <a:cxn ang="T10">
                <a:pos x="T0" y="T1"/>
              </a:cxn>
              <a:cxn ang="T11">
                <a:pos x="T2" y="T3"/>
              </a:cxn>
              <a:cxn ang="T12">
                <a:pos x="T4" y="T5"/>
              </a:cxn>
              <a:cxn ang="T13">
                <a:pos x="T6" y="T7"/>
              </a:cxn>
              <a:cxn ang="T14">
                <a:pos x="T8" y="T9"/>
              </a:cxn>
            </a:cxnLst>
            <a:rect l="T15" t="T16" r="T17" b="T18"/>
            <a:pathLst>
              <a:path w="248" h="42">
                <a:moveTo>
                  <a:pt x="182" y="42"/>
                </a:moveTo>
                <a:lnTo>
                  <a:pt x="248" y="0"/>
                </a:lnTo>
                <a:lnTo>
                  <a:pt x="66" y="0"/>
                </a:lnTo>
                <a:lnTo>
                  <a:pt x="0" y="42"/>
                </a:lnTo>
                <a:lnTo>
                  <a:pt x="182" y="42"/>
                </a:lnTo>
                <a:close/>
              </a:path>
            </a:pathLst>
          </a:custGeom>
          <a:solidFill>
            <a:srgbClr val="45E30D"/>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70" name="Freeform 41"/>
          <p:cNvSpPr>
            <a:spLocks/>
          </p:cNvSpPr>
          <p:nvPr/>
        </p:nvSpPr>
        <p:spPr bwMode="auto">
          <a:xfrm>
            <a:off x="3806825" y="3943350"/>
            <a:ext cx="93663" cy="1471613"/>
          </a:xfrm>
          <a:custGeom>
            <a:avLst/>
            <a:gdLst>
              <a:gd name="T0" fmla="*/ 0 w 66"/>
              <a:gd name="T1" fmla="*/ 2147483647 h 927"/>
              <a:gd name="T2" fmla="*/ 0 w 66"/>
              <a:gd name="T3" fmla="*/ 2147483647 h 927"/>
              <a:gd name="T4" fmla="*/ 2147483647 w 66"/>
              <a:gd name="T5" fmla="*/ 0 h 927"/>
              <a:gd name="T6" fmla="*/ 2147483647 w 66"/>
              <a:gd name="T7" fmla="*/ 2147483647 h 927"/>
              <a:gd name="T8" fmla="*/ 0 w 66"/>
              <a:gd name="T9" fmla="*/ 2147483647 h 927"/>
              <a:gd name="T10" fmla="*/ 0 60000 65536"/>
              <a:gd name="T11" fmla="*/ 0 60000 65536"/>
              <a:gd name="T12" fmla="*/ 0 60000 65536"/>
              <a:gd name="T13" fmla="*/ 0 60000 65536"/>
              <a:gd name="T14" fmla="*/ 0 60000 65536"/>
              <a:gd name="T15" fmla="*/ 0 w 66"/>
              <a:gd name="T16" fmla="*/ 0 h 927"/>
              <a:gd name="T17" fmla="*/ 66 w 66"/>
              <a:gd name="T18" fmla="*/ 927 h 927"/>
            </a:gdLst>
            <a:ahLst/>
            <a:cxnLst>
              <a:cxn ang="T10">
                <a:pos x="T0" y="T1"/>
              </a:cxn>
              <a:cxn ang="T11">
                <a:pos x="T2" y="T3"/>
              </a:cxn>
              <a:cxn ang="T12">
                <a:pos x="T4" y="T5"/>
              </a:cxn>
              <a:cxn ang="T13">
                <a:pos x="T6" y="T7"/>
              </a:cxn>
              <a:cxn ang="T14">
                <a:pos x="T8" y="T9"/>
              </a:cxn>
            </a:cxnLst>
            <a:rect l="T15" t="T16" r="T17" b="T18"/>
            <a:pathLst>
              <a:path w="66" h="927">
                <a:moveTo>
                  <a:pt x="0" y="927"/>
                </a:moveTo>
                <a:lnTo>
                  <a:pt x="0" y="49"/>
                </a:lnTo>
                <a:lnTo>
                  <a:pt x="66" y="0"/>
                </a:lnTo>
                <a:lnTo>
                  <a:pt x="66" y="877"/>
                </a:lnTo>
                <a:lnTo>
                  <a:pt x="0" y="927"/>
                </a:lnTo>
                <a:close/>
              </a:path>
            </a:pathLst>
          </a:custGeom>
          <a:solidFill>
            <a:srgbClr val="0E4F09"/>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71" name="Rectangle 42"/>
          <p:cNvSpPr>
            <a:spLocks noChangeArrowheads="1"/>
          </p:cNvSpPr>
          <p:nvPr/>
        </p:nvSpPr>
        <p:spPr bwMode="auto">
          <a:xfrm>
            <a:off x="3549650" y="4021138"/>
            <a:ext cx="257175" cy="1393825"/>
          </a:xfrm>
          <a:prstGeom prst="rect">
            <a:avLst/>
          </a:prstGeom>
          <a:solidFill>
            <a:srgbClr val="1CA412"/>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72" name="Freeform 43"/>
          <p:cNvSpPr>
            <a:spLocks/>
          </p:cNvSpPr>
          <p:nvPr/>
        </p:nvSpPr>
        <p:spPr bwMode="auto">
          <a:xfrm>
            <a:off x="3549650" y="3943350"/>
            <a:ext cx="350838" cy="77788"/>
          </a:xfrm>
          <a:custGeom>
            <a:avLst/>
            <a:gdLst>
              <a:gd name="T0" fmla="*/ 2147483647 w 248"/>
              <a:gd name="T1" fmla="*/ 2147483647 h 49"/>
              <a:gd name="T2" fmla="*/ 2147483647 w 248"/>
              <a:gd name="T3" fmla="*/ 0 h 49"/>
              <a:gd name="T4" fmla="*/ 2147483647 w 248"/>
              <a:gd name="T5" fmla="*/ 0 h 49"/>
              <a:gd name="T6" fmla="*/ 0 w 248"/>
              <a:gd name="T7" fmla="*/ 2147483647 h 49"/>
              <a:gd name="T8" fmla="*/ 2147483647 w 248"/>
              <a:gd name="T9" fmla="*/ 2147483647 h 49"/>
              <a:gd name="T10" fmla="*/ 0 60000 65536"/>
              <a:gd name="T11" fmla="*/ 0 60000 65536"/>
              <a:gd name="T12" fmla="*/ 0 60000 65536"/>
              <a:gd name="T13" fmla="*/ 0 60000 65536"/>
              <a:gd name="T14" fmla="*/ 0 60000 65536"/>
              <a:gd name="T15" fmla="*/ 0 w 248"/>
              <a:gd name="T16" fmla="*/ 0 h 49"/>
              <a:gd name="T17" fmla="*/ 248 w 248"/>
              <a:gd name="T18" fmla="*/ 49 h 49"/>
            </a:gdLst>
            <a:ahLst/>
            <a:cxnLst>
              <a:cxn ang="T10">
                <a:pos x="T0" y="T1"/>
              </a:cxn>
              <a:cxn ang="T11">
                <a:pos x="T2" y="T3"/>
              </a:cxn>
              <a:cxn ang="T12">
                <a:pos x="T4" y="T5"/>
              </a:cxn>
              <a:cxn ang="T13">
                <a:pos x="T6" y="T7"/>
              </a:cxn>
              <a:cxn ang="T14">
                <a:pos x="T8" y="T9"/>
              </a:cxn>
            </a:cxnLst>
            <a:rect l="T15" t="T16" r="T17" b="T18"/>
            <a:pathLst>
              <a:path w="248" h="49">
                <a:moveTo>
                  <a:pt x="182" y="49"/>
                </a:moveTo>
                <a:lnTo>
                  <a:pt x="248" y="0"/>
                </a:lnTo>
                <a:lnTo>
                  <a:pt x="66" y="0"/>
                </a:lnTo>
                <a:lnTo>
                  <a:pt x="0" y="49"/>
                </a:lnTo>
                <a:lnTo>
                  <a:pt x="182" y="49"/>
                </a:lnTo>
                <a:close/>
              </a:path>
            </a:pathLst>
          </a:custGeom>
          <a:solidFill>
            <a:srgbClr val="15790D"/>
          </a:solidFill>
          <a:ln w="12700">
            <a:solidFill>
              <a:schemeClr val="tx1"/>
            </a:solidFill>
            <a:round/>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173" name="Line 44"/>
          <p:cNvSpPr>
            <a:spLocks noChangeShapeType="1"/>
          </p:cNvSpPr>
          <p:nvPr/>
        </p:nvSpPr>
        <p:spPr bwMode="auto">
          <a:xfrm flipV="1">
            <a:off x="1177925" y="2206625"/>
            <a:ext cx="1588" cy="32083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74" name="Line 45"/>
          <p:cNvSpPr>
            <a:spLocks noChangeShapeType="1"/>
          </p:cNvSpPr>
          <p:nvPr/>
        </p:nvSpPr>
        <p:spPr bwMode="auto">
          <a:xfrm flipH="1">
            <a:off x="1130300" y="5414963"/>
            <a:ext cx="4762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75" name="Line 46"/>
          <p:cNvSpPr>
            <a:spLocks noChangeShapeType="1"/>
          </p:cNvSpPr>
          <p:nvPr/>
        </p:nvSpPr>
        <p:spPr bwMode="auto">
          <a:xfrm flipH="1">
            <a:off x="1130300" y="5086350"/>
            <a:ext cx="476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76" name="Line 47"/>
          <p:cNvSpPr>
            <a:spLocks noChangeShapeType="1"/>
          </p:cNvSpPr>
          <p:nvPr/>
        </p:nvSpPr>
        <p:spPr bwMode="auto">
          <a:xfrm flipH="1">
            <a:off x="1130300" y="4770438"/>
            <a:ext cx="4762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77" name="Line 48"/>
          <p:cNvSpPr>
            <a:spLocks noChangeShapeType="1"/>
          </p:cNvSpPr>
          <p:nvPr/>
        </p:nvSpPr>
        <p:spPr bwMode="auto">
          <a:xfrm flipH="1">
            <a:off x="1130300" y="4454525"/>
            <a:ext cx="476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78" name="Line 49"/>
          <p:cNvSpPr>
            <a:spLocks noChangeShapeType="1"/>
          </p:cNvSpPr>
          <p:nvPr/>
        </p:nvSpPr>
        <p:spPr bwMode="auto">
          <a:xfrm flipH="1">
            <a:off x="1130300" y="4125913"/>
            <a:ext cx="4762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79" name="Line 50"/>
          <p:cNvSpPr>
            <a:spLocks noChangeShapeType="1"/>
          </p:cNvSpPr>
          <p:nvPr/>
        </p:nvSpPr>
        <p:spPr bwMode="auto">
          <a:xfrm flipH="1">
            <a:off x="1130300" y="3811588"/>
            <a:ext cx="4762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80" name="Line 51"/>
          <p:cNvSpPr>
            <a:spLocks noChangeShapeType="1"/>
          </p:cNvSpPr>
          <p:nvPr/>
        </p:nvSpPr>
        <p:spPr bwMode="auto">
          <a:xfrm flipH="1">
            <a:off x="1130300" y="3495675"/>
            <a:ext cx="476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81" name="Line 52"/>
          <p:cNvSpPr>
            <a:spLocks noChangeShapeType="1"/>
          </p:cNvSpPr>
          <p:nvPr/>
        </p:nvSpPr>
        <p:spPr bwMode="auto">
          <a:xfrm flipH="1">
            <a:off x="1130300" y="3167063"/>
            <a:ext cx="4762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82" name="Line 53"/>
          <p:cNvSpPr>
            <a:spLocks noChangeShapeType="1"/>
          </p:cNvSpPr>
          <p:nvPr/>
        </p:nvSpPr>
        <p:spPr bwMode="auto">
          <a:xfrm flipH="1">
            <a:off x="1130300" y="2851150"/>
            <a:ext cx="476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83" name="Line 54"/>
          <p:cNvSpPr>
            <a:spLocks noChangeShapeType="1"/>
          </p:cNvSpPr>
          <p:nvPr/>
        </p:nvSpPr>
        <p:spPr bwMode="auto">
          <a:xfrm flipH="1">
            <a:off x="1130300" y="2535238"/>
            <a:ext cx="4762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84" name="Line 55"/>
          <p:cNvSpPr>
            <a:spLocks noChangeShapeType="1"/>
          </p:cNvSpPr>
          <p:nvPr/>
        </p:nvSpPr>
        <p:spPr bwMode="auto">
          <a:xfrm flipH="1">
            <a:off x="1130300" y="2206625"/>
            <a:ext cx="476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85" name="Rectangle 56"/>
          <p:cNvSpPr>
            <a:spLocks noChangeArrowheads="1"/>
          </p:cNvSpPr>
          <p:nvPr/>
        </p:nvSpPr>
        <p:spPr bwMode="auto">
          <a:xfrm>
            <a:off x="984250" y="531495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0</a:t>
            </a:r>
            <a:endParaRPr lang="de-CH" altLang="fr-FR" sz="2400" u="sng">
              <a:latin typeface="Arial" charset="0"/>
            </a:endParaRPr>
          </a:p>
        </p:txBody>
      </p:sp>
      <p:sp>
        <p:nvSpPr>
          <p:cNvPr id="48186" name="Rectangle 57"/>
          <p:cNvSpPr>
            <a:spLocks noChangeArrowheads="1"/>
          </p:cNvSpPr>
          <p:nvPr/>
        </p:nvSpPr>
        <p:spPr bwMode="auto">
          <a:xfrm>
            <a:off x="882650" y="498633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10</a:t>
            </a:r>
            <a:endParaRPr lang="de-CH" altLang="fr-FR" sz="2400" u="sng">
              <a:latin typeface="Arial" charset="0"/>
            </a:endParaRPr>
          </a:p>
        </p:txBody>
      </p:sp>
      <p:sp>
        <p:nvSpPr>
          <p:cNvPr id="48187" name="Rectangle 58"/>
          <p:cNvSpPr>
            <a:spLocks noChangeArrowheads="1"/>
          </p:cNvSpPr>
          <p:nvPr/>
        </p:nvSpPr>
        <p:spPr bwMode="auto">
          <a:xfrm>
            <a:off x="882650" y="4670425"/>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20</a:t>
            </a:r>
            <a:endParaRPr lang="de-CH" altLang="fr-FR" sz="2400" u="sng">
              <a:latin typeface="Arial" charset="0"/>
            </a:endParaRPr>
          </a:p>
        </p:txBody>
      </p:sp>
      <p:sp>
        <p:nvSpPr>
          <p:cNvPr id="48188" name="Rectangle 59"/>
          <p:cNvSpPr>
            <a:spLocks noChangeArrowheads="1"/>
          </p:cNvSpPr>
          <p:nvPr/>
        </p:nvSpPr>
        <p:spPr bwMode="auto">
          <a:xfrm>
            <a:off x="882650" y="435610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30</a:t>
            </a:r>
            <a:endParaRPr lang="de-CH" altLang="fr-FR" sz="2400" u="sng">
              <a:latin typeface="Arial" charset="0"/>
            </a:endParaRPr>
          </a:p>
        </p:txBody>
      </p:sp>
      <p:sp>
        <p:nvSpPr>
          <p:cNvPr id="48189" name="Rectangle 60"/>
          <p:cNvSpPr>
            <a:spLocks noChangeArrowheads="1"/>
          </p:cNvSpPr>
          <p:nvPr/>
        </p:nvSpPr>
        <p:spPr bwMode="auto">
          <a:xfrm>
            <a:off x="882650" y="402748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40</a:t>
            </a:r>
            <a:endParaRPr lang="de-CH" altLang="fr-FR" sz="2400" u="sng">
              <a:latin typeface="Arial" charset="0"/>
            </a:endParaRPr>
          </a:p>
        </p:txBody>
      </p:sp>
      <p:sp>
        <p:nvSpPr>
          <p:cNvPr id="48190" name="Rectangle 61"/>
          <p:cNvSpPr>
            <a:spLocks noChangeArrowheads="1"/>
          </p:cNvSpPr>
          <p:nvPr/>
        </p:nvSpPr>
        <p:spPr bwMode="auto">
          <a:xfrm>
            <a:off x="882650" y="3711575"/>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50</a:t>
            </a:r>
            <a:endParaRPr lang="de-CH" altLang="fr-FR" sz="2400" u="sng">
              <a:latin typeface="Arial" charset="0"/>
            </a:endParaRPr>
          </a:p>
        </p:txBody>
      </p:sp>
      <p:sp>
        <p:nvSpPr>
          <p:cNvPr id="48191" name="Rectangle 62"/>
          <p:cNvSpPr>
            <a:spLocks noChangeArrowheads="1"/>
          </p:cNvSpPr>
          <p:nvPr/>
        </p:nvSpPr>
        <p:spPr bwMode="auto">
          <a:xfrm>
            <a:off x="882650" y="3395663"/>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60</a:t>
            </a:r>
            <a:endParaRPr lang="de-CH" altLang="fr-FR" sz="2400" u="sng">
              <a:latin typeface="Arial" charset="0"/>
            </a:endParaRPr>
          </a:p>
        </p:txBody>
      </p:sp>
      <p:sp>
        <p:nvSpPr>
          <p:cNvPr id="48192" name="Rectangle 63"/>
          <p:cNvSpPr>
            <a:spLocks noChangeArrowheads="1"/>
          </p:cNvSpPr>
          <p:nvPr/>
        </p:nvSpPr>
        <p:spPr bwMode="auto">
          <a:xfrm>
            <a:off x="882650" y="306705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70</a:t>
            </a:r>
            <a:endParaRPr lang="de-CH" altLang="fr-FR" sz="2400" u="sng">
              <a:latin typeface="Arial" charset="0"/>
            </a:endParaRPr>
          </a:p>
        </p:txBody>
      </p:sp>
      <p:sp>
        <p:nvSpPr>
          <p:cNvPr id="48193" name="Rectangle 64"/>
          <p:cNvSpPr>
            <a:spLocks noChangeArrowheads="1"/>
          </p:cNvSpPr>
          <p:nvPr/>
        </p:nvSpPr>
        <p:spPr bwMode="auto">
          <a:xfrm>
            <a:off x="882650" y="275113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80</a:t>
            </a:r>
            <a:endParaRPr lang="de-CH" altLang="fr-FR" sz="2400" u="sng">
              <a:latin typeface="Arial" charset="0"/>
            </a:endParaRPr>
          </a:p>
        </p:txBody>
      </p:sp>
      <p:sp>
        <p:nvSpPr>
          <p:cNvPr id="48194" name="Rectangle 65"/>
          <p:cNvSpPr>
            <a:spLocks noChangeArrowheads="1"/>
          </p:cNvSpPr>
          <p:nvPr/>
        </p:nvSpPr>
        <p:spPr bwMode="auto">
          <a:xfrm>
            <a:off x="882650" y="2436813"/>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90</a:t>
            </a:r>
            <a:endParaRPr lang="de-CH" altLang="fr-FR" sz="2400" u="sng">
              <a:latin typeface="Arial" charset="0"/>
            </a:endParaRPr>
          </a:p>
        </p:txBody>
      </p:sp>
      <p:sp>
        <p:nvSpPr>
          <p:cNvPr id="48195" name="Rectangle 66"/>
          <p:cNvSpPr>
            <a:spLocks noChangeArrowheads="1"/>
          </p:cNvSpPr>
          <p:nvPr/>
        </p:nvSpPr>
        <p:spPr bwMode="auto">
          <a:xfrm>
            <a:off x="782638" y="2108200"/>
            <a:ext cx="319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sz="1500" b="1">
                <a:latin typeface="Arial" charset="0"/>
              </a:rPr>
              <a:t>100</a:t>
            </a:r>
            <a:endParaRPr lang="de-CH" altLang="fr-FR" sz="2400" u="sng">
              <a:latin typeface="Arial" charset="0"/>
            </a:endParaRPr>
          </a:p>
        </p:txBody>
      </p:sp>
      <p:sp>
        <p:nvSpPr>
          <p:cNvPr id="48196" name="Line 67"/>
          <p:cNvSpPr>
            <a:spLocks noChangeShapeType="1"/>
          </p:cNvSpPr>
          <p:nvPr/>
        </p:nvSpPr>
        <p:spPr bwMode="auto">
          <a:xfrm>
            <a:off x="1177925" y="5414963"/>
            <a:ext cx="42418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97" name="Line 68"/>
          <p:cNvSpPr>
            <a:spLocks noChangeShapeType="1"/>
          </p:cNvSpPr>
          <p:nvPr/>
        </p:nvSpPr>
        <p:spPr bwMode="auto">
          <a:xfrm>
            <a:off x="1177925" y="5414963"/>
            <a:ext cx="1588" cy="52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98" name="Line 69"/>
          <p:cNvSpPr>
            <a:spLocks noChangeShapeType="1"/>
          </p:cNvSpPr>
          <p:nvPr/>
        </p:nvSpPr>
        <p:spPr bwMode="auto">
          <a:xfrm>
            <a:off x="2592388" y="5414963"/>
            <a:ext cx="1587" cy="52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99" name="Line 70"/>
          <p:cNvSpPr>
            <a:spLocks noChangeShapeType="1"/>
          </p:cNvSpPr>
          <p:nvPr/>
        </p:nvSpPr>
        <p:spPr bwMode="auto">
          <a:xfrm>
            <a:off x="4006850" y="5414963"/>
            <a:ext cx="0" cy="52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200" name="Line 71"/>
          <p:cNvSpPr>
            <a:spLocks noChangeShapeType="1"/>
          </p:cNvSpPr>
          <p:nvPr/>
        </p:nvSpPr>
        <p:spPr bwMode="auto">
          <a:xfrm>
            <a:off x="5419725" y="5414963"/>
            <a:ext cx="1588" cy="52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201" name="Rectangle 72"/>
          <p:cNvSpPr>
            <a:spLocks noChangeArrowheads="1"/>
          </p:cNvSpPr>
          <p:nvPr/>
        </p:nvSpPr>
        <p:spPr bwMode="auto">
          <a:xfrm>
            <a:off x="1135063" y="5511800"/>
            <a:ext cx="16224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b="1">
                <a:latin typeface="Arial" charset="0"/>
              </a:rPr>
              <a:t>Talking with doctor</a:t>
            </a:r>
          </a:p>
          <a:p>
            <a:pPr algn="ctr"/>
            <a:r>
              <a:rPr lang="de-CH" altLang="fr-FR" b="1">
                <a:latin typeface="Arial" charset="0"/>
              </a:rPr>
              <a:t> alone</a:t>
            </a:r>
            <a:endParaRPr lang="de-CH" altLang="fr-FR" u="sng">
              <a:latin typeface="Arial" charset="0"/>
            </a:endParaRPr>
          </a:p>
        </p:txBody>
      </p:sp>
      <p:sp>
        <p:nvSpPr>
          <p:cNvPr id="48202" name="Rectangle 73"/>
          <p:cNvSpPr>
            <a:spLocks noChangeArrowheads="1"/>
          </p:cNvSpPr>
          <p:nvPr/>
        </p:nvSpPr>
        <p:spPr bwMode="auto">
          <a:xfrm>
            <a:off x="2725738" y="5511800"/>
            <a:ext cx="12779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b="1">
                <a:latin typeface="Arial" charset="0"/>
              </a:rPr>
              <a:t> Confidentiality</a:t>
            </a:r>
            <a:br>
              <a:rPr lang="de-CH" altLang="fr-FR" b="1">
                <a:latin typeface="Arial" charset="0"/>
              </a:rPr>
            </a:br>
            <a:r>
              <a:rPr lang="de-CH" altLang="fr-FR" b="1">
                <a:latin typeface="Arial" charset="0"/>
              </a:rPr>
              <a:t> assured</a:t>
            </a:r>
            <a:endParaRPr lang="de-CH" altLang="fr-FR" u="sng">
              <a:latin typeface="Arial" charset="0"/>
            </a:endParaRPr>
          </a:p>
        </p:txBody>
      </p:sp>
      <p:sp>
        <p:nvSpPr>
          <p:cNvPr id="48203" name="Rectangle 74"/>
          <p:cNvSpPr>
            <a:spLocks noChangeArrowheads="1"/>
          </p:cNvSpPr>
          <p:nvPr/>
        </p:nvSpPr>
        <p:spPr bwMode="auto">
          <a:xfrm>
            <a:off x="5824538" y="2971800"/>
            <a:ext cx="27098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204" name="Rectangle 75"/>
          <p:cNvSpPr>
            <a:spLocks noChangeArrowheads="1"/>
          </p:cNvSpPr>
          <p:nvPr/>
        </p:nvSpPr>
        <p:spPr bwMode="auto">
          <a:xfrm>
            <a:off x="5892800" y="3455988"/>
            <a:ext cx="111125" cy="123825"/>
          </a:xfrm>
          <a:prstGeom prst="rect">
            <a:avLst/>
          </a:prstGeom>
          <a:solidFill>
            <a:srgbClr val="00FFFF"/>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205" name="Rectangle 76"/>
          <p:cNvSpPr>
            <a:spLocks noChangeArrowheads="1"/>
          </p:cNvSpPr>
          <p:nvPr/>
        </p:nvSpPr>
        <p:spPr bwMode="auto">
          <a:xfrm>
            <a:off x="6172200" y="3429000"/>
            <a:ext cx="2017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b="1">
                <a:latin typeface="Arial" charset="0"/>
              </a:rPr>
              <a:t>Importance for 13- y-old</a:t>
            </a:r>
            <a:endParaRPr lang="de-CH" altLang="fr-FR" u="sng">
              <a:latin typeface="Arial" charset="0"/>
            </a:endParaRPr>
          </a:p>
        </p:txBody>
      </p:sp>
      <p:sp>
        <p:nvSpPr>
          <p:cNvPr id="48206" name="Rectangle 77"/>
          <p:cNvSpPr>
            <a:spLocks noChangeArrowheads="1"/>
          </p:cNvSpPr>
          <p:nvPr/>
        </p:nvSpPr>
        <p:spPr bwMode="auto">
          <a:xfrm>
            <a:off x="5892800" y="3684588"/>
            <a:ext cx="111125" cy="158750"/>
          </a:xfrm>
          <a:prstGeom prst="rect">
            <a:avLst/>
          </a:prstGeom>
          <a:solidFill>
            <a:srgbClr val="060BE2"/>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207" name="Rectangle 78"/>
          <p:cNvSpPr>
            <a:spLocks noChangeArrowheads="1"/>
          </p:cNvSpPr>
          <p:nvPr/>
        </p:nvSpPr>
        <p:spPr bwMode="auto">
          <a:xfrm>
            <a:off x="6172200" y="3657600"/>
            <a:ext cx="1968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b="1">
                <a:latin typeface="Arial" charset="0"/>
              </a:rPr>
              <a:t>Importance for 15-y-old</a:t>
            </a:r>
            <a:endParaRPr lang="de-CH" altLang="fr-FR" u="sng">
              <a:latin typeface="Arial" charset="0"/>
            </a:endParaRPr>
          </a:p>
        </p:txBody>
      </p:sp>
      <p:sp>
        <p:nvSpPr>
          <p:cNvPr id="48208" name="Rectangle 79"/>
          <p:cNvSpPr>
            <a:spLocks noChangeArrowheads="1"/>
          </p:cNvSpPr>
          <p:nvPr/>
        </p:nvSpPr>
        <p:spPr bwMode="auto">
          <a:xfrm>
            <a:off x="5651500" y="4508500"/>
            <a:ext cx="111125" cy="152400"/>
          </a:xfrm>
          <a:prstGeom prst="rect">
            <a:avLst/>
          </a:prstGeom>
          <a:solidFill>
            <a:srgbClr val="87F660"/>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209" name="Rectangle 80"/>
          <p:cNvSpPr>
            <a:spLocks noChangeArrowheads="1"/>
          </p:cNvSpPr>
          <p:nvPr/>
        </p:nvSpPr>
        <p:spPr bwMode="auto">
          <a:xfrm>
            <a:off x="6248400" y="4495800"/>
            <a:ext cx="2478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b="1">
                <a:latin typeface="Arial" charset="0"/>
              </a:rPr>
              <a:t>Offered by doctor to 13- y-old</a:t>
            </a:r>
            <a:endParaRPr lang="de-CH" altLang="fr-FR" u="sng">
              <a:latin typeface="Arial" charset="0"/>
            </a:endParaRPr>
          </a:p>
        </p:txBody>
      </p:sp>
      <p:sp>
        <p:nvSpPr>
          <p:cNvPr id="48210" name="Rectangle 81"/>
          <p:cNvSpPr>
            <a:spLocks noChangeArrowheads="1"/>
          </p:cNvSpPr>
          <p:nvPr/>
        </p:nvSpPr>
        <p:spPr bwMode="auto">
          <a:xfrm>
            <a:off x="5651500" y="4797425"/>
            <a:ext cx="111125" cy="152400"/>
          </a:xfrm>
          <a:prstGeom prst="rect">
            <a:avLst/>
          </a:prstGeom>
          <a:solidFill>
            <a:srgbClr val="15790D"/>
          </a:solidFill>
          <a:ln w="12700">
            <a:solidFill>
              <a:schemeClr val="tx1"/>
            </a:solidFill>
            <a:miter lim="800000"/>
            <a:headEnd/>
            <a:tailEnd/>
          </a:ln>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48211" name="Rectangle 82"/>
          <p:cNvSpPr>
            <a:spLocks noChangeArrowheads="1"/>
          </p:cNvSpPr>
          <p:nvPr/>
        </p:nvSpPr>
        <p:spPr bwMode="auto">
          <a:xfrm>
            <a:off x="6324600" y="4800600"/>
            <a:ext cx="24288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de-CH" altLang="fr-FR" b="1">
                <a:latin typeface="Arial" charset="0"/>
              </a:rPr>
              <a:t>Offered by doctor to 15-y-old</a:t>
            </a:r>
          </a:p>
        </p:txBody>
      </p:sp>
      <p:sp>
        <p:nvSpPr>
          <p:cNvPr id="48212" name="Text Box 83"/>
          <p:cNvSpPr txBox="1">
            <a:spLocks noChangeArrowheads="1"/>
          </p:cNvSpPr>
          <p:nvPr/>
        </p:nvSpPr>
        <p:spPr bwMode="auto">
          <a:xfrm rot="-5407470">
            <a:off x="-7938" y="3432176"/>
            <a:ext cx="1387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de-CH" altLang="fr-FR">
                <a:latin typeface="Arial" charset="0"/>
              </a:rPr>
              <a:t>Percentaage</a:t>
            </a:r>
            <a:endParaRPr lang="de-CH" altLang="fr-FR" sz="1200" b="1">
              <a:latin typeface="Times" charset="0"/>
            </a:endParaRPr>
          </a:p>
        </p:txBody>
      </p:sp>
      <p:sp>
        <p:nvSpPr>
          <p:cNvPr id="48213" name="Text Box 84"/>
          <p:cNvSpPr txBox="1">
            <a:spLocks noChangeArrowheads="1"/>
          </p:cNvSpPr>
          <p:nvPr/>
        </p:nvSpPr>
        <p:spPr bwMode="auto">
          <a:xfrm>
            <a:off x="5824538" y="2951163"/>
            <a:ext cx="2144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de-CH" altLang="fr-FR" sz="2400" b="1">
                <a:latin typeface="Arial" charset="0"/>
              </a:rPr>
              <a:t>Expectations</a:t>
            </a:r>
            <a:r>
              <a:rPr lang="de-CH" altLang="fr-FR" sz="1800" b="1">
                <a:solidFill>
                  <a:srgbClr val="8CF4EA"/>
                </a:solidFill>
                <a:latin typeface="Arial" charset="0"/>
              </a:rPr>
              <a:t> </a:t>
            </a:r>
            <a:endParaRPr lang="de-CH" altLang="fr-FR" sz="1600" b="1">
              <a:solidFill>
                <a:srgbClr val="8CF4EA"/>
              </a:solidFill>
              <a:latin typeface="Arial" charset="0"/>
            </a:endParaRPr>
          </a:p>
        </p:txBody>
      </p:sp>
      <p:sp>
        <p:nvSpPr>
          <p:cNvPr id="48214" name="Text Box 85"/>
          <p:cNvSpPr txBox="1">
            <a:spLocks noChangeArrowheads="1"/>
          </p:cNvSpPr>
          <p:nvPr/>
        </p:nvSpPr>
        <p:spPr bwMode="auto">
          <a:xfrm>
            <a:off x="5651500" y="5229225"/>
            <a:ext cx="2176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de-CH" altLang="fr-FR">
                <a:latin typeface="Arial" charset="0"/>
              </a:rPr>
              <a:t>++: p&lt;0.0001;   +: p&lt;0.01</a:t>
            </a:r>
          </a:p>
        </p:txBody>
      </p:sp>
      <p:sp>
        <p:nvSpPr>
          <p:cNvPr id="48215" name="Text Box 86"/>
          <p:cNvSpPr txBox="1">
            <a:spLocks noChangeArrowheads="1"/>
          </p:cNvSpPr>
          <p:nvPr/>
        </p:nvSpPr>
        <p:spPr bwMode="auto">
          <a:xfrm>
            <a:off x="2032000" y="4038600"/>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de-CH" altLang="fr-FR" b="1">
                <a:latin typeface="Arial" charset="0"/>
              </a:rPr>
              <a:t>+</a:t>
            </a:r>
          </a:p>
        </p:txBody>
      </p:sp>
      <p:sp>
        <p:nvSpPr>
          <p:cNvPr id="48216" name="Text Box 87"/>
          <p:cNvSpPr txBox="1">
            <a:spLocks noChangeArrowheads="1"/>
          </p:cNvSpPr>
          <p:nvPr/>
        </p:nvSpPr>
        <p:spPr bwMode="auto">
          <a:xfrm>
            <a:off x="3470275" y="3657600"/>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de-CH" altLang="fr-FR" b="1">
                <a:latin typeface="Arial" charset="0"/>
              </a:rPr>
              <a:t>+</a:t>
            </a:r>
          </a:p>
        </p:txBody>
      </p:sp>
      <p:sp>
        <p:nvSpPr>
          <p:cNvPr id="48217" name="Text Box 88"/>
          <p:cNvSpPr txBox="1">
            <a:spLocks noChangeArrowheads="1"/>
          </p:cNvSpPr>
          <p:nvPr/>
        </p:nvSpPr>
        <p:spPr bwMode="auto">
          <a:xfrm>
            <a:off x="1447800" y="3429000"/>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de-CH" altLang="fr-FR" b="1">
                <a:latin typeface="Arial" charset="0"/>
              </a:rPr>
              <a:t>++</a:t>
            </a:r>
          </a:p>
        </p:txBody>
      </p:sp>
      <p:sp>
        <p:nvSpPr>
          <p:cNvPr id="48218" name="Text Box 89"/>
          <p:cNvSpPr txBox="1">
            <a:spLocks noChangeArrowheads="1"/>
          </p:cNvSpPr>
          <p:nvPr/>
        </p:nvSpPr>
        <p:spPr bwMode="auto">
          <a:xfrm>
            <a:off x="2844800" y="2209800"/>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de-CH" altLang="fr-FR" b="1">
                <a:latin typeface="Arial" charset="0"/>
              </a:rPr>
              <a:t>++</a:t>
            </a:r>
          </a:p>
        </p:txBody>
      </p:sp>
      <p:sp>
        <p:nvSpPr>
          <p:cNvPr id="48219" name="Text Box 90"/>
          <p:cNvSpPr txBox="1">
            <a:spLocks noChangeArrowheads="1"/>
          </p:cNvSpPr>
          <p:nvPr/>
        </p:nvSpPr>
        <p:spPr bwMode="auto">
          <a:xfrm>
            <a:off x="5795963" y="4005263"/>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de-CH" altLang="fr-FR" sz="2400" b="1">
                <a:latin typeface="Arial" charset="0"/>
              </a:rPr>
              <a:t>Experiences</a:t>
            </a:r>
          </a:p>
        </p:txBody>
      </p:sp>
      <p:sp>
        <p:nvSpPr>
          <p:cNvPr id="48220" name="Text Box 91"/>
          <p:cNvSpPr txBox="1">
            <a:spLocks noChangeArrowheads="1"/>
          </p:cNvSpPr>
          <p:nvPr/>
        </p:nvSpPr>
        <p:spPr bwMode="auto">
          <a:xfrm>
            <a:off x="971550" y="6237288"/>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eaLnBrk="1" hangingPunct="1">
              <a:spcBef>
                <a:spcPct val="50000"/>
              </a:spcBef>
            </a:pPr>
            <a:r>
              <a:rPr lang="de-CH" altLang="fr-FR" sz="1800">
                <a:latin typeface="Arial" charset="0"/>
              </a:rPr>
              <a:t>Rutishauser et al. Acta Paed 2003</a:t>
            </a:r>
          </a:p>
        </p:txBody>
      </p:sp>
    </p:spTree>
    <p:extLst>
      <p:ext uri="{BB962C8B-B14F-4D97-AF65-F5344CB8AC3E}">
        <p14:creationId xmlns:p14="http://schemas.microsoft.com/office/powerpoint/2010/main" val="943654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tx1"/>
                </a:solidFill>
                <a:latin typeface="Times New Roman" charset="0"/>
                <a:ea typeface="ＭＳ Ｐゴシック" charset="-128"/>
              </a:defRPr>
            </a:lvl1pPr>
            <a:lvl2pPr marL="37931725" indent="-37474525" defTabSz="762000">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E2353198-6C0C-3B40-B6F9-FFC2F1C257E4}" type="slidenum">
              <a:rPr lang="en-GB" altLang="fr-FR"/>
              <a:pPr/>
              <a:t>28</a:t>
            </a:fld>
            <a:endParaRPr lang="en-GB" altLang="fr-FR"/>
          </a:p>
        </p:txBody>
      </p:sp>
      <p:sp>
        <p:nvSpPr>
          <p:cNvPr id="51203" name="Rectangle 2"/>
          <p:cNvSpPr>
            <a:spLocks noGrp="1" noChangeArrowheads="1"/>
          </p:cNvSpPr>
          <p:nvPr>
            <p:ph type="title"/>
          </p:nvPr>
        </p:nvSpPr>
        <p:spPr/>
        <p:txBody>
          <a:bodyPr/>
          <a:lstStyle/>
          <a:p>
            <a:pPr defTabSz="914400"/>
            <a:r>
              <a:rPr lang="de-CH" altLang="fr-FR" sz="4000"/>
              <a:t>Access to confidential health care </a:t>
            </a:r>
          </a:p>
        </p:txBody>
      </p:sp>
      <p:sp>
        <p:nvSpPr>
          <p:cNvPr id="51204" name="Rectangle 3"/>
          <p:cNvSpPr>
            <a:spLocks noGrp="1" noChangeArrowheads="1"/>
          </p:cNvSpPr>
          <p:nvPr>
            <p:ph type="body" idx="1"/>
          </p:nvPr>
        </p:nvSpPr>
        <p:spPr>
          <a:xfrm>
            <a:off x="1062038" y="2205038"/>
            <a:ext cx="8081962" cy="4113212"/>
          </a:xfrm>
        </p:spPr>
        <p:txBody>
          <a:bodyPr/>
          <a:lstStyle/>
          <a:p>
            <a:pPr marL="342900" indent="-342900" defTabSz="914400"/>
            <a:r>
              <a:rPr lang="de-CH" altLang="fr-FR" sz="2800"/>
              <a:t>Teenagers are often unwilling to disclose sensitive health information to their parents</a:t>
            </a:r>
          </a:p>
          <a:p>
            <a:pPr marL="342900" indent="-342900" defTabSz="914400"/>
            <a:r>
              <a:rPr lang="de-CH" altLang="fr-FR" sz="2800"/>
              <a:t>Influences willingness to seek health care (especially for vulnerable youth)</a:t>
            </a:r>
          </a:p>
          <a:p>
            <a:pPr marL="342900" indent="-342900" defTabSz="914400"/>
            <a:r>
              <a:rPr lang="de-CH" altLang="fr-FR" sz="2800"/>
              <a:t>Rises the probability that the teenager will speak about delicate matters</a:t>
            </a:r>
          </a:p>
          <a:p>
            <a:pPr marL="342900" indent="-342900" defTabSz="914400">
              <a:buFont typeface="Monotype Sorts" charset="2"/>
              <a:buNone/>
            </a:pPr>
            <a:endParaRPr lang="de-CH" altLang="fr-FR" sz="2800"/>
          </a:p>
          <a:p>
            <a:pPr marL="342900" indent="-342900" defTabSz="914400"/>
            <a:endParaRPr lang="de-CH" altLang="fr-FR" sz="2800"/>
          </a:p>
        </p:txBody>
      </p:sp>
      <p:sp>
        <p:nvSpPr>
          <p:cNvPr id="51205" name="Text Box 4"/>
          <p:cNvSpPr txBox="1">
            <a:spLocks noChangeArrowheads="1"/>
          </p:cNvSpPr>
          <p:nvPr/>
        </p:nvSpPr>
        <p:spPr bwMode="auto">
          <a:xfrm>
            <a:off x="1187450" y="6491288"/>
            <a:ext cx="3744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eaLnBrk="1" hangingPunct="1">
              <a:spcBef>
                <a:spcPct val="50000"/>
              </a:spcBef>
            </a:pPr>
            <a:r>
              <a:rPr lang="de-CH" altLang="fr-FR" sz="1800">
                <a:latin typeface="Arial" charset="0"/>
              </a:rPr>
              <a:t>Ford et al. JAMA 1997</a:t>
            </a:r>
          </a:p>
        </p:txBody>
      </p:sp>
    </p:spTree>
    <p:extLst>
      <p:ext uri="{BB962C8B-B14F-4D97-AF65-F5344CB8AC3E}">
        <p14:creationId xmlns:p14="http://schemas.microsoft.com/office/powerpoint/2010/main" val="211553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p:txBody>
          <a:bodyPr/>
          <a:lstStyle/>
          <a:p>
            <a:pPr eaLnBrk="1" hangingPunct="1"/>
            <a:r>
              <a:rPr lang="fr-FR" altLang="fr-FR"/>
              <a:t>Mature minor principle</a:t>
            </a:r>
          </a:p>
        </p:txBody>
      </p:sp>
      <p:sp>
        <p:nvSpPr>
          <p:cNvPr id="55299" name="ZoneTexte 4"/>
          <p:cNvSpPr txBox="1">
            <a:spLocks noChangeArrowheads="1"/>
          </p:cNvSpPr>
          <p:nvPr/>
        </p:nvSpPr>
        <p:spPr bwMode="auto">
          <a:xfrm>
            <a:off x="304800" y="2286000"/>
            <a:ext cx="86248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fr-FR" altLang="fr-FR" sz="2400">
                <a:solidFill>
                  <a:srgbClr val="000090"/>
                </a:solidFill>
                <a:latin typeface="Arial" charset="0"/>
              </a:rPr>
              <a:t>An adolescent under 18 is capable of giving informed consent </a:t>
            </a:r>
          </a:p>
          <a:p>
            <a:r>
              <a:rPr lang="fr-FR" altLang="fr-FR" sz="2400">
                <a:solidFill>
                  <a:srgbClr val="000090"/>
                </a:solidFill>
                <a:latin typeface="Arial" charset="0"/>
              </a:rPr>
              <a:t>when he or she « achieves a sufficient understanding and intelligence to enable him or her to understand fully what is proposed »</a:t>
            </a:r>
          </a:p>
          <a:p>
            <a:endParaRPr lang="fr-FR" altLang="fr-FR" sz="2400">
              <a:solidFill>
                <a:srgbClr val="000090"/>
              </a:solidFill>
            </a:endParaRPr>
          </a:p>
          <a:p>
            <a:endParaRPr lang="fr-FR" altLang="fr-FR" sz="2400">
              <a:solidFill>
                <a:srgbClr val="000090"/>
              </a:solidFill>
            </a:endParaRPr>
          </a:p>
          <a:p>
            <a:r>
              <a:rPr lang="fr-FR" altLang="fr-FR" sz="2400">
                <a:solidFill>
                  <a:srgbClr val="000090"/>
                </a:solidFill>
                <a:latin typeface="Arial" charset="0"/>
              </a:rPr>
              <a:t>Correlation with developmental issues and growing capacity of adolescents of making informed choices  </a:t>
            </a:r>
          </a:p>
        </p:txBody>
      </p:sp>
      <p:sp>
        <p:nvSpPr>
          <p:cNvPr id="57348" name="ZoneTexte 5"/>
          <p:cNvSpPr txBox="1">
            <a:spLocks noChangeArrowheads="1"/>
          </p:cNvSpPr>
          <p:nvPr/>
        </p:nvSpPr>
        <p:spPr bwMode="auto">
          <a:xfrm>
            <a:off x="609600" y="5791200"/>
            <a:ext cx="7091363" cy="738188"/>
          </a:xfrm>
          <a:prstGeom prst="rect">
            <a:avLst/>
          </a:prstGeom>
          <a:noFill/>
          <a:ln w="9525">
            <a:noFill/>
            <a:miter lim="800000"/>
            <a:headEnd/>
            <a:tailEnd/>
          </a:ln>
        </p:spPr>
        <p:txBody>
          <a:bodyPr wrap="none">
            <a:spAutoFit/>
          </a:bodyPr>
          <a:lstStyle/>
          <a:p>
            <a:pPr>
              <a:defRPr/>
            </a:pPr>
            <a:r>
              <a:rPr lang="fr-FR" dirty="0" err="1">
                <a:solidFill>
                  <a:srgbClr val="000090"/>
                </a:solidFill>
                <a:latin typeface="+mn-lt"/>
              </a:rPr>
              <a:t>Endorsed</a:t>
            </a:r>
            <a:r>
              <a:rPr lang="fr-FR" dirty="0">
                <a:solidFill>
                  <a:srgbClr val="000090"/>
                </a:solidFill>
                <a:latin typeface="+mn-lt"/>
              </a:rPr>
              <a:t> by </a:t>
            </a:r>
            <a:r>
              <a:rPr lang="fr-FR" dirty="0" err="1">
                <a:solidFill>
                  <a:srgbClr val="000090"/>
                </a:solidFill>
                <a:latin typeface="+mn-lt"/>
              </a:rPr>
              <a:t>many</a:t>
            </a:r>
            <a:r>
              <a:rPr lang="fr-FR" dirty="0">
                <a:solidFill>
                  <a:srgbClr val="000090"/>
                </a:solidFill>
                <a:latin typeface="+mn-lt"/>
              </a:rPr>
              <a:t> countries   </a:t>
            </a:r>
            <a:br>
              <a:rPr lang="fr-FR" dirty="0">
                <a:solidFill>
                  <a:srgbClr val="000090"/>
                </a:solidFill>
                <a:latin typeface="+mn-lt"/>
              </a:rPr>
            </a:br>
            <a:r>
              <a:rPr lang="fr-FR" dirty="0" err="1">
                <a:solidFill>
                  <a:srgbClr val="000090"/>
                </a:solidFill>
                <a:latin typeface="+mn-lt"/>
              </a:rPr>
              <a:t>Confidential</a:t>
            </a:r>
            <a:r>
              <a:rPr lang="fr-FR" dirty="0">
                <a:solidFill>
                  <a:srgbClr val="000090"/>
                </a:solidFill>
                <a:latin typeface="+mn-lt"/>
              </a:rPr>
              <a:t> </a:t>
            </a:r>
            <a:r>
              <a:rPr lang="fr-FR" dirty="0" err="1">
                <a:solidFill>
                  <a:srgbClr val="000090"/>
                </a:solidFill>
                <a:latin typeface="+mn-lt"/>
              </a:rPr>
              <a:t>health</a:t>
            </a:r>
            <a:r>
              <a:rPr lang="fr-FR" dirty="0">
                <a:solidFill>
                  <a:srgbClr val="000090"/>
                </a:solidFill>
                <a:latin typeface="+mn-lt"/>
              </a:rPr>
              <a:t> care for adolescents: </a:t>
            </a:r>
            <a:r>
              <a:rPr lang="fr-FR" dirty="0" err="1">
                <a:solidFill>
                  <a:srgbClr val="000090"/>
                </a:solidFill>
                <a:latin typeface="+mn-lt"/>
              </a:rPr>
              <a:t>reconciling</a:t>
            </a:r>
            <a:r>
              <a:rPr lang="fr-FR" dirty="0">
                <a:solidFill>
                  <a:srgbClr val="000090"/>
                </a:solidFill>
                <a:latin typeface="+mn-lt"/>
              </a:rPr>
              <a:t> </a:t>
            </a:r>
            <a:r>
              <a:rPr lang="fr-FR" dirty="0" err="1">
                <a:solidFill>
                  <a:srgbClr val="000090"/>
                </a:solidFill>
                <a:latin typeface="+mn-lt"/>
              </a:rPr>
              <a:t>clinical</a:t>
            </a:r>
            <a:r>
              <a:rPr lang="fr-FR" dirty="0">
                <a:solidFill>
                  <a:srgbClr val="000090"/>
                </a:solidFill>
                <a:latin typeface="+mn-lt"/>
              </a:rPr>
              <a:t> </a:t>
            </a:r>
            <a:r>
              <a:rPr lang="fr-FR" dirty="0" err="1">
                <a:solidFill>
                  <a:srgbClr val="000090"/>
                </a:solidFill>
                <a:latin typeface="+mn-lt"/>
              </a:rPr>
              <a:t>evidence</a:t>
            </a:r>
            <a:r>
              <a:rPr lang="fr-FR" dirty="0">
                <a:solidFill>
                  <a:srgbClr val="000090"/>
                </a:solidFill>
                <a:latin typeface="+mn-lt"/>
              </a:rPr>
              <a:t> </a:t>
            </a:r>
            <a:r>
              <a:rPr lang="fr-FR" dirty="0" err="1">
                <a:solidFill>
                  <a:srgbClr val="000090"/>
                </a:solidFill>
                <a:latin typeface="+mn-lt"/>
              </a:rPr>
              <a:t>with</a:t>
            </a:r>
            <a:r>
              <a:rPr lang="fr-FR" dirty="0">
                <a:solidFill>
                  <a:srgbClr val="000090"/>
                </a:solidFill>
                <a:latin typeface="+mn-lt"/>
              </a:rPr>
              <a:t> </a:t>
            </a:r>
            <a:r>
              <a:rPr lang="fr-FR" dirty="0" err="1">
                <a:solidFill>
                  <a:srgbClr val="000090"/>
                </a:solidFill>
                <a:latin typeface="+mn-lt"/>
              </a:rPr>
              <a:t>family</a:t>
            </a:r>
            <a:r>
              <a:rPr lang="fr-FR" dirty="0">
                <a:solidFill>
                  <a:srgbClr val="000090"/>
                </a:solidFill>
                <a:latin typeface="+mn-lt"/>
              </a:rPr>
              <a:t> values</a:t>
            </a:r>
          </a:p>
          <a:p>
            <a:pPr>
              <a:defRPr/>
            </a:pPr>
            <a:r>
              <a:rPr lang="fr-FR" dirty="0">
                <a:solidFill>
                  <a:srgbClr val="000090"/>
                </a:solidFill>
                <a:latin typeface="+mn-lt"/>
              </a:rPr>
              <a:t>Sanci L Med Journal of </a:t>
            </a:r>
            <a:r>
              <a:rPr lang="fr-FR" dirty="0" err="1">
                <a:solidFill>
                  <a:srgbClr val="000090"/>
                </a:solidFill>
                <a:latin typeface="+mn-lt"/>
              </a:rPr>
              <a:t>Australia</a:t>
            </a:r>
            <a:r>
              <a:rPr lang="fr-FR" dirty="0">
                <a:solidFill>
                  <a:srgbClr val="000090"/>
                </a:solidFill>
                <a:latin typeface="+mn-lt"/>
              </a:rPr>
              <a:t>, 2005    </a:t>
            </a:r>
          </a:p>
        </p:txBody>
      </p:sp>
    </p:spTree>
    <p:extLst>
      <p:ext uri="{BB962C8B-B14F-4D97-AF65-F5344CB8AC3E}">
        <p14:creationId xmlns:p14="http://schemas.microsoft.com/office/powerpoint/2010/main" val="1759480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cs typeface="MS PGothic" pitchFamily="34" charset="-128"/>
              </a:rPr>
              <a:t>Conceptual frameworks</a:t>
            </a:r>
            <a:br>
              <a:rPr lang="en-US" dirty="0" smtClean="0">
                <a:cs typeface="MS PGothic" pitchFamily="34" charset="-128"/>
              </a:rPr>
            </a:br>
            <a:r>
              <a:rPr lang="en-US" dirty="0" smtClean="0">
                <a:cs typeface="MS PGothic" pitchFamily="34" charset="-128"/>
              </a:rPr>
              <a:t>Integrating </a:t>
            </a:r>
            <a:r>
              <a:rPr lang="en-US" dirty="0">
                <a:cs typeface="MS PGothic" pitchFamily="34" charset="-128"/>
              </a:rPr>
              <a:t>Paradigms</a:t>
            </a:r>
          </a:p>
        </p:txBody>
      </p:sp>
      <p:sp>
        <p:nvSpPr>
          <p:cNvPr id="38914" name="Content Placeholder 2"/>
          <p:cNvSpPr>
            <a:spLocks noGrp="1"/>
          </p:cNvSpPr>
          <p:nvPr>
            <p:ph idx="1"/>
          </p:nvPr>
        </p:nvSpPr>
        <p:spPr/>
        <p:txBody>
          <a:bodyPr/>
          <a:lstStyle/>
          <a:p>
            <a:r>
              <a:rPr lang="en-US" dirty="0">
                <a:cs typeface="MS PGothic" pitchFamily="34" charset="-128"/>
              </a:rPr>
              <a:t>Legal framework</a:t>
            </a:r>
          </a:p>
          <a:p>
            <a:r>
              <a:rPr lang="en-US" dirty="0">
                <a:cs typeface="MS PGothic" pitchFamily="34" charset="-128"/>
              </a:rPr>
              <a:t>Core bioethics principles</a:t>
            </a:r>
          </a:p>
          <a:p>
            <a:r>
              <a:rPr lang="en-US" dirty="0" smtClean="0">
                <a:cs typeface="MS PGothic" pitchFamily="34" charset="-128"/>
              </a:rPr>
              <a:t>Human </a:t>
            </a:r>
            <a:r>
              <a:rPr lang="en-US" dirty="0">
                <a:cs typeface="MS PGothic" pitchFamily="34" charset="-128"/>
              </a:rPr>
              <a:t>rights framework</a:t>
            </a:r>
          </a:p>
          <a:p>
            <a:r>
              <a:rPr lang="en-US" dirty="0" smtClean="0">
                <a:cs typeface="MS PGothic" pitchFamily="34" charset="-128"/>
              </a:rPr>
              <a:t>Developmental approaches</a:t>
            </a:r>
          </a:p>
          <a:p>
            <a:endParaRPr lang="en-US" dirty="0">
              <a:cs typeface="MS PGothic" pitchFamily="34" charset="-128"/>
            </a:endParaRPr>
          </a:p>
        </p:txBody>
      </p:sp>
    </p:spTree>
    <p:extLst>
      <p:ext uri="{BB962C8B-B14F-4D97-AF65-F5344CB8AC3E}">
        <p14:creationId xmlns:p14="http://schemas.microsoft.com/office/powerpoint/2010/main" val="302723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819400"/>
            <a:ext cx="7467600" cy="1143000"/>
          </a:xfrm>
        </p:spPr>
        <p:txBody>
          <a:bodyPr/>
          <a:lstStyle/>
          <a:p>
            <a:pPr algn="ctr"/>
            <a:r>
              <a:rPr lang="fr-FR" dirty="0" smtClean="0"/>
              <a:t>Parents IN?</a:t>
            </a:r>
            <a:br>
              <a:rPr lang="fr-FR" dirty="0" smtClean="0"/>
            </a:br>
            <a:r>
              <a:rPr lang="fr-FR" dirty="0" smtClean="0"/>
              <a:t> Or Parents OUT?</a:t>
            </a:r>
            <a:endParaRPr lang="fr-FR" dirty="0"/>
          </a:p>
        </p:txBody>
      </p:sp>
      <p:sp>
        <p:nvSpPr>
          <p:cNvPr id="4" name="Espace réservé du numéro de diapositive 3"/>
          <p:cNvSpPr>
            <a:spLocks noGrp="1"/>
          </p:cNvSpPr>
          <p:nvPr>
            <p:ph type="sldNum" sz="quarter" idx="11"/>
          </p:nvPr>
        </p:nvSpPr>
        <p:spPr/>
        <p:txBody>
          <a:bodyPr/>
          <a:lstStyle/>
          <a:p>
            <a:pPr>
              <a:defRPr/>
            </a:pPr>
            <a:fld id="{D19B4138-D9EA-466E-AD7A-22E35A2EDE8F}" type="slidenum">
              <a:rPr lang="en-GB" smtClean="0"/>
              <a:pPr>
                <a:defRPr/>
              </a:pPr>
              <a:t>30</a:t>
            </a:fld>
            <a:endParaRPr lang="en-GB" dirty="0"/>
          </a:p>
        </p:txBody>
      </p:sp>
    </p:spTree>
    <p:extLst>
      <p:ext uri="{BB962C8B-B14F-4D97-AF65-F5344CB8AC3E}">
        <p14:creationId xmlns:p14="http://schemas.microsoft.com/office/powerpoint/2010/main" val="2006255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da-DK" smtClean="0"/>
              <a:t>Confidentiality vs. connectednes</a:t>
            </a:r>
          </a:p>
        </p:txBody>
      </p:sp>
      <p:sp>
        <p:nvSpPr>
          <p:cNvPr id="24579" name="Pladsholder til indhold 2"/>
          <p:cNvSpPr>
            <a:spLocks noGrp="1"/>
          </p:cNvSpPr>
          <p:nvPr>
            <p:ph idx="1"/>
          </p:nvPr>
        </p:nvSpPr>
        <p:spPr/>
        <p:txBody>
          <a:bodyPr/>
          <a:lstStyle/>
          <a:p>
            <a:pPr>
              <a:buFont typeface="Arial" pitchFamily="34" charset="0"/>
              <a:buChar char="•"/>
            </a:pPr>
            <a:r>
              <a:rPr lang="da-DK" dirty="0" smtClean="0"/>
              <a:t>The </a:t>
            </a:r>
            <a:r>
              <a:rPr lang="da-DK" dirty="0" err="1" smtClean="0"/>
              <a:t>rights</a:t>
            </a:r>
            <a:r>
              <a:rPr lang="da-DK" dirty="0" smtClean="0"/>
              <a:t> of the </a:t>
            </a:r>
            <a:r>
              <a:rPr lang="da-DK" dirty="0" err="1" smtClean="0"/>
              <a:t>parents</a:t>
            </a:r>
            <a:r>
              <a:rPr lang="da-DK" dirty="0" smtClean="0"/>
              <a:t> to </a:t>
            </a:r>
            <a:r>
              <a:rPr lang="da-DK" dirty="0" err="1" smtClean="0"/>
              <a:t>know</a:t>
            </a:r>
            <a:r>
              <a:rPr lang="da-DK" dirty="0" smtClean="0"/>
              <a:t> (to </a:t>
            </a:r>
            <a:r>
              <a:rPr lang="da-DK" dirty="0" err="1" smtClean="0"/>
              <a:t>care</a:t>
            </a:r>
            <a:r>
              <a:rPr lang="da-DK" dirty="0" smtClean="0"/>
              <a:t>)</a:t>
            </a:r>
          </a:p>
          <a:p>
            <a:pPr>
              <a:buFont typeface="Arial" pitchFamily="34" charset="0"/>
              <a:buChar char="•"/>
            </a:pPr>
            <a:r>
              <a:rPr lang="da-DK" dirty="0" smtClean="0"/>
              <a:t>The </a:t>
            </a:r>
            <a:r>
              <a:rPr lang="da-DK" dirty="0" err="1" smtClean="0"/>
              <a:t>rights</a:t>
            </a:r>
            <a:r>
              <a:rPr lang="da-DK" dirty="0" smtClean="0"/>
              <a:t> of the </a:t>
            </a:r>
            <a:r>
              <a:rPr lang="da-DK" dirty="0" err="1" smtClean="0"/>
              <a:t>adolescent</a:t>
            </a:r>
            <a:r>
              <a:rPr lang="da-DK" dirty="0" smtClean="0"/>
              <a:t> not to have </a:t>
            </a:r>
            <a:r>
              <a:rPr lang="da-DK" dirty="0" err="1" smtClean="0"/>
              <a:t>others</a:t>
            </a:r>
            <a:r>
              <a:rPr lang="da-DK" dirty="0" smtClean="0"/>
              <a:t> </a:t>
            </a:r>
            <a:r>
              <a:rPr lang="da-DK" dirty="0" err="1" smtClean="0"/>
              <a:t>know</a:t>
            </a:r>
            <a:endParaRPr lang="da-DK" dirty="0" smtClean="0"/>
          </a:p>
          <a:p>
            <a:pPr>
              <a:buFont typeface="Arial" pitchFamily="34" charset="0"/>
              <a:buChar char="•"/>
            </a:pPr>
            <a:endParaRPr lang="da-DK" dirty="0" smtClean="0"/>
          </a:p>
          <a:p>
            <a:pPr>
              <a:buFont typeface="Arial" pitchFamily="34" charset="0"/>
              <a:buChar char="•"/>
            </a:pPr>
            <a:endParaRPr lang="da-DK" dirty="0" smtClean="0"/>
          </a:p>
        </p:txBody>
      </p:sp>
      <p:sp>
        <p:nvSpPr>
          <p:cNvPr id="24580" name="Pladsholder til diasnumm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9F0EB5-2F5B-4568-B862-65285BCC7FAA}" type="slidenum">
              <a:rPr lang="en-GB" sz="1400" smtClean="0"/>
              <a:pPr/>
              <a:t>31</a:t>
            </a:fld>
            <a:endParaRPr lang="en-GB" sz="1400" smtClean="0"/>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l="10774" t="17181" b="6729"/>
          <a:stretch>
            <a:fillRect/>
          </a:stretch>
        </p:blipFill>
        <p:spPr bwMode="auto">
          <a:xfrm>
            <a:off x="3132138" y="3106738"/>
            <a:ext cx="6011862"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071799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tx1"/>
                </a:solidFill>
                <a:latin typeface="Times New Roman" charset="0"/>
                <a:ea typeface="ＭＳ Ｐゴシック" charset="-128"/>
              </a:defRPr>
            </a:lvl1pPr>
            <a:lvl2pPr marL="37931725" indent="-37474525" defTabSz="762000">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FB58B559-D0C1-084B-9409-2F48C96B2942}" type="slidenum">
              <a:rPr lang="en-GB" altLang="fr-FR"/>
              <a:pPr/>
              <a:t>32</a:t>
            </a:fld>
            <a:endParaRPr lang="en-GB" altLang="fr-FR"/>
          </a:p>
        </p:txBody>
      </p:sp>
      <p:sp>
        <p:nvSpPr>
          <p:cNvPr id="50179" name="Rectangle 2"/>
          <p:cNvSpPr>
            <a:spLocks noGrp="1" noChangeArrowheads="1"/>
          </p:cNvSpPr>
          <p:nvPr>
            <p:ph type="title"/>
          </p:nvPr>
        </p:nvSpPr>
        <p:spPr/>
        <p:txBody>
          <a:bodyPr/>
          <a:lstStyle/>
          <a:p>
            <a:r>
              <a:rPr lang="fr-CH" altLang="fr-FR" sz="4000"/>
              <a:t>And the parents?</a:t>
            </a:r>
            <a:br>
              <a:rPr lang="fr-CH" altLang="fr-FR" sz="4000"/>
            </a:br>
            <a:r>
              <a:rPr lang="fr-CH" altLang="fr-FR" sz="4000"/>
              <a:t>Between rights and responsibilities….</a:t>
            </a:r>
            <a:endParaRPr lang="fr-FR" altLang="fr-FR" sz="4000"/>
          </a:p>
        </p:txBody>
      </p:sp>
      <p:sp>
        <p:nvSpPr>
          <p:cNvPr id="50180" name="Rectangle 6"/>
          <p:cNvSpPr>
            <a:spLocks noChangeArrowheads="1"/>
          </p:cNvSpPr>
          <p:nvPr/>
        </p:nvSpPr>
        <p:spPr bwMode="auto">
          <a:xfrm>
            <a:off x="827088" y="2852738"/>
            <a:ext cx="2376487" cy="936625"/>
          </a:xfrm>
          <a:prstGeom prst="rect">
            <a:avLst/>
          </a:prstGeom>
          <a:solidFill>
            <a:srgbClr val="CC99FF">
              <a:alpha val="61176"/>
            </a:srgbClr>
          </a:solidFill>
          <a:ln w="12700">
            <a:solidFill>
              <a:schemeClr val="tx1"/>
            </a:solidFill>
            <a:miter lim="800000"/>
            <a:headEnd type="none" w="sm" len="sm"/>
            <a:tailEnd type="none" w="sm" len="sm"/>
          </a:ln>
        </p:spPr>
        <p:txBody>
          <a:bodyPr wrap="none" anchor="ct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fr-CH" altLang="fr-FR" sz="2000" b="1">
                <a:solidFill>
                  <a:srgbClr val="000099"/>
                </a:solidFill>
                <a:latin typeface="Arial" charset="0"/>
              </a:rPr>
              <a:t>Duty to protect </a:t>
            </a:r>
            <a:br>
              <a:rPr lang="fr-CH" altLang="fr-FR" sz="2000" b="1">
                <a:solidFill>
                  <a:srgbClr val="000099"/>
                </a:solidFill>
                <a:latin typeface="Arial" charset="0"/>
              </a:rPr>
            </a:br>
            <a:r>
              <a:rPr lang="fr-CH" altLang="fr-FR" sz="2000" b="1">
                <a:solidFill>
                  <a:srgbClr val="000099"/>
                </a:solidFill>
                <a:latin typeface="Arial" charset="0"/>
              </a:rPr>
              <a:t>young people</a:t>
            </a:r>
            <a:endParaRPr lang="fr-FR" altLang="fr-FR" sz="2000" b="1">
              <a:solidFill>
                <a:srgbClr val="000099"/>
              </a:solidFill>
              <a:latin typeface="Arial" charset="0"/>
            </a:endParaRPr>
          </a:p>
        </p:txBody>
      </p:sp>
      <p:sp>
        <p:nvSpPr>
          <p:cNvPr id="50181" name="Rectangle 7"/>
          <p:cNvSpPr>
            <a:spLocks noChangeArrowheads="1"/>
          </p:cNvSpPr>
          <p:nvPr/>
        </p:nvSpPr>
        <p:spPr bwMode="auto">
          <a:xfrm>
            <a:off x="250825" y="4076700"/>
            <a:ext cx="3527425" cy="1944688"/>
          </a:xfrm>
          <a:prstGeom prst="rect">
            <a:avLst/>
          </a:prstGeom>
          <a:solidFill>
            <a:srgbClr val="CC99FF"/>
          </a:solidFill>
          <a:ln w="12700">
            <a:solidFill>
              <a:schemeClr val="tx1"/>
            </a:solidFill>
            <a:miter lim="800000"/>
            <a:headEnd type="none" w="sm" len="sm"/>
            <a:tailEnd type="none" w="sm" len="sm"/>
          </a:ln>
        </p:spPr>
        <p:txBody>
          <a:bodyPr wrap="none" anchor="ct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fr-CH" altLang="fr-FR" sz="1800" b="1">
                <a:solidFill>
                  <a:srgbClr val="000099"/>
                </a:solidFill>
                <a:latin typeface="Arial" charset="0"/>
              </a:rPr>
              <a:t>Young people’s</a:t>
            </a:r>
            <a:br>
              <a:rPr lang="fr-CH" altLang="fr-FR" sz="1800" b="1">
                <a:solidFill>
                  <a:srgbClr val="000099"/>
                </a:solidFill>
                <a:latin typeface="Arial" charset="0"/>
              </a:rPr>
            </a:br>
            <a:r>
              <a:rPr lang="fr-CH" altLang="fr-FR" sz="1800" b="1">
                <a:solidFill>
                  <a:srgbClr val="000099"/>
                </a:solidFill>
                <a:latin typeface="Arial" charset="0"/>
              </a:rPr>
              <a:t>cognitive abilities </a:t>
            </a:r>
            <a:br>
              <a:rPr lang="fr-CH" altLang="fr-FR" sz="1800" b="1">
                <a:solidFill>
                  <a:srgbClr val="000099"/>
                </a:solidFill>
                <a:latin typeface="Arial" charset="0"/>
              </a:rPr>
            </a:br>
            <a:r>
              <a:rPr lang="fr-CH" altLang="fr-FR" sz="1800" b="1">
                <a:solidFill>
                  <a:srgbClr val="000099"/>
                </a:solidFill>
                <a:latin typeface="Arial" charset="0"/>
              </a:rPr>
              <a:t>not fully developped:</a:t>
            </a:r>
          </a:p>
          <a:p>
            <a:r>
              <a:rPr lang="fr-CH" altLang="fr-FR" sz="1800">
                <a:solidFill>
                  <a:srgbClr val="000099"/>
                </a:solidFill>
                <a:latin typeface="Arial" charset="0"/>
              </a:rPr>
              <a:t>Ex: decision making, </a:t>
            </a:r>
            <a:br>
              <a:rPr lang="fr-CH" altLang="fr-FR" sz="1800">
                <a:solidFill>
                  <a:srgbClr val="000099"/>
                </a:solidFill>
                <a:latin typeface="Arial" charset="0"/>
              </a:rPr>
            </a:br>
            <a:r>
              <a:rPr lang="fr-CH" altLang="fr-FR" sz="1800">
                <a:solidFill>
                  <a:srgbClr val="000099"/>
                </a:solidFill>
                <a:latin typeface="Arial" charset="0"/>
              </a:rPr>
              <a:t>selecting relevant information,… </a:t>
            </a:r>
          </a:p>
        </p:txBody>
      </p:sp>
      <p:sp>
        <p:nvSpPr>
          <p:cNvPr id="50182" name="Rectangle 8"/>
          <p:cNvSpPr>
            <a:spLocks noChangeArrowheads="1"/>
          </p:cNvSpPr>
          <p:nvPr/>
        </p:nvSpPr>
        <p:spPr bwMode="auto">
          <a:xfrm>
            <a:off x="971550" y="1700213"/>
            <a:ext cx="2233613" cy="842962"/>
          </a:xfrm>
          <a:prstGeom prst="rect">
            <a:avLst/>
          </a:prstGeom>
          <a:noFill/>
          <a:ln w="381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fr-CH" altLang="fr-FR" sz="2000">
                <a:solidFill>
                  <a:srgbClr val="000099"/>
                </a:solidFill>
                <a:latin typeface="Arial" charset="0"/>
              </a:rPr>
              <a:t>Parental rights</a:t>
            </a:r>
            <a:endParaRPr lang="fr-FR" altLang="fr-FR" sz="2000">
              <a:solidFill>
                <a:srgbClr val="000099"/>
              </a:solidFill>
              <a:latin typeface="Arial" charset="0"/>
            </a:endParaRPr>
          </a:p>
        </p:txBody>
      </p:sp>
      <p:sp>
        <p:nvSpPr>
          <p:cNvPr id="50183" name="Rectangle 9"/>
          <p:cNvSpPr>
            <a:spLocks noChangeArrowheads="1"/>
          </p:cNvSpPr>
          <p:nvPr/>
        </p:nvSpPr>
        <p:spPr bwMode="auto">
          <a:xfrm>
            <a:off x="5580063" y="1700213"/>
            <a:ext cx="2808287" cy="771525"/>
          </a:xfrm>
          <a:prstGeom prst="rect">
            <a:avLst/>
          </a:prstGeom>
          <a:noFill/>
          <a:ln w="381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fr-CH" altLang="fr-FR" sz="2000">
                <a:solidFill>
                  <a:srgbClr val="000099"/>
                </a:solidFill>
                <a:latin typeface="Arial" charset="0"/>
              </a:rPr>
              <a:t>Young</a:t>
            </a:r>
            <a:r>
              <a:rPr lang="fr-CH" altLang="fr-FR">
                <a:solidFill>
                  <a:srgbClr val="000099"/>
                </a:solidFill>
                <a:latin typeface="Arial" charset="0"/>
              </a:rPr>
              <a:t> </a:t>
            </a:r>
            <a:r>
              <a:rPr lang="fr-CH" altLang="fr-FR" sz="2000">
                <a:solidFill>
                  <a:srgbClr val="000099"/>
                </a:solidFill>
                <a:latin typeface="Arial" charset="0"/>
              </a:rPr>
              <a:t>people’s rights</a:t>
            </a:r>
            <a:endParaRPr lang="fr-FR" altLang="fr-FR" sz="2000">
              <a:solidFill>
                <a:srgbClr val="000099"/>
              </a:solidFill>
              <a:latin typeface="Arial" charset="0"/>
            </a:endParaRPr>
          </a:p>
        </p:txBody>
      </p:sp>
      <p:sp>
        <p:nvSpPr>
          <p:cNvPr id="50184" name="Rectangle 10"/>
          <p:cNvSpPr>
            <a:spLocks noChangeArrowheads="1"/>
          </p:cNvSpPr>
          <p:nvPr/>
        </p:nvSpPr>
        <p:spPr bwMode="auto">
          <a:xfrm>
            <a:off x="5292725" y="4508500"/>
            <a:ext cx="3673475" cy="1273175"/>
          </a:xfrm>
          <a:prstGeom prst="rect">
            <a:avLst/>
          </a:prstGeom>
          <a:solidFill>
            <a:srgbClr val="33CC33"/>
          </a:solidFill>
          <a:ln w="12700">
            <a:solidFill>
              <a:schemeClr val="tx1"/>
            </a:solidFill>
            <a:miter lim="800000"/>
            <a:headEnd type="none" w="sm" len="sm"/>
            <a:tailEnd type="none" w="sm" len="sm"/>
          </a:ln>
        </p:spPr>
        <p:txBody>
          <a:bodyPr wrap="none" anchor="ct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fr-CH" altLang="fr-FR" sz="2000" b="1">
                <a:solidFill>
                  <a:srgbClr val="000099"/>
                </a:solidFill>
                <a:latin typeface="Arial" charset="0"/>
              </a:rPr>
              <a:t>Growing ability to </a:t>
            </a:r>
            <a:br>
              <a:rPr lang="fr-CH" altLang="fr-FR" sz="2000" b="1">
                <a:solidFill>
                  <a:srgbClr val="000099"/>
                </a:solidFill>
                <a:latin typeface="Arial" charset="0"/>
              </a:rPr>
            </a:br>
            <a:r>
              <a:rPr lang="fr-CH" altLang="fr-FR" sz="2000" b="1">
                <a:solidFill>
                  <a:srgbClr val="000099"/>
                </a:solidFill>
                <a:latin typeface="Arial" charset="0"/>
              </a:rPr>
              <a:t>make competent decisions</a:t>
            </a:r>
            <a:endParaRPr lang="fr-FR" altLang="fr-FR" sz="2000" b="1">
              <a:solidFill>
                <a:srgbClr val="000099"/>
              </a:solidFill>
              <a:latin typeface="Arial" charset="0"/>
            </a:endParaRPr>
          </a:p>
        </p:txBody>
      </p:sp>
      <p:sp>
        <p:nvSpPr>
          <p:cNvPr id="50185" name="Rectangle 11"/>
          <p:cNvSpPr>
            <a:spLocks noChangeArrowheads="1"/>
          </p:cNvSpPr>
          <p:nvPr/>
        </p:nvSpPr>
        <p:spPr bwMode="auto">
          <a:xfrm>
            <a:off x="5651500" y="2852738"/>
            <a:ext cx="2881313" cy="1008062"/>
          </a:xfrm>
          <a:prstGeom prst="rect">
            <a:avLst/>
          </a:prstGeom>
          <a:solidFill>
            <a:srgbClr val="66FF66"/>
          </a:solidFill>
          <a:ln w="12700">
            <a:solidFill>
              <a:schemeClr val="tx1"/>
            </a:solidFill>
            <a:miter lim="800000"/>
            <a:headEnd type="none" w="sm" len="sm"/>
            <a:tailEnd type="none" w="sm" len="sm"/>
          </a:ln>
        </p:spPr>
        <p:txBody>
          <a:bodyPr wrap="none" anchor="ct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pPr algn="ctr"/>
            <a:r>
              <a:rPr lang="fr-CH" altLang="fr-FR" sz="2000" b="1">
                <a:solidFill>
                  <a:srgbClr val="000099"/>
                </a:solidFill>
                <a:latin typeface="Arial" charset="0"/>
              </a:rPr>
              <a:t>Desire to make </a:t>
            </a:r>
            <a:br>
              <a:rPr lang="fr-CH" altLang="fr-FR" sz="2000" b="1">
                <a:solidFill>
                  <a:srgbClr val="000099"/>
                </a:solidFill>
                <a:latin typeface="Arial" charset="0"/>
              </a:rPr>
            </a:br>
            <a:r>
              <a:rPr lang="fr-CH" altLang="fr-FR" sz="2000" b="1">
                <a:solidFill>
                  <a:srgbClr val="000099"/>
                </a:solidFill>
                <a:latin typeface="Arial" charset="0"/>
              </a:rPr>
              <a:t>own decisions</a:t>
            </a:r>
            <a:endParaRPr lang="fr-FR" altLang="fr-FR" sz="2000" b="1">
              <a:solidFill>
                <a:srgbClr val="000099"/>
              </a:solidFill>
              <a:latin typeface="Arial" charset="0"/>
            </a:endParaRPr>
          </a:p>
        </p:txBody>
      </p:sp>
      <p:sp>
        <p:nvSpPr>
          <p:cNvPr id="50186" name="Text Box 12"/>
          <p:cNvSpPr txBox="1">
            <a:spLocks noChangeArrowheads="1"/>
          </p:cNvSpPr>
          <p:nvPr/>
        </p:nvSpPr>
        <p:spPr bwMode="auto">
          <a:xfrm>
            <a:off x="6424613" y="6235700"/>
            <a:ext cx="197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r>
              <a:rPr lang="fr-CH" altLang="fr-FR">
                <a:latin typeface="Arial" charset="0"/>
              </a:rPr>
              <a:t>Vic Larcher, BMJ 2007</a:t>
            </a:r>
            <a:endParaRPr lang="fr-FR" altLang="fr-FR">
              <a:latin typeface="Arial" charset="0"/>
            </a:endParaRPr>
          </a:p>
        </p:txBody>
      </p:sp>
      <p:sp>
        <p:nvSpPr>
          <p:cNvPr id="50187" name="AutoShape 13"/>
          <p:cNvSpPr>
            <a:spLocks noChangeArrowheads="1"/>
          </p:cNvSpPr>
          <p:nvPr/>
        </p:nvSpPr>
        <p:spPr bwMode="auto">
          <a:xfrm>
            <a:off x="3924300" y="4868863"/>
            <a:ext cx="1295400" cy="217487"/>
          </a:xfrm>
          <a:prstGeom prst="leftRightArrow">
            <a:avLst>
              <a:gd name="adj1" fmla="val 50000"/>
              <a:gd name="adj2" fmla="val 119124"/>
            </a:avLst>
          </a:prstGeom>
          <a:noFill/>
          <a:ln w="381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
        <p:nvSpPr>
          <p:cNvPr id="50188" name="AutoShape 14"/>
          <p:cNvSpPr>
            <a:spLocks noChangeArrowheads="1"/>
          </p:cNvSpPr>
          <p:nvPr/>
        </p:nvSpPr>
        <p:spPr bwMode="auto">
          <a:xfrm>
            <a:off x="3635375" y="3429000"/>
            <a:ext cx="1944688" cy="288925"/>
          </a:xfrm>
          <a:prstGeom prst="leftRightArrow">
            <a:avLst>
              <a:gd name="adj1" fmla="val 50000"/>
              <a:gd name="adj2" fmla="val 134615"/>
            </a:avLst>
          </a:prstGeom>
          <a:noFill/>
          <a:ln w="381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endParaRPr lang="fr-FR" altLang="fr-FR"/>
          </a:p>
        </p:txBody>
      </p:sp>
    </p:spTree>
    <p:extLst>
      <p:ext uri="{BB962C8B-B14F-4D97-AF65-F5344CB8AC3E}">
        <p14:creationId xmlns:p14="http://schemas.microsoft.com/office/powerpoint/2010/main" val="1362841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1"/>
            <a:ext cx="8515350" cy="1295400"/>
          </a:xfrm>
        </p:spPr>
        <p:txBody>
          <a:bodyPr/>
          <a:lstStyle/>
          <a:p>
            <a:pPr eaLnBrk="1" hangingPunct="1"/>
            <a:r>
              <a:rPr lang="fr-CH" sz="4000" dirty="0" smtClean="0"/>
              <a:t>The medical consultation</a:t>
            </a:r>
            <a:endParaRPr lang="fr-FR" sz="4000" dirty="0" smtClean="0"/>
          </a:p>
        </p:txBody>
      </p:sp>
      <p:sp>
        <p:nvSpPr>
          <p:cNvPr id="41987" name="Rectangle 3"/>
          <p:cNvSpPr>
            <a:spLocks noGrp="1" noChangeArrowheads="1"/>
          </p:cNvSpPr>
          <p:nvPr>
            <p:ph sz="quarter" idx="1"/>
          </p:nvPr>
        </p:nvSpPr>
        <p:spPr>
          <a:xfrm>
            <a:off x="381000" y="1524000"/>
            <a:ext cx="3619496" cy="4800600"/>
          </a:xfrm>
        </p:spPr>
        <p:txBody>
          <a:bodyPr>
            <a:normAutofit fontScale="92500" lnSpcReduction="10000"/>
          </a:bodyPr>
          <a:lstStyle/>
          <a:p>
            <a:pPr eaLnBrk="1" hangingPunct="1">
              <a:lnSpc>
                <a:spcPct val="90000"/>
              </a:lnSpc>
              <a:buFont typeface="Arial" pitchFamily="34" charset="0"/>
              <a:buChar char="•"/>
            </a:pPr>
            <a:r>
              <a:rPr lang="fr-CH" sz="2800" b="1" dirty="0" smtClean="0"/>
              <a:t>With parents</a:t>
            </a:r>
            <a:endParaRPr lang="fr-CH" sz="3200" dirty="0" smtClean="0"/>
          </a:p>
          <a:p>
            <a:pPr eaLnBrk="1" hangingPunct="1">
              <a:lnSpc>
                <a:spcPct val="90000"/>
              </a:lnSpc>
              <a:buFont typeface="Arial" pitchFamily="34" charset="0"/>
              <a:buChar char="•"/>
            </a:pPr>
            <a:r>
              <a:rPr lang="en-US" dirty="0" smtClean="0"/>
              <a:t>History taking</a:t>
            </a:r>
          </a:p>
          <a:p>
            <a:pPr eaLnBrk="1" hangingPunct="1">
              <a:lnSpc>
                <a:spcPct val="90000"/>
              </a:lnSpc>
              <a:buFont typeface="Arial" pitchFamily="34" charset="0"/>
              <a:buChar char="•"/>
            </a:pPr>
            <a:r>
              <a:rPr lang="en-US" dirty="0" smtClean="0">
                <a:solidFill>
                  <a:srgbClr val="FF0000"/>
                </a:solidFill>
              </a:rPr>
              <a:t>Confidentiality and its limits</a:t>
            </a:r>
            <a:br>
              <a:rPr lang="en-US" dirty="0" smtClean="0">
                <a:solidFill>
                  <a:srgbClr val="FF0000"/>
                </a:solidFill>
              </a:rPr>
            </a:br>
            <a:r>
              <a:rPr lang="en-US" dirty="0" smtClean="0">
                <a:solidFill>
                  <a:srgbClr val="FF0000"/>
                </a:solidFill>
              </a:rPr>
              <a:t> ( why it is important for adolescent development)</a:t>
            </a:r>
          </a:p>
          <a:p>
            <a:pPr eaLnBrk="1" hangingPunct="1">
              <a:lnSpc>
                <a:spcPct val="90000"/>
              </a:lnSpc>
              <a:buFont typeface="Arial" pitchFamily="34" charset="0"/>
              <a:buChar char="•"/>
            </a:pPr>
            <a:r>
              <a:rPr lang="en-US" dirty="0" smtClean="0"/>
              <a:t>Program</a:t>
            </a:r>
          </a:p>
          <a:p>
            <a:pPr eaLnBrk="1" hangingPunct="1">
              <a:lnSpc>
                <a:spcPct val="90000"/>
              </a:lnSpc>
              <a:buFont typeface="Arial" pitchFamily="34" charset="0"/>
              <a:buChar char="•"/>
            </a:pPr>
            <a:r>
              <a:rPr lang="en-US" dirty="0" smtClean="0"/>
              <a:t>Who is the patient?</a:t>
            </a:r>
          </a:p>
          <a:p>
            <a:pPr eaLnBrk="1" hangingPunct="1">
              <a:lnSpc>
                <a:spcPct val="90000"/>
              </a:lnSpc>
              <a:buFont typeface="Arial" pitchFamily="34" charset="0"/>
              <a:buChar char="•"/>
            </a:pPr>
            <a:r>
              <a:rPr lang="en-US" dirty="0" smtClean="0"/>
              <a:t>What is the problem?</a:t>
            </a:r>
          </a:p>
          <a:p>
            <a:pPr eaLnBrk="1" hangingPunct="1">
              <a:lnSpc>
                <a:spcPct val="90000"/>
              </a:lnSpc>
              <a:buFont typeface="Arial" pitchFamily="34" charset="0"/>
              <a:buChar char="•"/>
            </a:pPr>
            <a:r>
              <a:rPr lang="en-US" dirty="0" smtClean="0">
                <a:solidFill>
                  <a:srgbClr val="FF0000"/>
                </a:solidFill>
              </a:rPr>
              <a:t>Keep family life cycles in mind</a:t>
            </a:r>
          </a:p>
        </p:txBody>
      </p:sp>
      <p:sp>
        <p:nvSpPr>
          <p:cNvPr id="41988" name="Rectangle 4"/>
          <p:cNvSpPr>
            <a:spLocks noGrp="1" noChangeArrowheads="1"/>
          </p:cNvSpPr>
          <p:nvPr>
            <p:ph sz="quarter" idx="2"/>
          </p:nvPr>
        </p:nvSpPr>
        <p:spPr>
          <a:xfrm>
            <a:off x="3995738" y="1447800"/>
            <a:ext cx="5148262" cy="5157787"/>
          </a:xfrm>
        </p:spPr>
        <p:txBody>
          <a:bodyPr>
            <a:normAutofit fontScale="92500" lnSpcReduction="10000"/>
          </a:bodyPr>
          <a:lstStyle/>
          <a:p>
            <a:pPr eaLnBrk="1" hangingPunct="1">
              <a:buFont typeface="Arial" pitchFamily="34" charset="0"/>
              <a:buChar char="•"/>
            </a:pPr>
            <a:r>
              <a:rPr lang="en-US" sz="2800" b="1" dirty="0" smtClean="0">
                <a:solidFill>
                  <a:schemeClr val="tx1"/>
                </a:solidFill>
              </a:rPr>
              <a:t>Adolescent alone</a:t>
            </a:r>
          </a:p>
          <a:p>
            <a:pPr eaLnBrk="1" hangingPunct="1">
              <a:buFont typeface="Arial" pitchFamily="34" charset="0"/>
              <a:buChar char="•"/>
            </a:pPr>
            <a:r>
              <a:rPr lang="en-US" sz="2400" dirty="0" smtClean="0">
                <a:solidFill>
                  <a:schemeClr val="tx1"/>
                </a:solidFill>
              </a:rPr>
              <a:t>What brings him/her</a:t>
            </a:r>
          </a:p>
          <a:p>
            <a:pPr eaLnBrk="1" hangingPunct="1">
              <a:buFont typeface="Arial" pitchFamily="34" charset="0"/>
              <a:buChar char="•"/>
            </a:pPr>
            <a:r>
              <a:rPr lang="en-US" sz="2400" dirty="0" smtClean="0">
                <a:solidFill>
                  <a:schemeClr val="tx1"/>
                </a:solidFill>
              </a:rPr>
              <a:t>Confidentiality (to be reminded at beginning and when addressing sensitive issues)</a:t>
            </a:r>
          </a:p>
          <a:p>
            <a:pPr eaLnBrk="1" hangingPunct="1">
              <a:buFont typeface="Arial" pitchFamily="34" charset="0"/>
              <a:buChar char="•"/>
            </a:pPr>
            <a:r>
              <a:rPr lang="en-US" sz="2400" dirty="0" smtClean="0">
                <a:solidFill>
                  <a:schemeClr val="tx1"/>
                </a:solidFill>
              </a:rPr>
              <a:t>HEADSSS</a:t>
            </a:r>
          </a:p>
          <a:p>
            <a:pPr eaLnBrk="1" hangingPunct="1">
              <a:buFont typeface="Arial" pitchFamily="34" charset="0"/>
              <a:buChar char="•"/>
            </a:pPr>
            <a:r>
              <a:rPr lang="en-US" sz="2400" dirty="0" smtClean="0">
                <a:solidFill>
                  <a:schemeClr val="tx1"/>
                </a:solidFill>
              </a:rPr>
              <a:t>Systems review</a:t>
            </a:r>
          </a:p>
          <a:p>
            <a:pPr eaLnBrk="1" hangingPunct="1">
              <a:buFont typeface="Arial" pitchFamily="34" charset="0"/>
              <a:buChar char="•"/>
            </a:pPr>
            <a:r>
              <a:rPr lang="en-US" sz="2400" dirty="0" smtClean="0">
                <a:solidFill>
                  <a:schemeClr val="tx1"/>
                </a:solidFill>
              </a:rPr>
              <a:t>Sleep, eating habits</a:t>
            </a:r>
          </a:p>
          <a:p>
            <a:pPr eaLnBrk="1" hangingPunct="1">
              <a:buFont typeface="Arial" pitchFamily="34" charset="0"/>
              <a:buChar char="•"/>
            </a:pPr>
            <a:r>
              <a:rPr lang="en-US" sz="2400" dirty="0" smtClean="0">
                <a:solidFill>
                  <a:schemeClr val="tx1"/>
                </a:solidFill>
              </a:rPr>
              <a:t>Thorough body examination as opportunity to talk about body</a:t>
            </a:r>
          </a:p>
          <a:p>
            <a:pPr eaLnBrk="1" hangingPunct="1">
              <a:buFont typeface="Arial" pitchFamily="34" charset="0"/>
              <a:buChar char="•"/>
            </a:pPr>
            <a:r>
              <a:rPr lang="en-US" sz="2400" dirty="0" smtClean="0">
                <a:solidFill>
                  <a:schemeClr val="tx1"/>
                </a:solidFill>
              </a:rPr>
              <a:t>Conclusions/what to tell parents</a:t>
            </a:r>
          </a:p>
        </p:txBody>
      </p:sp>
      <p:sp>
        <p:nvSpPr>
          <p:cNvPr id="5" name="Espace réservé du numéro de diapositive 4"/>
          <p:cNvSpPr>
            <a:spLocks noGrp="1"/>
          </p:cNvSpPr>
          <p:nvPr>
            <p:ph type="sldNum" sz="quarter" idx="11"/>
          </p:nvPr>
        </p:nvSpPr>
        <p:spPr/>
        <p:txBody>
          <a:bodyPr/>
          <a:lstStyle/>
          <a:p>
            <a:pPr>
              <a:defRPr/>
            </a:pPr>
            <a:fld id="{C4FF2C6C-7687-4381-9597-46BD66BC8436}" type="slidenum">
              <a:rPr lang="en-GB" smtClean="0"/>
              <a:pPr>
                <a:defRPr/>
              </a:pPr>
              <a:t>33</a:t>
            </a:fld>
            <a:endParaRPr lang="en-GB" dirty="0"/>
          </a:p>
        </p:txBody>
      </p:sp>
    </p:spTree>
    <p:extLst>
      <p:ext uri="{BB962C8B-B14F-4D97-AF65-F5344CB8AC3E}">
        <p14:creationId xmlns:p14="http://schemas.microsoft.com/office/powerpoint/2010/main" val="652248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609600" y="0"/>
            <a:ext cx="8105804" cy="1428736"/>
          </a:xfrm>
        </p:spPr>
        <p:txBody>
          <a:bodyPr/>
          <a:lstStyle/>
          <a:p>
            <a:r>
              <a:rPr lang="fr-CH" sz="4000" dirty="0" smtClean="0"/>
              <a:t>Parents beliefs and expectations</a:t>
            </a:r>
          </a:p>
        </p:txBody>
      </p:sp>
      <p:sp>
        <p:nvSpPr>
          <p:cNvPr id="30723" name="Espace réservé du contenu 2"/>
          <p:cNvSpPr>
            <a:spLocks noGrp="1"/>
          </p:cNvSpPr>
          <p:nvPr>
            <p:ph sz="quarter" idx="1"/>
          </p:nvPr>
        </p:nvSpPr>
        <p:spPr>
          <a:xfrm>
            <a:off x="428596" y="1214422"/>
            <a:ext cx="3733800" cy="5029200"/>
          </a:xfrm>
        </p:spPr>
        <p:txBody>
          <a:bodyPr>
            <a:normAutofit fontScale="92500" lnSpcReduction="20000"/>
          </a:bodyPr>
          <a:lstStyle/>
          <a:p>
            <a:pPr algn="ctr">
              <a:buNone/>
            </a:pPr>
            <a:endParaRPr lang="fr-CH" dirty="0" smtClean="0">
              <a:solidFill>
                <a:srgbClr val="FF6600"/>
              </a:solidFill>
            </a:endParaRPr>
          </a:p>
          <a:p>
            <a:pPr algn="ctr">
              <a:buNone/>
            </a:pPr>
            <a:r>
              <a:rPr lang="fr-CH" dirty="0" smtClean="0">
                <a:solidFill>
                  <a:srgbClr val="FF6600"/>
                </a:solidFill>
              </a:rPr>
              <a:t>CON’s</a:t>
            </a:r>
          </a:p>
          <a:p>
            <a:r>
              <a:rPr lang="fr-CH" dirty="0" smtClean="0"/>
              <a:t>Fear of not beeing informed on important information 44%</a:t>
            </a:r>
          </a:p>
          <a:p>
            <a:r>
              <a:rPr lang="fr-CH" dirty="0" smtClean="0"/>
              <a:t>Child would not remember treatment plan 21%</a:t>
            </a:r>
          </a:p>
          <a:p>
            <a:r>
              <a:rPr lang="fr-CH" dirty="0" smtClean="0"/>
              <a:t>Child not telling truth</a:t>
            </a:r>
          </a:p>
          <a:p>
            <a:r>
              <a:rPr lang="fr-CH" dirty="0" smtClean="0"/>
              <a:t>Child would not want to see doctor alone 15%</a:t>
            </a:r>
          </a:p>
          <a:p>
            <a:endParaRPr lang="fr-CH" dirty="0" smtClean="0"/>
          </a:p>
          <a:p>
            <a:endParaRPr lang="fr-CH" dirty="0" smtClean="0"/>
          </a:p>
        </p:txBody>
      </p:sp>
      <p:sp>
        <p:nvSpPr>
          <p:cNvPr id="30724" name="Espace réservé du contenu 5"/>
          <p:cNvSpPr>
            <a:spLocks noGrp="1"/>
          </p:cNvSpPr>
          <p:nvPr>
            <p:ph sz="quarter" idx="2"/>
          </p:nvPr>
        </p:nvSpPr>
        <p:spPr>
          <a:xfrm>
            <a:off x="4267200" y="1143000"/>
            <a:ext cx="3660648" cy="5105400"/>
          </a:xfrm>
        </p:spPr>
        <p:txBody>
          <a:bodyPr>
            <a:normAutofit fontScale="92500" lnSpcReduction="20000"/>
          </a:bodyPr>
          <a:lstStyle/>
          <a:p>
            <a:pPr algn="ctr">
              <a:buNone/>
            </a:pPr>
            <a:endParaRPr lang="fr-CH" dirty="0" smtClean="0">
              <a:solidFill>
                <a:srgbClr val="008000"/>
              </a:solidFill>
            </a:endParaRPr>
          </a:p>
          <a:p>
            <a:pPr algn="ctr">
              <a:buNone/>
            </a:pPr>
            <a:r>
              <a:rPr lang="fr-CH" dirty="0" smtClean="0">
                <a:solidFill>
                  <a:srgbClr val="008000"/>
                </a:solidFill>
              </a:rPr>
              <a:t>PRO’S</a:t>
            </a:r>
          </a:p>
          <a:p>
            <a:r>
              <a:rPr lang="fr-CH" dirty="0" smtClean="0"/>
              <a:t>Opportunity to talk about sensitive matters</a:t>
            </a:r>
            <a:r>
              <a:rPr lang="fr-CH" i="1" dirty="0" smtClean="0"/>
              <a:t> </a:t>
            </a:r>
            <a:r>
              <a:rPr lang="fr-CH" dirty="0" smtClean="0"/>
              <a:t>71%</a:t>
            </a:r>
          </a:p>
          <a:p>
            <a:r>
              <a:rPr lang="fr-CH" dirty="0" smtClean="0"/>
              <a:t>Doctor will hear my child’s point of view 63%</a:t>
            </a:r>
          </a:p>
          <a:p>
            <a:r>
              <a:rPr lang="fr-CH" dirty="0" smtClean="0"/>
              <a:t>Practice for my child to talking to doctor alone 61%</a:t>
            </a:r>
          </a:p>
          <a:p>
            <a:endParaRPr lang="fr-CH" dirty="0" smtClean="0"/>
          </a:p>
        </p:txBody>
      </p:sp>
      <p:sp>
        <p:nvSpPr>
          <p:cNvPr id="5" name="ZoneTexte 4"/>
          <p:cNvSpPr txBox="1"/>
          <p:nvPr/>
        </p:nvSpPr>
        <p:spPr>
          <a:xfrm>
            <a:off x="214283" y="5929331"/>
            <a:ext cx="4643470" cy="646331"/>
          </a:xfrm>
          <a:prstGeom prst="rect">
            <a:avLst/>
          </a:prstGeom>
          <a:noFill/>
        </p:spPr>
        <p:txBody>
          <a:bodyPr wrap="square">
            <a:spAutoFit/>
          </a:bodyPr>
          <a:lstStyle/>
          <a:p>
            <a:pPr>
              <a:defRPr/>
            </a:pPr>
            <a:r>
              <a:rPr lang="fr-CH" sz="1800" dirty="0">
                <a:latin typeface="+mn-lt"/>
              </a:rPr>
              <a:t>Duncan R Journal of  Adolescent </a:t>
            </a:r>
            <a:r>
              <a:rPr lang="fr-CH" sz="1800" dirty="0" err="1">
                <a:latin typeface="+mn-lt"/>
              </a:rPr>
              <a:t>Health</a:t>
            </a:r>
            <a:r>
              <a:rPr lang="fr-CH" sz="1800" dirty="0">
                <a:latin typeface="+mn-lt"/>
              </a:rPr>
              <a:t>  49 (2011)</a:t>
            </a:r>
          </a:p>
        </p:txBody>
      </p:sp>
      <p:sp>
        <p:nvSpPr>
          <p:cNvPr id="7" name="Espace réservé du numéro de diapositive 6"/>
          <p:cNvSpPr>
            <a:spLocks noGrp="1"/>
          </p:cNvSpPr>
          <p:nvPr>
            <p:ph type="sldNum" sz="quarter" idx="11"/>
          </p:nvPr>
        </p:nvSpPr>
        <p:spPr/>
        <p:txBody>
          <a:bodyPr/>
          <a:lstStyle/>
          <a:p>
            <a:pPr>
              <a:defRPr/>
            </a:pPr>
            <a:fld id="{C4FF2C6C-7687-4381-9597-46BD66BC8436}" type="slidenum">
              <a:rPr lang="en-GB" smtClean="0"/>
              <a:pPr>
                <a:defRPr/>
              </a:pPr>
              <a:t>34</a:t>
            </a:fld>
            <a:endParaRPr lang="en-GB" dirty="0"/>
          </a:p>
        </p:txBody>
      </p:sp>
    </p:spTree>
    <p:extLst>
      <p:ext uri="{BB962C8B-B14F-4D97-AF65-F5344CB8AC3E}">
        <p14:creationId xmlns:p14="http://schemas.microsoft.com/office/powerpoint/2010/main" val="160261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7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04800" y="2362200"/>
            <a:ext cx="8077200" cy="1981200"/>
          </a:xfrm>
        </p:spPr>
        <p:txBody>
          <a:bodyPr>
            <a:normAutofit fontScale="90000"/>
          </a:bodyPr>
          <a:lstStyle/>
          <a:p>
            <a:pPr algn="ctr"/>
            <a:r>
              <a:rPr lang="fr-FR" dirty="0" smtClean="0"/>
              <a:t>Parents IN</a:t>
            </a:r>
            <a:br>
              <a:rPr lang="fr-FR" dirty="0" smtClean="0"/>
            </a:br>
            <a:r>
              <a:rPr lang="fr-FR" b="1" dirty="0" smtClean="0"/>
              <a:t>AND</a:t>
            </a:r>
            <a:r>
              <a:rPr lang="fr-FR" dirty="0" smtClean="0"/>
              <a:t/>
            </a:r>
            <a:br>
              <a:rPr lang="fr-FR" dirty="0" smtClean="0"/>
            </a:br>
            <a:r>
              <a:rPr lang="fr-FR" dirty="0" smtClean="0"/>
              <a:t>Parents OUT</a:t>
            </a:r>
            <a:endParaRPr lang="fr-FR" dirty="0"/>
          </a:p>
        </p:txBody>
      </p:sp>
      <p:sp>
        <p:nvSpPr>
          <p:cNvPr id="4" name="Espace réservé du numéro de diapositive 3"/>
          <p:cNvSpPr>
            <a:spLocks noGrp="1"/>
          </p:cNvSpPr>
          <p:nvPr>
            <p:ph type="sldNum" sz="quarter" idx="11"/>
          </p:nvPr>
        </p:nvSpPr>
        <p:spPr/>
        <p:txBody>
          <a:bodyPr/>
          <a:lstStyle/>
          <a:p>
            <a:pPr>
              <a:defRPr/>
            </a:pPr>
            <a:fld id="{D19B4138-D9EA-466E-AD7A-22E35A2EDE8F}" type="slidenum">
              <a:rPr lang="en-GB" smtClean="0"/>
              <a:pPr>
                <a:defRPr/>
              </a:pPr>
              <a:t>35</a:t>
            </a:fld>
            <a:endParaRPr lang="en-GB" dirty="0"/>
          </a:p>
        </p:txBody>
      </p:sp>
    </p:spTree>
    <p:extLst>
      <p:ext uri="{BB962C8B-B14F-4D97-AF65-F5344CB8AC3E}">
        <p14:creationId xmlns:p14="http://schemas.microsoft.com/office/powerpoint/2010/main" val="209247436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6C251576-C323-AC4D-851E-271CB4839253}" type="slidenum">
              <a:rPr lang="en-GB" altLang="fr-FR"/>
              <a:pPr/>
              <a:t>36</a:t>
            </a:fld>
            <a:endParaRPr lang="en-GB" altLang="fr-FR"/>
          </a:p>
        </p:txBody>
      </p:sp>
      <p:sp>
        <p:nvSpPr>
          <p:cNvPr id="57347" name="Rectangle 2"/>
          <p:cNvSpPr>
            <a:spLocks noGrp="1" noChangeArrowheads="1"/>
          </p:cNvSpPr>
          <p:nvPr>
            <p:ph type="title"/>
          </p:nvPr>
        </p:nvSpPr>
        <p:spPr/>
        <p:txBody>
          <a:bodyPr/>
          <a:lstStyle/>
          <a:p>
            <a:r>
              <a:rPr lang="fr-FR" altLang="fr-FR"/>
              <a:t>Assessment by health professionals(1)</a:t>
            </a:r>
          </a:p>
        </p:txBody>
      </p:sp>
      <p:sp>
        <p:nvSpPr>
          <p:cNvPr id="57348" name="Rectangle 3"/>
          <p:cNvSpPr>
            <a:spLocks noGrp="1" noChangeArrowheads="1"/>
          </p:cNvSpPr>
          <p:nvPr>
            <p:ph type="body" idx="1"/>
          </p:nvPr>
        </p:nvSpPr>
        <p:spPr/>
        <p:txBody>
          <a:bodyPr/>
          <a:lstStyle/>
          <a:p>
            <a:pPr>
              <a:buClr>
                <a:srgbClr val="0070C0"/>
              </a:buClr>
            </a:pPr>
            <a:r>
              <a:rPr lang="fr-FR" altLang="fr-FR" sz="2400" b="1">
                <a:solidFill>
                  <a:srgbClr val="000090"/>
                </a:solidFill>
              </a:rPr>
              <a:t>Caracteristics of the adolescent</a:t>
            </a:r>
            <a:r>
              <a:rPr lang="fr-FR" altLang="fr-FR" sz="2400">
                <a:solidFill>
                  <a:srgbClr val="000090"/>
                </a:solidFill>
              </a:rPr>
              <a:t/>
            </a:r>
            <a:br>
              <a:rPr lang="fr-FR" altLang="fr-FR" sz="2400">
                <a:solidFill>
                  <a:srgbClr val="000090"/>
                </a:solidFill>
              </a:rPr>
            </a:br>
            <a:r>
              <a:rPr lang="fr-FR" altLang="fr-FR" sz="2400">
                <a:solidFill>
                  <a:srgbClr val="000090"/>
                </a:solidFill>
              </a:rPr>
              <a:t>	age, </a:t>
            </a:r>
            <a:r>
              <a:rPr lang="fr-CH" altLang="fr-FR" sz="2400">
                <a:solidFill>
                  <a:srgbClr val="000090"/>
                </a:solidFill>
              </a:rPr>
              <a:t>young people’cognitive abilities, developpmental stage </a:t>
            </a:r>
            <a:br>
              <a:rPr lang="fr-CH" altLang="fr-FR" sz="2400">
                <a:solidFill>
                  <a:srgbClr val="000090"/>
                </a:solidFill>
              </a:rPr>
            </a:br>
            <a:r>
              <a:rPr lang="fr-CH" altLang="fr-FR" sz="2400">
                <a:solidFill>
                  <a:srgbClr val="000090"/>
                </a:solidFill>
              </a:rPr>
              <a:t>ex:observing decision making capacity, selecting 	relevant information</a:t>
            </a:r>
            <a:endParaRPr lang="fr-FR" altLang="fr-FR" sz="2400">
              <a:solidFill>
                <a:srgbClr val="000090"/>
              </a:solidFill>
            </a:endParaRPr>
          </a:p>
          <a:p>
            <a:pPr>
              <a:buClr>
                <a:srgbClr val="0070C0"/>
              </a:buClr>
              <a:buFont typeface="Wingdings" charset="2"/>
              <a:buChar char="q"/>
            </a:pPr>
            <a:endParaRPr lang="fr-FR" altLang="fr-FR" sz="2400">
              <a:solidFill>
                <a:srgbClr val="000090"/>
              </a:solidFill>
            </a:endParaRPr>
          </a:p>
          <a:p>
            <a:pPr>
              <a:buClr>
                <a:srgbClr val="0070C0"/>
              </a:buClr>
            </a:pPr>
            <a:r>
              <a:rPr lang="fr-CH" altLang="fr-FR" sz="2400" b="1">
                <a:solidFill>
                  <a:srgbClr val="000090"/>
                </a:solidFill>
              </a:rPr>
              <a:t>Severity of health problem and nature of proposed treatment</a:t>
            </a:r>
            <a:r>
              <a:rPr lang="fr-CH" altLang="fr-FR"/>
              <a:t> </a:t>
            </a:r>
            <a:endParaRPr lang="fr-FR" altLang="fr-FR" sz="2400" b="1">
              <a:solidFill>
                <a:srgbClr val="000090"/>
              </a:solidFill>
            </a:endParaRPr>
          </a:p>
          <a:p>
            <a:pPr lvl="2">
              <a:buClr>
                <a:srgbClr val="0070C0"/>
              </a:buClr>
            </a:pPr>
            <a:r>
              <a:rPr lang="fr-FR" altLang="fr-FR">
                <a:solidFill>
                  <a:srgbClr val="000090"/>
                </a:solidFill>
              </a:rPr>
              <a:t>Assessment according to clinical problem: contraceptive use, surgical treatment, unwanted pregnancies,….</a:t>
            </a:r>
          </a:p>
        </p:txBody>
      </p:sp>
    </p:spTree>
    <p:extLst>
      <p:ext uri="{BB962C8B-B14F-4D97-AF65-F5344CB8AC3E}">
        <p14:creationId xmlns:p14="http://schemas.microsoft.com/office/powerpoint/2010/main" val="967468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6AC94C83-83DA-D84A-9427-8916696AFE59}" type="slidenum">
              <a:rPr lang="en-GB" altLang="fr-FR"/>
              <a:pPr/>
              <a:t>37</a:t>
            </a:fld>
            <a:endParaRPr lang="en-GB" altLang="fr-FR"/>
          </a:p>
        </p:txBody>
      </p:sp>
      <p:sp>
        <p:nvSpPr>
          <p:cNvPr id="58371" name="Rectangle 2"/>
          <p:cNvSpPr>
            <a:spLocks noGrp="1" noChangeArrowheads="1"/>
          </p:cNvSpPr>
          <p:nvPr>
            <p:ph type="title"/>
          </p:nvPr>
        </p:nvSpPr>
        <p:spPr/>
        <p:txBody>
          <a:bodyPr/>
          <a:lstStyle/>
          <a:p>
            <a:r>
              <a:rPr lang="fr-FR" altLang="fr-FR"/>
              <a:t>Assessment by health professionals(2)</a:t>
            </a:r>
          </a:p>
        </p:txBody>
      </p:sp>
      <p:sp>
        <p:nvSpPr>
          <p:cNvPr id="58372" name="Rectangle 3"/>
          <p:cNvSpPr>
            <a:spLocks noGrp="1" noChangeArrowheads="1"/>
          </p:cNvSpPr>
          <p:nvPr>
            <p:ph type="body" idx="1"/>
          </p:nvPr>
        </p:nvSpPr>
        <p:spPr/>
        <p:txBody>
          <a:bodyPr/>
          <a:lstStyle/>
          <a:p>
            <a:r>
              <a:rPr lang="fr-FR" altLang="fr-FR" sz="2400" b="1">
                <a:solidFill>
                  <a:srgbClr val="000090"/>
                </a:solidFill>
              </a:rPr>
              <a:t>Family values</a:t>
            </a:r>
          </a:p>
          <a:p>
            <a:pPr lvl="2"/>
            <a:r>
              <a:rPr lang="fr-FR" altLang="fr-FR">
                <a:solidFill>
                  <a:srgbClr val="000090"/>
                </a:solidFill>
              </a:rPr>
              <a:t>Assess capacity of parents of acting in a protective manner: developmentally appropriate respect for autonomy of children.</a:t>
            </a:r>
          </a:p>
          <a:p>
            <a:pPr lvl="2"/>
            <a:endParaRPr lang="fr-FR" altLang="fr-FR"/>
          </a:p>
          <a:p>
            <a:r>
              <a:rPr lang="fr-FR" altLang="fr-FR" sz="2400" b="1">
                <a:solidFill>
                  <a:srgbClr val="000090"/>
                </a:solidFill>
              </a:rPr>
              <a:t>Legal and ethical exceptions</a:t>
            </a:r>
          </a:p>
          <a:p>
            <a:pPr lvl="2"/>
            <a:r>
              <a:rPr lang="fr-FR" altLang="fr-FR">
                <a:solidFill>
                  <a:srgbClr val="000090"/>
                </a:solidFill>
              </a:rPr>
              <a:t>Passing relevant information to specialist or emergengy care upon referral</a:t>
            </a:r>
          </a:p>
          <a:p>
            <a:pPr lvl="2"/>
            <a:r>
              <a:rPr lang="fr-FR" altLang="fr-FR">
                <a:solidFill>
                  <a:srgbClr val="000090"/>
                </a:solidFill>
              </a:rPr>
              <a:t>Neglect and abuse</a:t>
            </a:r>
          </a:p>
          <a:p>
            <a:pPr lvl="2"/>
            <a:r>
              <a:rPr lang="fr-FR" altLang="fr-FR">
                <a:solidFill>
                  <a:srgbClr val="000090"/>
                </a:solidFill>
              </a:rPr>
              <a:t>Self harm</a:t>
            </a:r>
          </a:p>
          <a:p>
            <a:pPr lvl="2"/>
            <a:r>
              <a:rPr lang="fr-CH" altLang="fr-FR">
                <a:solidFill>
                  <a:srgbClr val="000090"/>
                </a:solidFill>
              </a:rPr>
              <a:t>Harm against others</a:t>
            </a:r>
            <a:endParaRPr lang="fr-FR" altLang="fr-FR">
              <a:solidFill>
                <a:srgbClr val="000090"/>
              </a:solidFill>
            </a:endParaRPr>
          </a:p>
          <a:p>
            <a:endParaRPr lang="fr-FR" altLang="fr-FR"/>
          </a:p>
        </p:txBody>
      </p:sp>
    </p:spTree>
    <p:extLst>
      <p:ext uri="{BB962C8B-B14F-4D97-AF65-F5344CB8AC3E}">
        <p14:creationId xmlns:p14="http://schemas.microsoft.com/office/powerpoint/2010/main" val="1650993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charset="0"/>
                <a:ea typeface="ＭＳ Ｐゴシック" charset="-128"/>
              </a:defRPr>
            </a:lvl1pPr>
            <a:lvl2pPr marL="37931725" indent="-37474525">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7400F080-002C-0A4D-9F60-CC0EA52E3D57}" type="slidenum">
              <a:rPr lang="en-GB" altLang="fr-FR"/>
              <a:pPr/>
              <a:t>38</a:t>
            </a:fld>
            <a:endParaRPr lang="en-GB" altLang="fr-FR"/>
          </a:p>
        </p:txBody>
      </p:sp>
      <p:sp>
        <p:nvSpPr>
          <p:cNvPr id="59395" name="Rectangle 2"/>
          <p:cNvSpPr>
            <a:spLocks noGrp="1" noChangeArrowheads="1"/>
          </p:cNvSpPr>
          <p:nvPr>
            <p:ph type="title"/>
          </p:nvPr>
        </p:nvSpPr>
        <p:spPr/>
        <p:txBody>
          <a:bodyPr/>
          <a:lstStyle/>
          <a:p>
            <a:r>
              <a:rPr lang="fr-FR" altLang="fr-FR"/>
              <a:t>Assessment by health professionals(3)</a:t>
            </a:r>
          </a:p>
        </p:txBody>
      </p:sp>
      <p:sp>
        <p:nvSpPr>
          <p:cNvPr id="59396" name="Rectangle 3"/>
          <p:cNvSpPr>
            <a:spLocks noGrp="1" noChangeArrowheads="1"/>
          </p:cNvSpPr>
          <p:nvPr>
            <p:ph type="body" idx="1"/>
          </p:nvPr>
        </p:nvSpPr>
        <p:spPr>
          <a:xfrm>
            <a:off x="228600" y="1676400"/>
            <a:ext cx="8686800" cy="4876800"/>
          </a:xfrm>
        </p:spPr>
        <p:txBody>
          <a:bodyPr/>
          <a:lstStyle/>
          <a:p>
            <a:pPr lvl="2"/>
            <a:r>
              <a:rPr lang="fr-FR" altLang="fr-FR">
                <a:solidFill>
                  <a:srgbClr val="000090"/>
                </a:solidFill>
              </a:rPr>
              <a:t>Many « in between »situations….</a:t>
            </a:r>
          </a:p>
          <a:p>
            <a:pPr lvl="2">
              <a:buFont typeface="Arial" charset="0"/>
              <a:buChar char="•"/>
            </a:pPr>
            <a:endParaRPr lang="fr-FR" altLang="fr-FR">
              <a:solidFill>
                <a:srgbClr val="000090"/>
              </a:solidFill>
            </a:endParaRPr>
          </a:p>
          <a:p>
            <a:pPr lvl="2"/>
            <a:r>
              <a:rPr lang="fr-FR" altLang="fr-FR" u="sng">
                <a:solidFill>
                  <a:srgbClr val="000090"/>
                </a:solidFill>
              </a:rPr>
              <a:t>Be well informed about local legal and ethical issues</a:t>
            </a:r>
          </a:p>
          <a:p>
            <a:pPr lvl="2"/>
            <a:r>
              <a:rPr lang="fr-FR" altLang="fr-FR" u="sng">
                <a:solidFill>
                  <a:srgbClr val="000090"/>
                </a:solidFill>
              </a:rPr>
              <a:t>Have a practice policy document</a:t>
            </a:r>
          </a:p>
          <a:p>
            <a:pPr lvl="2">
              <a:buFont typeface="Arial" charset="0"/>
              <a:buChar char="•"/>
            </a:pPr>
            <a:endParaRPr lang="fr-FR" altLang="fr-FR">
              <a:solidFill>
                <a:srgbClr val="000090"/>
              </a:solidFill>
            </a:endParaRPr>
          </a:p>
          <a:p>
            <a:pPr lvl="2"/>
            <a:r>
              <a:rPr lang="fr-FR" altLang="fr-FR">
                <a:solidFill>
                  <a:srgbClr val="000090"/>
                </a:solidFill>
              </a:rPr>
              <a:t>In case of difficult decisions identify colleagues you can share thoughts with</a:t>
            </a:r>
          </a:p>
          <a:p>
            <a:pPr lvl="2">
              <a:buFont typeface="Arial" charset="0"/>
              <a:buChar char="•"/>
            </a:pPr>
            <a:endParaRPr lang="fr-FR" altLang="fr-FR">
              <a:solidFill>
                <a:srgbClr val="000090"/>
              </a:solidFill>
            </a:endParaRPr>
          </a:p>
          <a:p>
            <a:pPr lvl="2">
              <a:buFont typeface="Arial" charset="0"/>
              <a:buNone/>
            </a:pPr>
            <a:r>
              <a:rPr lang="fr-FR" altLang="fr-FR" b="1">
                <a:solidFill>
                  <a:srgbClr val="000090"/>
                </a:solidFill>
              </a:rPr>
              <a:t>                </a:t>
            </a:r>
            <a:r>
              <a:rPr lang="fr-FR" altLang="fr-FR" sz="3200" b="1">
                <a:solidFill>
                  <a:srgbClr val="000090"/>
                </a:solidFill>
              </a:rPr>
              <a:t>DO NOT STAY ALONE…..Save 		your questions for the 			ethics module!!</a:t>
            </a:r>
          </a:p>
          <a:p>
            <a:pPr marL="609600" indent="-609600"/>
            <a:endParaRPr lang="fr-FR" altLang="fr-FR"/>
          </a:p>
        </p:txBody>
      </p:sp>
      <p:pic>
        <p:nvPicPr>
          <p:cNvPr id="59397" name="Picture 7" descr="j0438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169862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744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tx1"/>
                </a:solidFill>
                <a:latin typeface="Times New Roman" charset="0"/>
                <a:ea typeface="ＭＳ Ｐゴシック" charset="-128"/>
              </a:defRPr>
            </a:lvl1pPr>
            <a:lvl2pPr marL="37931725" indent="-37474525" defTabSz="762000">
              <a:defRPr sz="1400">
                <a:solidFill>
                  <a:schemeClr val="tx1"/>
                </a:solidFill>
                <a:latin typeface="Times New Roman" charset="0"/>
                <a:ea typeface="ＭＳ Ｐゴシック" charset="-128"/>
              </a:defRPr>
            </a:lvl2pPr>
            <a:lvl3pPr>
              <a:defRPr sz="1400">
                <a:solidFill>
                  <a:schemeClr val="tx1"/>
                </a:solidFill>
                <a:latin typeface="Times New Roman" charset="0"/>
                <a:ea typeface="ＭＳ Ｐゴシック" charset="-128"/>
              </a:defRPr>
            </a:lvl3pPr>
            <a:lvl4pPr>
              <a:defRPr sz="1400">
                <a:solidFill>
                  <a:schemeClr val="tx1"/>
                </a:solidFill>
                <a:latin typeface="Times New Roman" charset="0"/>
                <a:ea typeface="ＭＳ Ｐゴシック" charset="-128"/>
              </a:defRPr>
            </a:lvl4pPr>
            <a:lvl5pPr>
              <a:defRPr sz="1400">
                <a:solidFill>
                  <a:schemeClr val="tx1"/>
                </a:solidFill>
                <a:latin typeface="Times New Roman" charset="0"/>
                <a:ea typeface="ＭＳ Ｐゴシック" charset="-128"/>
              </a:defRPr>
            </a:lvl5pPr>
            <a:lvl6pPr marL="457200" eaLnBrk="0" fontAlgn="base" hangingPunct="0">
              <a:spcBef>
                <a:spcPct val="0"/>
              </a:spcBef>
              <a:spcAft>
                <a:spcPct val="0"/>
              </a:spcAft>
              <a:defRPr sz="1400">
                <a:solidFill>
                  <a:schemeClr val="tx1"/>
                </a:solidFill>
                <a:latin typeface="Times New Roman" charset="0"/>
                <a:ea typeface="ＭＳ Ｐゴシック" charset="-128"/>
              </a:defRPr>
            </a:lvl6pPr>
            <a:lvl7pPr marL="914400" eaLnBrk="0" fontAlgn="base" hangingPunct="0">
              <a:spcBef>
                <a:spcPct val="0"/>
              </a:spcBef>
              <a:spcAft>
                <a:spcPct val="0"/>
              </a:spcAft>
              <a:defRPr sz="1400">
                <a:solidFill>
                  <a:schemeClr val="tx1"/>
                </a:solidFill>
                <a:latin typeface="Times New Roman" charset="0"/>
                <a:ea typeface="ＭＳ Ｐゴシック" charset="-128"/>
              </a:defRPr>
            </a:lvl7pPr>
            <a:lvl8pPr marL="1371600" eaLnBrk="0" fontAlgn="base" hangingPunct="0">
              <a:spcBef>
                <a:spcPct val="0"/>
              </a:spcBef>
              <a:spcAft>
                <a:spcPct val="0"/>
              </a:spcAft>
              <a:defRPr sz="1400">
                <a:solidFill>
                  <a:schemeClr val="tx1"/>
                </a:solidFill>
                <a:latin typeface="Times New Roman" charset="0"/>
                <a:ea typeface="ＭＳ Ｐゴシック" charset="-128"/>
              </a:defRPr>
            </a:lvl8pPr>
            <a:lvl9pPr marL="1828800" eaLnBrk="0" fontAlgn="base" hangingPunct="0">
              <a:spcBef>
                <a:spcPct val="0"/>
              </a:spcBef>
              <a:spcAft>
                <a:spcPct val="0"/>
              </a:spcAft>
              <a:defRPr sz="1400">
                <a:solidFill>
                  <a:schemeClr val="tx1"/>
                </a:solidFill>
                <a:latin typeface="Times New Roman" charset="0"/>
                <a:ea typeface="ＭＳ Ｐゴシック" charset="-128"/>
              </a:defRPr>
            </a:lvl9pPr>
          </a:lstStyle>
          <a:p>
            <a:fld id="{6E1A1C14-8702-6544-9C0D-33D94AF18A01}" type="slidenum">
              <a:rPr lang="en-GB" altLang="fr-FR"/>
              <a:pPr/>
              <a:t>39</a:t>
            </a:fld>
            <a:endParaRPr lang="en-GB" altLang="fr-FR"/>
          </a:p>
        </p:txBody>
      </p:sp>
      <p:sp>
        <p:nvSpPr>
          <p:cNvPr id="61443" name="Rectangle 2"/>
          <p:cNvSpPr>
            <a:spLocks noGrp="1" noChangeArrowheads="1"/>
          </p:cNvSpPr>
          <p:nvPr>
            <p:ph type="title"/>
          </p:nvPr>
        </p:nvSpPr>
        <p:spPr>
          <a:xfrm>
            <a:off x="971550" y="188913"/>
            <a:ext cx="7848600" cy="1511300"/>
          </a:xfrm>
        </p:spPr>
        <p:txBody>
          <a:bodyPr/>
          <a:lstStyle/>
          <a:p>
            <a:r>
              <a:rPr lang="fr-FR" altLang="fr-FR" sz="3600"/>
              <a:t>Adolescents‘suggestions to increase trust and understanding of confidentiality</a:t>
            </a:r>
          </a:p>
        </p:txBody>
      </p:sp>
      <p:sp>
        <p:nvSpPr>
          <p:cNvPr id="61444" name="Rectangle 3"/>
          <p:cNvSpPr>
            <a:spLocks noGrp="1" noChangeArrowheads="1"/>
          </p:cNvSpPr>
          <p:nvPr>
            <p:ph type="body" idx="1"/>
          </p:nvPr>
        </p:nvSpPr>
        <p:spPr>
          <a:xfrm>
            <a:off x="0" y="1981200"/>
            <a:ext cx="9144000" cy="4876800"/>
          </a:xfrm>
        </p:spPr>
        <p:txBody>
          <a:bodyPr/>
          <a:lstStyle/>
          <a:p>
            <a:r>
              <a:rPr lang="fr-FR" altLang="fr-FR" sz="2800">
                <a:solidFill>
                  <a:srgbClr val="000099"/>
                </a:solidFill>
              </a:rPr>
              <a:t>Emphasize the protections of confidentiality</a:t>
            </a:r>
          </a:p>
          <a:p>
            <a:pPr>
              <a:buFont typeface="Monotype Sorts" charset="2"/>
              <a:buNone/>
            </a:pPr>
            <a:endParaRPr lang="fr-FR" altLang="fr-FR" sz="2800">
              <a:solidFill>
                <a:srgbClr val="000099"/>
              </a:solidFill>
            </a:endParaRPr>
          </a:p>
          <a:p>
            <a:r>
              <a:rPr lang="fr-FR" altLang="fr-FR" sz="2800">
                <a:solidFill>
                  <a:srgbClr val="000099"/>
                </a:solidFill>
              </a:rPr>
              <a:t>Explain the limits of confidentiality within the context of caring rather than law</a:t>
            </a:r>
          </a:p>
          <a:p>
            <a:pPr>
              <a:buFont typeface="Monotype Sorts" charset="2"/>
              <a:buNone/>
            </a:pPr>
            <a:endParaRPr lang="fr-FR" altLang="fr-FR" sz="2800">
              <a:solidFill>
                <a:srgbClr val="000099"/>
              </a:solidFill>
            </a:endParaRPr>
          </a:p>
          <a:p>
            <a:r>
              <a:rPr lang="fr-FR" altLang="fr-FR" sz="2800">
                <a:solidFill>
                  <a:srgbClr val="000099"/>
                </a:solidFill>
              </a:rPr>
              <a:t>Be very specific about what can and can not be managed confidentially</a:t>
            </a:r>
          </a:p>
          <a:p>
            <a:pPr>
              <a:buFont typeface="Monotype Sorts" charset="2"/>
              <a:buNone/>
            </a:pPr>
            <a:endParaRPr lang="fr-FR" altLang="fr-FR" sz="2800">
              <a:solidFill>
                <a:srgbClr val="000099"/>
              </a:solidFill>
            </a:endParaRPr>
          </a:p>
          <a:p>
            <a:r>
              <a:rPr lang="fr-FR" altLang="fr-FR" sz="2800">
                <a:solidFill>
                  <a:srgbClr val="000099"/>
                </a:solidFill>
              </a:rPr>
              <a:t>Communicate how you will manage grey areas.</a:t>
            </a:r>
          </a:p>
          <a:p>
            <a:endParaRPr lang="fr-FR" altLang="fr-FR" sz="2800">
              <a:solidFill>
                <a:srgbClr val="000099"/>
              </a:solidFill>
            </a:endParaRPr>
          </a:p>
        </p:txBody>
      </p:sp>
    </p:spTree>
    <p:extLst>
      <p:ext uri="{BB962C8B-B14F-4D97-AF65-F5344CB8AC3E}">
        <p14:creationId xmlns:p14="http://schemas.microsoft.com/office/powerpoint/2010/main" val="87248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fld id="{3C062CD8-F9A2-400C-9E14-40F97BEF98DC}" type="slidenum">
              <a:rPr lang="en-GB" sz="1400" smtClean="0"/>
              <a:pPr/>
              <a:t>4</a:t>
            </a:fld>
            <a:endParaRPr lang="en-GB" sz="1400" smtClean="0"/>
          </a:p>
        </p:txBody>
      </p:sp>
      <p:sp>
        <p:nvSpPr>
          <p:cNvPr id="38915" name="Rectangle 3"/>
          <p:cNvSpPr>
            <a:spLocks noGrp="1" noChangeArrowheads="1"/>
          </p:cNvSpPr>
          <p:nvPr>
            <p:ph type="body" idx="1"/>
          </p:nvPr>
        </p:nvSpPr>
        <p:spPr>
          <a:xfrm>
            <a:off x="457200" y="1773238"/>
            <a:ext cx="8686800" cy="4876800"/>
          </a:xfrm>
        </p:spPr>
        <p:txBody>
          <a:bodyPr/>
          <a:lstStyle/>
          <a:p>
            <a:r>
              <a:rPr lang="en-US" sz="2200" dirty="0" smtClean="0"/>
              <a:t>Often economically dependent on their parents</a:t>
            </a:r>
          </a:p>
          <a:p>
            <a:r>
              <a:rPr lang="da-DK" sz="2200" dirty="0" err="1" smtClean="0"/>
              <a:t>Moving</a:t>
            </a:r>
            <a:r>
              <a:rPr lang="da-DK" sz="2200" dirty="0" smtClean="0"/>
              <a:t> </a:t>
            </a:r>
            <a:r>
              <a:rPr lang="da-DK" sz="2200" dirty="0" err="1" smtClean="0"/>
              <a:t>towards</a:t>
            </a:r>
            <a:r>
              <a:rPr lang="da-DK" sz="2200" dirty="0" smtClean="0"/>
              <a:t> </a:t>
            </a:r>
            <a:r>
              <a:rPr lang="da-DK" sz="2200" dirty="0" err="1" smtClean="0"/>
              <a:t>autonomy</a:t>
            </a:r>
            <a:endParaRPr lang="da-DK" sz="2200" dirty="0" smtClean="0"/>
          </a:p>
          <a:p>
            <a:r>
              <a:rPr lang="da-DK" sz="2200" dirty="0" err="1" smtClean="0"/>
              <a:t>Issues</a:t>
            </a:r>
            <a:r>
              <a:rPr lang="da-DK" sz="2200" dirty="0" smtClean="0"/>
              <a:t> of </a:t>
            </a:r>
            <a:r>
              <a:rPr lang="da-DK" sz="2200" dirty="0" err="1" smtClean="0"/>
              <a:t>maturity</a:t>
            </a:r>
            <a:r>
              <a:rPr lang="da-DK" sz="2200" dirty="0" smtClean="0"/>
              <a:t>/</a:t>
            </a:r>
            <a:r>
              <a:rPr lang="da-DK" sz="2200" dirty="0" err="1" smtClean="0"/>
              <a:t>competence</a:t>
            </a:r>
            <a:endParaRPr lang="da-DK" sz="2200" dirty="0" smtClean="0"/>
          </a:p>
          <a:p>
            <a:r>
              <a:rPr lang="da-DK" sz="2200" dirty="0" err="1" smtClean="0"/>
              <a:t>Issues</a:t>
            </a:r>
            <a:r>
              <a:rPr lang="da-DK" sz="2200" dirty="0" smtClean="0"/>
              <a:t> of </a:t>
            </a:r>
            <a:r>
              <a:rPr lang="da-DK" sz="2200" dirty="0" err="1" smtClean="0"/>
              <a:t>confidentiality</a:t>
            </a:r>
            <a:endParaRPr lang="da-DK" sz="2200" dirty="0" smtClean="0"/>
          </a:p>
          <a:p>
            <a:r>
              <a:rPr lang="en-US" sz="2200" dirty="0" smtClean="0"/>
              <a:t>Not all young people are at the same developmental stage at any </a:t>
            </a:r>
            <a:r>
              <a:rPr lang="da-DK" sz="2200" dirty="0" smtClean="0"/>
              <a:t>given </a:t>
            </a:r>
            <a:r>
              <a:rPr lang="da-DK" sz="2200" dirty="0" err="1" smtClean="0"/>
              <a:t>chronological</a:t>
            </a:r>
            <a:r>
              <a:rPr lang="da-DK" sz="2200" dirty="0" smtClean="0"/>
              <a:t> age</a:t>
            </a:r>
          </a:p>
          <a:p>
            <a:r>
              <a:rPr lang="da-DK" sz="2200" dirty="0" err="1" smtClean="0"/>
              <a:t>Issues</a:t>
            </a:r>
            <a:r>
              <a:rPr lang="da-DK" sz="2200" dirty="0" smtClean="0"/>
              <a:t> of </a:t>
            </a:r>
            <a:r>
              <a:rPr lang="da-DK" sz="2200" dirty="0" err="1" smtClean="0"/>
              <a:t>competence</a:t>
            </a:r>
            <a:r>
              <a:rPr lang="da-DK" sz="2200" dirty="0" smtClean="0"/>
              <a:t> and </a:t>
            </a:r>
            <a:r>
              <a:rPr lang="da-DK" sz="2200" dirty="0" err="1" smtClean="0"/>
              <a:t>consent</a:t>
            </a:r>
            <a:endParaRPr lang="da-DK" sz="2200" dirty="0" smtClean="0"/>
          </a:p>
          <a:p>
            <a:r>
              <a:rPr lang="en-US" sz="2200" dirty="0" smtClean="0"/>
              <a:t>Decisions may have profound and </a:t>
            </a:r>
            <a:r>
              <a:rPr lang="da-DK" sz="2200" dirty="0" smtClean="0"/>
              <a:t>long lasting </a:t>
            </a:r>
            <a:r>
              <a:rPr lang="da-DK" sz="2200" dirty="0" err="1" smtClean="0"/>
              <a:t>consequences</a:t>
            </a:r>
            <a:endParaRPr lang="da-DK" sz="2200" dirty="0" smtClean="0"/>
          </a:p>
          <a:p>
            <a:r>
              <a:rPr lang="da-DK" sz="2200" dirty="0" err="1" smtClean="0"/>
              <a:t>Difficulties</a:t>
            </a:r>
            <a:r>
              <a:rPr lang="da-DK" sz="2200" dirty="0" smtClean="0"/>
              <a:t> in </a:t>
            </a:r>
            <a:r>
              <a:rPr lang="da-DK" sz="2200" dirty="0" err="1" smtClean="0"/>
              <a:t>recognizing</a:t>
            </a:r>
            <a:r>
              <a:rPr lang="da-DK" sz="2200" dirty="0" smtClean="0"/>
              <a:t> long-term </a:t>
            </a:r>
            <a:r>
              <a:rPr lang="da-DK" sz="2200" dirty="0" err="1" smtClean="0"/>
              <a:t>consequenses</a:t>
            </a:r>
            <a:endParaRPr lang="da-DK" sz="2200" dirty="0" smtClean="0"/>
          </a:p>
          <a:p>
            <a:r>
              <a:rPr lang="da-DK" sz="2200" dirty="0" smtClean="0"/>
              <a:t>Organization of service </a:t>
            </a:r>
            <a:r>
              <a:rPr lang="da-DK" sz="2200" dirty="0" err="1" smtClean="0"/>
              <a:t>delivery</a:t>
            </a:r>
            <a:endParaRPr lang="da-DK" sz="2200" dirty="0" smtClean="0"/>
          </a:p>
          <a:p>
            <a:r>
              <a:rPr lang="da-DK" sz="2200" dirty="0" err="1" smtClean="0"/>
              <a:t>Ethics</a:t>
            </a:r>
            <a:r>
              <a:rPr lang="da-DK" sz="2200" dirty="0" smtClean="0"/>
              <a:t> of </a:t>
            </a:r>
            <a:r>
              <a:rPr lang="da-DK" sz="2200" dirty="0" err="1" smtClean="0"/>
              <a:t>preventive</a:t>
            </a:r>
            <a:r>
              <a:rPr lang="da-DK" sz="2200" dirty="0" smtClean="0"/>
              <a:t> interventions</a:t>
            </a:r>
          </a:p>
          <a:p>
            <a:endParaRPr lang="en-US" sz="2200" dirty="0" smtClean="0"/>
          </a:p>
          <a:p>
            <a:pPr>
              <a:buFont typeface="Monotype Sorts" charset="2"/>
              <a:buNone/>
            </a:pPr>
            <a:endParaRPr lang="it-IT" sz="2200" dirty="0" smtClean="0"/>
          </a:p>
        </p:txBody>
      </p:sp>
      <p:sp>
        <p:nvSpPr>
          <p:cNvPr id="6" name="Titel 1"/>
          <p:cNvSpPr txBox="1">
            <a:spLocks/>
          </p:cNvSpPr>
          <p:nvPr/>
        </p:nvSpPr>
        <p:spPr bwMode="auto">
          <a:xfrm>
            <a:off x="381000" y="381000"/>
            <a:ext cx="8686800" cy="1371600"/>
          </a:xfrm>
          <a:prstGeom prst="rect">
            <a:avLst/>
          </a:prstGeom>
          <a:noFill/>
          <a:ln w="9525">
            <a:noFill/>
            <a:miter lim="800000"/>
            <a:headEnd/>
            <a:tailEnd/>
          </a:ln>
        </p:spPr>
        <p:txBody>
          <a:bodyPr lIns="92075" tIns="46038" rIns="92075" bIns="46038" anchor="ctr"/>
          <a:lstStyle/>
          <a:p>
            <a:pPr algn="ctr" defTabSz="762000">
              <a:defRPr/>
            </a:pPr>
            <a:r>
              <a:rPr lang="it-IT" sz="4400" kern="0">
                <a:solidFill>
                  <a:srgbClr val="000099"/>
                </a:solidFill>
                <a:latin typeface="+mj-lt"/>
                <a:ea typeface="+mj-ea"/>
                <a:cs typeface="+mj-cs"/>
              </a:rPr>
              <a:t>What is special about adolescents?</a:t>
            </a:r>
            <a:endParaRPr lang="da-DK" sz="4400" kern="0" dirty="0">
              <a:solidFill>
                <a:srgbClr val="000099"/>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r>
              <a:rPr lang="fr-CH" smtClean="0"/>
              <a:t>Role of health professionals</a:t>
            </a:r>
          </a:p>
        </p:txBody>
      </p:sp>
      <p:sp>
        <p:nvSpPr>
          <p:cNvPr id="31747" name="Espace réservé du contenu 2"/>
          <p:cNvSpPr>
            <a:spLocks noGrp="1"/>
          </p:cNvSpPr>
          <p:nvPr>
            <p:ph sz="quarter" idx="1"/>
          </p:nvPr>
        </p:nvSpPr>
        <p:spPr>
          <a:xfrm>
            <a:off x="214313" y="1857375"/>
            <a:ext cx="8701087" cy="4029075"/>
          </a:xfrm>
        </p:spPr>
        <p:txBody>
          <a:bodyPr/>
          <a:lstStyle/>
          <a:p>
            <a:r>
              <a:rPr lang="fr-CH" sz="2800" dirty="0" smtClean="0"/>
              <a:t>Support the parent’s positive influence on their child’s health</a:t>
            </a:r>
          </a:p>
          <a:p>
            <a:pPr>
              <a:buNone/>
            </a:pPr>
            <a:endParaRPr lang="fr-CH" sz="2800" dirty="0" smtClean="0"/>
          </a:p>
          <a:p>
            <a:r>
              <a:rPr lang="fr-CH" sz="2800" dirty="0" smtClean="0"/>
              <a:t>Educating parents about the need for confidential care seems effective*</a:t>
            </a:r>
          </a:p>
          <a:p>
            <a:pPr>
              <a:buNone/>
            </a:pPr>
            <a:endParaRPr lang="fr-CH" sz="2800" dirty="0" smtClean="0"/>
          </a:p>
          <a:p>
            <a:r>
              <a:rPr lang="fr-CH" sz="2800" dirty="0" smtClean="0"/>
              <a:t>Encourage communication between adolescents and parents</a:t>
            </a:r>
          </a:p>
          <a:p>
            <a:endParaRPr lang="fr-CH" dirty="0" smtClean="0"/>
          </a:p>
        </p:txBody>
      </p:sp>
      <p:sp>
        <p:nvSpPr>
          <p:cNvPr id="5" name="ZoneTexte 4"/>
          <p:cNvSpPr txBox="1"/>
          <p:nvPr/>
        </p:nvSpPr>
        <p:spPr>
          <a:xfrm>
            <a:off x="714375" y="6072188"/>
            <a:ext cx="7715250" cy="646112"/>
          </a:xfrm>
          <a:prstGeom prst="rect">
            <a:avLst/>
          </a:prstGeom>
          <a:noFill/>
        </p:spPr>
        <p:txBody>
          <a:bodyPr>
            <a:spAutoFit/>
          </a:bodyPr>
          <a:lstStyle/>
          <a:p>
            <a:pPr>
              <a:defRPr/>
            </a:pPr>
            <a:r>
              <a:rPr lang="fr-CH" sz="1800" dirty="0" err="1">
                <a:latin typeface="+mn-lt"/>
              </a:rPr>
              <a:t>Tebb</a:t>
            </a:r>
            <a:r>
              <a:rPr lang="fr-CH" sz="1800" dirty="0">
                <a:latin typeface="+mn-lt"/>
              </a:rPr>
              <a:t>, K Journal of  Adolescent </a:t>
            </a:r>
            <a:r>
              <a:rPr lang="fr-CH" sz="1800" dirty="0" err="1">
                <a:latin typeface="+mn-lt"/>
              </a:rPr>
              <a:t>Health</a:t>
            </a:r>
            <a:r>
              <a:rPr lang="fr-CH" sz="1800" dirty="0">
                <a:latin typeface="+mn-lt"/>
              </a:rPr>
              <a:t>  49 (2011)</a:t>
            </a:r>
          </a:p>
          <a:p>
            <a:pPr>
              <a:defRPr/>
            </a:pPr>
            <a:r>
              <a:rPr lang="fr-CH" sz="1800" dirty="0">
                <a:latin typeface="+mn-lt"/>
              </a:rPr>
              <a:t>*</a:t>
            </a:r>
            <a:r>
              <a:rPr lang="fr-CH" sz="1800" dirty="0" err="1">
                <a:latin typeface="+mn-lt"/>
              </a:rPr>
              <a:t>Hutchinson,J</a:t>
            </a:r>
            <a:r>
              <a:rPr lang="fr-CH" sz="1800" dirty="0">
                <a:latin typeface="+mn-lt"/>
              </a:rPr>
              <a:t> </a:t>
            </a:r>
            <a:r>
              <a:rPr lang="fr-CH" sz="1800" dirty="0" err="1">
                <a:latin typeface="+mn-lt"/>
              </a:rPr>
              <a:t>Pediatrics</a:t>
            </a:r>
            <a:r>
              <a:rPr lang="fr-CH" sz="1800" dirty="0">
                <a:latin typeface="+mn-lt"/>
              </a:rPr>
              <a:t> 2005</a:t>
            </a:r>
          </a:p>
        </p:txBody>
      </p:sp>
      <p:sp>
        <p:nvSpPr>
          <p:cNvPr id="6" name="Espace réservé du numéro de diapositive 5"/>
          <p:cNvSpPr>
            <a:spLocks noGrp="1"/>
          </p:cNvSpPr>
          <p:nvPr>
            <p:ph type="sldNum" sz="quarter" idx="10"/>
          </p:nvPr>
        </p:nvSpPr>
        <p:spPr/>
        <p:txBody>
          <a:bodyPr/>
          <a:lstStyle/>
          <a:p>
            <a:pPr>
              <a:defRPr/>
            </a:pPr>
            <a:fld id="{05C092B5-1D99-401F-AC79-E3E0DAE8A808}" type="slidenum">
              <a:rPr lang="en-GB" smtClean="0"/>
              <a:pPr>
                <a:defRPr/>
              </a:pPr>
              <a:t>40</a:t>
            </a:fld>
            <a:endParaRPr lang="en-GB" dirty="0"/>
          </a:p>
        </p:txBody>
      </p:sp>
    </p:spTree>
    <p:extLst>
      <p:ext uri="{BB962C8B-B14F-4D97-AF65-F5344CB8AC3E}">
        <p14:creationId xmlns:p14="http://schemas.microsoft.com/office/powerpoint/2010/main" val="1556071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trust-me-im-a-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603076"/>
            <a:ext cx="3210300" cy="3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el 1"/>
          <p:cNvSpPr>
            <a:spLocks noGrp="1"/>
          </p:cNvSpPr>
          <p:nvPr>
            <p:ph type="title"/>
          </p:nvPr>
        </p:nvSpPr>
        <p:spPr/>
        <p:txBody>
          <a:bodyPr/>
          <a:lstStyle/>
          <a:p>
            <a:r>
              <a:rPr lang="da-DK" smtClean="0"/>
              <a:t>Informed consent</a:t>
            </a:r>
          </a:p>
        </p:txBody>
      </p:sp>
      <p:sp>
        <p:nvSpPr>
          <p:cNvPr id="25603" name="Pladsholder til indhold 2"/>
          <p:cNvSpPr>
            <a:spLocks noGrp="1"/>
          </p:cNvSpPr>
          <p:nvPr>
            <p:ph idx="1"/>
          </p:nvPr>
        </p:nvSpPr>
        <p:spPr/>
        <p:txBody>
          <a:bodyPr/>
          <a:lstStyle/>
          <a:p>
            <a:pPr marL="0" indent="0">
              <a:buNone/>
            </a:pPr>
            <a:r>
              <a:rPr lang="en-US" dirty="0" smtClean="0"/>
              <a:t>An individual who is considered competent has the right to make his/her own decisions about any health intervention that involves </a:t>
            </a:r>
            <a:r>
              <a:rPr lang="da-DK" dirty="0" err="1" smtClean="0"/>
              <a:t>him</a:t>
            </a:r>
            <a:r>
              <a:rPr lang="da-DK" dirty="0" smtClean="0"/>
              <a:t>/her </a:t>
            </a:r>
            <a:r>
              <a:rPr lang="da-DK" dirty="0" err="1" smtClean="0"/>
              <a:t>such</a:t>
            </a:r>
            <a:r>
              <a:rPr lang="da-DK" dirty="0" smtClean="0"/>
              <a:t> as</a:t>
            </a:r>
          </a:p>
          <a:p>
            <a:pPr lvl="1">
              <a:buFont typeface="Arial" pitchFamily="34" charset="0"/>
              <a:buChar char="•"/>
            </a:pPr>
            <a:r>
              <a:rPr lang="en-US" dirty="0" smtClean="0"/>
              <a:t>being prescribed a medication</a:t>
            </a:r>
          </a:p>
          <a:p>
            <a:pPr lvl="1">
              <a:buFont typeface="Arial" pitchFamily="34" charset="0"/>
              <a:buChar char="•"/>
            </a:pPr>
            <a:r>
              <a:rPr lang="da-DK" dirty="0" err="1" smtClean="0"/>
              <a:t>undergoing</a:t>
            </a:r>
            <a:r>
              <a:rPr lang="da-DK" dirty="0" smtClean="0"/>
              <a:t> </a:t>
            </a:r>
            <a:r>
              <a:rPr lang="da-DK" dirty="0" err="1" smtClean="0"/>
              <a:t>surgery</a:t>
            </a:r>
            <a:endParaRPr lang="da-DK" dirty="0" smtClean="0"/>
          </a:p>
          <a:p>
            <a:pPr lvl="1">
              <a:buFont typeface="Arial" pitchFamily="34" charset="0"/>
              <a:buChar char="•"/>
            </a:pPr>
            <a:r>
              <a:rPr lang="da-DK" dirty="0"/>
              <a:t>a </a:t>
            </a:r>
            <a:r>
              <a:rPr lang="da-DK" dirty="0" err="1"/>
              <a:t>laboratory</a:t>
            </a:r>
            <a:r>
              <a:rPr lang="da-DK" dirty="0"/>
              <a:t> test (</a:t>
            </a:r>
            <a:r>
              <a:rPr lang="da-DK" dirty="0" err="1"/>
              <a:t>e.g</a:t>
            </a:r>
            <a:r>
              <a:rPr lang="da-DK" dirty="0"/>
              <a:t>. drug screening</a:t>
            </a:r>
            <a:r>
              <a:rPr lang="da-DK" dirty="0" smtClean="0"/>
              <a:t>)</a:t>
            </a:r>
          </a:p>
          <a:p>
            <a:pPr lvl="1">
              <a:buFont typeface="Arial" pitchFamily="34" charset="0"/>
              <a:buChar char="•"/>
            </a:pPr>
            <a:r>
              <a:rPr lang="da-DK" dirty="0" smtClean="0"/>
              <a:t>etc.</a:t>
            </a:r>
          </a:p>
        </p:txBody>
      </p:sp>
      <p:sp>
        <p:nvSpPr>
          <p:cNvPr id="25604" name="Pladsholder til diasnumm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15FFED-9BCE-48F8-BF1F-6E577D5599AC}" type="slidenum">
              <a:rPr lang="en-GB" sz="1400" smtClean="0"/>
              <a:pPr/>
              <a:t>41</a:t>
            </a:fld>
            <a:endParaRPr lang="en-GB" sz="1400" dirty="0" smtClean="0"/>
          </a:p>
        </p:txBody>
      </p:sp>
    </p:spTree>
    <p:extLst>
      <p:ext uri="{BB962C8B-B14F-4D97-AF65-F5344CB8AC3E}">
        <p14:creationId xmlns:p14="http://schemas.microsoft.com/office/powerpoint/2010/main" val="79881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da-DK" smtClean="0"/>
              <a:t>Informed consent</a:t>
            </a:r>
          </a:p>
        </p:txBody>
      </p:sp>
      <p:sp>
        <p:nvSpPr>
          <p:cNvPr id="26627" name="Pladsholder til indhold 2"/>
          <p:cNvSpPr>
            <a:spLocks noGrp="1"/>
          </p:cNvSpPr>
          <p:nvPr>
            <p:ph idx="1"/>
          </p:nvPr>
        </p:nvSpPr>
        <p:spPr>
          <a:xfrm>
            <a:off x="228600" y="1556792"/>
            <a:ext cx="8686800" cy="4876800"/>
          </a:xfrm>
        </p:spPr>
        <p:txBody>
          <a:bodyPr/>
          <a:lstStyle/>
          <a:p>
            <a:pPr>
              <a:buFont typeface="Arial" pitchFamily="34" charset="0"/>
              <a:buChar char="•"/>
            </a:pPr>
            <a:r>
              <a:rPr lang="da-DK" sz="2800" dirty="0" smtClean="0"/>
              <a:t>Information</a:t>
            </a:r>
          </a:p>
          <a:p>
            <a:pPr lvl="1">
              <a:buFont typeface="Arial" pitchFamily="34" charset="0"/>
              <a:buChar char="•"/>
            </a:pPr>
            <a:r>
              <a:rPr lang="da-DK" dirty="0" smtClean="0"/>
              <a:t>How</a:t>
            </a:r>
          </a:p>
          <a:p>
            <a:pPr lvl="1">
              <a:buFont typeface="Arial" pitchFamily="34" charset="0"/>
              <a:buChar char="•"/>
            </a:pPr>
            <a:r>
              <a:rPr lang="da-DK" dirty="0" smtClean="0"/>
              <a:t>To </a:t>
            </a:r>
            <a:r>
              <a:rPr lang="da-DK" dirty="0" err="1" smtClean="0"/>
              <a:t>whom</a:t>
            </a:r>
            <a:endParaRPr lang="da-DK" dirty="0" smtClean="0"/>
          </a:p>
          <a:p>
            <a:pPr lvl="1">
              <a:buFont typeface="Arial" pitchFamily="34" charset="0"/>
              <a:buChar char="•"/>
            </a:pPr>
            <a:r>
              <a:rPr lang="da-DK" dirty="0" smtClean="0"/>
              <a:t>Level of information</a:t>
            </a:r>
          </a:p>
          <a:p>
            <a:pPr>
              <a:buFont typeface="Arial" pitchFamily="34" charset="0"/>
              <a:buChar char="•"/>
            </a:pPr>
            <a:r>
              <a:rPr lang="da-DK" sz="2800" dirty="0" err="1" smtClean="0"/>
              <a:t>Competence</a:t>
            </a:r>
            <a:r>
              <a:rPr lang="da-DK" sz="2800" dirty="0" smtClean="0"/>
              <a:t> to </a:t>
            </a:r>
            <a:r>
              <a:rPr lang="da-DK" sz="2800" dirty="0" err="1" smtClean="0"/>
              <a:t>consent</a:t>
            </a:r>
            <a:endParaRPr lang="da-DK" sz="2800" dirty="0" smtClean="0"/>
          </a:p>
          <a:p>
            <a:pPr lvl="1">
              <a:buFont typeface="Arial" pitchFamily="34" charset="0"/>
              <a:buChar char="•"/>
            </a:pPr>
            <a:r>
              <a:rPr lang="da-DK" dirty="0" smtClean="0"/>
              <a:t>Determination of </a:t>
            </a:r>
            <a:r>
              <a:rPr lang="da-DK" dirty="0" err="1" smtClean="0"/>
              <a:t>maturity</a:t>
            </a:r>
            <a:r>
              <a:rPr lang="da-DK" dirty="0" smtClean="0"/>
              <a:t>/</a:t>
            </a:r>
            <a:r>
              <a:rPr lang="da-DK" dirty="0" err="1" smtClean="0"/>
              <a:t>competence</a:t>
            </a:r>
            <a:endParaRPr lang="da-DK" dirty="0" smtClean="0"/>
          </a:p>
          <a:p>
            <a:pPr lvl="1">
              <a:buFont typeface="Arial" pitchFamily="34" charset="0"/>
              <a:buChar char="•"/>
            </a:pPr>
            <a:r>
              <a:rPr lang="da-DK" dirty="0" err="1" smtClean="0"/>
              <a:t>Influence</a:t>
            </a:r>
            <a:r>
              <a:rPr lang="da-DK" dirty="0" smtClean="0"/>
              <a:t> or </a:t>
            </a:r>
            <a:r>
              <a:rPr lang="da-DK" dirty="0" err="1" smtClean="0"/>
              <a:t>coercion</a:t>
            </a:r>
            <a:endParaRPr lang="da-DK" dirty="0" smtClean="0"/>
          </a:p>
          <a:p>
            <a:pPr lvl="2">
              <a:buFont typeface="Arial" pitchFamily="34" charset="0"/>
              <a:buChar char="•"/>
            </a:pPr>
            <a:r>
              <a:rPr lang="da-DK" dirty="0" err="1" smtClean="0"/>
              <a:t>Setting</a:t>
            </a:r>
            <a:r>
              <a:rPr lang="da-DK" dirty="0" smtClean="0"/>
              <a:t>/situation</a:t>
            </a:r>
          </a:p>
          <a:p>
            <a:pPr lvl="2">
              <a:buFont typeface="Arial" pitchFamily="34" charset="0"/>
              <a:buChar char="•"/>
            </a:pPr>
            <a:r>
              <a:rPr lang="da-DK" dirty="0" err="1" smtClean="0"/>
              <a:t>Parents</a:t>
            </a:r>
            <a:endParaRPr lang="da-DK" dirty="0" smtClean="0"/>
          </a:p>
          <a:p>
            <a:pPr lvl="2">
              <a:buFont typeface="Arial" pitchFamily="34" charset="0"/>
              <a:buChar char="•"/>
            </a:pPr>
            <a:r>
              <a:rPr lang="da-DK" dirty="0" err="1" smtClean="0"/>
              <a:t>Others</a:t>
            </a:r>
            <a:endParaRPr lang="da-DK" dirty="0" smtClean="0"/>
          </a:p>
          <a:p>
            <a:pPr lvl="2">
              <a:buFont typeface="Arial" pitchFamily="34" charset="0"/>
              <a:buChar char="•"/>
            </a:pPr>
            <a:r>
              <a:rPr lang="da-DK" dirty="0" err="1" smtClean="0"/>
              <a:t>Culture</a:t>
            </a:r>
            <a:r>
              <a:rPr lang="da-DK" dirty="0" smtClean="0"/>
              <a:t>/religion</a:t>
            </a:r>
          </a:p>
        </p:txBody>
      </p:sp>
      <p:sp>
        <p:nvSpPr>
          <p:cNvPr id="26628" name="Pladsholder til diasnumm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A848FF-A0B2-40D6-9BA5-A67B0476DFC4}" type="slidenum">
              <a:rPr lang="en-GB" sz="1400" smtClean="0"/>
              <a:pPr/>
              <a:t>42</a:t>
            </a:fld>
            <a:endParaRPr lang="en-GB" sz="1400" smtClean="0"/>
          </a:p>
        </p:txBody>
      </p:sp>
      <p:pic>
        <p:nvPicPr>
          <p:cNvPr id="26629"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t="10687" r="5840"/>
          <a:stretch>
            <a:fillRect/>
          </a:stretch>
        </p:blipFill>
        <p:spPr bwMode="auto">
          <a:xfrm>
            <a:off x="5648377" y="1124744"/>
            <a:ext cx="3316236" cy="286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514379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a-DK" smtClean="0"/>
              <a:t>Competence</a:t>
            </a:r>
          </a:p>
        </p:txBody>
      </p:sp>
      <p:sp>
        <p:nvSpPr>
          <p:cNvPr id="22531" name="Pladsholder til indhold 2"/>
          <p:cNvSpPr>
            <a:spLocks noGrp="1"/>
          </p:cNvSpPr>
          <p:nvPr>
            <p:ph idx="1"/>
          </p:nvPr>
        </p:nvSpPr>
        <p:spPr/>
        <p:txBody>
          <a:bodyPr/>
          <a:lstStyle/>
          <a:p>
            <a:pPr>
              <a:buFont typeface="Arial" pitchFamily="34" charset="0"/>
              <a:buChar char="•"/>
            </a:pPr>
            <a:r>
              <a:rPr lang="en-US" sz="2800" dirty="0" smtClean="0"/>
              <a:t>Refers to the fact that a person is able to </a:t>
            </a:r>
            <a:r>
              <a:rPr lang="en-US" sz="2800" b="1" dirty="0" smtClean="0"/>
              <a:t>understand a situation requiring a decision.</a:t>
            </a:r>
          </a:p>
          <a:p>
            <a:pPr>
              <a:buFont typeface="Arial" pitchFamily="34" charset="0"/>
              <a:buChar char="•"/>
            </a:pPr>
            <a:r>
              <a:rPr lang="en-US" sz="2800" dirty="0" smtClean="0"/>
              <a:t>All individuals who have attained their </a:t>
            </a:r>
            <a:r>
              <a:rPr lang="en-US" sz="2800" b="1" dirty="0" smtClean="0"/>
              <a:t>majority </a:t>
            </a:r>
            <a:r>
              <a:rPr lang="en-US" sz="2800" dirty="0" smtClean="0"/>
              <a:t>are</a:t>
            </a:r>
            <a:r>
              <a:rPr lang="en-US" sz="2800" b="1" dirty="0" smtClean="0"/>
              <a:t> </a:t>
            </a:r>
            <a:r>
              <a:rPr lang="da-DK" sz="2800" dirty="0" err="1" smtClean="0"/>
              <a:t>considered</a:t>
            </a:r>
            <a:r>
              <a:rPr lang="da-DK" sz="2800" dirty="0" smtClean="0"/>
              <a:t> </a:t>
            </a:r>
            <a:r>
              <a:rPr lang="da-DK" sz="2800" dirty="0" err="1" smtClean="0"/>
              <a:t>competent</a:t>
            </a:r>
            <a:r>
              <a:rPr lang="da-DK" sz="2800" dirty="0" smtClean="0"/>
              <a:t> </a:t>
            </a:r>
            <a:r>
              <a:rPr lang="en-US" sz="2800" dirty="0" smtClean="0"/>
              <a:t>unless they suffer from major psychiatric disturbance.</a:t>
            </a:r>
          </a:p>
          <a:p>
            <a:pPr>
              <a:buFont typeface="Arial" pitchFamily="34" charset="0"/>
              <a:buChar char="•"/>
            </a:pPr>
            <a:r>
              <a:rPr lang="en-US" sz="2800" dirty="0" smtClean="0"/>
              <a:t>The extent to which young people not having reached their majority can be considered competent is open to debate </a:t>
            </a:r>
            <a:r>
              <a:rPr lang="en-US" sz="2800" b="1" dirty="0" smtClean="0"/>
              <a:t>(“mature minors”). </a:t>
            </a:r>
            <a:endParaRPr lang="da-DK" sz="2800" dirty="0" smtClean="0"/>
          </a:p>
        </p:txBody>
      </p:sp>
      <p:sp>
        <p:nvSpPr>
          <p:cNvPr id="22532" name="Pladsholder til diasnumm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96626C-3524-4A57-8B01-E4E17931CB50}" type="slidenum">
              <a:rPr lang="en-GB" sz="1400" smtClean="0"/>
              <a:pPr/>
              <a:t>43</a:t>
            </a:fld>
            <a:endParaRPr lang="en-GB" sz="1400" smtClean="0"/>
          </a:p>
        </p:txBody>
      </p:sp>
    </p:spTree>
    <p:extLst>
      <p:ext uri="{BB962C8B-B14F-4D97-AF65-F5344CB8AC3E}">
        <p14:creationId xmlns:p14="http://schemas.microsoft.com/office/powerpoint/2010/main" val="10681299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a-DK" smtClean="0"/>
              <a:t>Competence</a:t>
            </a:r>
          </a:p>
        </p:txBody>
      </p:sp>
      <p:sp>
        <p:nvSpPr>
          <p:cNvPr id="22531" name="Pladsholder til indhold 2"/>
          <p:cNvSpPr>
            <a:spLocks noGrp="1"/>
          </p:cNvSpPr>
          <p:nvPr>
            <p:ph idx="1"/>
          </p:nvPr>
        </p:nvSpPr>
        <p:spPr/>
        <p:txBody>
          <a:bodyPr/>
          <a:lstStyle/>
          <a:p>
            <a:pPr marL="0" indent="0">
              <a:buNone/>
            </a:pPr>
            <a:r>
              <a:rPr lang="da-DK" sz="2800" dirty="0" smtClean="0"/>
              <a:t>Is </a:t>
            </a:r>
            <a:r>
              <a:rPr lang="da-DK" sz="2800" dirty="0" err="1" smtClean="0"/>
              <a:t>task</a:t>
            </a:r>
            <a:r>
              <a:rPr lang="da-DK" sz="2800" dirty="0" smtClean="0"/>
              <a:t> </a:t>
            </a:r>
            <a:r>
              <a:rPr lang="da-DK" sz="2800" dirty="0" err="1" smtClean="0"/>
              <a:t>specific</a:t>
            </a:r>
            <a:endParaRPr lang="da-DK" sz="2800" dirty="0" smtClean="0"/>
          </a:p>
          <a:p>
            <a:pPr marL="0" indent="0">
              <a:buNone/>
            </a:pPr>
            <a:endParaRPr lang="da-DK" sz="2800" dirty="0" smtClean="0"/>
          </a:p>
          <a:p>
            <a:pPr marL="0" indent="0">
              <a:buNone/>
            </a:pPr>
            <a:r>
              <a:rPr lang="da-DK" sz="2800" dirty="0" err="1" smtClean="0"/>
              <a:t>Depends</a:t>
            </a:r>
            <a:r>
              <a:rPr lang="da-DK" sz="2800" dirty="0" smtClean="0"/>
              <a:t> on </a:t>
            </a:r>
            <a:r>
              <a:rPr lang="da-DK" sz="2800" dirty="0" err="1" smtClean="0"/>
              <a:t>e.g</a:t>
            </a:r>
            <a:r>
              <a:rPr lang="da-DK" sz="2800" dirty="0" smtClean="0"/>
              <a:t>.</a:t>
            </a:r>
          </a:p>
          <a:p>
            <a:pPr>
              <a:buFont typeface="Arial" pitchFamily="34" charset="0"/>
              <a:buChar char="•"/>
            </a:pPr>
            <a:r>
              <a:rPr lang="da-DK" sz="2800" dirty="0" err="1" smtClean="0"/>
              <a:t>Pain</a:t>
            </a:r>
            <a:r>
              <a:rPr lang="da-DK" sz="2800" dirty="0" smtClean="0"/>
              <a:t>, </a:t>
            </a:r>
            <a:r>
              <a:rPr lang="da-DK" sz="2800" dirty="0" err="1" smtClean="0"/>
              <a:t>fear</a:t>
            </a:r>
            <a:r>
              <a:rPr lang="da-DK" sz="2800" dirty="0" smtClean="0"/>
              <a:t>, </a:t>
            </a:r>
            <a:r>
              <a:rPr lang="da-DK" sz="2800" dirty="0" err="1" smtClean="0"/>
              <a:t>confusion</a:t>
            </a:r>
            <a:r>
              <a:rPr lang="da-DK" sz="2800" dirty="0" smtClean="0"/>
              <a:t>, </a:t>
            </a:r>
            <a:r>
              <a:rPr lang="da-DK" sz="2800" dirty="0" err="1" smtClean="0"/>
              <a:t>fatigue</a:t>
            </a:r>
            <a:endParaRPr lang="da-DK" sz="2800" dirty="0" smtClean="0"/>
          </a:p>
          <a:p>
            <a:pPr>
              <a:buFont typeface="Arial" pitchFamily="34" charset="0"/>
              <a:buChar char="•"/>
            </a:pPr>
            <a:r>
              <a:rPr lang="da-DK" sz="2800" dirty="0" err="1" smtClean="0"/>
              <a:t>Medication</a:t>
            </a:r>
            <a:endParaRPr lang="da-DK" sz="2800" dirty="0" smtClean="0"/>
          </a:p>
          <a:p>
            <a:pPr>
              <a:buFont typeface="Arial" pitchFamily="34" charset="0"/>
              <a:buChar char="•"/>
            </a:pPr>
            <a:r>
              <a:rPr lang="da-DK" sz="2800" dirty="0" err="1" smtClean="0"/>
              <a:t>Emotional</a:t>
            </a:r>
            <a:r>
              <a:rPr lang="da-DK" sz="2800" dirty="0" smtClean="0"/>
              <a:t> </a:t>
            </a:r>
            <a:r>
              <a:rPr lang="da-DK" sz="2800" dirty="0" err="1" smtClean="0"/>
              <a:t>state</a:t>
            </a:r>
            <a:endParaRPr lang="da-DK" sz="2800" dirty="0" smtClean="0"/>
          </a:p>
          <a:p>
            <a:pPr>
              <a:buFont typeface="Arial" pitchFamily="34" charset="0"/>
              <a:buChar char="•"/>
            </a:pPr>
            <a:r>
              <a:rPr lang="da-DK" sz="2800" dirty="0" err="1" smtClean="0"/>
              <a:t>Cognitive</a:t>
            </a:r>
            <a:r>
              <a:rPr lang="da-DK" sz="2800" dirty="0" smtClean="0"/>
              <a:t> </a:t>
            </a:r>
            <a:r>
              <a:rPr lang="da-DK" sz="2800" dirty="0" err="1" smtClean="0"/>
              <a:t>development</a:t>
            </a:r>
            <a:endParaRPr lang="da-DK" sz="2800" dirty="0" smtClean="0"/>
          </a:p>
          <a:p>
            <a:pPr>
              <a:buFont typeface="Arial" pitchFamily="34" charset="0"/>
              <a:buChar char="•"/>
            </a:pPr>
            <a:r>
              <a:rPr lang="da-DK" sz="2800" dirty="0" err="1" smtClean="0"/>
              <a:t>Ability</a:t>
            </a:r>
            <a:r>
              <a:rPr lang="da-DK" sz="2800" dirty="0" smtClean="0"/>
              <a:t> to balance </a:t>
            </a:r>
            <a:r>
              <a:rPr lang="da-DK" sz="2800" dirty="0" err="1" smtClean="0"/>
              <a:t>risks</a:t>
            </a:r>
            <a:r>
              <a:rPr lang="da-DK" sz="2800" dirty="0" smtClean="0"/>
              <a:t> and </a:t>
            </a:r>
            <a:r>
              <a:rPr lang="da-DK" sz="2800" dirty="0" err="1" smtClean="0"/>
              <a:t>benefits</a:t>
            </a:r>
            <a:endParaRPr lang="da-DK" sz="2800" dirty="0" smtClean="0"/>
          </a:p>
          <a:p>
            <a:pPr>
              <a:buFont typeface="Arial" pitchFamily="34" charset="0"/>
              <a:buChar char="•"/>
            </a:pPr>
            <a:r>
              <a:rPr lang="da-DK" sz="2800" dirty="0" smtClean="0"/>
              <a:t>Life </a:t>
            </a:r>
            <a:r>
              <a:rPr lang="da-DK" sz="2800" dirty="0" err="1" smtClean="0"/>
              <a:t>experience</a:t>
            </a:r>
            <a:endParaRPr lang="da-DK" sz="2800" dirty="0" smtClean="0"/>
          </a:p>
        </p:txBody>
      </p:sp>
      <p:sp>
        <p:nvSpPr>
          <p:cNvPr id="22532" name="Pladsholder til diasnumm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96626C-3524-4A57-8B01-E4E17931CB50}" type="slidenum">
              <a:rPr lang="en-GB" sz="1400" smtClean="0"/>
              <a:pPr/>
              <a:t>44</a:t>
            </a:fld>
            <a:endParaRPr lang="en-GB" sz="1400" smtClean="0"/>
          </a:p>
        </p:txBody>
      </p:sp>
    </p:spTree>
    <p:extLst>
      <p:ext uri="{BB962C8B-B14F-4D97-AF65-F5344CB8AC3E}">
        <p14:creationId xmlns:p14="http://schemas.microsoft.com/office/powerpoint/2010/main" val="3810749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Assessing</a:t>
            </a:r>
            <a:r>
              <a:rPr lang="da-DK" dirty="0" smtClean="0"/>
              <a:t> </a:t>
            </a:r>
            <a:r>
              <a:rPr lang="da-DK" dirty="0" err="1" smtClean="0"/>
              <a:t>competence</a:t>
            </a:r>
            <a:endParaRPr lang="da-DK" dirty="0"/>
          </a:p>
        </p:txBody>
      </p:sp>
      <p:sp>
        <p:nvSpPr>
          <p:cNvPr id="3" name="Pladsholder til indhold 2"/>
          <p:cNvSpPr>
            <a:spLocks noGrp="1"/>
          </p:cNvSpPr>
          <p:nvPr>
            <p:ph idx="1"/>
          </p:nvPr>
        </p:nvSpPr>
        <p:spPr/>
        <p:txBody>
          <a:bodyPr/>
          <a:lstStyle/>
          <a:p>
            <a:r>
              <a:rPr lang="da-DK" dirty="0" smtClean="0"/>
              <a:t>Realise </a:t>
            </a:r>
            <a:r>
              <a:rPr lang="da-DK" dirty="0" err="1" smtClean="0"/>
              <a:t>there</a:t>
            </a:r>
            <a:r>
              <a:rPr lang="da-DK" dirty="0" smtClean="0"/>
              <a:t> is a </a:t>
            </a:r>
            <a:r>
              <a:rPr lang="da-DK" dirty="0" err="1" smtClean="0"/>
              <a:t>choice</a:t>
            </a:r>
            <a:r>
              <a:rPr lang="da-DK" dirty="0" smtClean="0"/>
              <a:t> to </a:t>
            </a:r>
            <a:r>
              <a:rPr lang="da-DK" dirty="0" err="1" smtClean="0"/>
              <a:t>be</a:t>
            </a:r>
            <a:r>
              <a:rPr lang="da-DK" dirty="0" smtClean="0"/>
              <a:t> made</a:t>
            </a:r>
          </a:p>
          <a:p>
            <a:r>
              <a:rPr lang="da-DK" dirty="0" err="1" smtClean="0"/>
              <a:t>Consent</a:t>
            </a:r>
            <a:r>
              <a:rPr lang="da-DK" dirty="0" smtClean="0"/>
              <a:t> is not a sign of </a:t>
            </a:r>
            <a:r>
              <a:rPr lang="da-DK" dirty="0" err="1" smtClean="0"/>
              <a:t>competence</a:t>
            </a:r>
            <a:r>
              <a:rPr lang="da-DK" dirty="0" smtClean="0"/>
              <a:t> in </a:t>
            </a:r>
            <a:r>
              <a:rPr lang="da-DK" dirty="0" err="1" smtClean="0"/>
              <a:t>itself</a:t>
            </a:r>
            <a:endParaRPr lang="da-DK" dirty="0" smtClean="0"/>
          </a:p>
          <a:p>
            <a:r>
              <a:rPr lang="da-DK" dirty="0" smtClean="0"/>
              <a:t>Demonstration of </a:t>
            </a:r>
            <a:r>
              <a:rPr lang="da-DK" dirty="0" err="1" smtClean="0"/>
              <a:t>actual</a:t>
            </a:r>
            <a:r>
              <a:rPr lang="da-DK" dirty="0" smtClean="0"/>
              <a:t> </a:t>
            </a:r>
            <a:r>
              <a:rPr lang="da-DK" dirty="0" err="1" smtClean="0"/>
              <a:t>understanding</a:t>
            </a:r>
            <a:endParaRPr lang="da-DK" dirty="0" smtClean="0"/>
          </a:p>
          <a:p>
            <a:r>
              <a:rPr lang="da-DK" dirty="0" smtClean="0"/>
              <a:t>Potential </a:t>
            </a:r>
            <a:r>
              <a:rPr lang="da-DK" dirty="0" err="1" smtClean="0"/>
              <a:t>conflicts</a:t>
            </a:r>
            <a:r>
              <a:rPr lang="da-DK" dirty="0" smtClean="0"/>
              <a:t> of </a:t>
            </a:r>
            <a:r>
              <a:rPr lang="da-DK" dirty="0" err="1" smtClean="0"/>
              <a:t>interest</a:t>
            </a:r>
            <a:r>
              <a:rPr lang="da-DK" dirty="0" smtClean="0"/>
              <a:t> for </a:t>
            </a:r>
            <a:r>
              <a:rPr lang="da-DK" dirty="0" err="1" smtClean="0"/>
              <a:t>health</a:t>
            </a:r>
            <a:r>
              <a:rPr lang="da-DK" dirty="0" smtClean="0"/>
              <a:t> </a:t>
            </a:r>
            <a:r>
              <a:rPr lang="da-DK" dirty="0" err="1" smtClean="0"/>
              <a:t>care</a:t>
            </a:r>
            <a:r>
              <a:rPr lang="da-DK" dirty="0" smtClean="0"/>
              <a:t> team</a:t>
            </a:r>
            <a:endParaRPr lang="da-DK" dirty="0"/>
          </a:p>
        </p:txBody>
      </p:sp>
      <p:sp>
        <p:nvSpPr>
          <p:cNvPr id="4" name="Pladsholder til diasnummer 3"/>
          <p:cNvSpPr>
            <a:spLocks noGrp="1"/>
          </p:cNvSpPr>
          <p:nvPr>
            <p:ph type="sldNum" sz="quarter" idx="11"/>
          </p:nvPr>
        </p:nvSpPr>
        <p:spPr/>
        <p:txBody>
          <a:bodyPr/>
          <a:lstStyle/>
          <a:p>
            <a:pPr>
              <a:defRPr/>
            </a:pPr>
            <a:fld id="{E139C831-40D8-4D52-984D-B10D193B6FC9}" type="slidenum">
              <a:rPr lang="en-GB" smtClean="0"/>
              <a:pPr>
                <a:defRPr/>
              </a:pPr>
              <a:t>45</a:t>
            </a:fld>
            <a:endParaRPr lang="en-GB"/>
          </a:p>
        </p:txBody>
      </p:sp>
    </p:spTree>
    <p:extLst>
      <p:ext uri="{BB962C8B-B14F-4D97-AF65-F5344CB8AC3E}">
        <p14:creationId xmlns:p14="http://schemas.microsoft.com/office/powerpoint/2010/main" val="594640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da-DK" dirty="0" smtClean="0"/>
              <a:t>Louise, 14</a:t>
            </a:r>
          </a:p>
        </p:txBody>
      </p:sp>
      <p:sp>
        <p:nvSpPr>
          <p:cNvPr id="33795" name="Pladsholder til indhold 2"/>
          <p:cNvSpPr>
            <a:spLocks noGrp="1"/>
          </p:cNvSpPr>
          <p:nvPr>
            <p:ph idx="1"/>
          </p:nvPr>
        </p:nvSpPr>
        <p:spPr/>
        <p:txBody>
          <a:bodyPr/>
          <a:lstStyle/>
          <a:p>
            <a:pPr marL="0" indent="0">
              <a:buNone/>
            </a:pPr>
            <a:r>
              <a:rPr lang="da-DK" sz="2400" dirty="0" smtClean="0"/>
              <a:t>Louise is 14 </a:t>
            </a:r>
            <a:r>
              <a:rPr lang="da-DK" sz="2400" dirty="0" err="1" smtClean="0"/>
              <a:t>years</a:t>
            </a:r>
            <a:r>
              <a:rPr lang="da-DK" sz="2400" dirty="0" smtClean="0"/>
              <a:t> old and </a:t>
            </a:r>
            <a:r>
              <a:rPr lang="da-DK" sz="2400" dirty="0" err="1" smtClean="0"/>
              <a:t>suffers</a:t>
            </a:r>
            <a:r>
              <a:rPr lang="da-DK" sz="2400" dirty="0" smtClean="0"/>
              <a:t> from </a:t>
            </a:r>
            <a:r>
              <a:rPr lang="da-DK" sz="2400" dirty="0" err="1" smtClean="0"/>
              <a:t>asthma</a:t>
            </a:r>
            <a:r>
              <a:rPr lang="da-DK" sz="2400" dirty="0" smtClean="0"/>
              <a:t>. </a:t>
            </a:r>
            <a:r>
              <a:rPr lang="da-DK" sz="2400" dirty="0" err="1" smtClean="0"/>
              <a:t>She</a:t>
            </a:r>
            <a:r>
              <a:rPr lang="da-DK" sz="2400" dirty="0" smtClean="0"/>
              <a:t> is </a:t>
            </a:r>
            <a:r>
              <a:rPr lang="da-DK" sz="2400" dirty="0" err="1" smtClean="0"/>
              <a:t>treated</a:t>
            </a:r>
            <a:r>
              <a:rPr lang="da-DK" sz="2400" dirty="0" smtClean="0"/>
              <a:t> with </a:t>
            </a:r>
            <a:r>
              <a:rPr lang="da-DK" sz="2400" dirty="0" err="1" smtClean="0"/>
              <a:t>low</a:t>
            </a:r>
            <a:r>
              <a:rPr lang="da-DK" sz="2400" dirty="0" smtClean="0"/>
              <a:t> </a:t>
            </a:r>
            <a:r>
              <a:rPr lang="da-DK" sz="2400" dirty="0" err="1" smtClean="0"/>
              <a:t>dose</a:t>
            </a:r>
            <a:r>
              <a:rPr lang="da-DK" sz="2400" dirty="0" smtClean="0"/>
              <a:t> ICS and short-</a:t>
            </a:r>
            <a:r>
              <a:rPr lang="da-DK" sz="2400" dirty="0" err="1" smtClean="0"/>
              <a:t>acting</a:t>
            </a:r>
            <a:r>
              <a:rPr lang="da-DK" sz="2400" dirty="0" smtClean="0"/>
              <a:t> B</a:t>
            </a:r>
            <a:r>
              <a:rPr lang="da-DK" sz="2400" baseline="-25000" dirty="0" smtClean="0"/>
              <a:t>2</a:t>
            </a:r>
            <a:r>
              <a:rPr lang="da-DK" sz="2400" dirty="0" smtClean="0"/>
              <a:t> </a:t>
            </a:r>
            <a:r>
              <a:rPr lang="da-DK" sz="2400" dirty="0" err="1" smtClean="0"/>
              <a:t>agonist</a:t>
            </a:r>
            <a:r>
              <a:rPr lang="da-DK" sz="2400" dirty="0" smtClean="0"/>
              <a:t> but her </a:t>
            </a:r>
            <a:r>
              <a:rPr lang="da-DK" sz="2400" dirty="0" err="1" smtClean="0"/>
              <a:t>asthma</a:t>
            </a:r>
            <a:r>
              <a:rPr lang="da-DK" sz="2400" dirty="0" smtClean="0"/>
              <a:t> is </a:t>
            </a:r>
            <a:r>
              <a:rPr lang="da-DK" sz="2400" dirty="0" err="1" smtClean="0"/>
              <a:t>only</a:t>
            </a:r>
            <a:r>
              <a:rPr lang="da-DK" sz="2400" dirty="0" smtClean="0"/>
              <a:t> </a:t>
            </a:r>
            <a:r>
              <a:rPr lang="da-DK" sz="2400" dirty="0" err="1" smtClean="0"/>
              <a:t>partly</a:t>
            </a:r>
            <a:r>
              <a:rPr lang="da-DK" sz="2400" dirty="0" smtClean="0"/>
              <a:t> </a:t>
            </a:r>
            <a:r>
              <a:rPr lang="da-DK" sz="2400" dirty="0" err="1" smtClean="0"/>
              <a:t>controlled</a:t>
            </a:r>
            <a:r>
              <a:rPr lang="da-DK" sz="2400" dirty="0" smtClean="0"/>
              <a:t>. The </a:t>
            </a:r>
            <a:r>
              <a:rPr lang="da-DK" sz="2400" dirty="0" err="1" smtClean="0"/>
              <a:t>next</a:t>
            </a:r>
            <a:r>
              <a:rPr lang="da-DK" sz="2400" dirty="0" smtClean="0"/>
              <a:t> step in </a:t>
            </a:r>
            <a:r>
              <a:rPr lang="da-DK" sz="2400" dirty="0" err="1" smtClean="0"/>
              <a:t>treatment</a:t>
            </a:r>
            <a:r>
              <a:rPr lang="da-DK" sz="2400" dirty="0" smtClean="0"/>
              <a:t> is </a:t>
            </a:r>
            <a:r>
              <a:rPr lang="da-DK" sz="2400" dirty="0" err="1" smtClean="0"/>
              <a:t>either</a:t>
            </a:r>
            <a:endParaRPr lang="da-DK" dirty="0" smtClean="0"/>
          </a:p>
          <a:p>
            <a:pPr lvl="1">
              <a:buFont typeface="Arial" pitchFamily="34" charset="0"/>
              <a:buChar char="•"/>
            </a:pPr>
            <a:r>
              <a:rPr lang="da-DK" dirty="0" err="1" smtClean="0"/>
              <a:t>Adding</a:t>
            </a:r>
            <a:r>
              <a:rPr lang="da-DK" dirty="0" smtClean="0"/>
              <a:t> long-</a:t>
            </a:r>
            <a:r>
              <a:rPr lang="da-DK" dirty="0" err="1" smtClean="0"/>
              <a:t>acting</a:t>
            </a:r>
            <a:r>
              <a:rPr lang="da-DK" dirty="0" smtClean="0"/>
              <a:t> B</a:t>
            </a:r>
            <a:r>
              <a:rPr lang="da-DK" baseline="-25000" dirty="0" smtClean="0"/>
              <a:t>2</a:t>
            </a:r>
            <a:r>
              <a:rPr lang="da-DK" dirty="0" smtClean="0"/>
              <a:t>-agonist</a:t>
            </a:r>
          </a:p>
          <a:p>
            <a:pPr lvl="1">
              <a:buFont typeface="Arial" pitchFamily="34" charset="0"/>
              <a:buChar char="•"/>
            </a:pPr>
            <a:r>
              <a:rPr lang="da-DK" dirty="0" err="1" smtClean="0"/>
              <a:t>Increasing</a:t>
            </a:r>
            <a:r>
              <a:rPr lang="da-DK" dirty="0" smtClean="0"/>
              <a:t> </a:t>
            </a:r>
            <a:r>
              <a:rPr lang="da-DK" dirty="0" err="1" smtClean="0"/>
              <a:t>inhaled</a:t>
            </a:r>
            <a:r>
              <a:rPr lang="da-DK" dirty="0" smtClean="0"/>
              <a:t> ICS</a:t>
            </a:r>
          </a:p>
          <a:p>
            <a:pPr marL="0" indent="0">
              <a:buNone/>
            </a:pPr>
            <a:endParaRPr lang="da-DK" sz="2400" dirty="0" smtClean="0"/>
          </a:p>
          <a:p>
            <a:pPr marL="0" indent="0">
              <a:buNone/>
            </a:pPr>
            <a:r>
              <a:rPr lang="da-DK" sz="2400" dirty="0" smtClean="0"/>
              <a:t>How </a:t>
            </a:r>
            <a:r>
              <a:rPr lang="da-DK" sz="2400" dirty="0" err="1" smtClean="0"/>
              <a:t>will</a:t>
            </a:r>
            <a:r>
              <a:rPr lang="da-DK" sz="2400" dirty="0" smtClean="0"/>
              <a:t> </a:t>
            </a:r>
            <a:r>
              <a:rPr lang="da-DK" sz="2400" dirty="0" err="1" smtClean="0"/>
              <a:t>you</a:t>
            </a:r>
            <a:r>
              <a:rPr lang="da-DK" sz="2400" dirty="0" smtClean="0"/>
              <a:t> </a:t>
            </a:r>
            <a:r>
              <a:rPr lang="da-DK" sz="2400" dirty="0" err="1" smtClean="0"/>
              <a:t>inform</a:t>
            </a:r>
            <a:r>
              <a:rPr lang="da-DK" sz="2400" dirty="0" smtClean="0"/>
              <a:t> her and her </a:t>
            </a:r>
            <a:r>
              <a:rPr lang="da-DK" sz="2400" dirty="0" err="1" smtClean="0"/>
              <a:t>parents</a:t>
            </a:r>
            <a:r>
              <a:rPr lang="da-DK" sz="2400" dirty="0" smtClean="0"/>
              <a:t>                                    and </a:t>
            </a:r>
            <a:r>
              <a:rPr lang="da-DK" sz="2400" dirty="0" err="1" smtClean="0"/>
              <a:t>assess</a:t>
            </a:r>
            <a:r>
              <a:rPr lang="da-DK" sz="2400" dirty="0" smtClean="0"/>
              <a:t> her </a:t>
            </a:r>
            <a:r>
              <a:rPr lang="da-DK" sz="2400" dirty="0" err="1" smtClean="0"/>
              <a:t>competence</a:t>
            </a:r>
            <a:r>
              <a:rPr lang="da-DK" sz="2400" dirty="0" smtClean="0"/>
              <a:t> to </a:t>
            </a:r>
            <a:r>
              <a:rPr lang="da-DK" sz="2400" dirty="0" err="1" smtClean="0"/>
              <a:t>consent</a:t>
            </a:r>
            <a:r>
              <a:rPr lang="da-DK" sz="2400" dirty="0" smtClean="0"/>
              <a:t>?</a:t>
            </a:r>
          </a:p>
        </p:txBody>
      </p:sp>
      <p:sp>
        <p:nvSpPr>
          <p:cNvPr id="33796" name="Pladsholder til diasnumm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2C99FD3-787E-4E1A-AFC8-8394229649A8}" type="slidenum">
              <a:rPr lang="en-GB" sz="1400" smtClean="0"/>
              <a:pPr/>
              <a:t>46</a:t>
            </a:fld>
            <a:endParaRPr lang="en-GB" sz="1400" smtClean="0"/>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656" y="3212976"/>
            <a:ext cx="3491880" cy="377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boks 5"/>
          <p:cNvSpPr txBox="1"/>
          <p:nvPr/>
        </p:nvSpPr>
        <p:spPr>
          <a:xfrm rot="20376558">
            <a:off x="979159" y="5775980"/>
            <a:ext cx="2808312" cy="461665"/>
          </a:xfrm>
          <a:prstGeom prst="rect">
            <a:avLst/>
          </a:prstGeom>
          <a:noFill/>
        </p:spPr>
        <p:txBody>
          <a:bodyPr wrap="square" rtlCol="0">
            <a:spAutoFit/>
          </a:bodyPr>
          <a:lstStyle/>
          <a:p>
            <a:pPr algn="ctr"/>
            <a:r>
              <a:rPr lang="da-DK" dirty="0" smtClean="0">
                <a:solidFill>
                  <a:srgbClr val="FF0000"/>
                </a:solidFill>
                <a:latin typeface="+mn-lt"/>
              </a:rPr>
              <a:t>Fish bowl</a:t>
            </a:r>
            <a:endParaRPr lang="da-DK" dirty="0">
              <a:solidFill>
                <a:srgbClr val="FF0000"/>
              </a:solidFill>
              <a:latin typeface="+mn-lt"/>
            </a:endParaRPr>
          </a:p>
        </p:txBody>
      </p:sp>
    </p:spTree>
    <p:extLst>
      <p:ext uri="{BB962C8B-B14F-4D97-AF65-F5344CB8AC3E}">
        <p14:creationId xmlns:p14="http://schemas.microsoft.com/office/powerpoint/2010/main" val="1119347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a-DK" dirty="0" err="1" smtClean="0"/>
              <a:t>Assessing</a:t>
            </a:r>
            <a:r>
              <a:rPr lang="da-DK" dirty="0" smtClean="0"/>
              <a:t> </a:t>
            </a:r>
            <a:r>
              <a:rPr lang="da-DK" dirty="0" err="1" smtClean="0"/>
              <a:t>competence</a:t>
            </a:r>
            <a:r>
              <a:rPr lang="da-DK" dirty="0" smtClean="0"/>
              <a:t> I</a:t>
            </a:r>
          </a:p>
        </p:txBody>
      </p:sp>
      <p:grpSp>
        <p:nvGrpSpPr>
          <p:cNvPr id="28678" name="Group 16"/>
          <p:cNvGrpSpPr>
            <a:grpSpLocks/>
          </p:cNvGrpSpPr>
          <p:nvPr/>
        </p:nvGrpSpPr>
        <p:grpSpPr bwMode="auto">
          <a:xfrm>
            <a:off x="4953000" y="1676400"/>
            <a:ext cx="3505200" cy="4154488"/>
            <a:chOff x="3264" y="1200"/>
            <a:chExt cx="2208" cy="2617"/>
          </a:xfrm>
        </p:grpSpPr>
        <p:pic>
          <p:nvPicPr>
            <p:cNvPr id="9" name="Billede 8" descr="Heads_poster_bogstaver_v2.jpg"/>
            <p:cNvPicPr>
              <a:picLocks noChangeAspect="1"/>
            </p:cNvPicPr>
            <p:nvPr/>
          </p:nvPicPr>
          <p:blipFill>
            <a:blip r:embed="rId2"/>
            <a:srcRect b="8450"/>
            <a:stretch>
              <a:fillRect/>
            </a:stretch>
          </p:blipFill>
          <p:spPr>
            <a:xfrm>
              <a:off x="3264" y="1200"/>
              <a:ext cx="2208" cy="2592"/>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10" name="Text Box 10"/>
            <p:cNvSpPr txBox="1">
              <a:spLocks noChangeArrowheads="1"/>
            </p:cNvSpPr>
            <p:nvPr/>
          </p:nvSpPr>
          <p:spPr bwMode="auto">
            <a:xfrm>
              <a:off x="4182" y="1918"/>
              <a:ext cx="1253" cy="173"/>
            </a:xfrm>
            <a:prstGeom prst="rect">
              <a:avLst/>
            </a:prstGeom>
            <a:noFill/>
            <a:ln w="9525">
              <a:noFill/>
              <a:miter lim="800000"/>
              <a:headEnd/>
              <a:tailEnd/>
            </a:ln>
          </p:spPr>
          <p:txBody>
            <a:bodyPr>
              <a:spAutoFit/>
            </a:bodyPr>
            <a:lstStyle/>
            <a:p>
              <a:pPr>
                <a:spcBef>
                  <a:spcPct val="50000"/>
                </a:spcBef>
                <a:defRPr/>
              </a:pPr>
              <a:r>
                <a:rPr lang="da-DK" sz="1200">
                  <a:latin typeface="+mn-lt"/>
                </a:rPr>
                <a:t>Home</a:t>
              </a:r>
            </a:p>
          </p:txBody>
        </p:sp>
        <p:sp>
          <p:nvSpPr>
            <p:cNvPr id="11" name="Text Box 11"/>
            <p:cNvSpPr txBox="1">
              <a:spLocks noChangeArrowheads="1"/>
            </p:cNvSpPr>
            <p:nvPr/>
          </p:nvSpPr>
          <p:spPr bwMode="auto">
            <a:xfrm>
              <a:off x="4182" y="2246"/>
              <a:ext cx="1253" cy="346"/>
            </a:xfrm>
            <a:prstGeom prst="rect">
              <a:avLst/>
            </a:prstGeom>
            <a:noFill/>
            <a:ln w="9525">
              <a:noFill/>
              <a:miter lim="800000"/>
              <a:headEnd/>
              <a:tailEnd/>
            </a:ln>
          </p:spPr>
          <p:txBody>
            <a:bodyPr>
              <a:spAutoFit/>
            </a:bodyPr>
            <a:lstStyle/>
            <a:p>
              <a:pPr>
                <a:spcBef>
                  <a:spcPct val="50000"/>
                </a:spcBef>
                <a:defRPr/>
              </a:pPr>
              <a:r>
                <a:rPr lang="da-DK" sz="1200">
                  <a:latin typeface="+mn-lt"/>
                </a:rPr>
                <a:t>Education</a:t>
              </a:r>
            </a:p>
            <a:p>
              <a:pPr>
                <a:spcBef>
                  <a:spcPct val="50000"/>
                </a:spcBef>
                <a:defRPr/>
              </a:pPr>
              <a:r>
                <a:rPr lang="da-DK" sz="1200">
                  <a:latin typeface="+mn-lt"/>
                </a:rPr>
                <a:t>Eating</a:t>
              </a:r>
            </a:p>
          </p:txBody>
        </p:sp>
        <p:sp>
          <p:nvSpPr>
            <p:cNvPr id="12" name="Text Box 12"/>
            <p:cNvSpPr txBox="1">
              <a:spLocks noChangeArrowheads="1"/>
            </p:cNvSpPr>
            <p:nvPr/>
          </p:nvSpPr>
          <p:spPr bwMode="auto">
            <a:xfrm>
              <a:off x="4182" y="2691"/>
              <a:ext cx="1253" cy="173"/>
            </a:xfrm>
            <a:prstGeom prst="rect">
              <a:avLst/>
            </a:prstGeom>
            <a:noFill/>
            <a:ln w="9525">
              <a:noFill/>
              <a:miter lim="800000"/>
              <a:headEnd/>
              <a:tailEnd/>
            </a:ln>
          </p:spPr>
          <p:txBody>
            <a:bodyPr>
              <a:spAutoFit/>
            </a:bodyPr>
            <a:lstStyle/>
            <a:p>
              <a:pPr>
                <a:spcBef>
                  <a:spcPct val="50000"/>
                </a:spcBef>
                <a:defRPr/>
              </a:pPr>
              <a:r>
                <a:rPr lang="da-DK" sz="1200">
                  <a:latin typeface="+mn-lt"/>
                </a:rPr>
                <a:t>Activities</a:t>
              </a:r>
            </a:p>
          </p:txBody>
        </p:sp>
        <p:sp>
          <p:nvSpPr>
            <p:cNvPr id="13" name="Text Box 13"/>
            <p:cNvSpPr txBox="1">
              <a:spLocks noChangeArrowheads="1"/>
            </p:cNvSpPr>
            <p:nvPr/>
          </p:nvSpPr>
          <p:spPr bwMode="auto">
            <a:xfrm>
              <a:off x="4182" y="3024"/>
              <a:ext cx="1253" cy="173"/>
            </a:xfrm>
            <a:prstGeom prst="rect">
              <a:avLst/>
            </a:prstGeom>
            <a:noFill/>
            <a:ln w="9525">
              <a:noFill/>
              <a:miter lim="800000"/>
              <a:headEnd/>
              <a:tailEnd/>
            </a:ln>
          </p:spPr>
          <p:txBody>
            <a:bodyPr>
              <a:spAutoFit/>
            </a:bodyPr>
            <a:lstStyle/>
            <a:p>
              <a:pPr>
                <a:spcBef>
                  <a:spcPct val="50000"/>
                </a:spcBef>
                <a:defRPr/>
              </a:pPr>
              <a:r>
                <a:rPr lang="da-DK" sz="1200">
                  <a:latin typeface="+mn-lt"/>
                </a:rPr>
                <a:t>Drugs</a:t>
              </a:r>
            </a:p>
          </p:txBody>
        </p:sp>
        <p:sp>
          <p:nvSpPr>
            <p:cNvPr id="14" name="Text Box 14"/>
            <p:cNvSpPr txBox="1">
              <a:spLocks noChangeArrowheads="1"/>
            </p:cNvSpPr>
            <p:nvPr/>
          </p:nvSpPr>
          <p:spPr bwMode="auto">
            <a:xfrm>
              <a:off x="4182" y="3298"/>
              <a:ext cx="1253" cy="519"/>
            </a:xfrm>
            <a:prstGeom prst="rect">
              <a:avLst/>
            </a:prstGeom>
            <a:noFill/>
            <a:ln w="9525">
              <a:noFill/>
              <a:miter lim="800000"/>
              <a:headEnd/>
              <a:tailEnd/>
            </a:ln>
          </p:spPr>
          <p:txBody>
            <a:bodyPr>
              <a:spAutoFit/>
            </a:bodyPr>
            <a:lstStyle/>
            <a:p>
              <a:pPr>
                <a:spcBef>
                  <a:spcPct val="50000"/>
                </a:spcBef>
                <a:defRPr/>
              </a:pPr>
              <a:r>
                <a:rPr lang="da-DK" sz="1200">
                  <a:latin typeface="+mn-lt"/>
                </a:rPr>
                <a:t>Sexuality</a:t>
              </a:r>
            </a:p>
            <a:p>
              <a:pPr>
                <a:spcBef>
                  <a:spcPct val="50000"/>
                </a:spcBef>
                <a:defRPr/>
              </a:pPr>
              <a:r>
                <a:rPr lang="da-DK" sz="1200">
                  <a:latin typeface="+mn-lt"/>
                </a:rPr>
                <a:t>Safety</a:t>
              </a:r>
            </a:p>
            <a:p>
              <a:pPr>
                <a:spcBef>
                  <a:spcPct val="50000"/>
                </a:spcBef>
                <a:defRPr/>
              </a:pPr>
              <a:r>
                <a:rPr lang="da-DK" sz="1200">
                  <a:latin typeface="+mn-lt"/>
                </a:rPr>
                <a:t>Suicide</a:t>
              </a:r>
            </a:p>
          </p:txBody>
        </p:sp>
      </p:grpSp>
      <p:sp>
        <p:nvSpPr>
          <p:cNvPr id="2" name="Tekstboks 1"/>
          <p:cNvSpPr txBox="1"/>
          <p:nvPr/>
        </p:nvSpPr>
        <p:spPr>
          <a:xfrm>
            <a:off x="467544" y="1676400"/>
            <a:ext cx="4320480" cy="2554545"/>
          </a:xfrm>
          <a:prstGeom prst="rect">
            <a:avLst/>
          </a:prstGeom>
          <a:noFill/>
        </p:spPr>
        <p:txBody>
          <a:bodyPr wrap="square" rtlCol="0">
            <a:spAutoFit/>
          </a:bodyPr>
          <a:lstStyle/>
          <a:p>
            <a:r>
              <a:rPr lang="da-DK" sz="3200" dirty="0" smtClean="0">
                <a:solidFill>
                  <a:srgbClr val="000099"/>
                </a:solidFill>
                <a:latin typeface="+mn-lt"/>
              </a:rPr>
              <a:t>STEP approach:</a:t>
            </a:r>
          </a:p>
          <a:p>
            <a:r>
              <a:rPr lang="da-DK" sz="3200" b="1" dirty="0" err="1" smtClean="0">
                <a:solidFill>
                  <a:srgbClr val="000099"/>
                </a:solidFill>
                <a:latin typeface="+mn-lt"/>
              </a:rPr>
              <a:t>S</a:t>
            </a:r>
            <a:r>
              <a:rPr lang="da-DK" sz="3200" dirty="0" err="1" smtClean="0">
                <a:solidFill>
                  <a:srgbClr val="000099"/>
                </a:solidFill>
                <a:latin typeface="+mn-lt"/>
              </a:rPr>
              <a:t>exual</a:t>
            </a:r>
            <a:r>
              <a:rPr lang="da-DK" sz="3200" dirty="0" smtClean="0">
                <a:solidFill>
                  <a:srgbClr val="000099"/>
                </a:solidFill>
                <a:latin typeface="+mn-lt"/>
              </a:rPr>
              <a:t> </a:t>
            </a:r>
            <a:r>
              <a:rPr lang="da-DK" sz="3200" dirty="0" err="1" smtClean="0">
                <a:solidFill>
                  <a:srgbClr val="000099"/>
                </a:solidFill>
                <a:latin typeface="+mn-lt"/>
              </a:rPr>
              <a:t>maturation</a:t>
            </a:r>
            <a:endParaRPr lang="da-DK" sz="3200" dirty="0" smtClean="0">
              <a:solidFill>
                <a:srgbClr val="000099"/>
              </a:solidFill>
              <a:latin typeface="+mn-lt"/>
            </a:endParaRPr>
          </a:p>
          <a:p>
            <a:r>
              <a:rPr lang="da-DK" sz="3200" b="1" dirty="0" err="1" smtClean="0">
                <a:solidFill>
                  <a:srgbClr val="000099"/>
                </a:solidFill>
                <a:latin typeface="+mn-lt"/>
              </a:rPr>
              <a:t>T</a:t>
            </a:r>
            <a:r>
              <a:rPr lang="da-DK" sz="3200" dirty="0" err="1" smtClean="0">
                <a:solidFill>
                  <a:srgbClr val="000099"/>
                </a:solidFill>
                <a:latin typeface="+mn-lt"/>
              </a:rPr>
              <a:t>hinking</a:t>
            </a:r>
            <a:r>
              <a:rPr lang="da-DK" sz="3200" dirty="0" smtClean="0">
                <a:solidFill>
                  <a:srgbClr val="000099"/>
                </a:solidFill>
                <a:latin typeface="+mn-lt"/>
              </a:rPr>
              <a:t> </a:t>
            </a:r>
            <a:r>
              <a:rPr lang="da-DK" sz="2000" dirty="0" smtClean="0">
                <a:solidFill>
                  <a:srgbClr val="000099"/>
                </a:solidFill>
                <a:latin typeface="+mn-lt"/>
              </a:rPr>
              <a:t>(</a:t>
            </a:r>
            <a:r>
              <a:rPr lang="da-DK" sz="2000" dirty="0" err="1" smtClean="0">
                <a:solidFill>
                  <a:srgbClr val="000099"/>
                </a:solidFill>
                <a:latin typeface="+mn-lt"/>
              </a:rPr>
              <a:t>concrete</a:t>
            </a:r>
            <a:r>
              <a:rPr lang="da-DK" sz="2000" dirty="0" smtClean="0">
                <a:solidFill>
                  <a:srgbClr val="000099"/>
                </a:solidFill>
                <a:latin typeface="+mn-lt"/>
              </a:rPr>
              <a:t>/abstract)</a:t>
            </a:r>
          </a:p>
          <a:p>
            <a:r>
              <a:rPr lang="da-DK" sz="3200" b="1" dirty="0" smtClean="0">
                <a:solidFill>
                  <a:srgbClr val="000099"/>
                </a:solidFill>
                <a:latin typeface="+mn-lt"/>
              </a:rPr>
              <a:t>E</a:t>
            </a:r>
            <a:r>
              <a:rPr lang="da-DK" sz="3200" dirty="0" smtClean="0">
                <a:solidFill>
                  <a:srgbClr val="000099"/>
                </a:solidFill>
                <a:latin typeface="+mn-lt"/>
              </a:rPr>
              <a:t>ducation/</a:t>
            </a:r>
            <a:r>
              <a:rPr lang="da-DK" sz="3200" dirty="0" err="1" smtClean="0">
                <a:solidFill>
                  <a:srgbClr val="000099"/>
                </a:solidFill>
                <a:latin typeface="+mn-lt"/>
              </a:rPr>
              <a:t>employment</a:t>
            </a:r>
            <a:endParaRPr lang="da-DK" sz="3200" dirty="0" smtClean="0">
              <a:solidFill>
                <a:srgbClr val="000099"/>
              </a:solidFill>
              <a:latin typeface="+mn-lt"/>
            </a:endParaRPr>
          </a:p>
          <a:p>
            <a:r>
              <a:rPr lang="da-DK" sz="3200" b="1" dirty="0" smtClean="0">
                <a:solidFill>
                  <a:srgbClr val="000099"/>
                </a:solidFill>
                <a:latin typeface="+mn-lt"/>
              </a:rPr>
              <a:t>P</a:t>
            </a:r>
            <a:r>
              <a:rPr lang="da-DK" sz="3200" dirty="0" smtClean="0">
                <a:solidFill>
                  <a:srgbClr val="000099"/>
                </a:solidFill>
                <a:latin typeface="+mn-lt"/>
              </a:rPr>
              <a:t>eers &amp; </a:t>
            </a:r>
            <a:r>
              <a:rPr lang="da-DK" sz="3200" dirty="0" err="1" smtClean="0">
                <a:solidFill>
                  <a:srgbClr val="000099"/>
                </a:solidFill>
                <a:latin typeface="+mn-lt"/>
              </a:rPr>
              <a:t>parents</a:t>
            </a:r>
            <a:endParaRPr lang="da-DK" sz="3200" dirty="0">
              <a:solidFill>
                <a:srgbClr val="000099"/>
              </a:solidFill>
              <a:latin typeface="+mn-lt"/>
            </a:endParaRPr>
          </a:p>
        </p:txBody>
      </p:sp>
      <p:sp>
        <p:nvSpPr>
          <p:cNvPr id="15" name="Text Box 5"/>
          <p:cNvSpPr txBox="1">
            <a:spLocks noChangeArrowheads="1"/>
          </p:cNvSpPr>
          <p:nvPr/>
        </p:nvSpPr>
        <p:spPr bwMode="auto">
          <a:xfrm>
            <a:off x="3563888" y="6474822"/>
            <a:ext cx="5779368" cy="338554"/>
          </a:xfrm>
          <a:prstGeom prst="rect">
            <a:avLst/>
          </a:prstGeom>
          <a:noFill/>
          <a:ln w="9525">
            <a:noFill/>
            <a:miter lim="800000"/>
            <a:headEnd/>
            <a:tailEnd/>
          </a:ln>
        </p:spPr>
        <p:txBody>
          <a:bodyPr wrap="square">
            <a:spAutoFit/>
          </a:bodyPr>
          <a:lstStyle/>
          <a:p>
            <a:pPr>
              <a:spcBef>
                <a:spcPct val="50000"/>
              </a:spcBef>
              <a:defRPr/>
            </a:pPr>
            <a:r>
              <a:rPr lang="da-DK" sz="1600" dirty="0" err="1">
                <a:solidFill>
                  <a:srgbClr val="000099"/>
                </a:solidFill>
                <a:latin typeface="+mn-lt"/>
              </a:rPr>
              <a:t>Goldenring</a:t>
            </a:r>
            <a:r>
              <a:rPr lang="da-DK" sz="1600" dirty="0">
                <a:solidFill>
                  <a:srgbClr val="000099"/>
                </a:solidFill>
                <a:latin typeface="+mn-lt"/>
              </a:rPr>
              <a:t> et al, </a:t>
            </a:r>
            <a:r>
              <a:rPr lang="da-DK" sz="1600" dirty="0" err="1">
                <a:solidFill>
                  <a:srgbClr val="000099"/>
                </a:solidFill>
                <a:latin typeface="+mn-lt"/>
              </a:rPr>
              <a:t>Contemporary</a:t>
            </a:r>
            <a:r>
              <a:rPr lang="da-DK" sz="1600" dirty="0">
                <a:solidFill>
                  <a:srgbClr val="000099"/>
                </a:solidFill>
                <a:latin typeface="+mn-lt"/>
              </a:rPr>
              <a:t> </a:t>
            </a:r>
            <a:r>
              <a:rPr lang="da-DK" sz="1600" dirty="0" err="1">
                <a:solidFill>
                  <a:srgbClr val="000099"/>
                </a:solidFill>
                <a:latin typeface="+mn-lt"/>
              </a:rPr>
              <a:t>Pediatrics</a:t>
            </a:r>
            <a:r>
              <a:rPr lang="da-DK" sz="1600" dirty="0">
                <a:solidFill>
                  <a:srgbClr val="000099"/>
                </a:solidFill>
                <a:latin typeface="+mn-lt"/>
              </a:rPr>
              <a:t> 2004;21:64-90</a:t>
            </a:r>
          </a:p>
        </p:txBody>
      </p:sp>
    </p:spTree>
    <p:extLst>
      <p:ext uri="{BB962C8B-B14F-4D97-AF65-F5344CB8AC3E}">
        <p14:creationId xmlns:p14="http://schemas.microsoft.com/office/powerpoint/2010/main" val="12885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a-DK" dirty="0" err="1" smtClean="0"/>
              <a:t>Assessing</a:t>
            </a:r>
            <a:r>
              <a:rPr lang="da-DK" dirty="0" smtClean="0"/>
              <a:t> </a:t>
            </a:r>
            <a:r>
              <a:rPr lang="da-DK" dirty="0" err="1" smtClean="0"/>
              <a:t>competence</a:t>
            </a:r>
            <a:r>
              <a:rPr lang="da-DK" dirty="0" smtClean="0"/>
              <a:t> II</a:t>
            </a:r>
          </a:p>
        </p:txBody>
      </p:sp>
      <p:sp>
        <p:nvSpPr>
          <p:cNvPr id="29700"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AD2874-5C41-49FF-8BEE-CFF8086F78A0}" type="slidenum">
              <a:rPr lang="da-DK" sz="1400" smtClean="0"/>
              <a:pPr/>
              <a:t>48</a:t>
            </a:fld>
            <a:endParaRPr lang="da-DK" sz="1400" smtClean="0"/>
          </a:p>
        </p:txBody>
      </p:sp>
      <p:sp>
        <p:nvSpPr>
          <p:cNvPr id="29701" name="Rektangel 2"/>
          <p:cNvSpPr>
            <a:spLocks noChangeArrowheads="1"/>
          </p:cNvSpPr>
          <p:nvPr/>
        </p:nvSpPr>
        <p:spPr bwMode="auto">
          <a:xfrm>
            <a:off x="467544" y="1628800"/>
            <a:ext cx="61206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Arial" pitchFamily="34" charset="0"/>
              <a:buChar char="•"/>
            </a:pPr>
            <a:r>
              <a:rPr lang="da-DK" sz="3200" dirty="0">
                <a:solidFill>
                  <a:srgbClr val="000099"/>
                </a:solidFill>
                <a:latin typeface="+mn-lt"/>
              </a:rPr>
              <a:t>Deliver </a:t>
            </a:r>
            <a:r>
              <a:rPr lang="da-DK" sz="3200" dirty="0" smtClean="0">
                <a:solidFill>
                  <a:srgbClr val="000099"/>
                </a:solidFill>
                <a:latin typeface="+mn-lt"/>
              </a:rPr>
              <a:t>information and </a:t>
            </a:r>
            <a:r>
              <a:rPr lang="da-DK" sz="3200" dirty="0">
                <a:solidFill>
                  <a:srgbClr val="000099"/>
                </a:solidFill>
                <a:latin typeface="+mn-lt"/>
              </a:rPr>
              <a:t>check</a:t>
            </a:r>
          </a:p>
          <a:p>
            <a:pPr marL="457200" indent="-457200">
              <a:buFont typeface="Arial" pitchFamily="34" charset="0"/>
              <a:buChar char="•"/>
            </a:pPr>
            <a:r>
              <a:rPr lang="da-DK" sz="3200" dirty="0" err="1">
                <a:solidFill>
                  <a:srgbClr val="000099"/>
                </a:solidFill>
                <a:latin typeface="+mn-lt"/>
              </a:rPr>
              <a:t>Discuss</a:t>
            </a:r>
            <a:r>
              <a:rPr lang="da-DK" sz="3200" dirty="0">
                <a:solidFill>
                  <a:srgbClr val="000099"/>
                </a:solidFill>
                <a:latin typeface="+mn-lt"/>
              </a:rPr>
              <a:t> options and check</a:t>
            </a:r>
          </a:p>
          <a:p>
            <a:pPr marL="457200" indent="-457200">
              <a:buFont typeface="Arial" pitchFamily="34" charset="0"/>
              <a:buChar char="•"/>
            </a:pPr>
            <a:r>
              <a:rPr lang="da-DK" sz="3200" dirty="0" err="1">
                <a:solidFill>
                  <a:srgbClr val="000099"/>
                </a:solidFill>
                <a:latin typeface="+mn-lt"/>
              </a:rPr>
              <a:t>Negotiate</a:t>
            </a:r>
            <a:r>
              <a:rPr lang="da-DK" sz="3200" dirty="0">
                <a:solidFill>
                  <a:srgbClr val="000099"/>
                </a:solidFill>
                <a:latin typeface="+mn-lt"/>
              </a:rPr>
              <a:t> a </a:t>
            </a:r>
            <a:r>
              <a:rPr lang="da-DK" sz="3200" dirty="0" smtClean="0">
                <a:solidFill>
                  <a:srgbClr val="000099"/>
                </a:solidFill>
                <a:latin typeface="+mn-lt"/>
              </a:rPr>
              <a:t>decision</a:t>
            </a:r>
            <a:endParaRPr lang="da-DK" sz="3200" dirty="0">
              <a:solidFill>
                <a:srgbClr val="000099"/>
              </a:solidFill>
              <a:latin typeface="+mn-lt"/>
            </a:endParaRPr>
          </a:p>
        </p:txBody>
      </p:sp>
      <p:pic>
        <p:nvPicPr>
          <p:cNvPr id="8" name="Picture 2"/>
          <p:cNvPicPr>
            <a:picLocks noChangeAspect="1" noChangeArrowheads="1"/>
          </p:cNvPicPr>
          <p:nvPr/>
        </p:nvPicPr>
        <p:blipFill>
          <a:blip r:embed="rId2"/>
          <a:srcRect/>
          <a:stretch>
            <a:fillRect/>
          </a:stretch>
        </p:blipFill>
        <p:spPr bwMode="auto">
          <a:xfrm>
            <a:off x="4788024" y="3356992"/>
            <a:ext cx="4228887"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45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a-DK" smtClean="0"/>
              <a:t>Deliver information</a:t>
            </a:r>
            <a:br>
              <a:rPr lang="da-DK" smtClean="0"/>
            </a:br>
            <a:r>
              <a:rPr lang="da-DK" smtClean="0"/>
              <a:t>and check</a:t>
            </a:r>
          </a:p>
        </p:txBody>
      </p:sp>
      <p:sp>
        <p:nvSpPr>
          <p:cNvPr id="30723" name="Pladsholder til indhold 2"/>
          <p:cNvSpPr>
            <a:spLocks noGrp="1"/>
          </p:cNvSpPr>
          <p:nvPr>
            <p:ph idx="1"/>
          </p:nvPr>
        </p:nvSpPr>
        <p:spPr/>
        <p:txBody>
          <a:bodyPr/>
          <a:lstStyle/>
          <a:p>
            <a:pPr>
              <a:buFont typeface="Arial" pitchFamily="34" charset="0"/>
              <a:buChar char="•"/>
            </a:pPr>
            <a:r>
              <a:rPr lang="en-US" sz="2800" b="1" dirty="0" smtClean="0"/>
              <a:t>Deliver the information </a:t>
            </a:r>
            <a:r>
              <a:rPr lang="en-US" sz="2800" dirty="0" smtClean="0"/>
              <a:t>in such a way as to make sure that the adolescent fully understands what </a:t>
            </a:r>
            <a:r>
              <a:rPr lang="da-DK" sz="2800" dirty="0" smtClean="0"/>
              <a:t>the </a:t>
            </a:r>
            <a:r>
              <a:rPr lang="da-DK" sz="2800" dirty="0" err="1" smtClean="0"/>
              <a:t>issues</a:t>
            </a:r>
            <a:r>
              <a:rPr lang="da-DK" sz="2800" dirty="0" smtClean="0"/>
              <a:t> </a:t>
            </a:r>
            <a:r>
              <a:rPr lang="da-DK" sz="2800" dirty="0" err="1" smtClean="0"/>
              <a:t>are</a:t>
            </a:r>
            <a:endParaRPr lang="da-DK" sz="2800" dirty="0" smtClean="0"/>
          </a:p>
          <a:p>
            <a:pPr>
              <a:buFont typeface="Arial" pitchFamily="34" charset="0"/>
              <a:buChar char="•"/>
            </a:pPr>
            <a:endParaRPr lang="da-DK" sz="2800" dirty="0" smtClean="0"/>
          </a:p>
        </p:txBody>
      </p:sp>
    </p:spTree>
    <p:extLst>
      <p:ext uri="{BB962C8B-B14F-4D97-AF65-F5344CB8AC3E}">
        <p14:creationId xmlns:p14="http://schemas.microsoft.com/office/powerpoint/2010/main" val="150667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a-DK" dirty="0" err="1" smtClean="0"/>
              <a:t>When</a:t>
            </a:r>
            <a:r>
              <a:rPr lang="da-DK" dirty="0" smtClean="0"/>
              <a:t> do </a:t>
            </a:r>
            <a:r>
              <a:rPr lang="da-DK" dirty="0" err="1" smtClean="0"/>
              <a:t>young</a:t>
            </a:r>
            <a:r>
              <a:rPr lang="da-DK" dirty="0" smtClean="0"/>
              <a:t> </a:t>
            </a:r>
            <a:r>
              <a:rPr lang="da-DK" dirty="0" err="1" smtClean="0"/>
              <a:t>people</a:t>
            </a:r>
            <a:r>
              <a:rPr lang="da-DK" dirty="0" smtClean="0"/>
              <a:t> </a:t>
            </a:r>
            <a:r>
              <a:rPr lang="da-DK" dirty="0" err="1" smtClean="0"/>
              <a:t>reach</a:t>
            </a:r>
            <a:r>
              <a:rPr lang="da-DK" dirty="0" smtClean="0"/>
              <a:t>…</a:t>
            </a:r>
          </a:p>
        </p:txBody>
      </p:sp>
      <p:sp>
        <p:nvSpPr>
          <p:cNvPr id="20483" name="Pladsholder til indhold 2"/>
          <p:cNvSpPr>
            <a:spLocks noGrp="1"/>
          </p:cNvSpPr>
          <p:nvPr>
            <p:ph idx="1"/>
          </p:nvPr>
        </p:nvSpPr>
        <p:spPr>
          <a:xfrm>
            <a:off x="228600" y="1484784"/>
            <a:ext cx="8686800" cy="4876800"/>
          </a:xfrm>
        </p:spPr>
        <p:txBody>
          <a:bodyPr/>
          <a:lstStyle/>
          <a:p>
            <a:pPr>
              <a:buFont typeface="Arial" pitchFamily="34" charset="0"/>
              <a:buChar char="•"/>
            </a:pPr>
            <a:r>
              <a:rPr lang="da-DK" dirty="0"/>
              <a:t>a</a:t>
            </a:r>
            <a:r>
              <a:rPr lang="da-DK" dirty="0" smtClean="0"/>
              <a:t>ge of </a:t>
            </a:r>
            <a:r>
              <a:rPr lang="da-DK" dirty="0" err="1" smtClean="0"/>
              <a:t>majority</a:t>
            </a:r>
            <a:endParaRPr lang="da-DK" dirty="0" smtClean="0"/>
          </a:p>
          <a:p>
            <a:pPr>
              <a:buFont typeface="Arial" pitchFamily="34" charset="0"/>
              <a:buChar char="•"/>
            </a:pPr>
            <a:r>
              <a:rPr lang="da-DK" dirty="0"/>
              <a:t>a</a:t>
            </a:r>
            <a:r>
              <a:rPr lang="da-DK" dirty="0" smtClean="0"/>
              <a:t>ge of </a:t>
            </a:r>
            <a:r>
              <a:rPr lang="da-DK" dirty="0" err="1" smtClean="0"/>
              <a:t>sexual</a:t>
            </a:r>
            <a:r>
              <a:rPr lang="da-DK" dirty="0" smtClean="0"/>
              <a:t> </a:t>
            </a:r>
            <a:r>
              <a:rPr lang="da-DK" dirty="0" err="1" smtClean="0"/>
              <a:t>consent</a:t>
            </a:r>
            <a:endParaRPr lang="da-DK" dirty="0" smtClean="0"/>
          </a:p>
          <a:p>
            <a:pPr>
              <a:buFont typeface="Arial" pitchFamily="34" charset="0"/>
              <a:buChar char="•"/>
            </a:pPr>
            <a:r>
              <a:rPr lang="da-DK" dirty="0"/>
              <a:t>r</a:t>
            </a:r>
            <a:r>
              <a:rPr lang="da-DK" dirty="0" smtClean="0"/>
              <a:t>ight to </a:t>
            </a:r>
            <a:r>
              <a:rPr lang="da-DK" dirty="0" err="1" smtClean="0"/>
              <a:t>treatment</a:t>
            </a:r>
            <a:r>
              <a:rPr lang="da-DK" dirty="0" smtClean="0"/>
              <a:t> </a:t>
            </a:r>
            <a:r>
              <a:rPr lang="da-DK" dirty="0" err="1" smtClean="0"/>
              <a:t>consent</a:t>
            </a:r>
            <a:r>
              <a:rPr lang="da-DK" dirty="0" smtClean="0"/>
              <a:t> </a:t>
            </a:r>
          </a:p>
          <a:p>
            <a:pPr>
              <a:buFont typeface="Arial" pitchFamily="34" charset="0"/>
              <a:buChar char="•"/>
            </a:pPr>
            <a:r>
              <a:rPr lang="da-DK" dirty="0" smtClean="0"/>
              <a:t>right </a:t>
            </a:r>
            <a:r>
              <a:rPr lang="da-DK" dirty="0"/>
              <a:t>to </a:t>
            </a:r>
            <a:r>
              <a:rPr lang="da-DK" dirty="0" err="1"/>
              <a:t>treatment</a:t>
            </a:r>
            <a:r>
              <a:rPr lang="da-DK" dirty="0"/>
              <a:t> </a:t>
            </a:r>
            <a:r>
              <a:rPr lang="da-DK" dirty="0" smtClean="0"/>
              <a:t>veto </a:t>
            </a:r>
            <a:endParaRPr lang="da-DK" dirty="0"/>
          </a:p>
          <a:p>
            <a:pPr>
              <a:buFont typeface="Arial" pitchFamily="34" charset="0"/>
              <a:buChar char="•"/>
            </a:pPr>
            <a:r>
              <a:rPr lang="da-DK" dirty="0" smtClean="0"/>
              <a:t>right to </a:t>
            </a:r>
            <a:r>
              <a:rPr lang="da-DK" dirty="0" err="1" smtClean="0"/>
              <a:t>confidential</a:t>
            </a:r>
            <a:r>
              <a:rPr lang="da-DK" dirty="0" smtClean="0"/>
              <a:t> </a:t>
            </a:r>
            <a:r>
              <a:rPr lang="da-DK" dirty="0" err="1" smtClean="0"/>
              <a:t>care</a:t>
            </a:r>
            <a:endParaRPr lang="da-DK" dirty="0" smtClean="0"/>
          </a:p>
          <a:p>
            <a:pPr marL="0" indent="0">
              <a:buNone/>
            </a:pPr>
            <a:r>
              <a:rPr lang="da-DK" dirty="0" smtClean="0"/>
              <a:t>in </a:t>
            </a:r>
            <a:r>
              <a:rPr lang="da-DK" dirty="0" err="1" smtClean="0"/>
              <a:t>your</a:t>
            </a:r>
            <a:r>
              <a:rPr lang="da-DK" dirty="0" smtClean="0"/>
              <a:t> country?</a:t>
            </a:r>
          </a:p>
        </p:txBody>
      </p:sp>
      <p:sp>
        <p:nvSpPr>
          <p:cNvPr id="20484" name="Pladsholder til diasnumm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C2A15FE-92BE-48DC-9781-0A1FD1CA7E54}" type="slidenum">
              <a:rPr lang="en-GB" sz="1400" smtClean="0"/>
              <a:pPr/>
              <a:t>5</a:t>
            </a:fld>
            <a:endParaRPr lang="en-GB" sz="1400" smtClean="0"/>
          </a:p>
        </p:txBody>
      </p:sp>
      <p:pic>
        <p:nvPicPr>
          <p:cNvPr id="204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711" y="3933056"/>
            <a:ext cx="41878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bwMode="auto">
          <a:xfrm>
            <a:off x="6372200" y="1600200"/>
            <a:ext cx="1656184" cy="1540768"/>
          </a:xfrm>
          <a:prstGeom prst="rect">
            <a:avLst/>
          </a:prstGeom>
          <a:solidFill>
            <a:srgbClr val="FFFF99"/>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a-DK" sz="3200" dirty="0" smtClean="0">
                <a:latin typeface="Brush Script MT" panose="03060802040406070304" pitchFamily="66" charset="0"/>
              </a:rPr>
              <a:t>DK</a:t>
            </a:r>
          </a:p>
          <a:p>
            <a:pPr marL="0" marR="0" indent="0" algn="ctr" defTabSz="914400" rtl="0" eaLnBrk="0" fontAlgn="base" latinLnBrk="0" hangingPunct="0">
              <a:lnSpc>
                <a:spcPct val="100000"/>
              </a:lnSpc>
              <a:spcBef>
                <a:spcPct val="0"/>
              </a:spcBef>
              <a:spcAft>
                <a:spcPct val="0"/>
              </a:spcAft>
              <a:buClrTx/>
              <a:buSzTx/>
              <a:buFontTx/>
              <a:buNone/>
              <a:tabLst/>
            </a:pPr>
            <a:r>
              <a:rPr kumimoji="0" lang="da-DK" sz="3200" b="0" i="0" u="none" strike="noStrike" cap="none" normalizeH="0" baseline="0" dirty="0" smtClean="0">
                <a:ln>
                  <a:noFill/>
                </a:ln>
                <a:solidFill>
                  <a:schemeClr val="tx1"/>
                </a:solidFill>
                <a:effectLst/>
                <a:latin typeface="Brush Script MT" panose="03060802040406070304" pitchFamily="66" charset="0"/>
              </a:rPr>
              <a:t>18</a:t>
            </a:r>
            <a:r>
              <a:rPr kumimoji="0" lang="da-DK" sz="3200" b="0" i="0" u="none" strike="noStrike" cap="none" normalizeH="0" dirty="0" smtClean="0">
                <a:ln>
                  <a:noFill/>
                </a:ln>
                <a:solidFill>
                  <a:schemeClr val="tx1"/>
                </a:solidFill>
                <a:effectLst/>
                <a:latin typeface="Brush Script MT" panose="03060802040406070304" pitchFamily="66" charset="0"/>
              </a:rPr>
              <a:t> </a:t>
            </a:r>
            <a:endParaRPr kumimoji="0" lang="da-DK" sz="3200" b="0" i="0" u="none" strike="noStrike" cap="none" normalizeH="0" baseline="0" dirty="0" smtClean="0">
              <a:ln>
                <a:noFill/>
              </a:ln>
              <a:solidFill>
                <a:schemeClr val="tx1"/>
              </a:solidFill>
              <a:effectLst/>
              <a:latin typeface="Brush Script MT" panose="03060802040406070304" pitchFamily="66" charset="0"/>
            </a:endParaRPr>
          </a:p>
        </p:txBody>
      </p:sp>
    </p:spTree>
    <p:extLst>
      <p:ext uri="{BB962C8B-B14F-4D97-AF65-F5344CB8AC3E}">
        <p14:creationId xmlns:p14="http://schemas.microsoft.com/office/powerpoint/2010/main" val="12036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allAtOnce"/>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a-DK" smtClean="0"/>
              <a:t>Discuss the options</a:t>
            </a:r>
            <a:br>
              <a:rPr lang="da-DK" smtClean="0"/>
            </a:br>
            <a:r>
              <a:rPr lang="da-DK" smtClean="0"/>
              <a:t>and check</a:t>
            </a:r>
          </a:p>
        </p:txBody>
      </p:sp>
      <p:sp>
        <p:nvSpPr>
          <p:cNvPr id="31747" name="Pladsholder til indhold 2"/>
          <p:cNvSpPr>
            <a:spLocks noGrp="1"/>
          </p:cNvSpPr>
          <p:nvPr>
            <p:ph idx="1"/>
          </p:nvPr>
        </p:nvSpPr>
        <p:spPr/>
        <p:txBody>
          <a:bodyPr/>
          <a:lstStyle/>
          <a:p>
            <a:pPr>
              <a:buFont typeface="Arial" pitchFamily="34" charset="0"/>
              <a:buChar char="•"/>
            </a:pPr>
            <a:r>
              <a:rPr lang="en-US" sz="2800" b="1" dirty="0" smtClean="0"/>
              <a:t>Discuss</a:t>
            </a:r>
            <a:r>
              <a:rPr lang="en-US" sz="2800" dirty="0" smtClean="0"/>
              <a:t> the various options with the young person and explore with him/her the medical and non-medical </a:t>
            </a:r>
            <a:r>
              <a:rPr lang="da-DK" sz="2800" dirty="0" err="1" smtClean="0"/>
              <a:t>consequences</a:t>
            </a:r>
            <a:r>
              <a:rPr lang="da-DK" sz="2800" dirty="0" smtClean="0"/>
              <a:t> of </a:t>
            </a:r>
            <a:r>
              <a:rPr lang="da-DK" sz="2800" dirty="0" err="1" smtClean="0"/>
              <a:t>these</a:t>
            </a:r>
            <a:r>
              <a:rPr lang="da-DK" sz="2800" dirty="0" smtClean="0"/>
              <a:t> options.</a:t>
            </a:r>
          </a:p>
          <a:p>
            <a:pPr>
              <a:buFont typeface="Arial" pitchFamily="34" charset="0"/>
              <a:buChar char="•"/>
            </a:pPr>
            <a:r>
              <a:rPr lang="en-US" sz="2800" b="1" dirty="0" smtClean="0"/>
              <a:t>Discuss</a:t>
            </a:r>
            <a:r>
              <a:rPr lang="en-US" sz="2800" dirty="0" smtClean="0"/>
              <a:t> the advantages and disadvantages linked </a:t>
            </a:r>
            <a:r>
              <a:rPr lang="da-DK" sz="2800" dirty="0" smtClean="0"/>
              <a:t>to </a:t>
            </a:r>
            <a:r>
              <a:rPr lang="da-DK" sz="2800" dirty="0" err="1" smtClean="0"/>
              <a:t>each</a:t>
            </a:r>
            <a:r>
              <a:rPr lang="da-DK" sz="2800" dirty="0" smtClean="0"/>
              <a:t> option.</a:t>
            </a:r>
          </a:p>
          <a:p>
            <a:pPr>
              <a:buFont typeface="Arial" pitchFamily="34" charset="0"/>
              <a:buChar char="•"/>
            </a:pPr>
            <a:r>
              <a:rPr lang="en-US" sz="2800" b="1" dirty="0" smtClean="0"/>
              <a:t>Check out </a:t>
            </a:r>
            <a:r>
              <a:rPr lang="en-US" sz="2800" dirty="0" smtClean="0"/>
              <a:t>that the young person fully understands the issues by asking him to rephrase the information </a:t>
            </a:r>
            <a:r>
              <a:rPr lang="da-DK" sz="2800" dirty="0" err="1" smtClean="0"/>
              <a:t>which</a:t>
            </a:r>
            <a:r>
              <a:rPr lang="da-DK" sz="2800" dirty="0" smtClean="0"/>
              <a:t> has </a:t>
            </a:r>
            <a:r>
              <a:rPr lang="da-DK" sz="2800" dirty="0" err="1" smtClean="0"/>
              <a:t>been</a:t>
            </a:r>
            <a:r>
              <a:rPr lang="da-DK" sz="2800" dirty="0" smtClean="0"/>
              <a:t> </a:t>
            </a:r>
            <a:r>
              <a:rPr lang="da-DK" sz="2800" dirty="0" err="1" smtClean="0"/>
              <a:t>presented</a:t>
            </a:r>
            <a:r>
              <a:rPr lang="da-DK" sz="2800" dirty="0" smtClean="0"/>
              <a:t>.</a:t>
            </a:r>
          </a:p>
        </p:txBody>
      </p:sp>
    </p:spTree>
    <p:extLst>
      <p:ext uri="{BB962C8B-B14F-4D97-AF65-F5344CB8AC3E}">
        <p14:creationId xmlns:p14="http://schemas.microsoft.com/office/powerpoint/2010/main" val="365669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a-DK" dirty="0" smtClean="0"/>
              <a:t>Check </a:t>
            </a:r>
            <a:r>
              <a:rPr lang="da-DK" dirty="0" err="1" smtClean="0"/>
              <a:t>understanding</a:t>
            </a:r>
            <a:endParaRPr lang="da-DK" dirty="0" smtClean="0"/>
          </a:p>
        </p:txBody>
      </p:sp>
      <p:sp>
        <p:nvSpPr>
          <p:cNvPr id="30723" name="Pladsholder til indhold 2"/>
          <p:cNvSpPr>
            <a:spLocks noGrp="1"/>
          </p:cNvSpPr>
          <p:nvPr>
            <p:ph idx="1"/>
          </p:nvPr>
        </p:nvSpPr>
        <p:spPr>
          <a:xfrm>
            <a:off x="228600" y="1864568"/>
            <a:ext cx="8686800" cy="4876800"/>
          </a:xfrm>
        </p:spPr>
        <p:txBody>
          <a:bodyPr/>
          <a:lstStyle/>
          <a:p>
            <a:pPr>
              <a:buFont typeface="Arial" pitchFamily="34" charset="0"/>
              <a:buChar char="•"/>
            </a:pPr>
            <a:r>
              <a:rPr lang="da-DK" sz="2400" dirty="0" err="1" smtClean="0"/>
              <a:t>What</a:t>
            </a:r>
            <a:r>
              <a:rPr lang="da-DK" sz="2400" dirty="0" smtClean="0"/>
              <a:t> is the </a:t>
            </a:r>
            <a:r>
              <a:rPr lang="da-DK" sz="2400" dirty="0" err="1" smtClean="0"/>
              <a:t>illness</a:t>
            </a:r>
            <a:r>
              <a:rPr lang="da-DK" sz="2400" dirty="0" smtClean="0"/>
              <a:t> and </a:t>
            </a:r>
            <a:r>
              <a:rPr lang="da-DK" sz="2400" dirty="0" err="1" smtClean="0"/>
              <a:t>its</a:t>
            </a:r>
            <a:r>
              <a:rPr lang="da-DK" sz="2400" dirty="0" smtClean="0"/>
              <a:t> </a:t>
            </a:r>
            <a:r>
              <a:rPr lang="da-DK" sz="2400" dirty="0" err="1" smtClean="0"/>
              <a:t>effects</a:t>
            </a:r>
            <a:r>
              <a:rPr lang="da-DK" sz="2400" dirty="0" smtClean="0"/>
              <a:t>?</a:t>
            </a:r>
          </a:p>
          <a:p>
            <a:pPr>
              <a:buFont typeface="Arial" pitchFamily="34" charset="0"/>
              <a:buChar char="•"/>
            </a:pPr>
            <a:r>
              <a:rPr lang="da-DK" sz="2400" dirty="0" err="1" smtClean="0"/>
              <a:t>What</a:t>
            </a:r>
            <a:r>
              <a:rPr lang="da-DK" sz="2400" dirty="0" smtClean="0"/>
              <a:t> </a:t>
            </a:r>
            <a:r>
              <a:rPr lang="da-DK" sz="2400" dirty="0" err="1" smtClean="0"/>
              <a:t>treatments</a:t>
            </a:r>
            <a:r>
              <a:rPr lang="da-DK" sz="2400" dirty="0" smtClean="0"/>
              <a:t>/</a:t>
            </a:r>
            <a:r>
              <a:rPr lang="da-DK" sz="2400" dirty="0" err="1" smtClean="0"/>
              <a:t>investigations</a:t>
            </a:r>
            <a:r>
              <a:rPr lang="da-DK" sz="2400" dirty="0" smtClean="0"/>
              <a:t> </a:t>
            </a:r>
            <a:r>
              <a:rPr lang="da-DK" sz="2400" dirty="0" err="1" smtClean="0"/>
              <a:t>are</a:t>
            </a:r>
            <a:r>
              <a:rPr lang="da-DK" sz="2400" dirty="0" smtClean="0"/>
              <a:t> </a:t>
            </a:r>
            <a:r>
              <a:rPr lang="da-DK" sz="2400" dirty="0" err="1" smtClean="0"/>
              <a:t>necessary</a:t>
            </a:r>
            <a:r>
              <a:rPr lang="da-DK" sz="2400" dirty="0" smtClean="0"/>
              <a:t> and </a:t>
            </a:r>
            <a:r>
              <a:rPr lang="da-DK" sz="2400" dirty="0" err="1" smtClean="0"/>
              <a:t>why</a:t>
            </a:r>
            <a:r>
              <a:rPr lang="da-DK" sz="2400" dirty="0" smtClean="0"/>
              <a:t>?</a:t>
            </a:r>
          </a:p>
          <a:p>
            <a:pPr>
              <a:buFont typeface="Arial" pitchFamily="34" charset="0"/>
              <a:buChar char="•"/>
            </a:pPr>
            <a:r>
              <a:rPr lang="da-DK" sz="2400" dirty="0" err="1" smtClean="0"/>
              <a:t>When</a:t>
            </a:r>
            <a:r>
              <a:rPr lang="da-DK" sz="2400" dirty="0" smtClean="0"/>
              <a:t> </a:t>
            </a:r>
            <a:r>
              <a:rPr lang="da-DK" sz="2400" dirty="0" err="1" smtClean="0"/>
              <a:t>does</a:t>
            </a:r>
            <a:r>
              <a:rPr lang="da-DK" sz="2400" dirty="0" smtClean="0"/>
              <a:t> </a:t>
            </a:r>
            <a:r>
              <a:rPr lang="da-DK" sz="2400" dirty="0" err="1" smtClean="0"/>
              <a:t>this</a:t>
            </a:r>
            <a:r>
              <a:rPr lang="da-DK" sz="2400" dirty="0" smtClean="0"/>
              <a:t> </a:t>
            </a:r>
            <a:r>
              <a:rPr lang="da-DK" sz="2400" dirty="0" err="1" smtClean="0"/>
              <a:t>need</a:t>
            </a:r>
            <a:r>
              <a:rPr lang="da-DK" sz="2400" dirty="0" smtClean="0"/>
              <a:t> to </a:t>
            </a:r>
            <a:r>
              <a:rPr lang="da-DK" sz="2400" dirty="0" err="1" smtClean="0"/>
              <a:t>be</a:t>
            </a:r>
            <a:r>
              <a:rPr lang="da-DK" sz="2400" dirty="0" smtClean="0"/>
              <a:t> done?</a:t>
            </a:r>
          </a:p>
          <a:p>
            <a:pPr>
              <a:buFont typeface="Arial" pitchFamily="34" charset="0"/>
              <a:buChar char="•"/>
            </a:pPr>
            <a:r>
              <a:rPr lang="da-DK" sz="2400" dirty="0" err="1" smtClean="0"/>
              <a:t>What</a:t>
            </a:r>
            <a:r>
              <a:rPr lang="da-DK" sz="2400" dirty="0" smtClean="0"/>
              <a:t> </a:t>
            </a:r>
            <a:r>
              <a:rPr lang="da-DK" sz="2400" dirty="0" err="1" smtClean="0"/>
              <a:t>does</a:t>
            </a:r>
            <a:r>
              <a:rPr lang="da-DK" sz="2400" dirty="0" smtClean="0"/>
              <a:t> the </a:t>
            </a:r>
            <a:r>
              <a:rPr lang="da-DK" sz="2400" dirty="0" err="1" smtClean="0"/>
              <a:t>treatment</a:t>
            </a:r>
            <a:r>
              <a:rPr lang="da-DK" sz="2400" dirty="0" smtClean="0"/>
              <a:t> </a:t>
            </a:r>
            <a:r>
              <a:rPr lang="da-DK" sz="2400" dirty="0" err="1" smtClean="0"/>
              <a:t>mean</a:t>
            </a:r>
            <a:r>
              <a:rPr lang="da-DK" sz="2400" dirty="0" smtClean="0"/>
              <a:t> to </a:t>
            </a:r>
            <a:r>
              <a:rPr lang="da-DK" sz="2400" dirty="0" err="1" smtClean="0"/>
              <a:t>me</a:t>
            </a:r>
            <a:r>
              <a:rPr lang="da-DK" sz="2400" dirty="0" smtClean="0"/>
              <a:t>, </a:t>
            </a:r>
            <a:r>
              <a:rPr lang="da-DK" sz="2400" dirty="0" err="1" smtClean="0"/>
              <a:t>how</a:t>
            </a:r>
            <a:r>
              <a:rPr lang="da-DK" sz="2400" dirty="0" smtClean="0"/>
              <a:t> </a:t>
            </a:r>
            <a:r>
              <a:rPr lang="da-DK" sz="2400" dirty="0" err="1" smtClean="0"/>
              <a:t>will</a:t>
            </a:r>
            <a:r>
              <a:rPr lang="da-DK" sz="2400" dirty="0" smtClean="0"/>
              <a:t> it </a:t>
            </a:r>
            <a:r>
              <a:rPr lang="da-DK" sz="2400" dirty="0" err="1" smtClean="0"/>
              <a:t>affect</a:t>
            </a:r>
            <a:r>
              <a:rPr lang="da-DK" sz="2400" dirty="0" smtClean="0"/>
              <a:t> </a:t>
            </a:r>
            <a:r>
              <a:rPr lang="da-DK" sz="2400" dirty="0" err="1" smtClean="0"/>
              <a:t>my</a:t>
            </a:r>
            <a:r>
              <a:rPr lang="da-DK" sz="2400" dirty="0" smtClean="0"/>
              <a:t> </a:t>
            </a:r>
            <a:r>
              <a:rPr lang="da-DK" sz="2400" dirty="0" err="1" smtClean="0"/>
              <a:t>life</a:t>
            </a:r>
            <a:r>
              <a:rPr lang="da-DK" sz="2400" dirty="0" smtClean="0"/>
              <a:t>?</a:t>
            </a:r>
          </a:p>
          <a:p>
            <a:pPr>
              <a:buFont typeface="Arial" pitchFamily="34" charset="0"/>
              <a:buChar char="•"/>
            </a:pPr>
            <a:r>
              <a:rPr lang="da-DK" sz="2400" dirty="0" err="1" smtClean="0"/>
              <a:t>What</a:t>
            </a:r>
            <a:r>
              <a:rPr lang="da-DK" sz="2400" dirty="0" smtClean="0"/>
              <a:t> </a:t>
            </a:r>
            <a:r>
              <a:rPr lang="da-DK" sz="2400" dirty="0" err="1" smtClean="0"/>
              <a:t>happens</a:t>
            </a:r>
            <a:r>
              <a:rPr lang="da-DK" sz="2400" dirty="0" smtClean="0"/>
              <a:t> </a:t>
            </a:r>
            <a:r>
              <a:rPr lang="da-DK" sz="2400" dirty="0" err="1" smtClean="0"/>
              <a:t>if</a:t>
            </a:r>
            <a:r>
              <a:rPr lang="da-DK" sz="2400" dirty="0" smtClean="0"/>
              <a:t> I do not </a:t>
            </a:r>
            <a:r>
              <a:rPr lang="da-DK" sz="2400" dirty="0" err="1" smtClean="0"/>
              <a:t>get</a:t>
            </a:r>
            <a:r>
              <a:rPr lang="da-DK" sz="2400" dirty="0" smtClean="0"/>
              <a:t> the </a:t>
            </a:r>
            <a:r>
              <a:rPr lang="da-DK" sz="2400" dirty="0" err="1" smtClean="0"/>
              <a:t>treatment</a:t>
            </a:r>
            <a:r>
              <a:rPr lang="da-DK" sz="2400" dirty="0" smtClean="0"/>
              <a:t>?</a:t>
            </a:r>
          </a:p>
          <a:p>
            <a:pPr>
              <a:buFont typeface="Arial" pitchFamily="34" charset="0"/>
              <a:buChar char="•"/>
            </a:pPr>
            <a:r>
              <a:rPr lang="da-DK" sz="2400" dirty="0" smtClean="0"/>
              <a:t>Alternatives and </a:t>
            </a:r>
            <a:r>
              <a:rPr lang="da-DK" sz="2400" dirty="0" err="1" smtClean="0"/>
              <a:t>their</a:t>
            </a:r>
            <a:r>
              <a:rPr lang="da-DK" sz="2400" dirty="0" smtClean="0"/>
              <a:t> </a:t>
            </a:r>
            <a:r>
              <a:rPr lang="da-DK" sz="2400" dirty="0" err="1" smtClean="0"/>
              <a:t>effects</a:t>
            </a:r>
            <a:r>
              <a:rPr lang="da-DK" sz="2400" dirty="0" smtClean="0"/>
              <a:t>?</a:t>
            </a:r>
          </a:p>
          <a:p>
            <a:pPr>
              <a:buFont typeface="Arial" pitchFamily="34" charset="0"/>
              <a:buChar char="•"/>
            </a:pPr>
            <a:r>
              <a:rPr lang="da-DK" sz="2400" dirty="0" smtClean="0"/>
              <a:t>Practical </a:t>
            </a:r>
            <a:r>
              <a:rPr lang="da-DK" sz="2400" dirty="0" err="1" smtClean="0"/>
              <a:t>consequenses</a:t>
            </a:r>
            <a:r>
              <a:rPr lang="da-DK" sz="2400" dirty="0" smtClean="0"/>
              <a:t> for </a:t>
            </a:r>
            <a:r>
              <a:rPr lang="da-DK" sz="2400" dirty="0" err="1" smtClean="0"/>
              <a:t>me</a:t>
            </a:r>
            <a:r>
              <a:rPr lang="da-DK" sz="2400" dirty="0" smtClean="0"/>
              <a:t> (</a:t>
            </a:r>
            <a:r>
              <a:rPr lang="da-DK" sz="2400" dirty="0" err="1" smtClean="0"/>
              <a:t>incl</a:t>
            </a:r>
            <a:r>
              <a:rPr lang="da-DK" sz="2400" dirty="0" smtClean="0"/>
              <a:t>. </a:t>
            </a:r>
            <a:r>
              <a:rPr lang="da-DK" sz="2400" dirty="0" err="1" smtClean="0"/>
              <a:t>school</a:t>
            </a:r>
            <a:r>
              <a:rPr lang="da-DK" sz="2400" dirty="0" smtClean="0"/>
              <a:t> and </a:t>
            </a:r>
            <a:r>
              <a:rPr lang="da-DK" sz="2400" dirty="0" err="1" smtClean="0"/>
              <a:t>friends</a:t>
            </a:r>
            <a:r>
              <a:rPr lang="da-DK" sz="2400" dirty="0" smtClean="0"/>
              <a:t>) and </a:t>
            </a:r>
            <a:r>
              <a:rPr lang="da-DK" sz="2400" dirty="0" err="1" smtClean="0"/>
              <a:t>family</a:t>
            </a:r>
            <a:r>
              <a:rPr lang="da-DK" sz="2400" dirty="0"/>
              <a:t>?</a:t>
            </a:r>
            <a:endParaRPr lang="da-DK" sz="2400" dirty="0" smtClean="0"/>
          </a:p>
        </p:txBody>
      </p:sp>
    </p:spTree>
    <p:extLst>
      <p:ext uri="{BB962C8B-B14F-4D97-AF65-F5344CB8AC3E}">
        <p14:creationId xmlns:p14="http://schemas.microsoft.com/office/powerpoint/2010/main" val="329087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da-DK" smtClean="0"/>
              <a:t>Negotiating a decision</a:t>
            </a:r>
          </a:p>
        </p:txBody>
      </p:sp>
      <p:sp>
        <p:nvSpPr>
          <p:cNvPr id="32771" name="Pladsholder til indhold 2"/>
          <p:cNvSpPr>
            <a:spLocks noGrp="1"/>
          </p:cNvSpPr>
          <p:nvPr>
            <p:ph idx="1"/>
          </p:nvPr>
        </p:nvSpPr>
        <p:spPr/>
        <p:txBody>
          <a:bodyPr/>
          <a:lstStyle/>
          <a:p>
            <a:pPr marL="0" indent="0">
              <a:buNone/>
            </a:pPr>
            <a:r>
              <a:rPr lang="en-US" sz="2800" dirty="0" smtClean="0"/>
              <a:t>Depending on the result of your assessment of the young person’s competence, you negotiate a final decision:</a:t>
            </a:r>
          </a:p>
          <a:p>
            <a:pPr marL="514350" indent="-514350">
              <a:buFont typeface="+mj-lt"/>
              <a:buAutoNum type="arabicPeriod"/>
            </a:pPr>
            <a:r>
              <a:rPr lang="en-US" sz="2800" dirty="0" smtClean="0"/>
              <a:t>If he/she is judged competent then the decision </a:t>
            </a:r>
            <a:r>
              <a:rPr lang="da-DK" sz="2800" dirty="0" err="1" smtClean="0"/>
              <a:t>depends</a:t>
            </a:r>
            <a:r>
              <a:rPr lang="da-DK" sz="2800" dirty="0" smtClean="0"/>
              <a:t> on </a:t>
            </a:r>
            <a:r>
              <a:rPr lang="da-DK" sz="2800" dirty="0" err="1" smtClean="0"/>
              <a:t>him</a:t>
            </a:r>
            <a:r>
              <a:rPr lang="da-DK" sz="2800" dirty="0" smtClean="0"/>
              <a:t>/her</a:t>
            </a:r>
          </a:p>
          <a:p>
            <a:pPr marL="514350" indent="-514350">
              <a:buFont typeface="+mj-lt"/>
              <a:buAutoNum type="arabicPeriod"/>
            </a:pPr>
            <a:r>
              <a:rPr lang="en-US" sz="2800" dirty="0" smtClean="0"/>
              <a:t>If he/she is not judged competent then the decision depends </a:t>
            </a:r>
            <a:r>
              <a:rPr lang="da-DK" sz="2800" dirty="0" smtClean="0"/>
              <a:t>on the </a:t>
            </a:r>
            <a:r>
              <a:rPr lang="da-DK" sz="2800" dirty="0" err="1" smtClean="0"/>
              <a:t>parents</a:t>
            </a:r>
            <a:endParaRPr lang="da-DK" sz="2800" dirty="0" smtClean="0"/>
          </a:p>
          <a:p>
            <a:pPr marL="514350" indent="-514350">
              <a:buFont typeface="+mj-lt"/>
              <a:buAutoNum type="arabicPeriod"/>
            </a:pPr>
            <a:r>
              <a:rPr lang="en-US" sz="2800" b="1" dirty="0" smtClean="0"/>
              <a:t>In most cases the decision will be negotiated between </a:t>
            </a:r>
            <a:r>
              <a:rPr lang="da-DK" sz="2800" b="1" dirty="0" smtClean="0"/>
              <a:t>the </a:t>
            </a:r>
            <a:r>
              <a:rPr lang="da-DK" sz="2800" b="1" dirty="0" err="1" smtClean="0"/>
              <a:t>three</a:t>
            </a:r>
            <a:r>
              <a:rPr lang="da-DK" sz="2800" b="1" dirty="0" smtClean="0"/>
              <a:t> of </a:t>
            </a:r>
            <a:r>
              <a:rPr lang="da-DK" sz="2800" b="1" dirty="0" err="1" smtClean="0"/>
              <a:t>you</a:t>
            </a:r>
            <a:endParaRPr lang="da-DK" sz="2800" dirty="0" smtClean="0"/>
          </a:p>
        </p:txBody>
      </p:sp>
    </p:spTree>
    <p:extLst>
      <p:ext uri="{BB962C8B-B14F-4D97-AF65-F5344CB8AC3E}">
        <p14:creationId xmlns:p14="http://schemas.microsoft.com/office/powerpoint/2010/main" val="295551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rrowheads="1"/>
          </p:cNvSpPr>
          <p:nvPr>
            <p:ph type="title"/>
          </p:nvPr>
        </p:nvSpPr>
        <p:spPr/>
        <p:txBody>
          <a:bodyPr/>
          <a:lstStyle/>
          <a:p>
            <a:r>
              <a:rPr lang="en-US" dirty="0">
                <a:ea typeface="MS PGothic" charset="0"/>
              </a:rPr>
              <a:t>Case-Based Reasoning (Casuistry)</a:t>
            </a:r>
          </a:p>
        </p:txBody>
      </p:sp>
      <p:sp>
        <p:nvSpPr>
          <p:cNvPr id="61442" name="Rectangle 3"/>
          <p:cNvSpPr>
            <a:spLocks noGrp="1" noRot="1" noChangeArrowheads="1"/>
          </p:cNvSpPr>
          <p:nvPr>
            <p:ph type="body" idx="1"/>
          </p:nvPr>
        </p:nvSpPr>
        <p:spPr/>
        <p:txBody>
          <a:bodyPr/>
          <a:lstStyle/>
          <a:p>
            <a:r>
              <a:rPr lang="en-US" sz="2400" dirty="0"/>
              <a:t>The answer is never purely medical, or legal, or </a:t>
            </a:r>
            <a:r>
              <a:rPr lang="da-DK" sz="2400" dirty="0" smtClean="0"/>
              <a:t>social</a:t>
            </a:r>
            <a:endParaRPr lang="da-DK" sz="2400" dirty="0"/>
          </a:p>
          <a:p>
            <a:r>
              <a:rPr lang="en-US" sz="2400" dirty="0" smtClean="0"/>
              <a:t>There </a:t>
            </a:r>
            <a:r>
              <a:rPr lang="en-US" sz="2400" dirty="0"/>
              <a:t>is never one single </a:t>
            </a:r>
            <a:r>
              <a:rPr lang="en-US" sz="2400" dirty="0" smtClean="0"/>
              <a:t>solution</a:t>
            </a:r>
          </a:p>
          <a:p>
            <a:r>
              <a:rPr lang="en-US" sz="2400" dirty="0">
                <a:ea typeface="MS PGothic" charset="0"/>
              </a:rPr>
              <a:t>Principle-based approaches problematic</a:t>
            </a:r>
          </a:p>
          <a:p>
            <a:pPr lvl="1">
              <a:spcBef>
                <a:spcPct val="0"/>
              </a:spcBef>
            </a:pPr>
            <a:r>
              <a:rPr lang="en-US" dirty="0">
                <a:ea typeface="MS PGothic" charset="0"/>
              </a:rPr>
              <a:t>No clear hierarchy of principles</a:t>
            </a:r>
          </a:p>
          <a:p>
            <a:pPr lvl="1">
              <a:spcBef>
                <a:spcPct val="0"/>
              </a:spcBef>
            </a:pPr>
            <a:r>
              <a:rPr lang="en-US" dirty="0" smtClean="0">
                <a:ea typeface="MS PGothic" charset="0"/>
              </a:rPr>
              <a:t>Conflict </a:t>
            </a:r>
            <a:r>
              <a:rPr lang="en-US" dirty="0">
                <a:ea typeface="MS PGothic" charset="0"/>
              </a:rPr>
              <a:t>of principles (autonomy vs. beneficence)</a:t>
            </a:r>
          </a:p>
          <a:p>
            <a:r>
              <a:rPr lang="en-US" sz="2400" dirty="0" smtClean="0">
                <a:ea typeface="MS PGothic" charset="0"/>
              </a:rPr>
              <a:t>Context </a:t>
            </a:r>
            <a:r>
              <a:rPr lang="en-US" sz="2400" dirty="0">
                <a:ea typeface="MS PGothic" charset="0"/>
              </a:rPr>
              <a:t>important</a:t>
            </a:r>
          </a:p>
          <a:p>
            <a:pPr lvl="1">
              <a:spcBef>
                <a:spcPct val="0"/>
              </a:spcBef>
            </a:pPr>
            <a:r>
              <a:rPr lang="en-US" dirty="0">
                <a:ea typeface="MS PGothic" charset="0"/>
              </a:rPr>
              <a:t>“The devil is in the details”</a:t>
            </a:r>
          </a:p>
          <a:p>
            <a:pPr lvl="1">
              <a:spcBef>
                <a:spcPct val="0"/>
              </a:spcBef>
            </a:pPr>
            <a:r>
              <a:rPr lang="en-US" dirty="0">
                <a:ea typeface="MS PGothic" charset="0"/>
              </a:rPr>
              <a:t>Contextual influences, </a:t>
            </a:r>
            <a:r>
              <a:rPr lang="en-US" dirty="0" smtClean="0">
                <a:ea typeface="MS PGothic" charset="0"/>
              </a:rPr>
              <a:t>relationships</a:t>
            </a:r>
            <a:endParaRPr lang="en-US" dirty="0" smtClean="0"/>
          </a:p>
          <a:p>
            <a:r>
              <a:rPr lang="en-US" sz="2400" dirty="0" smtClean="0"/>
              <a:t>All </a:t>
            </a:r>
            <a:r>
              <a:rPr lang="en-US" sz="2400" dirty="0"/>
              <a:t>stakeholders should, if possible, </a:t>
            </a:r>
            <a:r>
              <a:rPr lang="en-US" sz="2400" dirty="0" smtClean="0"/>
              <a:t>have their voices heard </a:t>
            </a:r>
            <a:r>
              <a:rPr lang="en-US" sz="2400" dirty="0"/>
              <a:t>in </a:t>
            </a:r>
            <a:r>
              <a:rPr lang="da-DK" sz="2400" dirty="0"/>
              <a:t>the </a:t>
            </a:r>
            <a:r>
              <a:rPr lang="da-DK" sz="2400" dirty="0" smtClean="0"/>
              <a:t>proces</a:t>
            </a:r>
            <a:endParaRPr lang="da-DK" sz="2400" dirty="0"/>
          </a:p>
          <a:p>
            <a:r>
              <a:rPr lang="en-US" sz="2400" dirty="0"/>
              <a:t>Young people themselves should have a voice </a:t>
            </a:r>
            <a:r>
              <a:rPr lang="da-DK" sz="2400" dirty="0"/>
              <a:t>in the </a:t>
            </a:r>
            <a:r>
              <a:rPr lang="da-DK" sz="2400" dirty="0" smtClean="0"/>
              <a:t>proces</a:t>
            </a:r>
            <a:endParaRPr lang="da-DK" sz="2400" dirty="0"/>
          </a:p>
          <a:p>
            <a:endParaRPr lang="en-US" sz="2400" dirty="0" smtClean="0">
              <a:ea typeface="MS PGothic" charset="0"/>
            </a:endParaRPr>
          </a:p>
        </p:txBody>
      </p:sp>
    </p:spTree>
    <p:extLst>
      <p:ext uri="{BB962C8B-B14F-4D97-AF65-F5344CB8AC3E}">
        <p14:creationId xmlns:p14="http://schemas.microsoft.com/office/powerpoint/2010/main" val="3007791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fld id="{CA423E87-909D-4409-81A1-3572B554DEBE}" type="slidenum">
              <a:rPr lang="en-GB" sz="1400" smtClean="0"/>
              <a:pPr/>
              <a:t>6</a:t>
            </a:fld>
            <a:endParaRPr lang="en-GB" sz="1400" smtClean="0"/>
          </a:p>
        </p:txBody>
      </p:sp>
      <p:sp>
        <p:nvSpPr>
          <p:cNvPr id="40963" name="Rectangle 2"/>
          <p:cNvSpPr>
            <a:spLocks noGrp="1" noChangeArrowheads="1"/>
          </p:cNvSpPr>
          <p:nvPr>
            <p:ph type="title"/>
          </p:nvPr>
        </p:nvSpPr>
        <p:spPr/>
        <p:txBody>
          <a:bodyPr/>
          <a:lstStyle/>
          <a:p>
            <a:r>
              <a:rPr lang="it-IT" dirty="0" smtClean="0"/>
              <a:t>Some bioethical issues in adolescent health</a:t>
            </a:r>
          </a:p>
        </p:txBody>
      </p:sp>
      <p:sp>
        <p:nvSpPr>
          <p:cNvPr id="40964" name="Rectangle 3"/>
          <p:cNvSpPr>
            <a:spLocks noGrp="1" noChangeArrowheads="1"/>
          </p:cNvSpPr>
          <p:nvPr>
            <p:ph type="body" idx="1"/>
          </p:nvPr>
        </p:nvSpPr>
        <p:spPr/>
        <p:txBody>
          <a:bodyPr/>
          <a:lstStyle/>
          <a:p>
            <a:r>
              <a:rPr lang="da-DK" sz="2400" dirty="0" err="1" smtClean="0"/>
              <a:t>unplanned</a:t>
            </a:r>
            <a:r>
              <a:rPr lang="da-DK" sz="2400" dirty="0" smtClean="0"/>
              <a:t>/</a:t>
            </a:r>
            <a:r>
              <a:rPr lang="da-DK" sz="2400" dirty="0" err="1" smtClean="0"/>
              <a:t>unwanted</a:t>
            </a:r>
            <a:r>
              <a:rPr lang="da-DK" sz="2400" dirty="0" smtClean="0"/>
              <a:t> </a:t>
            </a:r>
            <a:r>
              <a:rPr lang="da-DK" sz="2400" dirty="0" err="1" smtClean="0"/>
              <a:t>pregnancy</a:t>
            </a:r>
            <a:endParaRPr lang="da-DK" sz="2400" dirty="0" smtClean="0"/>
          </a:p>
          <a:p>
            <a:r>
              <a:rPr lang="da-DK" sz="2400" dirty="0" err="1" smtClean="0"/>
              <a:t>prevention</a:t>
            </a:r>
            <a:r>
              <a:rPr lang="da-DK" sz="2400" dirty="0" smtClean="0"/>
              <a:t> of </a:t>
            </a:r>
            <a:r>
              <a:rPr lang="da-DK" sz="2400" dirty="0" err="1" smtClean="0"/>
              <a:t>STIs</a:t>
            </a:r>
            <a:endParaRPr lang="da-DK" sz="2400" dirty="0" smtClean="0"/>
          </a:p>
          <a:p>
            <a:r>
              <a:rPr lang="da-DK" sz="2400" dirty="0" err="1" smtClean="0"/>
              <a:t>sexual</a:t>
            </a:r>
            <a:r>
              <a:rPr lang="da-DK" sz="2400" dirty="0" smtClean="0"/>
              <a:t> </a:t>
            </a:r>
            <a:r>
              <a:rPr lang="da-DK" sz="2400" dirty="0" err="1" smtClean="0"/>
              <a:t>abuse</a:t>
            </a:r>
            <a:r>
              <a:rPr lang="da-DK" sz="2400" dirty="0" smtClean="0"/>
              <a:t> and </a:t>
            </a:r>
            <a:r>
              <a:rPr lang="da-DK" sz="2400" dirty="0" err="1" smtClean="0"/>
              <a:t>sexual</a:t>
            </a:r>
            <a:r>
              <a:rPr lang="da-DK" sz="2400" dirty="0" smtClean="0"/>
              <a:t> </a:t>
            </a:r>
            <a:r>
              <a:rPr lang="da-DK" sz="2400" dirty="0" err="1" smtClean="0"/>
              <a:t>violence</a:t>
            </a:r>
            <a:endParaRPr lang="da-DK" sz="2400" dirty="0" smtClean="0"/>
          </a:p>
          <a:p>
            <a:r>
              <a:rPr lang="da-DK" sz="2400" dirty="0" smtClean="0"/>
              <a:t>genital </a:t>
            </a:r>
            <a:r>
              <a:rPr lang="da-DK" sz="2400" dirty="0" err="1" smtClean="0"/>
              <a:t>mutilation</a:t>
            </a:r>
            <a:endParaRPr lang="da-DK" sz="2400" dirty="0" smtClean="0"/>
          </a:p>
          <a:p>
            <a:r>
              <a:rPr lang="en-US" sz="2400" dirty="0" smtClean="0"/>
              <a:t>disclosure of information to a dying patient</a:t>
            </a:r>
          </a:p>
          <a:p>
            <a:r>
              <a:rPr lang="en-US" sz="2400" dirty="0" smtClean="0"/>
              <a:t>testing urine for the presence of drugs</a:t>
            </a:r>
          </a:p>
          <a:p>
            <a:r>
              <a:rPr lang="en-US" sz="2400" dirty="0" smtClean="0"/>
              <a:t>breaking confidentiality in a potentially lethal situation</a:t>
            </a:r>
          </a:p>
          <a:p>
            <a:r>
              <a:rPr lang="en-US" sz="2400" dirty="0" smtClean="0"/>
              <a:t>hospitalizing an anorexic patient against his/her will</a:t>
            </a:r>
            <a:endParaRPr lang="it-IT"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fld id="{154951A5-8018-45F1-AC41-95F26459CC4D}" type="slidenum">
              <a:rPr lang="en-GB" sz="1400" smtClean="0"/>
              <a:pPr/>
              <a:t>7</a:t>
            </a:fld>
            <a:endParaRPr lang="en-GB" sz="1400" smtClean="0"/>
          </a:p>
        </p:txBody>
      </p:sp>
      <p:sp>
        <p:nvSpPr>
          <p:cNvPr id="19459" name="Rectangle 2"/>
          <p:cNvSpPr>
            <a:spLocks noGrp="1" noChangeArrowheads="1"/>
          </p:cNvSpPr>
          <p:nvPr>
            <p:ph type="title"/>
          </p:nvPr>
        </p:nvSpPr>
        <p:spPr/>
        <p:txBody>
          <a:bodyPr/>
          <a:lstStyle/>
          <a:p>
            <a:r>
              <a:rPr lang="en-US" dirty="0" smtClean="0">
                <a:cs typeface="MS PGothic" pitchFamily="34" charset="-128"/>
              </a:rPr>
              <a:t>Legal Frameworks</a:t>
            </a:r>
            <a:br>
              <a:rPr lang="en-US" dirty="0" smtClean="0">
                <a:cs typeface="MS PGothic" pitchFamily="34" charset="-128"/>
              </a:rPr>
            </a:br>
            <a:r>
              <a:rPr lang="it-IT" sz="3200" dirty="0" smtClean="0"/>
              <a:t>Age concepts</a:t>
            </a:r>
          </a:p>
        </p:txBody>
      </p:sp>
      <p:sp>
        <p:nvSpPr>
          <p:cNvPr id="19460" name="Rectangle 3"/>
          <p:cNvSpPr>
            <a:spLocks noGrp="1" noChangeArrowheads="1"/>
          </p:cNvSpPr>
          <p:nvPr>
            <p:ph type="body" idx="1"/>
          </p:nvPr>
        </p:nvSpPr>
        <p:spPr>
          <a:xfrm>
            <a:off x="228600" y="1845072"/>
            <a:ext cx="8686800" cy="5040312"/>
          </a:xfrm>
        </p:spPr>
        <p:txBody>
          <a:bodyPr/>
          <a:lstStyle/>
          <a:p>
            <a:pPr>
              <a:buFont typeface="Arial" pitchFamily="34" charset="0"/>
              <a:buChar char="•"/>
            </a:pPr>
            <a:r>
              <a:rPr lang="en-US" sz="2400" b="1" dirty="0" smtClean="0"/>
              <a:t>Age of “majority” </a:t>
            </a:r>
            <a:r>
              <a:rPr lang="en-US" sz="2400" dirty="0" smtClean="0"/>
              <a:t>is the threshold of adulthood as it is </a:t>
            </a:r>
            <a:r>
              <a:rPr lang="en-US" sz="2400" dirty="0" err="1" smtClean="0"/>
              <a:t>conceptualised</a:t>
            </a:r>
            <a:r>
              <a:rPr lang="en-US" sz="2400" b="1" dirty="0" smtClean="0"/>
              <a:t> </a:t>
            </a:r>
            <a:r>
              <a:rPr lang="da-DK" sz="2400" dirty="0" smtClean="0"/>
              <a:t>in </a:t>
            </a:r>
            <a:r>
              <a:rPr lang="da-DK" sz="2400" dirty="0" err="1" smtClean="0"/>
              <a:t>law</a:t>
            </a:r>
            <a:r>
              <a:rPr lang="da-DK" sz="2400" dirty="0" smtClean="0"/>
              <a:t>. </a:t>
            </a:r>
            <a:r>
              <a:rPr lang="en-US" sz="2400" dirty="0" smtClean="0"/>
              <a:t>It is the chronological moment when </a:t>
            </a:r>
            <a:r>
              <a:rPr lang="en-US" sz="2400" b="1" dirty="0" smtClean="0"/>
              <a:t>minors legally take control </a:t>
            </a:r>
            <a:r>
              <a:rPr lang="en-US" sz="2400" dirty="0" smtClean="0"/>
              <a:t>over themselves, their actions and decisions, thereby terminating the legal control and legal responsibilities of their parents over them.</a:t>
            </a:r>
          </a:p>
          <a:p>
            <a:pPr marL="0" indent="0">
              <a:buNone/>
            </a:pPr>
            <a:endParaRPr lang="en-US" sz="2400" dirty="0" smtClean="0"/>
          </a:p>
          <a:p>
            <a:pPr>
              <a:buFont typeface="Arial" pitchFamily="34" charset="0"/>
              <a:buChar char="•"/>
            </a:pPr>
            <a:r>
              <a:rPr lang="en-US" sz="2400" b="1" dirty="0" smtClean="0"/>
              <a:t>Age of “license” </a:t>
            </a:r>
            <a:r>
              <a:rPr lang="en-US" sz="2400" dirty="0" smtClean="0"/>
              <a:t>is the age at which the law permits an individual to perform </a:t>
            </a:r>
            <a:r>
              <a:rPr lang="en-US" sz="2400" b="1" dirty="0" smtClean="0"/>
              <a:t>specific acts and exercise certain rights, </a:t>
            </a:r>
            <a:r>
              <a:rPr lang="en-US" sz="2400" dirty="0" smtClean="0"/>
              <a:t>with or without any </a:t>
            </a:r>
            <a:r>
              <a:rPr lang="da-DK" sz="2400" dirty="0" err="1" smtClean="0"/>
              <a:t>restrictions</a:t>
            </a:r>
            <a:r>
              <a:rPr lang="da-DK" sz="2400" dirty="0"/>
              <a:t>.</a:t>
            </a:r>
            <a:endParaRPr lang="da-DK" sz="2400" dirty="0" smtClean="0"/>
          </a:p>
        </p:txBody>
      </p:sp>
    </p:spTree>
    <p:extLst>
      <p:ext uri="{BB962C8B-B14F-4D97-AF65-F5344CB8AC3E}">
        <p14:creationId xmlns:p14="http://schemas.microsoft.com/office/powerpoint/2010/main" val="3310695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prstTxWarp prst="textNoShape">
              <a:avLst/>
            </a:prstTxWarp>
          </a:bodyPr>
          <a:lstStyle/>
          <a:p>
            <a:endParaRPr lang="fr-FR"/>
          </a:p>
        </p:txBody>
      </p:sp>
      <p:sp>
        <p:nvSpPr>
          <p:cNvPr id="41987" name="Rectangle 4"/>
          <p:cNvSpPr>
            <a:spLocks noGrp="1" noChangeArrowheads="1"/>
          </p:cNvSpPr>
          <p:nvPr>
            <p:ph type="title"/>
          </p:nvPr>
        </p:nvSpPr>
        <p:spPr>
          <a:xfrm>
            <a:off x="0" y="183356"/>
            <a:ext cx="9144000" cy="941388"/>
          </a:xfrm>
        </p:spPr>
        <p:txBody>
          <a:bodyPr/>
          <a:lstStyle/>
          <a:p>
            <a:r>
              <a:rPr lang="en-US" dirty="0">
                <a:cs typeface="MS PGothic" pitchFamily="34" charset="-128"/>
              </a:rPr>
              <a:t> Bioethics Principles </a:t>
            </a:r>
            <a:r>
              <a:rPr lang="en-US" dirty="0" smtClean="0">
                <a:cs typeface="MS PGothic" pitchFamily="34" charset="-128"/>
              </a:rPr>
              <a:t/>
            </a:r>
            <a:br>
              <a:rPr lang="en-US" dirty="0" smtClean="0">
                <a:cs typeface="MS PGothic" pitchFamily="34" charset="-128"/>
              </a:rPr>
            </a:br>
            <a:endParaRPr lang="en-US" sz="3200" dirty="0">
              <a:cs typeface="MS PGothic" pitchFamily="34" charset="-128"/>
            </a:endParaRPr>
          </a:p>
        </p:txBody>
      </p:sp>
      <p:sp>
        <p:nvSpPr>
          <p:cNvPr id="41988" name="Rectangle 5"/>
          <p:cNvSpPr>
            <a:spLocks noGrp="1" noChangeArrowheads="1"/>
          </p:cNvSpPr>
          <p:nvPr>
            <p:ph type="body" idx="1"/>
          </p:nvPr>
        </p:nvSpPr>
        <p:spPr>
          <a:xfrm>
            <a:off x="314325" y="1457325"/>
            <a:ext cx="8229600" cy="4059238"/>
          </a:xfrm>
        </p:spPr>
        <p:txBody>
          <a:bodyPr/>
          <a:lstStyle/>
          <a:p>
            <a:r>
              <a:rPr lang="en-US" sz="2800" dirty="0" smtClean="0">
                <a:cs typeface="MS PGothic" pitchFamily="34" charset="-128"/>
              </a:rPr>
              <a:t>Respect for people (autonomy and informed consent)</a:t>
            </a:r>
          </a:p>
          <a:p>
            <a:r>
              <a:rPr lang="en-US" sz="2800" dirty="0" err="1" smtClean="0">
                <a:cs typeface="MS PGothic" pitchFamily="34" charset="-128"/>
              </a:rPr>
              <a:t>Beneficience</a:t>
            </a:r>
            <a:endParaRPr lang="en-US" sz="2800" dirty="0" smtClean="0">
              <a:cs typeface="MS PGothic" pitchFamily="34" charset="-128"/>
            </a:endParaRPr>
          </a:p>
          <a:p>
            <a:r>
              <a:rPr lang="en-US" sz="2800" dirty="0" smtClean="0">
                <a:cs typeface="MS PGothic" pitchFamily="34" charset="-128"/>
              </a:rPr>
              <a:t>Non-</a:t>
            </a:r>
            <a:r>
              <a:rPr lang="en-US" sz="2800" dirty="0" err="1" smtClean="0">
                <a:cs typeface="MS PGothic" pitchFamily="34" charset="-128"/>
              </a:rPr>
              <a:t>maleficience</a:t>
            </a:r>
            <a:endParaRPr lang="en-US" sz="2800" dirty="0" smtClean="0">
              <a:cs typeface="MS PGothic" pitchFamily="34" charset="-128"/>
            </a:endParaRPr>
          </a:p>
          <a:p>
            <a:r>
              <a:rPr lang="en-US" sz="2800" dirty="0" smtClean="0">
                <a:cs typeface="MS PGothic" pitchFamily="34" charset="-128"/>
              </a:rPr>
              <a:t>Justice</a:t>
            </a:r>
          </a:p>
          <a:p>
            <a:pPr marL="0" indent="0">
              <a:buNone/>
            </a:pPr>
            <a:endParaRPr lang="da-DK" sz="2800" dirty="0" smtClean="0"/>
          </a:p>
          <a:p>
            <a:pPr marL="0" indent="0">
              <a:buNone/>
            </a:pPr>
            <a:endParaRPr lang="en-US" sz="2800" dirty="0" smtClean="0">
              <a:cs typeface="MS PGothic" pitchFamily="34" charset="-128"/>
            </a:endParaRPr>
          </a:p>
          <a:p>
            <a:endParaRPr lang="en-US" sz="2800" dirty="0">
              <a:cs typeface="MS PGothic" pitchFamily="34" charset="-128"/>
            </a:endParaRPr>
          </a:p>
        </p:txBody>
      </p:sp>
      <p:sp>
        <p:nvSpPr>
          <p:cNvPr id="41989" name="Rectangle 6"/>
          <p:cNvSpPr>
            <a:spLocks noChangeArrowheads="1"/>
          </p:cNvSpPr>
          <p:nvPr/>
        </p:nvSpPr>
        <p:spPr bwMode="auto">
          <a:xfrm>
            <a:off x="3429000" y="2571750"/>
            <a:ext cx="184150" cy="457200"/>
          </a:xfrm>
          <a:prstGeom prst="rect">
            <a:avLst/>
          </a:prstGeom>
          <a:noFill/>
          <a:ln w="12700">
            <a:noFill/>
            <a:miter lim="800000"/>
            <a:headEnd/>
            <a:tailEnd/>
          </a:ln>
        </p:spPr>
        <p:txBody>
          <a:bodyPr wrap="none">
            <a:prstTxWarp prst="textNoShape">
              <a:avLst/>
            </a:prstTxWarp>
            <a:spAutoFit/>
          </a:bodyPr>
          <a:lstStyle/>
          <a:p>
            <a:endParaRPr lang="fr-FR" sz="2400">
              <a:latin typeface="Times New Roman" pitchFamily="-104" charset="0"/>
            </a:endParaRPr>
          </a:p>
        </p:txBody>
      </p:sp>
      <p:sp>
        <p:nvSpPr>
          <p:cNvPr id="6" name="Rectangle 3"/>
          <p:cNvSpPr>
            <a:spLocks noChangeArrowheads="1"/>
          </p:cNvSpPr>
          <p:nvPr/>
        </p:nvSpPr>
        <p:spPr bwMode="auto">
          <a:xfrm>
            <a:off x="-487362" y="6477000"/>
            <a:ext cx="4916487" cy="396875"/>
          </a:xfrm>
          <a:prstGeom prst="rect">
            <a:avLst/>
          </a:prstGeom>
          <a:noFill/>
          <a:ln w="12700">
            <a:noFill/>
            <a:miter lim="800000"/>
            <a:headEnd/>
            <a:tailEnd/>
          </a:ln>
        </p:spPr>
        <p:txBody>
          <a:bodyPr wrap="none" anchor="ctr">
            <a:prstTxWarp prst="textNoShape">
              <a:avLst/>
            </a:prstTxWarp>
          </a:bodyPr>
          <a:lstStyle/>
          <a:p>
            <a:pPr algn="ctr"/>
            <a:r>
              <a:rPr lang="en-US" sz="1600" dirty="0" smtClean="0">
                <a:solidFill>
                  <a:srgbClr val="000099"/>
                </a:solidFill>
                <a:latin typeface="+mn-lt"/>
              </a:rPr>
              <a:t>Beauchamp &amp; Childress</a:t>
            </a:r>
            <a:endParaRPr lang="en-US" sz="1600" dirty="0">
              <a:solidFill>
                <a:srgbClr val="000099"/>
              </a:solidFill>
              <a:latin typeface="+mn-lt"/>
            </a:endParaRPr>
          </a:p>
        </p:txBody>
      </p:sp>
      <p:grpSp>
        <p:nvGrpSpPr>
          <p:cNvPr id="15" name="Gruppe 14"/>
          <p:cNvGrpSpPr/>
          <p:nvPr/>
        </p:nvGrpSpPr>
        <p:grpSpPr>
          <a:xfrm>
            <a:off x="5219700" y="3500438"/>
            <a:ext cx="4896916" cy="3313112"/>
            <a:chOff x="5219700" y="3500438"/>
            <a:chExt cx="4896916" cy="3313112"/>
          </a:xfrm>
        </p:grpSpPr>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644900"/>
              <a:ext cx="36798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17" name="Gruppe 16"/>
            <p:cNvGrpSpPr/>
            <p:nvPr/>
          </p:nvGrpSpPr>
          <p:grpSpPr>
            <a:xfrm>
              <a:off x="6559550" y="3500438"/>
              <a:ext cx="3557066" cy="1873250"/>
              <a:chOff x="6559550" y="3500438"/>
              <a:chExt cx="3557066" cy="1873250"/>
            </a:xfrm>
          </p:grpSpPr>
          <p:sp>
            <p:nvSpPr>
              <p:cNvPr id="18" name="Skyformet billedforklaring 6"/>
              <p:cNvSpPr>
                <a:spLocks noChangeArrowheads="1"/>
              </p:cNvSpPr>
              <p:nvPr/>
            </p:nvSpPr>
            <p:spPr bwMode="auto">
              <a:xfrm>
                <a:off x="6559550" y="3500438"/>
                <a:ext cx="3097213" cy="1873250"/>
              </a:xfrm>
              <a:prstGeom prst="cloudCallout">
                <a:avLst>
                  <a:gd name="adj1" fmla="val -20833"/>
                  <a:gd name="adj2" fmla="val 62500"/>
                </a:avLst>
              </a:prstGeom>
              <a:solidFill>
                <a:schemeClr val="bg1"/>
              </a:solidFill>
              <a:ln w="12700" algn="ctr">
                <a:solidFill>
                  <a:schemeClr val="tx1"/>
                </a:solidFill>
                <a:round/>
                <a:headEnd type="none" w="sm" len="sm"/>
                <a:tailEnd type="none" w="sm" len="sm"/>
              </a:ln>
            </p:spPr>
            <p:txBody>
              <a:bodyPr/>
              <a:lstStyle/>
              <a:p>
                <a:endParaRPr lang="da-DK"/>
              </a:p>
            </p:txBody>
          </p:sp>
          <p:sp>
            <p:nvSpPr>
              <p:cNvPr id="19" name="Tekstboks 5"/>
              <p:cNvSpPr txBox="1"/>
              <p:nvPr/>
            </p:nvSpPr>
            <p:spPr>
              <a:xfrm>
                <a:off x="6876528" y="3848521"/>
                <a:ext cx="3240088" cy="1236663"/>
              </a:xfrm>
              <a:prstGeom prst="rect">
                <a:avLst/>
              </a:prstGeom>
              <a:noFill/>
            </p:spPr>
            <p:txBody>
              <a:bodyPr>
                <a:spAutoFit/>
              </a:bodyPr>
              <a:lstStyle/>
              <a:p>
                <a:pPr>
                  <a:defRPr/>
                </a:pPr>
                <a:r>
                  <a:rPr lang="da-DK" sz="2200" dirty="0" err="1">
                    <a:latin typeface="+mn-lt"/>
                  </a:rPr>
                  <a:t>Anything</a:t>
                </a:r>
                <a:r>
                  <a:rPr lang="da-DK" sz="2200" dirty="0">
                    <a:latin typeface="+mn-lt"/>
                  </a:rPr>
                  <a:t> </a:t>
                </a:r>
                <a:r>
                  <a:rPr lang="da-DK" sz="2200" dirty="0" err="1">
                    <a:latin typeface="+mn-lt"/>
                  </a:rPr>
                  <a:t>else</a:t>
                </a:r>
                <a:r>
                  <a:rPr lang="da-DK" sz="2200" dirty="0">
                    <a:latin typeface="+mn-lt"/>
                  </a:rPr>
                  <a:t>, </a:t>
                </a:r>
              </a:p>
              <a:p>
                <a:pPr>
                  <a:spcAft>
                    <a:spcPts val="1000"/>
                  </a:spcAft>
                  <a:defRPr/>
                </a:pPr>
                <a:r>
                  <a:rPr lang="da-DK" sz="2200" dirty="0">
                    <a:latin typeface="+mn-lt"/>
                  </a:rPr>
                  <a:t>I </a:t>
                </a:r>
                <a:r>
                  <a:rPr lang="da-DK" sz="2200" dirty="0" err="1">
                    <a:latin typeface="+mn-lt"/>
                  </a:rPr>
                  <a:t>should</a:t>
                </a:r>
                <a:r>
                  <a:rPr lang="da-DK" sz="2200" dirty="0">
                    <a:latin typeface="+mn-lt"/>
                  </a:rPr>
                  <a:t> </a:t>
                </a:r>
                <a:r>
                  <a:rPr lang="da-DK" sz="2200" dirty="0" err="1">
                    <a:latin typeface="+mn-lt"/>
                  </a:rPr>
                  <a:t>know</a:t>
                </a:r>
                <a:r>
                  <a:rPr lang="da-DK" sz="2200" dirty="0">
                    <a:latin typeface="+mn-lt"/>
                  </a:rPr>
                  <a:t>?</a:t>
                </a:r>
              </a:p>
              <a:p>
                <a:pPr>
                  <a:spcAft>
                    <a:spcPts val="1000"/>
                  </a:spcAft>
                  <a:defRPr/>
                </a:pPr>
                <a:r>
                  <a:rPr lang="da-DK" sz="2200" dirty="0">
                    <a:latin typeface="+mn-lt"/>
                  </a:rPr>
                  <a:t>The </a:t>
                </a:r>
                <a:r>
                  <a:rPr lang="da-DK" sz="2200" dirty="0" err="1">
                    <a:latin typeface="+mn-lt"/>
                  </a:rPr>
                  <a:t>truth</a:t>
                </a:r>
                <a:r>
                  <a:rPr lang="da-DK" sz="2200" dirty="0">
                    <a:latin typeface="+mn-lt"/>
                  </a:rPr>
                  <a:t>, </a:t>
                </a:r>
                <a:r>
                  <a:rPr lang="da-DK" sz="2200" dirty="0" err="1">
                    <a:latin typeface="+mn-lt"/>
                  </a:rPr>
                  <a:t>please</a:t>
                </a:r>
                <a:r>
                  <a:rPr lang="da-DK" sz="2200" dirty="0">
                    <a:latin typeface="+mn-lt"/>
                  </a:rPr>
                  <a:t>.</a:t>
                </a:r>
              </a:p>
            </p:txBody>
          </p:sp>
        </p:grpSp>
      </p:grpSp>
    </p:spTree>
    <p:extLst>
      <p:ext uri="{BB962C8B-B14F-4D97-AF65-F5344CB8AC3E}">
        <p14:creationId xmlns:p14="http://schemas.microsoft.com/office/powerpoint/2010/main" val="232099799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a:cs typeface="MS PGothic" pitchFamily="34" charset="-128"/>
              </a:rPr>
              <a:t>Bioethics </a:t>
            </a:r>
            <a:r>
              <a:rPr lang="en-US" dirty="0" smtClean="0">
                <a:cs typeface="MS PGothic" pitchFamily="34" charset="-128"/>
              </a:rPr>
              <a:t>Principles</a:t>
            </a:r>
            <a:br>
              <a:rPr lang="en-US" dirty="0" smtClean="0">
                <a:cs typeface="MS PGothic" pitchFamily="34" charset="-128"/>
              </a:rPr>
            </a:br>
            <a:r>
              <a:rPr lang="en-US" dirty="0" smtClean="0">
                <a:cs typeface="MS PGothic" pitchFamily="34" charset="-128"/>
              </a:rPr>
              <a:t> </a:t>
            </a:r>
            <a:r>
              <a:rPr lang="en-US" sz="3200" dirty="0">
                <a:cs typeface="MS PGothic" pitchFamily="34" charset="-128"/>
              </a:rPr>
              <a:t>Beneficence</a:t>
            </a:r>
          </a:p>
        </p:txBody>
      </p:sp>
      <p:sp>
        <p:nvSpPr>
          <p:cNvPr id="44034" name="Content Placeholder 2"/>
          <p:cNvSpPr>
            <a:spLocks noGrp="1"/>
          </p:cNvSpPr>
          <p:nvPr>
            <p:ph idx="1"/>
          </p:nvPr>
        </p:nvSpPr>
        <p:spPr/>
        <p:txBody>
          <a:bodyPr/>
          <a:lstStyle/>
          <a:p>
            <a:r>
              <a:rPr lang="en-US" dirty="0">
                <a:cs typeface="MS PGothic" pitchFamily="34" charset="-128"/>
              </a:rPr>
              <a:t>Maximize benefits &amp; minimize harms</a:t>
            </a:r>
          </a:p>
          <a:p>
            <a:r>
              <a:rPr lang="en-US" dirty="0">
                <a:cs typeface="MS PGothic" pitchFamily="34" charset="-128"/>
              </a:rPr>
              <a:t>Balancing burdens and benefits</a:t>
            </a:r>
          </a:p>
          <a:p>
            <a:r>
              <a:rPr lang="ja-JP" altLang="en-US" dirty="0">
                <a:cs typeface="MS PGothic" pitchFamily="34" charset="-128"/>
              </a:rPr>
              <a:t>“</a:t>
            </a:r>
            <a:r>
              <a:rPr lang="en-US" altLang="ja-JP" dirty="0">
                <a:cs typeface="MS PGothic" pitchFamily="34" charset="-128"/>
              </a:rPr>
              <a:t>Best Interests</a:t>
            </a:r>
            <a:r>
              <a:rPr lang="ja-JP" altLang="en-US" dirty="0" smtClean="0">
                <a:cs typeface="MS PGothic" pitchFamily="34" charset="-128"/>
              </a:rPr>
              <a:t>”</a:t>
            </a:r>
            <a:endParaRPr lang="da-DK" altLang="ja-JP" dirty="0" smtClean="0">
              <a:cs typeface="MS PGothic" pitchFamily="34" charset="-128"/>
            </a:endParaRPr>
          </a:p>
          <a:p>
            <a:pPr marL="0" indent="0">
              <a:buNone/>
            </a:pPr>
            <a:endParaRPr lang="en-US" altLang="ja-JP" dirty="0">
              <a:cs typeface="MS PGothic" pitchFamily="34" charset="-128"/>
            </a:endParaRPr>
          </a:p>
          <a:p>
            <a:r>
              <a:rPr lang="en-US" dirty="0">
                <a:cs typeface="MS PGothic" pitchFamily="34" charset="-128"/>
              </a:rPr>
              <a:t>Key issues</a:t>
            </a:r>
          </a:p>
          <a:p>
            <a:pPr lvl="1">
              <a:spcBef>
                <a:spcPct val="0"/>
              </a:spcBef>
            </a:pPr>
            <a:r>
              <a:rPr lang="en-US" dirty="0">
                <a:cs typeface="MS PGothic" pitchFamily="34" charset="-128"/>
              </a:rPr>
              <a:t>Who decides?  Providers?  Adolescents?  Parents?</a:t>
            </a:r>
          </a:p>
          <a:p>
            <a:pPr lvl="1">
              <a:spcBef>
                <a:spcPct val="0"/>
              </a:spcBef>
            </a:pPr>
            <a:r>
              <a:rPr lang="en-US" dirty="0">
                <a:cs typeface="MS PGothic" pitchFamily="34" charset="-128"/>
              </a:rPr>
              <a:t>Quality of life</a:t>
            </a:r>
          </a:p>
          <a:p>
            <a:pPr lvl="1">
              <a:spcBef>
                <a:spcPct val="0"/>
              </a:spcBef>
            </a:pPr>
            <a:r>
              <a:rPr lang="en-US" dirty="0">
                <a:cs typeface="MS PGothic" pitchFamily="34" charset="-128"/>
              </a:rPr>
              <a:t>Conflicts with autonomy</a:t>
            </a:r>
          </a:p>
          <a:p>
            <a:pPr lvl="1">
              <a:spcBef>
                <a:spcPct val="0"/>
              </a:spcBef>
            </a:pPr>
            <a:endParaRPr lang="en-US" dirty="0">
              <a:cs typeface="MS PGothic" pitchFamily="34" charset="-128"/>
            </a:endParaRPr>
          </a:p>
        </p:txBody>
      </p:sp>
    </p:spTree>
    <p:extLst>
      <p:ext uri="{BB962C8B-B14F-4D97-AF65-F5344CB8AC3E}">
        <p14:creationId xmlns:p14="http://schemas.microsoft.com/office/powerpoint/2010/main" val="41910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7307</TotalTime>
  <Words>2451</Words>
  <Application>Microsoft Macintosh PowerPoint</Application>
  <PresentationFormat>Présentation à l'écran (4:3)</PresentationFormat>
  <Paragraphs>444</Paragraphs>
  <Slides>53</Slides>
  <Notes>11</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53</vt:i4>
      </vt:variant>
    </vt:vector>
  </HeadingPairs>
  <TitlesOfParts>
    <vt:vector size="67" baseType="lpstr">
      <vt:lpstr>Arial</vt:lpstr>
      <vt:lpstr>Arial Narrow</vt:lpstr>
      <vt:lpstr>Brush Script MT</vt:lpstr>
      <vt:lpstr>Calibri</vt:lpstr>
      <vt:lpstr>Monotype Sorts</vt:lpstr>
      <vt:lpstr>MS PGothic</vt:lpstr>
      <vt:lpstr>ＭＳ Ｐゴシック</vt:lpstr>
      <vt:lpstr>Myriad Pro</vt:lpstr>
      <vt:lpstr>Tahoma</vt:lpstr>
      <vt:lpstr>Times</vt:lpstr>
      <vt:lpstr>Times New Roman</vt:lpstr>
      <vt:lpstr>Wingdings</vt:lpstr>
      <vt:lpstr>Modèle par défaut</vt:lpstr>
      <vt:lpstr>Document</vt:lpstr>
      <vt:lpstr>Adolescence, ethics, and legal issues</vt:lpstr>
      <vt:lpstr>Module A4 Goal I</vt:lpstr>
      <vt:lpstr>Conceptual frameworks Integrating Paradigms</vt:lpstr>
      <vt:lpstr>Présentation PowerPoint</vt:lpstr>
      <vt:lpstr>When do young people reach…</vt:lpstr>
      <vt:lpstr>Some bioethical issues in adolescent health</vt:lpstr>
      <vt:lpstr>Legal Frameworks Age concepts</vt:lpstr>
      <vt:lpstr> Bioethics Principles  </vt:lpstr>
      <vt:lpstr>Bioethics Principles  Beneficence</vt:lpstr>
      <vt:lpstr>Bioethics Principles  Justice</vt:lpstr>
      <vt:lpstr>Trends</vt:lpstr>
      <vt:lpstr>The convention  of the rights of the child</vt:lpstr>
      <vt:lpstr>Developmental Approaches </vt:lpstr>
      <vt:lpstr>A QUOTE…</vt:lpstr>
      <vt:lpstr>A few definitions…</vt:lpstr>
      <vt:lpstr>A few definitions…</vt:lpstr>
      <vt:lpstr>Module A4 Goal II</vt:lpstr>
      <vt:lpstr>Présentation PowerPoint</vt:lpstr>
      <vt:lpstr> Confidentiality and rights</vt:lpstr>
      <vt:lpstr>Different frameworks/lenses - 3 important Cs</vt:lpstr>
      <vt:lpstr>Confidentiality</vt:lpstr>
      <vt:lpstr>Limits to confidentiality</vt:lpstr>
      <vt:lpstr>Confidential care for minors</vt:lpstr>
      <vt:lpstr>How important is confidential care? Needs explanations (study population context…) </vt:lpstr>
      <vt:lpstr>Effects of Confidentiality assurance </vt:lpstr>
      <vt:lpstr>Safety &amp; Access</vt:lpstr>
      <vt:lpstr>Teenager‘s expectations “talking with doctor alone“  “confidentiality“</vt:lpstr>
      <vt:lpstr>Access to confidential health care </vt:lpstr>
      <vt:lpstr>Mature minor principle</vt:lpstr>
      <vt:lpstr>Parents IN?  Or Parents OUT?</vt:lpstr>
      <vt:lpstr>Confidentiality vs. connectednes</vt:lpstr>
      <vt:lpstr>And the parents? Between rights and responsibilities….</vt:lpstr>
      <vt:lpstr>The medical consultation</vt:lpstr>
      <vt:lpstr>Parents beliefs and expectations</vt:lpstr>
      <vt:lpstr>Parents IN AND Parents OUT</vt:lpstr>
      <vt:lpstr>Assessment by health professionals(1)</vt:lpstr>
      <vt:lpstr>Assessment by health professionals(2)</vt:lpstr>
      <vt:lpstr>Assessment by health professionals(3)</vt:lpstr>
      <vt:lpstr>Adolescents‘suggestions to increase trust and understanding of confidentiality</vt:lpstr>
      <vt:lpstr>Role of health professionals</vt:lpstr>
      <vt:lpstr>Informed consent</vt:lpstr>
      <vt:lpstr>Informed consent</vt:lpstr>
      <vt:lpstr>Competence</vt:lpstr>
      <vt:lpstr>Competence</vt:lpstr>
      <vt:lpstr>Assessing competence</vt:lpstr>
      <vt:lpstr>Louise, 14</vt:lpstr>
      <vt:lpstr>Assessing competence I</vt:lpstr>
      <vt:lpstr>Assessing competence II</vt:lpstr>
      <vt:lpstr>Deliver information and check</vt:lpstr>
      <vt:lpstr>Discuss the options and check</vt:lpstr>
      <vt:lpstr>Check understanding</vt:lpstr>
      <vt:lpstr>Negotiating a decision</vt:lpstr>
      <vt:lpstr>Case-Based Reasoning (Casuistry)</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2002  SUMMER SCHOOL</dc:title>
  <dc:creator>Informatique</dc:creator>
  <cp:lastModifiedBy>Yusuke Takeuchi</cp:lastModifiedBy>
  <cp:revision>253</cp:revision>
  <cp:lastPrinted>2013-07-05T14:39:57Z</cp:lastPrinted>
  <dcterms:created xsi:type="dcterms:W3CDTF">2002-06-25T18:22:12Z</dcterms:created>
  <dcterms:modified xsi:type="dcterms:W3CDTF">2016-12-02T14:53:18Z</dcterms:modified>
</cp:coreProperties>
</file>