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30" r:id="rId2"/>
    <p:sldId id="642" r:id="rId3"/>
    <p:sldId id="655" r:id="rId4"/>
    <p:sldId id="658" r:id="rId5"/>
    <p:sldId id="659" r:id="rId6"/>
    <p:sldId id="660" r:id="rId7"/>
    <p:sldId id="661" r:id="rId8"/>
    <p:sldId id="637" r:id="rId9"/>
    <p:sldId id="638" r:id="rId10"/>
    <p:sldId id="639" r:id="rId11"/>
    <p:sldId id="662" r:id="rId12"/>
    <p:sldId id="663" r:id="rId13"/>
    <p:sldId id="640" r:id="rId14"/>
    <p:sldId id="641" r:id="rId15"/>
    <p:sldId id="594" r:id="rId16"/>
    <p:sldId id="656" r:id="rId17"/>
    <p:sldId id="591" r:id="rId18"/>
    <p:sldId id="592" r:id="rId19"/>
    <p:sldId id="652" r:id="rId20"/>
    <p:sldId id="657" r:id="rId21"/>
    <p:sldId id="545" r:id="rId22"/>
    <p:sldId id="643" r:id="rId23"/>
    <p:sldId id="644" r:id="rId24"/>
    <p:sldId id="645" r:id="rId25"/>
    <p:sldId id="646" r:id="rId26"/>
    <p:sldId id="647" r:id="rId27"/>
    <p:sldId id="648" r:id="rId28"/>
    <p:sldId id="518" r:id="rId29"/>
    <p:sldId id="471" r:id="rId30"/>
    <p:sldId id="651" r:id="rId31"/>
    <p:sldId id="654" r:id="rId32"/>
    <p:sldId id="653" r:id="rId33"/>
    <p:sldId id="500" r:id="rId34"/>
    <p:sldId id="570" r:id="rId35"/>
    <p:sldId id="579" r:id="rId36"/>
    <p:sldId id="649" r:id="rId37"/>
    <p:sldId id="650" r:id="rId38"/>
    <p:sldId id="625" r:id="rId39"/>
    <p:sldId id="490" r:id="rId40"/>
    <p:sldId id="626" r:id="rId41"/>
    <p:sldId id="628" r:id="rId42"/>
    <p:sldId id="629" r:id="rId43"/>
    <p:sldId id="627" r:id="rId44"/>
    <p:sldId id="630" r:id="rId45"/>
    <p:sldId id="520" r:id="rId46"/>
    <p:sldId id="631" r:id="rId47"/>
    <p:sldId id="492" r:id="rId48"/>
  </p:sldIdLst>
  <p:sldSz cx="9144000" cy="6858000" type="screen4x3"/>
  <p:notesSz cx="6870700" cy="97742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33"/>
    <a:srgbClr val="0000CC"/>
    <a:srgbClr val="FF0033"/>
    <a:srgbClr val="FFFF66"/>
    <a:srgbClr val="FFFF00"/>
    <a:srgbClr val="336600"/>
    <a:srgbClr val="000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99" d="100"/>
          <a:sy n="99" d="100"/>
        </p:scale>
        <p:origin x="2256" y="1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4" Type="http://schemas.openxmlformats.org/officeDocument/2006/relationships/slide" Target="slides/slide40.xml"/><Relationship Id="rId5" Type="http://schemas.openxmlformats.org/officeDocument/2006/relationships/slide" Target="slides/slide47.xml"/><Relationship Id="rId1" Type="http://schemas.openxmlformats.org/officeDocument/2006/relationships/slide" Target="slides/slide1.xml"/><Relationship Id="rId2"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pmichaud\Mes%20documents\Mes%20documents\euteach\Summer%20school%202011\articles%20et%20doc%20addiction\graphiques_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1990</c:v>
                </c:pt>
              </c:strCache>
            </c:strRef>
          </c:tx>
          <c:invertIfNegative val="0"/>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Feuil1!$B$2:$B$10</c:f>
              <c:numCache>
                <c:formatCode>General</c:formatCode>
                <c:ptCount val="9"/>
                <c:pt idx="0">
                  <c:v>9.0</c:v>
                </c:pt>
                <c:pt idx="1">
                  <c:v>6.0</c:v>
                </c:pt>
                <c:pt idx="2">
                  <c:v>10.0</c:v>
                </c:pt>
                <c:pt idx="3">
                  <c:v>22.0</c:v>
                </c:pt>
                <c:pt idx="5">
                  <c:v>13.0</c:v>
                </c:pt>
                <c:pt idx="6">
                  <c:v>2.0</c:v>
                </c:pt>
                <c:pt idx="7">
                  <c:v>2.0</c:v>
                </c:pt>
                <c:pt idx="8">
                  <c:v>20.0</c:v>
                </c:pt>
              </c:numCache>
            </c:numRef>
          </c:val>
          <c:extLst xmlns:c16r2="http://schemas.microsoft.com/office/drawing/2015/06/chart">
            <c:ext xmlns:c16="http://schemas.microsoft.com/office/drawing/2014/chart" uri="{C3380CC4-5D6E-409C-BE32-E72D297353CC}">
              <c16:uniqueId val="{00000000-E245-488A-B771-5AD2AC823D92}"/>
            </c:ext>
          </c:extLst>
        </c:ser>
        <c:ser>
          <c:idx val="1"/>
          <c:order val="1"/>
          <c:tx>
            <c:strRef>
              <c:f>Feuil1!$C$1</c:f>
              <c:strCache>
                <c:ptCount val="1"/>
                <c:pt idx="0">
                  <c:v>1994</c:v>
                </c:pt>
              </c:strCache>
            </c:strRef>
          </c:tx>
          <c:invertIfNegative val="0"/>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Feuil1!$C$2:$C$10</c:f>
              <c:numCache>
                <c:formatCode>General</c:formatCode>
                <c:ptCount val="9"/>
                <c:pt idx="0">
                  <c:v>9.0</c:v>
                </c:pt>
                <c:pt idx="1">
                  <c:v>9.0</c:v>
                </c:pt>
                <c:pt idx="2">
                  <c:v>16.0</c:v>
                </c:pt>
                <c:pt idx="3">
                  <c:v>17.0</c:v>
                </c:pt>
                <c:pt idx="5">
                  <c:v>13.0</c:v>
                </c:pt>
                <c:pt idx="6">
                  <c:v>12.0</c:v>
                </c:pt>
                <c:pt idx="7">
                  <c:v>6.0</c:v>
                </c:pt>
                <c:pt idx="8">
                  <c:v>14.0</c:v>
                </c:pt>
              </c:numCache>
            </c:numRef>
          </c:val>
          <c:extLst xmlns:c16r2="http://schemas.microsoft.com/office/drawing/2015/06/chart">
            <c:ext xmlns:c16="http://schemas.microsoft.com/office/drawing/2014/chart" uri="{C3380CC4-5D6E-409C-BE32-E72D297353CC}">
              <c16:uniqueId val="{00000001-E245-488A-B771-5AD2AC823D92}"/>
            </c:ext>
          </c:extLst>
        </c:ser>
        <c:ser>
          <c:idx val="2"/>
          <c:order val="2"/>
          <c:tx>
            <c:strRef>
              <c:f>Feuil1!$D$1</c:f>
              <c:strCache>
                <c:ptCount val="1"/>
                <c:pt idx="0">
                  <c:v>1998</c:v>
                </c:pt>
              </c:strCache>
            </c:strRef>
          </c:tx>
          <c:invertIfNegative val="0"/>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Feuil1!$D$2:$D$10</c:f>
              <c:numCache>
                <c:formatCode>General</c:formatCode>
                <c:ptCount val="9"/>
                <c:pt idx="0">
                  <c:v>8.0</c:v>
                </c:pt>
                <c:pt idx="1">
                  <c:v>16.0</c:v>
                </c:pt>
                <c:pt idx="2">
                  <c:v>18.0</c:v>
                </c:pt>
                <c:pt idx="3">
                  <c:v>15.0</c:v>
                </c:pt>
                <c:pt idx="5">
                  <c:v>16.0</c:v>
                </c:pt>
                <c:pt idx="6">
                  <c:v>15.0</c:v>
                </c:pt>
                <c:pt idx="7">
                  <c:v>10.0</c:v>
                </c:pt>
                <c:pt idx="8">
                  <c:v>16.0</c:v>
                </c:pt>
              </c:numCache>
            </c:numRef>
          </c:val>
          <c:extLst xmlns:c16r2="http://schemas.microsoft.com/office/drawing/2015/06/chart">
            <c:ext xmlns:c16="http://schemas.microsoft.com/office/drawing/2014/chart" uri="{C3380CC4-5D6E-409C-BE32-E72D297353CC}">
              <c16:uniqueId val="{00000002-E245-488A-B771-5AD2AC823D92}"/>
            </c:ext>
          </c:extLst>
        </c:ser>
        <c:ser>
          <c:idx val="3"/>
          <c:order val="3"/>
          <c:tx>
            <c:strRef>
              <c:f>Feuil1!$E$1</c:f>
              <c:strCache>
                <c:ptCount val="1"/>
                <c:pt idx="0">
                  <c:v>2002</c:v>
                </c:pt>
              </c:strCache>
            </c:strRef>
          </c:tx>
          <c:invertIfNegative val="0"/>
          <c:cat>
            <c:strRef>
              <c:f>Feuil1!$A$2:$A$10</c:f>
              <c:strCache>
                <c:ptCount val="9"/>
                <c:pt idx="0">
                  <c:v>Sweden</c:v>
                </c:pt>
                <c:pt idx="1">
                  <c:v>Switzerland</c:v>
                </c:pt>
                <c:pt idx="2">
                  <c:v>Latvia</c:v>
                </c:pt>
                <c:pt idx="3">
                  <c:v>Finland</c:v>
                </c:pt>
                <c:pt idx="5">
                  <c:v>Sweden</c:v>
                </c:pt>
                <c:pt idx="6">
                  <c:v>Switzerland</c:v>
                </c:pt>
                <c:pt idx="7">
                  <c:v>Latvia</c:v>
                </c:pt>
                <c:pt idx="8">
                  <c:v>Finland</c:v>
                </c:pt>
              </c:strCache>
            </c:strRef>
          </c:cat>
          <c:val>
            <c:numRef>
              <c:f>Feuil1!$E$2:$E$10</c:f>
              <c:numCache>
                <c:formatCode>General</c:formatCode>
                <c:ptCount val="9"/>
                <c:pt idx="0">
                  <c:v>5.0</c:v>
                </c:pt>
                <c:pt idx="1">
                  <c:v>13.0</c:v>
                </c:pt>
                <c:pt idx="2">
                  <c:v>20.0</c:v>
                </c:pt>
                <c:pt idx="3">
                  <c:v>16.0</c:v>
                </c:pt>
                <c:pt idx="5">
                  <c:v>14.0</c:v>
                </c:pt>
                <c:pt idx="6">
                  <c:v>13.0</c:v>
                </c:pt>
                <c:pt idx="7">
                  <c:v>13.0</c:v>
                </c:pt>
                <c:pt idx="8">
                  <c:v>18.0</c:v>
                </c:pt>
              </c:numCache>
            </c:numRef>
          </c:val>
          <c:extLst xmlns:c16r2="http://schemas.microsoft.com/office/drawing/2015/06/chart">
            <c:ext xmlns:c16="http://schemas.microsoft.com/office/drawing/2014/chart" uri="{C3380CC4-5D6E-409C-BE32-E72D297353CC}">
              <c16:uniqueId val="{00000003-E245-488A-B771-5AD2AC823D92}"/>
            </c:ext>
          </c:extLst>
        </c:ser>
        <c:dLbls>
          <c:showLegendKey val="0"/>
          <c:showVal val="0"/>
          <c:showCatName val="0"/>
          <c:showSerName val="0"/>
          <c:showPercent val="0"/>
          <c:showBubbleSize val="0"/>
        </c:dLbls>
        <c:gapWidth val="150"/>
        <c:axId val="-1334314496"/>
        <c:axId val="-1334312208"/>
      </c:barChart>
      <c:catAx>
        <c:axId val="-1334314496"/>
        <c:scaling>
          <c:orientation val="minMax"/>
        </c:scaling>
        <c:delete val="0"/>
        <c:axPos val="b"/>
        <c:numFmt formatCode="General" sourceLinked="0"/>
        <c:majorTickMark val="out"/>
        <c:minorTickMark val="none"/>
        <c:tickLblPos val="nextTo"/>
        <c:txPr>
          <a:bodyPr/>
          <a:lstStyle/>
          <a:p>
            <a:pPr>
              <a:defRPr sz="1600"/>
            </a:pPr>
            <a:endParaRPr lang="fr-FR"/>
          </a:p>
        </c:txPr>
        <c:crossAx val="-1334312208"/>
        <c:crosses val="autoZero"/>
        <c:auto val="1"/>
        <c:lblAlgn val="ctr"/>
        <c:lblOffset val="100"/>
        <c:noMultiLvlLbl val="0"/>
      </c:catAx>
      <c:valAx>
        <c:axId val="-1334312208"/>
        <c:scaling>
          <c:orientation val="minMax"/>
        </c:scaling>
        <c:delete val="0"/>
        <c:axPos val="l"/>
        <c:majorGridlines/>
        <c:numFmt formatCode="General" sourceLinked="1"/>
        <c:majorTickMark val="out"/>
        <c:minorTickMark val="none"/>
        <c:tickLblPos val="nextTo"/>
        <c:crossAx val="-1334314496"/>
        <c:crosses val="autoZero"/>
        <c:crossBetween val="between"/>
      </c:valAx>
    </c:plotArea>
    <c:legend>
      <c:legendPos val="r"/>
      <c:overlay val="0"/>
      <c:txPr>
        <a:bodyPr/>
        <a:lstStyle/>
        <a:p>
          <a:pPr>
            <a:defRPr sz="18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4884076990376"/>
          <c:y val="0.11621536891222"/>
          <c:w val="0.915511592300962"/>
          <c:h val="0.733410250801983"/>
        </c:manualLayout>
      </c:layout>
      <c:barChart>
        <c:barDir val="col"/>
        <c:grouping val="clustered"/>
        <c:varyColors val="0"/>
        <c:ser>
          <c:idx val="0"/>
          <c:order val="0"/>
          <c:tx>
            <c:strRef>
              <c:f>Feuil2!$A$2</c:f>
              <c:strCache>
                <c:ptCount val="1"/>
                <c:pt idx="0">
                  <c:v>Russia</c:v>
                </c:pt>
              </c:strCache>
            </c:strRef>
          </c:tx>
          <c:invertIfNegative val="0"/>
          <c:cat>
            <c:strRef>
              <c:f>Feuil2!$B$1:$F$1</c:f>
              <c:strCache>
                <c:ptCount val="5"/>
                <c:pt idx="0">
                  <c:v>frequent</c:v>
                </c:pt>
                <c:pt idx="1">
                  <c:v>average</c:v>
                </c:pt>
                <c:pt idx="2">
                  <c:v>experim.</c:v>
                </c:pt>
                <c:pt idx="4">
                  <c:v>TOTAL</c:v>
                </c:pt>
              </c:strCache>
            </c:strRef>
          </c:cat>
          <c:val>
            <c:numRef>
              <c:f>Feuil2!$B$2:$F$2</c:f>
              <c:numCache>
                <c:formatCode>General</c:formatCode>
                <c:ptCount val="5"/>
                <c:pt idx="0">
                  <c:v>0.0</c:v>
                </c:pt>
                <c:pt idx="1">
                  <c:v>17.0</c:v>
                </c:pt>
                <c:pt idx="2">
                  <c:v>38.0</c:v>
                </c:pt>
                <c:pt idx="4">
                  <c:v>5.0</c:v>
                </c:pt>
              </c:numCache>
            </c:numRef>
          </c:val>
          <c:extLst xmlns:c16r2="http://schemas.microsoft.com/office/drawing/2015/06/chart">
            <c:ext xmlns:c16="http://schemas.microsoft.com/office/drawing/2014/chart" uri="{C3380CC4-5D6E-409C-BE32-E72D297353CC}">
              <c16:uniqueId val="{00000000-407F-4F5E-9E71-55A11458D861}"/>
            </c:ext>
          </c:extLst>
        </c:ser>
        <c:ser>
          <c:idx val="1"/>
          <c:order val="1"/>
          <c:tx>
            <c:strRef>
              <c:f>Feuil2!$A$3</c:f>
              <c:strCache>
                <c:ptCount val="1"/>
                <c:pt idx="0">
                  <c:v>Danemark</c:v>
                </c:pt>
              </c:strCache>
            </c:strRef>
          </c:tx>
          <c:invertIfNegative val="0"/>
          <c:cat>
            <c:strRef>
              <c:f>Feuil2!$B$1:$F$1</c:f>
              <c:strCache>
                <c:ptCount val="5"/>
                <c:pt idx="0">
                  <c:v>frequent</c:v>
                </c:pt>
                <c:pt idx="1">
                  <c:v>average</c:v>
                </c:pt>
                <c:pt idx="2">
                  <c:v>experim.</c:v>
                </c:pt>
                <c:pt idx="4">
                  <c:v>TOTAL</c:v>
                </c:pt>
              </c:strCache>
            </c:strRef>
          </c:cat>
          <c:val>
            <c:numRef>
              <c:f>Feuil2!$B$3:$F$3</c:f>
              <c:numCache>
                <c:formatCode>General</c:formatCode>
                <c:ptCount val="5"/>
                <c:pt idx="0">
                  <c:v>6.0</c:v>
                </c:pt>
                <c:pt idx="1">
                  <c:v>41.0</c:v>
                </c:pt>
                <c:pt idx="2">
                  <c:v>42.0</c:v>
                </c:pt>
                <c:pt idx="4">
                  <c:v>10.0</c:v>
                </c:pt>
              </c:numCache>
            </c:numRef>
          </c:val>
          <c:extLst xmlns:c16r2="http://schemas.microsoft.com/office/drawing/2015/06/chart">
            <c:ext xmlns:c16="http://schemas.microsoft.com/office/drawing/2014/chart" uri="{C3380CC4-5D6E-409C-BE32-E72D297353CC}">
              <c16:uniqueId val="{00000001-407F-4F5E-9E71-55A11458D861}"/>
            </c:ext>
          </c:extLst>
        </c:ser>
        <c:ser>
          <c:idx val="2"/>
          <c:order val="2"/>
          <c:tx>
            <c:strRef>
              <c:f>Feuil2!$A$4</c:f>
              <c:strCache>
                <c:ptCount val="1"/>
                <c:pt idx="0">
                  <c:v>France</c:v>
                </c:pt>
              </c:strCache>
            </c:strRef>
          </c:tx>
          <c:spPr>
            <a:solidFill>
              <a:srgbClr val="FF0000"/>
            </a:solidFill>
          </c:spPr>
          <c:invertIfNegative val="0"/>
          <c:cat>
            <c:strRef>
              <c:f>Feuil2!$B$1:$F$1</c:f>
              <c:strCache>
                <c:ptCount val="5"/>
                <c:pt idx="0">
                  <c:v>frequent</c:v>
                </c:pt>
                <c:pt idx="1">
                  <c:v>average</c:v>
                </c:pt>
                <c:pt idx="2">
                  <c:v>experim.</c:v>
                </c:pt>
                <c:pt idx="4">
                  <c:v>TOTAL</c:v>
                </c:pt>
              </c:strCache>
            </c:strRef>
          </c:cat>
          <c:val>
            <c:numRef>
              <c:f>Feuil2!$B$4:$F$4</c:f>
              <c:numCache>
                <c:formatCode>General</c:formatCode>
                <c:ptCount val="5"/>
                <c:pt idx="0">
                  <c:v>14.0</c:v>
                </c:pt>
                <c:pt idx="1">
                  <c:v>45.0</c:v>
                </c:pt>
                <c:pt idx="2">
                  <c:v>32.0</c:v>
                </c:pt>
                <c:pt idx="3">
                  <c:v>0.0</c:v>
                </c:pt>
                <c:pt idx="4">
                  <c:v>30.0</c:v>
                </c:pt>
              </c:numCache>
            </c:numRef>
          </c:val>
          <c:extLst xmlns:c16r2="http://schemas.microsoft.com/office/drawing/2015/06/chart">
            <c:ext xmlns:c16="http://schemas.microsoft.com/office/drawing/2014/chart" uri="{C3380CC4-5D6E-409C-BE32-E72D297353CC}">
              <c16:uniqueId val="{00000002-407F-4F5E-9E71-55A11458D861}"/>
            </c:ext>
          </c:extLst>
        </c:ser>
        <c:ser>
          <c:idx val="3"/>
          <c:order val="3"/>
          <c:tx>
            <c:strRef>
              <c:f>Feuil2!$A$5</c:f>
              <c:strCache>
                <c:ptCount val="1"/>
                <c:pt idx="0">
                  <c:v>U K</c:v>
                </c:pt>
              </c:strCache>
            </c:strRef>
          </c:tx>
          <c:invertIfNegative val="0"/>
          <c:cat>
            <c:strRef>
              <c:f>Feuil2!$B$1:$F$1</c:f>
              <c:strCache>
                <c:ptCount val="5"/>
                <c:pt idx="0">
                  <c:v>frequent</c:v>
                </c:pt>
                <c:pt idx="1">
                  <c:v>average</c:v>
                </c:pt>
                <c:pt idx="2">
                  <c:v>experim.</c:v>
                </c:pt>
                <c:pt idx="4">
                  <c:v>TOTAL</c:v>
                </c:pt>
              </c:strCache>
            </c:strRef>
          </c:cat>
          <c:val>
            <c:numRef>
              <c:f>Feuil2!$B$5:$F$5</c:f>
              <c:numCache>
                <c:formatCode>General</c:formatCode>
                <c:ptCount val="5"/>
                <c:pt idx="0">
                  <c:v>15.0</c:v>
                </c:pt>
                <c:pt idx="1">
                  <c:v>36.0</c:v>
                </c:pt>
                <c:pt idx="2">
                  <c:v>31.0</c:v>
                </c:pt>
                <c:pt idx="4">
                  <c:v>10.0</c:v>
                </c:pt>
              </c:numCache>
            </c:numRef>
          </c:val>
          <c:extLst xmlns:c16r2="http://schemas.microsoft.com/office/drawing/2015/06/chart">
            <c:ext xmlns:c16="http://schemas.microsoft.com/office/drawing/2014/chart" uri="{C3380CC4-5D6E-409C-BE32-E72D297353CC}">
              <c16:uniqueId val="{00000003-407F-4F5E-9E71-55A11458D861}"/>
            </c:ext>
          </c:extLst>
        </c:ser>
        <c:ser>
          <c:idx val="4"/>
          <c:order val="4"/>
          <c:tx>
            <c:strRef>
              <c:f>Feuil2!$A$6</c:f>
              <c:strCache>
                <c:ptCount val="1"/>
                <c:pt idx="0">
                  <c:v>Switzerland</c:v>
                </c:pt>
              </c:strCache>
            </c:strRef>
          </c:tx>
          <c:invertIfNegative val="0"/>
          <c:cat>
            <c:strRef>
              <c:f>Feuil2!$B$1:$F$1</c:f>
              <c:strCache>
                <c:ptCount val="5"/>
                <c:pt idx="0">
                  <c:v>frequent</c:v>
                </c:pt>
                <c:pt idx="1">
                  <c:v>average</c:v>
                </c:pt>
                <c:pt idx="2">
                  <c:v>experim.</c:v>
                </c:pt>
                <c:pt idx="4">
                  <c:v>TOTAL</c:v>
                </c:pt>
              </c:strCache>
            </c:strRef>
          </c:cat>
          <c:val>
            <c:numRef>
              <c:f>Feuil2!$B$6:$F$6</c:f>
              <c:numCache>
                <c:formatCode>General</c:formatCode>
                <c:ptCount val="5"/>
                <c:pt idx="0">
                  <c:v>21.0</c:v>
                </c:pt>
                <c:pt idx="1">
                  <c:v>39.0</c:v>
                </c:pt>
                <c:pt idx="2">
                  <c:v>23.0</c:v>
                </c:pt>
                <c:pt idx="4">
                  <c:v>50.0</c:v>
                </c:pt>
              </c:numCache>
            </c:numRef>
          </c:val>
          <c:extLst xmlns:c16r2="http://schemas.microsoft.com/office/drawing/2015/06/chart">
            <c:ext xmlns:c16="http://schemas.microsoft.com/office/drawing/2014/chart" uri="{C3380CC4-5D6E-409C-BE32-E72D297353CC}">
              <c16:uniqueId val="{00000004-407F-4F5E-9E71-55A11458D861}"/>
            </c:ext>
          </c:extLst>
        </c:ser>
        <c:dLbls>
          <c:showLegendKey val="0"/>
          <c:showVal val="0"/>
          <c:showCatName val="0"/>
          <c:showSerName val="0"/>
          <c:showPercent val="0"/>
          <c:showBubbleSize val="0"/>
        </c:dLbls>
        <c:gapWidth val="150"/>
        <c:axId val="-1265017888"/>
        <c:axId val="-1269708384"/>
      </c:barChart>
      <c:catAx>
        <c:axId val="-1265017888"/>
        <c:scaling>
          <c:orientation val="minMax"/>
        </c:scaling>
        <c:delete val="0"/>
        <c:axPos val="b"/>
        <c:numFmt formatCode="General" sourceLinked="0"/>
        <c:majorTickMark val="out"/>
        <c:minorTickMark val="none"/>
        <c:tickLblPos val="nextTo"/>
        <c:crossAx val="-1269708384"/>
        <c:crosses val="autoZero"/>
        <c:auto val="1"/>
        <c:lblAlgn val="ctr"/>
        <c:lblOffset val="100"/>
        <c:noMultiLvlLbl val="0"/>
      </c:catAx>
      <c:valAx>
        <c:axId val="-1269708384"/>
        <c:scaling>
          <c:orientation val="minMax"/>
        </c:scaling>
        <c:delete val="0"/>
        <c:axPos val="l"/>
        <c:majorGridlines/>
        <c:numFmt formatCode="General" sourceLinked="1"/>
        <c:majorTickMark val="out"/>
        <c:minorTickMark val="none"/>
        <c:tickLblPos val="nextTo"/>
        <c:crossAx val="-1265017888"/>
        <c:crosses val="autoZero"/>
        <c:crossBetween val="between"/>
      </c:valAx>
    </c:plotArea>
    <c:legend>
      <c:legendPos val="r"/>
      <c:layout>
        <c:manualLayout>
          <c:xMode val="edge"/>
          <c:yMode val="edge"/>
          <c:x val="0.0"/>
          <c:y val="0.00366980169145526"/>
          <c:w val="1.0"/>
          <c:h val="0.0991415135608049"/>
        </c:manualLayout>
      </c:layout>
      <c:overlay val="0"/>
    </c:legend>
    <c:plotVisOnly val="1"/>
    <c:dispBlanksAs val="gap"/>
    <c:showDLblsOverMax val="0"/>
  </c:chart>
  <c:txPr>
    <a:bodyPr/>
    <a:lstStyle/>
    <a:p>
      <a:pPr>
        <a:defRPr sz="2000"/>
      </a:pPr>
      <a:endParaRPr lang="fr-FR"/>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9DB03-4E80-4750-8AD7-59605D5457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CH"/>
        </a:p>
      </dgm:t>
    </dgm:pt>
    <dgm:pt modelId="{AABD531D-0682-4D32-B232-535EDD64C21D}">
      <dgm:prSet phldrT="[Texte]"/>
      <dgm:spPr>
        <a:blipFill rotWithShape="0">
          <a:blip xmlns:r="http://schemas.openxmlformats.org/officeDocument/2006/relationships" r:embed="rId1"/>
          <a:stretch>
            <a:fillRect/>
          </a:stretch>
        </a:blipFill>
      </dgm:spPr>
      <dgm:t>
        <a:bodyPr/>
        <a:lstStyle/>
        <a:p>
          <a:pPr algn="l"/>
          <a:r>
            <a:rPr lang="fr-CH" dirty="0"/>
            <a:t>http://www.risqtoxico.ca/documents/DEP-ADO_ang_V3_2.pdfMisusehttp://www.risqtoxico.ca/documents/DEP-ADO_ang_V3_2.pdf</a:t>
          </a:r>
        </a:p>
      </dgm:t>
    </dgm:pt>
    <dgm:pt modelId="{48320167-9370-4BC7-B6DE-E6FCEA53CA05}" type="parTrans" cxnId="{BC676758-813C-43E7-BA0E-A56627BF9545}">
      <dgm:prSet/>
      <dgm:spPr/>
      <dgm:t>
        <a:bodyPr/>
        <a:lstStyle/>
        <a:p>
          <a:endParaRPr lang="fr-CH"/>
        </a:p>
      </dgm:t>
    </dgm:pt>
    <dgm:pt modelId="{07DCDEA4-EA7A-4A7A-98A1-507B33715F72}" type="sibTrans" cxnId="{BC676758-813C-43E7-BA0E-A56627BF9545}">
      <dgm:prSet/>
      <dgm:spPr/>
      <dgm:t>
        <a:bodyPr/>
        <a:lstStyle/>
        <a:p>
          <a:endParaRPr lang="fr-CH"/>
        </a:p>
      </dgm:t>
    </dgm:pt>
    <dgm:pt modelId="{D8198625-8E58-4300-9DD9-AB033AD2432F}">
      <dgm:prSet phldrT="[Texte]"/>
      <dgm:spPr/>
      <dgm:t>
        <a:bodyPr/>
        <a:lstStyle/>
        <a:p>
          <a:r>
            <a:rPr lang="fr-CH" dirty="0" err="1"/>
            <a:t>Effectiveness</a:t>
          </a:r>
          <a:endParaRPr lang="fr-CH" dirty="0"/>
        </a:p>
      </dgm:t>
    </dgm:pt>
    <dgm:pt modelId="{61745B62-B6DD-4039-A7B0-FDCDE49F929E}" type="parTrans" cxnId="{95BFAE4F-830B-4102-95B2-19ADA01F0AA8}">
      <dgm:prSet/>
      <dgm:spPr/>
      <dgm:t>
        <a:bodyPr/>
        <a:lstStyle/>
        <a:p>
          <a:endParaRPr lang="fr-CH"/>
        </a:p>
      </dgm:t>
    </dgm:pt>
    <dgm:pt modelId="{0F1DC052-DAE2-49CD-980B-0CDD7258D86B}" type="sibTrans" cxnId="{95BFAE4F-830B-4102-95B2-19ADA01F0AA8}">
      <dgm:prSet/>
      <dgm:spPr/>
      <dgm:t>
        <a:bodyPr/>
        <a:lstStyle/>
        <a:p>
          <a:endParaRPr lang="fr-CH"/>
        </a:p>
      </dgm:t>
    </dgm:pt>
    <dgm:pt modelId="{E7B9A1E2-279E-414A-B301-BF7E2246EF1A}">
      <dgm:prSet phldrT="[Texte]" phldr="1"/>
      <dgm:spPr/>
      <dgm:t>
        <a:bodyPr/>
        <a:lstStyle/>
        <a:p>
          <a:endParaRPr lang="fr-CH" dirty="0"/>
        </a:p>
      </dgm:t>
    </dgm:pt>
    <dgm:pt modelId="{428C2E26-6FF7-4A47-B4A3-E8838C8FDF8B}" type="parTrans" cxnId="{82F347A2-21EE-4BF7-8C46-0342C9C606E6}">
      <dgm:prSet/>
      <dgm:spPr/>
      <dgm:t>
        <a:bodyPr/>
        <a:lstStyle/>
        <a:p>
          <a:endParaRPr lang="fr-CH"/>
        </a:p>
      </dgm:t>
    </dgm:pt>
    <dgm:pt modelId="{E1995F1D-10DE-42E7-A592-180844055E8A}" type="sibTrans" cxnId="{82F347A2-21EE-4BF7-8C46-0342C9C606E6}">
      <dgm:prSet/>
      <dgm:spPr/>
      <dgm:t>
        <a:bodyPr/>
        <a:lstStyle/>
        <a:p>
          <a:endParaRPr lang="fr-CH"/>
        </a:p>
      </dgm:t>
    </dgm:pt>
    <dgm:pt modelId="{928AF6C4-E6E7-430C-8C44-FBEF9A7EDB48}">
      <dgm:prSet phldrT="[Texte]" phldr="1"/>
      <dgm:spPr/>
      <dgm:t>
        <a:bodyPr/>
        <a:lstStyle/>
        <a:p>
          <a:endParaRPr lang="fr-CH" dirty="0"/>
        </a:p>
      </dgm:t>
    </dgm:pt>
    <dgm:pt modelId="{FD9C1E51-DCBE-4671-8C03-160601A1CE58}" type="parTrans" cxnId="{E459158A-D4FF-428D-85FC-9FE3510F7D4C}">
      <dgm:prSet/>
      <dgm:spPr/>
      <dgm:t>
        <a:bodyPr/>
        <a:lstStyle/>
        <a:p>
          <a:endParaRPr lang="fr-CH"/>
        </a:p>
      </dgm:t>
    </dgm:pt>
    <dgm:pt modelId="{04E3F3F7-1814-41DC-A3A0-074BF26FC609}" type="sibTrans" cxnId="{E459158A-D4FF-428D-85FC-9FE3510F7D4C}">
      <dgm:prSet/>
      <dgm:spPr/>
      <dgm:t>
        <a:bodyPr/>
        <a:lstStyle/>
        <a:p>
          <a:endParaRPr lang="fr-CH"/>
        </a:p>
      </dgm:t>
    </dgm:pt>
    <dgm:pt modelId="{0AF31AF8-812B-4407-9B77-1F77C2541D9A}">
      <dgm:prSet phldrT="[Texte]" phldr="1"/>
      <dgm:spPr>
        <a:solidFill>
          <a:schemeClr val="accent3">
            <a:lumMod val="75000"/>
          </a:schemeClr>
        </a:solidFill>
      </dgm:spPr>
      <dgm:t>
        <a:bodyPr/>
        <a:lstStyle/>
        <a:p>
          <a:endParaRPr lang="fr-CH" dirty="0"/>
        </a:p>
      </dgm:t>
    </dgm:pt>
    <dgm:pt modelId="{AEF4C865-DE19-4EDD-A4CB-6E443EC6228F}" type="parTrans" cxnId="{ACA02FC8-62CB-43D8-B8C5-12A06CD57921}">
      <dgm:prSet/>
      <dgm:spPr/>
      <dgm:t>
        <a:bodyPr/>
        <a:lstStyle/>
        <a:p>
          <a:endParaRPr lang="fr-CH"/>
        </a:p>
      </dgm:t>
    </dgm:pt>
    <dgm:pt modelId="{C41F7829-EAEF-4915-AF3C-5A80AD5D2BFD}" type="sibTrans" cxnId="{ACA02FC8-62CB-43D8-B8C5-12A06CD57921}">
      <dgm:prSet/>
      <dgm:spPr/>
      <dgm:t>
        <a:bodyPr/>
        <a:lstStyle/>
        <a:p>
          <a:endParaRPr lang="fr-CH"/>
        </a:p>
      </dgm:t>
    </dgm:pt>
    <dgm:pt modelId="{0A6FEFAB-EB50-42AB-90B8-8709F2FF3C88}">
      <dgm:prSet phldrT="[Texte]" phldr="1"/>
      <dgm:spPr/>
      <dgm:t>
        <a:bodyPr/>
        <a:lstStyle/>
        <a:p>
          <a:endParaRPr lang="fr-CH" dirty="0"/>
        </a:p>
      </dgm:t>
    </dgm:pt>
    <dgm:pt modelId="{884F82DA-A80E-46B8-A466-96B1A49F4C35}" type="parTrans" cxnId="{E3BB629F-B2B4-45BA-8A5E-4178422FEBCC}">
      <dgm:prSet/>
      <dgm:spPr/>
      <dgm:t>
        <a:bodyPr/>
        <a:lstStyle/>
        <a:p>
          <a:endParaRPr lang="fr-CH"/>
        </a:p>
      </dgm:t>
    </dgm:pt>
    <dgm:pt modelId="{6E8140D3-BE4B-425A-9B9F-FF4879BE6122}" type="sibTrans" cxnId="{E3BB629F-B2B4-45BA-8A5E-4178422FEBCC}">
      <dgm:prSet/>
      <dgm:spPr/>
      <dgm:t>
        <a:bodyPr/>
        <a:lstStyle/>
        <a:p>
          <a:endParaRPr lang="fr-CH"/>
        </a:p>
      </dgm:t>
    </dgm:pt>
    <dgm:pt modelId="{9EA70665-03BA-434B-B46D-532A00759113}">
      <dgm:prSet phldrT="[Texte]" phldr="1"/>
      <dgm:spPr/>
      <dgm:t>
        <a:bodyPr/>
        <a:lstStyle/>
        <a:p>
          <a:endParaRPr lang="fr-CH" dirty="0"/>
        </a:p>
      </dgm:t>
    </dgm:pt>
    <dgm:pt modelId="{08DB3E87-49EB-4C06-A48B-76DACE10D32F}" type="parTrans" cxnId="{FF45005B-BE63-4373-9904-5530B6910C84}">
      <dgm:prSet/>
      <dgm:spPr/>
      <dgm:t>
        <a:bodyPr/>
        <a:lstStyle/>
        <a:p>
          <a:endParaRPr lang="fr-CH"/>
        </a:p>
      </dgm:t>
    </dgm:pt>
    <dgm:pt modelId="{9C3BD294-D9FE-427D-A3D0-ABD4BC076492}" type="sibTrans" cxnId="{FF45005B-BE63-4373-9904-5530B6910C84}">
      <dgm:prSet/>
      <dgm:spPr/>
      <dgm:t>
        <a:bodyPr/>
        <a:lstStyle/>
        <a:p>
          <a:endParaRPr lang="fr-CH"/>
        </a:p>
      </dgm:t>
    </dgm:pt>
    <dgm:pt modelId="{C4D4691B-009A-4A97-B732-A2C467B9783B}" type="pres">
      <dgm:prSet presAssocID="{DC89DB03-4E80-4750-8AD7-59605D5457E9}" presName="linearFlow" presStyleCnt="0">
        <dgm:presLayoutVars>
          <dgm:dir/>
          <dgm:animLvl val="lvl"/>
          <dgm:resizeHandles val="exact"/>
        </dgm:presLayoutVars>
      </dgm:prSet>
      <dgm:spPr/>
      <dgm:t>
        <a:bodyPr/>
        <a:lstStyle/>
        <a:p>
          <a:endParaRPr lang="fr-FR"/>
        </a:p>
      </dgm:t>
    </dgm:pt>
    <dgm:pt modelId="{816BA4AE-4465-4FAB-8397-E7DD9CF1CD69}" type="pres">
      <dgm:prSet presAssocID="{AABD531D-0682-4D32-B232-535EDD64C21D}" presName="composite" presStyleCnt="0"/>
      <dgm:spPr/>
    </dgm:pt>
    <dgm:pt modelId="{FF79779E-6D41-4879-8380-9E2962D13572}" type="pres">
      <dgm:prSet presAssocID="{AABD531D-0682-4D32-B232-535EDD64C21D}" presName="parentText" presStyleLbl="alignNode1" presStyleIdx="0" presStyleCnt="3">
        <dgm:presLayoutVars>
          <dgm:chMax val="1"/>
          <dgm:bulletEnabled val="1"/>
        </dgm:presLayoutVars>
      </dgm:prSet>
      <dgm:spPr/>
      <dgm:t>
        <a:bodyPr/>
        <a:lstStyle/>
        <a:p>
          <a:endParaRPr lang="fr-FR"/>
        </a:p>
      </dgm:t>
    </dgm:pt>
    <dgm:pt modelId="{4C516489-B2CF-424A-90E3-3C65E43E2FDC}" type="pres">
      <dgm:prSet presAssocID="{AABD531D-0682-4D32-B232-535EDD64C21D}" presName="descendantText" presStyleLbl="alignAcc1" presStyleIdx="0" presStyleCnt="3">
        <dgm:presLayoutVars>
          <dgm:bulletEnabled val="1"/>
        </dgm:presLayoutVars>
      </dgm:prSet>
      <dgm:spPr/>
      <dgm:t>
        <a:bodyPr/>
        <a:lstStyle/>
        <a:p>
          <a:endParaRPr lang="fr-FR"/>
        </a:p>
      </dgm:t>
    </dgm:pt>
    <dgm:pt modelId="{E95513E6-F59E-4085-AA4D-689DB5A10BDD}" type="pres">
      <dgm:prSet presAssocID="{07DCDEA4-EA7A-4A7A-98A1-507B33715F72}" presName="sp" presStyleCnt="0"/>
      <dgm:spPr/>
    </dgm:pt>
    <dgm:pt modelId="{3AC775BC-45DC-4C5E-BFE3-1DFFAD313257}" type="pres">
      <dgm:prSet presAssocID="{928AF6C4-E6E7-430C-8C44-FBEF9A7EDB48}" presName="composite" presStyleCnt="0"/>
      <dgm:spPr/>
    </dgm:pt>
    <dgm:pt modelId="{172E4F86-7C06-43A7-A64D-76E7B54FDF6F}" type="pres">
      <dgm:prSet presAssocID="{928AF6C4-E6E7-430C-8C44-FBEF9A7EDB48}" presName="parentText" presStyleLbl="alignNode1" presStyleIdx="1" presStyleCnt="3">
        <dgm:presLayoutVars>
          <dgm:chMax val="1"/>
          <dgm:bulletEnabled val="1"/>
        </dgm:presLayoutVars>
      </dgm:prSet>
      <dgm:spPr/>
      <dgm:t>
        <a:bodyPr/>
        <a:lstStyle/>
        <a:p>
          <a:endParaRPr lang="fr-FR"/>
        </a:p>
      </dgm:t>
    </dgm:pt>
    <dgm:pt modelId="{F57CA69A-CAA9-42C7-A814-949E74E7E2C5}" type="pres">
      <dgm:prSet presAssocID="{928AF6C4-E6E7-430C-8C44-FBEF9A7EDB48}" presName="descendantText" presStyleLbl="alignAcc1" presStyleIdx="1" presStyleCnt="3" custLinFactNeighborX="0" custLinFactNeighborY="41742">
        <dgm:presLayoutVars>
          <dgm:bulletEnabled val="1"/>
        </dgm:presLayoutVars>
      </dgm:prSet>
      <dgm:spPr/>
    </dgm:pt>
    <dgm:pt modelId="{25CCC51F-864B-4D77-BF1D-1D499DD8F93D}" type="pres">
      <dgm:prSet presAssocID="{04E3F3F7-1814-41DC-A3A0-074BF26FC609}" presName="sp" presStyleCnt="0"/>
      <dgm:spPr/>
    </dgm:pt>
    <dgm:pt modelId="{26A4B047-B1CE-40B0-855C-EAD268BDA0E2}" type="pres">
      <dgm:prSet presAssocID="{0AF31AF8-812B-4407-9B77-1F77C2541D9A}" presName="composite" presStyleCnt="0"/>
      <dgm:spPr/>
    </dgm:pt>
    <dgm:pt modelId="{9D9BC8BD-C248-416A-A395-45E7E51955EF}" type="pres">
      <dgm:prSet presAssocID="{0AF31AF8-812B-4407-9B77-1F77C2541D9A}" presName="parentText" presStyleLbl="alignNode1" presStyleIdx="2" presStyleCnt="3" custLinFactNeighborX="0" custLinFactNeighborY="80">
        <dgm:presLayoutVars>
          <dgm:chMax val="1"/>
          <dgm:bulletEnabled val="1"/>
        </dgm:presLayoutVars>
      </dgm:prSet>
      <dgm:spPr/>
      <dgm:t>
        <a:bodyPr/>
        <a:lstStyle/>
        <a:p>
          <a:endParaRPr lang="fr-FR"/>
        </a:p>
      </dgm:t>
    </dgm:pt>
    <dgm:pt modelId="{95931226-5F05-4831-876B-E25B4731EBCE}" type="pres">
      <dgm:prSet presAssocID="{0AF31AF8-812B-4407-9B77-1F77C2541D9A}" presName="descendantText" presStyleLbl="alignAcc1" presStyleIdx="2" presStyleCnt="3">
        <dgm:presLayoutVars>
          <dgm:bulletEnabled val="1"/>
        </dgm:presLayoutVars>
      </dgm:prSet>
      <dgm:spPr/>
      <dgm:t>
        <a:bodyPr/>
        <a:lstStyle/>
        <a:p>
          <a:endParaRPr lang="fr-FR"/>
        </a:p>
      </dgm:t>
    </dgm:pt>
  </dgm:ptLst>
  <dgm:cxnLst>
    <dgm:cxn modelId="{E459158A-D4FF-428D-85FC-9FE3510F7D4C}" srcId="{DC89DB03-4E80-4750-8AD7-59605D5457E9}" destId="{928AF6C4-E6E7-430C-8C44-FBEF9A7EDB48}" srcOrd="1" destOrd="0" parTransId="{FD9C1E51-DCBE-4671-8C03-160601A1CE58}" sibTransId="{04E3F3F7-1814-41DC-A3A0-074BF26FC609}"/>
    <dgm:cxn modelId="{FF45005B-BE63-4373-9904-5530B6910C84}" srcId="{0AF31AF8-812B-4407-9B77-1F77C2541D9A}" destId="{9EA70665-03BA-434B-B46D-532A00759113}" srcOrd="1" destOrd="0" parTransId="{08DB3E87-49EB-4C06-A48B-76DACE10D32F}" sibTransId="{9C3BD294-D9FE-427D-A3D0-ABD4BC076492}"/>
    <dgm:cxn modelId="{FF8CB480-605B-4D01-A3E5-C1A916B291C3}" type="presOf" srcId="{0AF31AF8-812B-4407-9B77-1F77C2541D9A}" destId="{9D9BC8BD-C248-416A-A395-45E7E51955EF}" srcOrd="0" destOrd="0" presId="urn:microsoft.com/office/officeart/2005/8/layout/chevron2"/>
    <dgm:cxn modelId="{16B2FA3B-8D3A-4F8C-AAA0-E2CA222EBBCA}" type="presOf" srcId="{D8198625-8E58-4300-9DD9-AB033AD2432F}" destId="{4C516489-B2CF-424A-90E3-3C65E43E2FDC}" srcOrd="0" destOrd="0" presId="urn:microsoft.com/office/officeart/2005/8/layout/chevron2"/>
    <dgm:cxn modelId="{E3BB629F-B2B4-45BA-8A5E-4178422FEBCC}" srcId="{0AF31AF8-812B-4407-9B77-1F77C2541D9A}" destId="{0A6FEFAB-EB50-42AB-90B8-8709F2FF3C88}" srcOrd="0" destOrd="0" parTransId="{884F82DA-A80E-46B8-A466-96B1A49F4C35}" sibTransId="{6E8140D3-BE4B-425A-9B9F-FF4879BE6122}"/>
    <dgm:cxn modelId="{ACA02FC8-62CB-43D8-B8C5-12A06CD57921}" srcId="{DC89DB03-4E80-4750-8AD7-59605D5457E9}" destId="{0AF31AF8-812B-4407-9B77-1F77C2541D9A}" srcOrd="2" destOrd="0" parTransId="{AEF4C865-DE19-4EDD-A4CB-6E443EC6228F}" sibTransId="{C41F7829-EAEF-4915-AF3C-5A80AD5D2BFD}"/>
    <dgm:cxn modelId="{9FF6A523-B291-4326-A1D8-8A27D040D792}" type="presOf" srcId="{DC89DB03-4E80-4750-8AD7-59605D5457E9}" destId="{C4D4691B-009A-4A97-B732-A2C467B9783B}" srcOrd="0" destOrd="0" presId="urn:microsoft.com/office/officeart/2005/8/layout/chevron2"/>
    <dgm:cxn modelId="{12897290-B59F-4082-9C99-8AD82453D63B}" type="presOf" srcId="{E7B9A1E2-279E-414A-B301-BF7E2246EF1A}" destId="{4C516489-B2CF-424A-90E3-3C65E43E2FDC}" srcOrd="0" destOrd="1" presId="urn:microsoft.com/office/officeart/2005/8/layout/chevron2"/>
    <dgm:cxn modelId="{053F3CC5-4AF9-4D3C-AAB4-D6D6490A1F5D}" type="presOf" srcId="{928AF6C4-E6E7-430C-8C44-FBEF9A7EDB48}" destId="{172E4F86-7C06-43A7-A64D-76E7B54FDF6F}" srcOrd="0" destOrd="0" presId="urn:microsoft.com/office/officeart/2005/8/layout/chevron2"/>
    <dgm:cxn modelId="{95BFAE4F-830B-4102-95B2-19ADA01F0AA8}" srcId="{AABD531D-0682-4D32-B232-535EDD64C21D}" destId="{D8198625-8E58-4300-9DD9-AB033AD2432F}" srcOrd="0" destOrd="0" parTransId="{61745B62-B6DD-4039-A7B0-FDCDE49F929E}" sibTransId="{0F1DC052-DAE2-49CD-980B-0CDD7258D86B}"/>
    <dgm:cxn modelId="{8B436301-6ECB-4072-85DB-C98F8F942396}" type="presOf" srcId="{9EA70665-03BA-434B-B46D-532A00759113}" destId="{95931226-5F05-4831-876B-E25B4731EBCE}" srcOrd="0" destOrd="1" presId="urn:microsoft.com/office/officeart/2005/8/layout/chevron2"/>
    <dgm:cxn modelId="{4079B882-01B5-495C-9924-CD1237D5DA4A}" type="presOf" srcId="{0A6FEFAB-EB50-42AB-90B8-8709F2FF3C88}" destId="{95931226-5F05-4831-876B-E25B4731EBCE}" srcOrd="0" destOrd="0" presId="urn:microsoft.com/office/officeart/2005/8/layout/chevron2"/>
    <dgm:cxn modelId="{BDF58DCC-60EC-475D-8A2D-949B8F5A56F0}" type="presOf" srcId="{AABD531D-0682-4D32-B232-535EDD64C21D}" destId="{FF79779E-6D41-4879-8380-9E2962D13572}" srcOrd="0" destOrd="0" presId="urn:microsoft.com/office/officeart/2005/8/layout/chevron2"/>
    <dgm:cxn modelId="{BC676758-813C-43E7-BA0E-A56627BF9545}" srcId="{DC89DB03-4E80-4750-8AD7-59605D5457E9}" destId="{AABD531D-0682-4D32-B232-535EDD64C21D}" srcOrd="0" destOrd="0" parTransId="{48320167-9370-4BC7-B6DE-E6FCEA53CA05}" sibTransId="{07DCDEA4-EA7A-4A7A-98A1-507B33715F72}"/>
    <dgm:cxn modelId="{82F347A2-21EE-4BF7-8C46-0342C9C606E6}" srcId="{AABD531D-0682-4D32-B232-535EDD64C21D}" destId="{E7B9A1E2-279E-414A-B301-BF7E2246EF1A}" srcOrd="1" destOrd="0" parTransId="{428C2E26-6FF7-4A47-B4A3-E8838C8FDF8B}" sibTransId="{E1995F1D-10DE-42E7-A592-180844055E8A}"/>
    <dgm:cxn modelId="{8C0211F5-3A5C-4D42-8CB5-ACAE797325C6}" type="presParOf" srcId="{C4D4691B-009A-4A97-B732-A2C467B9783B}" destId="{816BA4AE-4465-4FAB-8397-E7DD9CF1CD69}" srcOrd="0" destOrd="0" presId="urn:microsoft.com/office/officeart/2005/8/layout/chevron2"/>
    <dgm:cxn modelId="{272477F8-E57B-481B-902A-BAE74E94FB68}" type="presParOf" srcId="{816BA4AE-4465-4FAB-8397-E7DD9CF1CD69}" destId="{FF79779E-6D41-4879-8380-9E2962D13572}" srcOrd="0" destOrd="0" presId="urn:microsoft.com/office/officeart/2005/8/layout/chevron2"/>
    <dgm:cxn modelId="{2E987882-57A3-484D-B13C-603B12925546}" type="presParOf" srcId="{816BA4AE-4465-4FAB-8397-E7DD9CF1CD69}" destId="{4C516489-B2CF-424A-90E3-3C65E43E2FDC}" srcOrd="1" destOrd="0" presId="urn:microsoft.com/office/officeart/2005/8/layout/chevron2"/>
    <dgm:cxn modelId="{ECDBFE60-AAE8-4F12-A672-4AE13A525D84}" type="presParOf" srcId="{C4D4691B-009A-4A97-B732-A2C467B9783B}" destId="{E95513E6-F59E-4085-AA4D-689DB5A10BDD}" srcOrd="1" destOrd="0" presId="urn:microsoft.com/office/officeart/2005/8/layout/chevron2"/>
    <dgm:cxn modelId="{7E5F5495-D600-40D8-BA12-DF7366AA49AE}" type="presParOf" srcId="{C4D4691B-009A-4A97-B732-A2C467B9783B}" destId="{3AC775BC-45DC-4C5E-BFE3-1DFFAD313257}" srcOrd="2" destOrd="0" presId="urn:microsoft.com/office/officeart/2005/8/layout/chevron2"/>
    <dgm:cxn modelId="{BE36CEAD-60E8-4D43-B45F-4A8C6B442846}" type="presParOf" srcId="{3AC775BC-45DC-4C5E-BFE3-1DFFAD313257}" destId="{172E4F86-7C06-43A7-A64D-76E7B54FDF6F}" srcOrd="0" destOrd="0" presId="urn:microsoft.com/office/officeart/2005/8/layout/chevron2"/>
    <dgm:cxn modelId="{786940D2-DD80-4FA5-B449-5B2C2073FE59}" type="presParOf" srcId="{3AC775BC-45DC-4C5E-BFE3-1DFFAD313257}" destId="{F57CA69A-CAA9-42C7-A814-949E74E7E2C5}" srcOrd="1" destOrd="0" presId="urn:microsoft.com/office/officeart/2005/8/layout/chevron2"/>
    <dgm:cxn modelId="{B34BD585-4F17-4FEF-B0E0-C6499B458AC7}" type="presParOf" srcId="{C4D4691B-009A-4A97-B732-A2C467B9783B}" destId="{25CCC51F-864B-4D77-BF1D-1D499DD8F93D}" srcOrd="3" destOrd="0" presId="urn:microsoft.com/office/officeart/2005/8/layout/chevron2"/>
    <dgm:cxn modelId="{0CE7264D-92F0-41A2-80F3-D2474852AB5A}" type="presParOf" srcId="{C4D4691B-009A-4A97-B732-A2C467B9783B}" destId="{26A4B047-B1CE-40B0-855C-EAD268BDA0E2}" srcOrd="4" destOrd="0" presId="urn:microsoft.com/office/officeart/2005/8/layout/chevron2"/>
    <dgm:cxn modelId="{FC0E9D4A-7AC4-49EE-A554-7B2C65C36F25}" type="presParOf" srcId="{26A4B047-B1CE-40B0-855C-EAD268BDA0E2}" destId="{9D9BC8BD-C248-416A-A395-45E7E51955EF}" srcOrd="0" destOrd="0" presId="urn:microsoft.com/office/officeart/2005/8/layout/chevron2"/>
    <dgm:cxn modelId="{B6537487-956A-4871-BFCC-E35399C920FB}" type="presParOf" srcId="{26A4B047-B1CE-40B0-855C-EAD268BDA0E2}" destId="{95931226-5F05-4831-876B-E25B4731EBC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9779E-6D41-4879-8380-9E2962D13572}">
      <dsp:nvSpPr>
        <dsp:cNvPr id="0" name=""/>
        <dsp:cNvSpPr/>
      </dsp:nvSpPr>
      <dsp:spPr>
        <a:xfrm rot="5400000">
          <a:off x="-2652" y="2698"/>
          <a:ext cx="17685" cy="12379"/>
        </a:xfrm>
        <a:prstGeom prst="chevron">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l" defTabSz="222250">
            <a:lnSpc>
              <a:spcPct val="90000"/>
            </a:lnSpc>
            <a:spcBef>
              <a:spcPct val="0"/>
            </a:spcBef>
            <a:spcAft>
              <a:spcPct val="35000"/>
            </a:spcAft>
          </a:pPr>
          <a:r>
            <a:rPr lang="fr-CH" sz="500" kern="1200" dirty="0"/>
            <a:t>http://www.risqtoxico.ca/documents/DEP-ADO_ang_V3_2.pdfMisusehttp://www.risqtoxico.ca/documents/DEP-ADO_ang_V3_2.pdf</a:t>
          </a:r>
        </a:p>
      </dsp:txBody>
      <dsp:txXfrm rot="-5400000">
        <a:off x="2" y="6235"/>
        <a:ext cx="12379" cy="5306"/>
      </dsp:txXfrm>
    </dsp:sp>
    <dsp:sp modelId="{4C516489-B2CF-424A-90E3-3C65E43E2FDC}">
      <dsp:nvSpPr>
        <dsp:cNvPr id="0" name=""/>
        <dsp:cNvSpPr/>
      </dsp:nvSpPr>
      <dsp:spPr>
        <a:xfrm rot="5400000">
          <a:off x="64532" y="-52107"/>
          <a:ext cx="11501" cy="1158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175" rIns="3175" bIns="3175" numCol="1" spcCol="1270" anchor="ctr" anchorCtr="0">
          <a:noAutofit/>
        </a:bodyPr>
        <a:lstStyle/>
        <a:p>
          <a:pPr marL="57150" lvl="1" indent="-57150" algn="l" defTabSz="222250">
            <a:lnSpc>
              <a:spcPct val="90000"/>
            </a:lnSpc>
            <a:spcBef>
              <a:spcPct val="0"/>
            </a:spcBef>
            <a:spcAft>
              <a:spcPct val="15000"/>
            </a:spcAft>
            <a:buChar char="••"/>
          </a:pPr>
          <a:r>
            <a:rPr lang="fr-CH" sz="500" kern="1200" dirty="0" err="1"/>
            <a:t>Effectiveness</a:t>
          </a:r>
          <a:endParaRPr lang="fr-CH" sz="500" kern="1200" dirty="0"/>
        </a:p>
        <a:p>
          <a:pPr marL="57150" lvl="1" indent="-57150" algn="l" defTabSz="222250">
            <a:lnSpc>
              <a:spcPct val="90000"/>
            </a:lnSpc>
            <a:spcBef>
              <a:spcPct val="0"/>
            </a:spcBef>
            <a:spcAft>
              <a:spcPct val="15000"/>
            </a:spcAft>
            <a:buChar char="••"/>
          </a:pPr>
          <a:endParaRPr lang="fr-CH" sz="500" kern="1200" dirty="0"/>
        </a:p>
      </dsp:txBody>
      <dsp:txXfrm rot="-5400000">
        <a:off x="12380" y="606"/>
        <a:ext cx="115246" cy="10379"/>
      </dsp:txXfrm>
    </dsp:sp>
    <dsp:sp modelId="{172E4F86-7C06-43A7-A64D-76E7B54FDF6F}">
      <dsp:nvSpPr>
        <dsp:cNvPr id="0" name=""/>
        <dsp:cNvSpPr/>
      </dsp:nvSpPr>
      <dsp:spPr>
        <a:xfrm rot="5400000">
          <a:off x="-2652" y="16669"/>
          <a:ext cx="17685" cy="123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fr-CH" sz="500" kern="1200" dirty="0"/>
        </a:p>
      </dsp:txBody>
      <dsp:txXfrm rot="-5400000">
        <a:off x="2" y="20206"/>
        <a:ext cx="12379" cy="5306"/>
      </dsp:txXfrm>
    </dsp:sp>
    <dsp:sp modelId="{F57CA69A-CAA9-42C7-A814-949E74E7E2C5}">
      <dsp:nvSpPr>
        <dsp:cNvPr id="0" name=""/>
        <dsp:cNvSpPr/>
      </dsp:nvSpPr>
      <dsp:spPr>
        <a:xfrm rot="5400000">
          <a:off x="64535" y="-33340"/>
          <a:ext cx="11495" cy="1158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BC8BD-C248-416A-A395-45E7E51955EF}">
      <dsp:nvSpPr>
        <dsp:cNvPr id="0" name=""/>
        <dsp:cNvSpPr/>
      </dsp:nvSpPr>
      <dsp:spPr>
        <a:xfrm rot="5400000">
          <a:off x="-2652" y="30655"/>
          <a:ext cx="17685" cy="12379"/>
        </a:xfrm>
        <a:prstGeom prst="chevron">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fr-CH" sz="500" kern="1200" dirty="0"/>
        </a:p>
      </dsp:txBody>
      <dsp:txXfrm rot="-5400000">
        <a:off x="2" y="34192"/>
        <a:ext cx="12379" cy="5306"/>
      </dsp:txXfrm>
    </dsp:sp>
    <dsp:sp modelId="{95931226-5F05-4831-876B-E25B4731EBCE}">
      <dsp:nvSpPr>
        <dsp:cNvPr id="0" name=""/>
        <dsp:cNvSpPr/>
      </dsp:nvSpPr>
      <dsp:spPr>
        <a:xfrm rot="5400000">
          <a:off x="64535" y="-24167"/>
          <a:ext cx="11495" cy="1158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175" rIns="3175" bIns="3175" numCol="1" spcCol="1270" anchor="ctr" anchorCtr="0">
          <a:noAutofit/>
        </a:bodyPr>
        <a:lstStyle/>
        <a:p>
          <a:pPr marL="57150" lvl="1" indent="-57150" algn="l" defTabSz="222250">
            <a:lnSpc>
              <a:spcPct val="90000"/>
            </a:lnSpc>
            <a:spcBef>
              <a:spcPct val="0"/>
            </a:spcBef>
            <a:spcAft>
              <a:spcPct val="15000"/>
            </a:spcAft>
            <a:buChar char="••"/>
          </a:pPr>
          <a:endParaRPr lang="fr-CH" sz="500" kern="1200" dirty="0"/>
        </a:p>
        <a:p>
          <a:pPr marL="57150" lvl="1" indent="-57150" algn="l" defTabSz="222250">
            <a:lnSpc>
              <a:spcPct val="90000"/>
            </a:lnSpc>
            <a:spcBef>
              <a:spcPct val="0"/>
            </a:spcBef>
            <a:spcAft>
              <a:spcPct val="15000"/>
            </a:spcAft>
            <a:buChar char="••"/>
          </a:pPr>
          <a:endParaRPr lang="fr-CH" sz="500" kern="1200" dirty="0"/>
        </a:p>
      </dsp:txBody>
      <dsp:txXfrm rot="-5400000">
        <a:off x="12380" y="28549"/>
        <a:ext cx="115246" cy="103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94138" y="0"/>
            <a:ext cx="2976562"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47108" name="Rectangle 4"/>
          <p:cNvSpPr>
            <a:spLocks noGrp="1" noRot="1" noChangeAspect="1" noChangeArrowheads="1" noTextEdit="1"/>
          </p:cNvSpPr>
          <p:nvPr>
            <p:ph type="sldImg" idx="2"/>
          </p:nvPr>
        </p:nvSpPr>
        <p:spPr bwMode="auto">
          <a:xfrm>
            <a:off x="1001713" y="739775"/>
            <a:ext cx="4868862" cy="36512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5988" y="4643438"/>
            <a:ext cx="5038725" cy="4397375"/>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2054" name="Rectangle 6"/>
          <p:cNvSpPr>
            <a:spLocks noGrp="1" noChangeArrowheads="1"/>
          </p:cNvSpPr>
          <p:nvPr>
            <p:ph type="ftr" sz="quarter" idx="4"/>
          </p:nvPr>
        </p:nvSpPr>
        <p:spPr bwMode="auto">
          <a:xfrm>
            <a:off x="0" y="9285288"/>
            <a:ext cx="2976563"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94138" y="9285288"/>
            <a:ext cx="2976562"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C676D997-974C-4818-AF51-52111F0D37C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3302E66-5551-482F-AEBE-6048ADA8DA9F}" type="slidenum">
              <a:rPr lang="en-GB" smtClean="0"/>
              <a:pPr/>
              <a:t>14</a:t>
            </a:fld>
            <a:endParaRPr lang="en-GB"/>
          </a:p>
        </p:txBody>
      </p:sp>
      <p:sp>
        <p:nvSpPr>
          <p:cNvPr id="58371" name="Rectangle 2"/>
          <p:cNvSpPr>
            <a:spLocks noChangeArrowheads="1"/>
          </p:cNvSpPr>
          <p:nvPr/>
        </p:nvSpPr>
        <p:spPr bwMode="auto">
          <a:xfrm>
            <a:off x="3894138" y="6350"/>
            <a:ext cx="2976562" cy="458788"/>
          </a:xfrm>
          <a:prstGeom prst="rect">
            <a:avLst/>
          </a:prstGeom>
          <a:noFill/>
          <a:ln w="9525">
            <a:noFill/>
            <a:miter lim="800000"/>
            <a:headEnd/>
            <a:tailEnd/>
          </a:ln>
        </p:spPr>
        <p:txBody>
          <a:bodyPr wrap="none" anchor="ctr"/>
          <a:lstStyle/>
          <a:p>
            <a:endParaRPr lang="fr-CH"/>
          </a:p>
        </p:txBody>
      </p:sp>
      <p:sp>
        <p:nvSpPr>
          <p:cNvPr id="58372" name="Rectangle 3"/>
          <p:cNvSpPr>
            <a:spLocks noChangeArrowheads="1"/>
          </p:cNvSpPr>
          <p:nvPr/>
        </p:nvSpPr>
        <p:spPr bwMode="auto">
          <a:xfrm>
            <a:off x="3894138" y="9304338"/>
            <a:ext cx="2976562" cy="457200"/>
          </a:xfrm>
          <a:prstGeom prst="rect">
            <a:avLst/>
          </a:prstGeom>
          <a:noFill/>
          <a:ln w="9525">
            <a:noFill/>
            <a:miter lim="800000"/>
            <a:headEnd/>
            <a:tailEnd/>
          </a:ln>
        </p:spPr>
        <p:txBody>
          <a:bodyPr lIns="19050" tIns="0" rIns="19050" bIns="0" anchor="b"/>
          <a:lstStyle/>
          <a:p>
            <a:pPr algn="r" defTabSz="762000"/>
            <a:r>
              <a:rPr lang="en-US" sz="1000" i="1"/>
              <a:t>41</a:t>
            </a:r>
          </a:p>
        </p:txBody>
      </p:sp>
      <p:sp>
        <p:nvSpPr>
          <p:cNvPr id="58373" name="Rectangle 4"/>
          <p:cNvSpPr>
            <a:spLocks noChangeArrowheads="1"/>
          </p:cNvSpPr>
          <p:nvPr/>
        </p:nvSpPr>
        <p:spPr bwMode="auto">
          <a:xfrm>
            <a:off x="0" y="9304338"/>
            <a:ext cx="2976563" cy="457200"/>
          </a:xfrm>
          <a:prstGeom prst="rect">
            <a:avLst/>
          </a:prstGeom>
          <a:noFill/>
          <a:ln w="9525">
            <a:noFill/>
            <a:miter lim="800000"/>
            <a:headEnd/>
            <a:tailEnd/>
          </a:ln>
        </p:spPr>
        <p:txBody>
          <a:bodyPr wrap="none" anchor="ctr"/>
          <a:lstStyle/>
          <a:p>
            <a:endParaRPr lang="fr-CH"/>
          </a:p>
        </p:txBody>
      </p:sp>
      <p:sp>
        <p:nvSpPr>
          <p:cNvPr id="58374" name="Rectangle 5"/>
          <p:cNvSpPr>
            <a:spLocks noChangeArrowheads="1"/>
          </p:cNvSpPr>
          <p:nvPr/>
        </p:nvSpPr>
        <p:spPr bwMode="auto">
          <a:xfrm>
            <a:off x="0" y="6350"/>
            <a:ext cx="2976563" cy="458788"/>
          </a:xfrm>
          <a:prstGeom prst="rect">
            <a:avLst/>
          </a:prstGeom>
          <a:noFill/>
          <a:ln w="9525">
            <a:noFill/>
            <a:miter lim="800000"/>
            <a:headEnd/>
            <a:tailEnd/>
          </a:ln>
        </p:spPr>
        <p:txBody>
          <a:bodyPr wrap="none" anchor="ctr"/>
          <a:lstStyle/>
          <a:p>
            <a:endParaRPr lang="fr-CH"/>
          </a:p>
        </p:txBody>
      </p:sp>
      <p:sp>
        <p:nvSpPr>
          <p:cNvPr id="58375" name="Rectangle 6"/>
          <p:cNvSpPr>
            <a:spLocks noGrp="1" noChangeArrowheads="1"/>
          </p:cNvSpPr>
          <p:nvPr>
            <p:ph type="body" idx="1"/>
          </p:nvPr>
        </p:nvSpPr>
        <p:spPr>
          <a:xfrm>
            <a:off x="915988" y="4643438"/>
            <a:ext cx="5038725" cy="4113212"/>
          </a:xfrm>
          <a:noFill/>
          <a:ln/>
        </p:spPr>
        <p:txBody>
          <a:bodyPr lIns="92075" tIns="46038" rIns="92075" bIns="46038"/>
          <a:lstStyle/>
          <a:p>
            <a:r>
              <a:rPr lang="en-US" sz="1400"/>
              <a:t>Ainsi en va-t-il pour beaucoup de jeunes de l'usage du cannabis, qui, diminue puis disparaît la plupart du temps après l'âge de 20-25 ans.  </a:t>
            </a:r>
          </a:p>
          <a:p>
            <a:endParaRPr lang="en-US" sz="1400"/>
          </a:p>
          <a:p>
            <a:r>
              <a:rPr lang="en-US" sz="1400"/>
              <a:t>Ce phénomène est  illustré par une étude menée par D. Kandel de New-York, qui a suivi pendant plus de 20 ans une cohorte d'adolescents faisant usage de drogues illégales. Comme vous le voyez,  le pourcentages de jeunes consommateurs passe par un pic aux alentours de 20-25 ans puis diminue régulièrement pour atteindre des taux négligeables vers 30 ans. </a:t>
            </a:r>
          </a:p>
          <a:p>
            <a:endParaRPr lang="en-US" sz="1400"/>
          </a:p>
          <a:p>
            <a:r>
              <a:rPr lang="en-US" sz="1400"/>
              <a:t>La consommation de drogues prescrites, soit de médicaments elle suit une courbe paralèlle mais décalée sur la droite: il est vraisemblable qu'aux Etats-Unis comme en Suisse, les médecins soient appellés à prescrire passablement de médicaments aux jeunes ayant fait usage de drogue.. il est heureux que tout au moins, ce phénomène lui aussi tendent à disparaître avec le temps.</a:t>
            </a:r>
          </a:p>
          <a:p>
            <a:endParaRPr lang="en-US" sz="1400"/>
          </a:p>
          <a:p>
            <a:endParaRPr lang="en-US" sz="1400"/>
          </a:p>
        </p:txBody>
      </p:sp>
      <p:sp>
        <p:nvSpPr>
          <p:cNvPr id="58376" name="Rectangle 7"/>
          <p:cNvSpPr>
            <a:spLocks noGrp="1" noRot="1" noChangeAspect="1" noChangeArrowheads="1" noTextEdit="1"/>
          </p:cNvSpPr>
          <p:nvPr>
            <p:ph type="sldImg"/>
          </p:nvPr>
        </p:nvSpPr>
        <p:spPr>
          <a:xfrm>
            <a:off x="1157288" y="855663"/>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402769" y="977424"/>
            <a:ext cx="4063574" cy="3351410"/>
          </a:xfrm>
          <a:prstGeom prst="rect">
            <a:avLst/>
          </a:prstGeom>
          <a:solidFill>
            <a:srgbClr val="FFFFFF"/>
          </a:solidFill>
          <a:ln w="9525">
            <a:solidFill>
              <a:srgbClr val="000000"/>
            </a:solidFill>
            <a:miter lim="800000"/>
            <a:headEnd/>
            <a:tailEnd/>
          </a:ln>
        </p:spPr>
        <p:txBody>
          <a:bodyPr wrap="none" lIns="85349" tIns="42674" rIns="85349" bIns="42674" anchor="ctr"/>
          <a:lstStyle/>
          <a:p>
            <a:endParaRPr lang="en-US"/>
          </a:p>
        </p:txBody>
      </p:sp>
      <p:sp>
        <p:nvSpPr>
          <p:cNvPr id="26627" name="Text Box 2"/>
          <p:cNvSpPr>
            <a:spLocks noGrp="1" noChangeArrowheads="1"/>
          </p:cNvSpPr>
          <p:nvPr>
            <p:ph type="body"/>
          </p:nvPr>
        </p:nvSpPr>
        <p:spPr bwMode="auto">
          <a:xfrm>
            <a:off x="1048101" y="4652945"/>
            <a:ext cx="4779271" cy="3717944"/>
          </a:xfrm>
          <a:noFill/>
        </p:spPr>
        <p:txBody>
          <a:bodyPr lIns="0" tIns="0" rIns="0" bIns="0"/>
          <a:lstStyle/>
          <a:p>
            <a:pPr marL="79256" indent="-79256" eaLnBrk="1" hangingPunct="1">
              <a:lnSpc>
                <a:spcPct val="93000"/>
              </a:lnSpc>
              <a:spcBef>
                <a:spcPct val="0"/>
              </a:spcBef>
              <a:buSzPct val="45000"/>
              <a:tabLst>
                <a:tab pos="675324" algn="l"/>
                <a:tab pos="1350648" algn="l"/>
                <a:tab pos="2025972" algn="l"/>
                <a:tab pos="2701296" algn="l"/>
                <a:tab pos="3378271" algn="l"/>
                <a:tab pos="4053595" algn="l"/>
                <a:tab pos="4728919" algn="l"/>
              </a:tabLst>
            </a:pPr>
            <a:r>
              <a:rPr lang="en-GB" dirty="0">
                <a:latin typeface="Arial" pitchFamily="34" charset="0"/>
              </a:rPr>
              <a:t>Right lateral and top views of the dynamic sequence of GM maturation over the cortical surface. The side bar shows a </a:t>
            </a:r>
            <a:r>
              <a:rPr lang="en-GB" dirty="0" err="1">
                <a:latin typeface="Arial" pitchFamily="34" charset="0"/>
              </a:rPr>
              <a:t>color</a:t>
            </a:r>
            <a:r>
              <a:rPr lang="en-GB" dirty="0">
                <a:latin typeface="Arial" pitchFamily="34" charset="0"/>
              </a:rPr>
              <a:t> representation in units of GM volume. The initial frames depict regions of interest in the cortex as described for Fig. 1. This sequence is available in Movies 1–4 in the supporting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BE761B15-3E85-4818-AA72-56E5A0BFB209}" type="slidenum">
              <a:rPr lang="en-GB" smtClean="0"/>
              <a:pPr/>
              <a:t>19</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fr-L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E1C21269-A965-47E4-8B19-371489CE5295}" type="slidenum">
              <a:rPr lang="en-GB" smtClean="0"/>
              <a:pPr/>
              <a:t>28</a:t>
            </a:fld>
            <a:endParaRPr lang="en-GB"/>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r-L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a:t>pros</a:t>
            </a:r>
          </a:p>
          <a:p>
            <a:pPr marL="1047591" lvl="1" indent="-380942"/>
            <a:r>
              <a:rPr lang="en-GB" dirty="0"/>
              <a:t>provide the adolescent with an overview of content</a:t>
            </a:r>
          </a:p>
          <a:p>
            <a:pPr marL="1047591" lvl="1" indent="-380942"/>
            <a:r>
              <a:rPr lang="en-GB" dirty="0"/>
              <a:t>help younger professionals to deal with intimate matters</a:t>
            </a:r>
          </a:p>
          <a:p>
            <a:pPr marL="1047591" lvl="1" indent="-380942"/>
            <a:r>
              <a:rPr lang="en-GB" dirty="0"/>
              <a:t>encourage adolescents to reflect on their lifestyles</a:t>
            </a:r>
          </a:p>
          <a:p>
            <a:r>
              <a:rPr lang="en-GB" dirty="0"/>
              <a:t>cons</a:t>
            </a:r>
          </a:p>
          <a:p>
            <a:pPr marL="1047591" lvl="1" indent="-380942"/>
            <a:r>
              <a:rPr lang="en-GB" dirty="0"/>
              <a:t>raise issues that the adolescent did not expect to discuss</a:t>
            </a:r>
          </a:p>
          <a:p>
            <a:pPr marL="1047591" lvl="1" indent="-380942"/>
            <a:r>
              <a:rPr lang="en-GB" dirty="0"/>
              <a:t>raise issues that are not easy to solve</a:t>
            </a:r>
          </a:p>
          <a:p>
            <a:pPr marL="1047591" lvl="1" indent="-380942"/>
            <a:r>
              <a:rPr lang="en-GB" dirty="0"/>
              <a:t>may lengthen the encounter</a:t>
            </a:r>
          </a:p>
          <a:p>
            <a:endParaRPr lang="fr-FR" dirty="0"/>
          </a:p>
        </p:txBody>
      </p:sp>
      <p:sp>
        <p:nvSpPr>
          <p:cNvPr id="4" name="Espace réservé du numéro de diapositive 3"/>
          <p:cNvSpPr>
            <a:spLocks noGrp="1"/>
          </p:cNvSpPr>
          <p:nvPr>
            <p:ph type="sldNum" sz="quarter" idx="10"/>
          </p:nvPr>
        </p:nvSpPr>
        <p:spPr/>
        <p:txBody>
          <a:bodyPr/>
          <a:lstStyle/>
          <a:p>
            <a:pPr>
              <a:defRPr/>
            </a:pPr>
            <a:fld id="{53A56E92-171E-425A-847C-5B33909D7E23}" type="slidenum">
              <a:rPr lang="en-GB" smtClean="0"/>
              <a:pPr>
                <a:defRPr/>
              </a:pPr>
              <a:t>34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Demander comment définir </a:t>
            </a:r>
            <a:r>
              <a:rPr lang="fr-FR" dirty="0" err="1"/>
              <a:t>misuse</a:t>
            </a:r>
            <a:endParaRPr lang="fr-FR" dirty="0"/>
          </a:p>
        </p:txBody>
      </p:sp>
      <p:sp>
        <p:nvSpPr>
          <p:cNvPr id="4" name="Espace réservé du numéro de diapositive 3"/>
          <p:cNvSpPr>
            <a:spLocks noGrp="1"/>
          </p:cNvSpPr>
          <p:nvPr>
            <p:ph type="sldNum" sz="quarter" idx="10"/>
          </p:nvPr>
        </p:nvSpPr>
        <p:spPr/>
        <p:txBody>
          <a:bodyPr/>
          <a:lstStyle/>
          <a:p>
            <a:fld id="{E199AC1A-1277-254A-8ED9-7AB518DDA0E5}" type="slidenum">
              <a:rPr lang="fr-FR" smtClean="0"/>
              <a:pPr/>
              <a:t>37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E05A5E0-E971-4307-9EE4-00E61061B34F}" type="slidenum">
              <a:rPr lang="en-GB" smtClean="0"/>
              <a:pPr/>
              <a:t>47</a:t>
            </a:fld>
            <a:endParaRPr lang="en-GB"/>
          </a:p>
        </p:txBody>
      </p:sp>
      <p:sp>
        <p:nvSpPr>
          <p:cNvPr id="59395" name="Rectangle 2"/>
          <p:cNvSpPr>
            <a:spLocks noGrp="1" noRot="1" noChangeAspect="1" noChangeArrowheads="1" noTextEdit="1"/>
          </p:cNvSpPr>
          <p:nvPr>
            <p:ph type="sldImg"/>
          </p:nvPr>
        </p:nvSpPr>
        <p:spPr>
          <a:xfrm>
            <a:off x="1001713" y="739775"/>
            <a:ext cx="4867275" cy="3651250"/>
          </a:xfrm>
          <a:ln/>
        </p:spPr>
      </p:sp>
      <p:sp>
        <p:nvSpPr>
          <p:cNvPr id="59396" name="Rectangle 3"/>
          <p:cNvSpPr>
            <a:spLocks noGrp="1" noChangeArrowheads="1"/>
          </p:cNvSpPr>
          <p:nvPr>
            <p:ph type="body" idx="1"/>
          </p:nvPr>
        </p:nvSpPr>
        <p:spPr>
          <a:noFill/>
          <a:ln/>
        </p:spPr>
        <p:txBody>
          <a:bodyPr/>
          <a:lstStyle/>
          <a:p>
            <a:endParaRPr lang="en-US" sz="1600"/>
          </a:p>
          <a:p>
            <a:endParaRPr lang="en-US" sz="1600"/>
          </a:p>
          <a:p>
            <a:r>
              <a:rPr lang="en-US" sz="1600"/>
              <a:t>In the area of the </a:t>
            </a:r>
            <a:r>
              <a:rPr lang="en-US" sz="1600" b="1" u="sng"/>
              <a:t>prevention of legal and illegal substance use and misuse</a:t>
            </a:r>
            <a:r>
              <a:rPr lang="en-US" sz="1600"/>
              <a:t>, programs based on </a:t>
            </a:r>
            <a:r>
              <a:rPr lang="en-US" sz="1600" i="1"/>
              <a:t>peer-led</a:t>
            </a:r>
            <a:r>
              <a:rPr lang="en-US" sz="1600"/>
              <a:t> activities, those addressing </a:t>
            </a:r>
            <a:r>
              <a:rPr lang="en-US" sz="1600" i="1"/>
              <a:t>skills</a:t>
            </a:r>
            <a:r>
              <a:rPr lang="en-US" sz="1600"/>
              <a:t> and those involving the </a:t>
            </a:r>
            <a:r>
              <a:rPr lang="en-US" sz="1600" i="1"/>
              <a:t>parents &amp; families</a:t>
            </a:r>
            <a:r>
              <a:rPr lang="en-US" sz="1600"/>
              <a:t> seem to be more effective than those based on more traditional ways.</a:t>
            </a:r>
          </a:p>
          <a:p>
            <a:endParaRPr lang="en-US"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CB8B2ED7-B883-490F-BAB6-EBCB66A73FD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9D368F14-E34F-4A16-BE09-77BEE2228F8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228600"/>
            <a:ext cx="2171700" cy="6477000"/>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228600" y="228600"/>
            <a:ext cx="6362700" cy="6477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F1EB871B-AA99-43D3-B185-F5031E282C75}"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FR"/>
              <a:t>Cliquez pour modifier le style du titre</a:t>
            </a:r>
            <a:endParaRPr lang="fr-CH"/>
          </a:p>
        </p:txBody>
      </p:sp>
      <p:sp>
        <p:nvSpPr>
          <p:cNvPr id="3" name="Espace réservé du graphique 2"/>
          <p:cNvSpPr>
            <a:spLocks noGrp="1"/>
          </p:cNvSpPr>
          <p:nvPr>
            <p:ph type="chart" idx="1"/>
          </p:nvPr>
        </p:nvSpPr>
        <p:spPr>
          <a:xfrm>
            <a:off x="228600" y="1828800"/>
            <a:ext cx="8686800" cy="4876800"/>
          </a:xfrm>
        </p:spPr>
        <p:txBody>
          <a:bodyPr/>
          <a:lstStyle/>
          <a:p>
            <a:pPr lvl="0"/>
            <a:endParaRPr lang="fr-CH"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3227090C-958E-4420-9F3D-BB1B33CEFA7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ECCB0F72-67B2-47A2-AB22-FCEEDFC6064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13BBEE8D-81DD-4862-B82B-12928364C56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2286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440218F0-63ED-40D6-BF2C-4CA19F04BF9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338FC9C2-317E-49EE-84E9-A4821C9A80B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7AE64104-B7AD-48FD-99EF-2635FD3D2BF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179B5E60-432C-4CCA-A271-28C560A9455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BAA40B9B-2323-485F-AD18-23DF5E9E7B9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0CF20955-3921-4C85-92B9-B347D3865BA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oleObject" Target="../embeddings/oleObject1.bin"/><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28600" y="228600"/>
            <a:ext cx="86868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a:t>Cliquez pour modifier le style du titre du masque</a:t>
            </a:r>
          </a:p>
        </p:txBody>
      </p:sp>
      <p:sp>
        <p:nvSpPr>
          <p:cNvPr id="1029" name="Rectangle 3"/>
          <p:cNvSpPr>
            <a:spLocks noGrp="1" noChangeArrowheads="1"/>
          </p:cNvSpPr>
          <p:nvPr>
            <p:ph type="body" idx="1"/>
          </p:nvPr>
        </p:nvSpPr>
        <p:spPr bwMode="auto">
          <a:xfrm>
            <a:off x="228600" y="1828800"/>
            <a:ext cx="86868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fr-FR"/>
          </a:p>
        </p:txBody>
      </p:sp>
      <p:sp>
        <p:nvSpPr>
          <p:cNvPr id="1030" name="Rectangle 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lvl1pPr>
          </a:lstStyle>
          <a:p>
            <a:pPr>
              <a:defRPr/>
            </a:pPr>
            <a:fld id="{3A6B9841-79BF-48BE-A23F-7DF53046D3EF}" type="slidenum">
              <a:rPr lang="en-GB"/>
              <a:pPr>
                <a:defRPr/>
              </a:pPr>
              <a:t>‹#›</a:t>
            </a:fld>
            <a:endParaRPr lang="en-GB"/>
          </a:p>
        </p:txBody>
      </p:sp>
      <p:graphicFrame>
        <p:nvGraphicFramePr>
          <p:cNvPr id="1026" name="Object 7"/>
          <p:cNvGraphicFramePr>
            <a:graphicFrameLocks/>
          </p:cNvGraphicFramePr>
          <p:nvPr/>
        </p:nvGraphicFramePr>
        <p:xfrm>
          <a:off x="0" y="0"/>
          <a:ext cx="1371600" cy="609600"/>
        </p:xfrm>
        <a:graphic>
          <a:graphicData uri="http://schemas.openxmlformats.org/presentationml/2006/ole">
            <mc:AlternateContent xmlns:mc="http://schemas.openxmlformats.org/markup-compatibility/2006">
              <mc:Choice xmlns:v="urn:schemas-microsoft-com:vml" Requires="v">
                <p:oleObj spid="_x0000_s1036" name="Document" r:id="rId15" imgW="2706629" imgH="860412" progId="Word.Document.8">
                  <p:embed/>
                </p:oleObj>
              </mc:Choice>
              <mc:Fallback>
                <p:oleObj name="Document" r:id="rId15" imgW="2706629" imgH="860412" progId="Word.Document.8">
                  <p:embed/>
                  <p:pic>
                    <p:nvPicPr>
                      <p:cNvPr id="0" name="Object 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371600" cy="6096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62000" rtl="0" eaLnBrk="0" fontAlgn="base" hangingPunct="0">
        <a:spcBef>
          <a:spcPct val="0"/>
        </a:spcBef>
        <a:spcAft>
          <a:spcPct val="0"/>
        </a:spcAft>
        <a:defRPr sz="4400">
          <a:solidFill>
            <a:srgbClr val="000099"/>
          </a:solidFill>
          <a:latin typeface="+mj-lt"/>
          <a:ea typeface="+mj-ea"/>
          <a:cs typeface="+mj-cs"/>
        </a:defRPr>
      </a:lvl1pPr>
      <a:lvl2pPr algn="ctr" defTabSz="762000" rtl="0" eaLnBrk="0" fontAlgn="base" hangingPunct="0">
        <a:spcBef>
          <a:spcPct val="0"/>
        </a:spcBef>
        <a:spcAft>
          <a:spcPct val="0"/>
        </a:spcAft>
        <a:defRPr sz="4400">
          <a:solidFill>
            <a:srgbClr val="000099"/>
          </a:solidFill>
          <a:latin typeface="Arial" pitchFamily="34" charset="0"/>
        </a:defRPr>
      </a:lvl2pPr>
      <a:lvl3pPr algn="ctr" defTabSz="762000" rtl="0" eaLnBrk="0" fontAlgn="base" hangingPunct="0">
        <a:spcBef>
          <a:spcPct val="0"/>
        </a:spcBef>
        <a:spcAft>
          <a:spcPct val="0"/>
        </a:spcAft>
        <a:defRPr sz="4400">
          <a:solidFill>
            <a:srgbClr val="000099"/>
          </a:solidFill>
          <a:latin typeface="Arial" pitchFamily="34" charset="0"/>
        </a:defRPr>
      </a:lvl3pPr>
      <a:lvl4pPr algn="ctr" defTabSz="762000" rtl="0" eaLnBrk="0" fontAlgn="base" hangingPunct="0">
        <a:spcBef>
          <a:spcPct val="0"/>
        </a:spcBef>
        <a:spcAft>
          <a:spcPct val="0"/>
        </a:spcAft>
        <a:defRPr sz="4400">
          <a:solidFill>
            <a:srgbClr val="000099"/>
          </a:solidFill>
          <a:latin typeface="Arial" pitchFamily="34" charset="0"/>
        </a:defRPr>
      </a:lvl4pPr>
      <a:lvl5pPr algn="ctr" defTabSz="762000" rtl="0" eaLnBrk="0" fontAlgn="base" hangingPunct="0">
        <a:spcBef>
          <a:spcPct val="0"/>
        </a:spcBef>
        <a:spcAft>
          <a:spcPct val="0"/>
        </a:spcAft>
        <a:defRPr sz="4400">
          <a:solidFill>
            <a:srgbClr val="000099"/>
          </a:solidFill>
          <a:latin typeface="Arial" pitchFamily="34" charset="0"/>
        </a:defRPr>
      </a:lvl5pPr>
      <a:lvl6pPr marL="457200" algn="ctr" defTabSz="762000" rtl="0" eaLnBrk="0" fontAlgn="base" hangingPunct="0">
        <a:spcBef>
          <a:spcPct val="0"/>
        </a:spcBef>
        <a:spcAft>
          <a:spcPct val="0"/>
        </a:spcAft>
        <a:defRPr sz="4400">
          <a:solidFill>
            <a:srgbClr val="000099"/>
          </a:solidFill>
          <a:latin typeface="Arial" pitchFamily="34" charset="0"/>
        </a:defRPr>
      </a:lvl6pPr>
      <a:lvl7pPr marL="914400" algn="ctr" defTabSz="762000" rtl="0" eaLnBrk="0" fontAlgn="base" hangingPunct="0">
        <a:spcBef>
          <a:spcPct val="0"/>
        </a:spcBef>
        <a:spcAft>
          <a:spcPct val="0"/>
        </a:spcAft>
        <a:defRPr sz="4400">
          <a:solidFill>
            <a:srgbClr val="000099"/>
          </a:solidFill>
          <a:latin typeface="Arial" pitchFamily="34" charset="0"/>
        </a:defRPr>
      </a:lvl7pPr>
      <a:lvl8pPr marL="1371600" algn="ctr" defTabSz="762000" rtl="0" eaLnBrk="0" fontAlgn="base" hangingPunct="0">
        <a:spcBef>
          <a:spcPct val="0"/>
        </a:spcBef>
        <a:spcAft>
          <a:spcPct val="0"/>
        </a:spcAft>
        <a:defRPr sz="4400">
          <a:solidFill>
            <a:srgbClr val="000099"/>
          </a:solidFill>
          <a:latin typeface="Arial" pitchFamily="34" charset="0"/>
        </a:defRPr>
      </a:lvl8pPr>
      <a:lvl9pPr marL="1828800" algn="ctr" defTabSz="762000" rtl="0" eaLnBrk="0" fontAlgn="base" hangingPunct="0">
        <a:spcBef>
          <a:spcPct val="0"/>
        </a:spcBef>
        <a:spcAft>
          <a:spcPct val="0"/>
        </a:spcAft>
        <a:defRPr sz="4400">
          <a:solidFill>
            <a:srgbClr val="000099"/>
          </a:solidFill>
          <a:latin typeface="Arial" pitchFamily="34" charset="0"/>
        </a:defRPr>
      </a:lvl9pPr>
    </p:titleStyle>
    <p:bodyStyle>
      <a:lvl1pPr marL="476250" indent="-476250" algn="l" defTabSz="762000" rtl="0" eaLnBrk="0" fontAlgn="base" hangingPunct="0">
        <a:spcBef>
          <a:spcPct val="20000"/>
        </a:spcBef>
        <a:spcAft>
          <a:spcPct val="0"/>
        </a:spcAft>
        <a:buClr>
          <a:srgbClr val="990033"/>
        </a:buClr>
        <a:buFont typeface="Monotype Sorts" charset="0"/>
        <a:buBlip>
          <a:blip r:embed="rId17"/>
        </a:buBlip>
        <a:defRPr sz="3200">
          <a:solidFill>
            <a:schemeClr val="tx1"/>
          </a:solidFill>
          <a:latin typeface="+mn-lt"/>
          <a:ea typeface="+mn-ea"/>
          <a:cs typeface="+mn-cs"/>
        </a:defRPr>
      </a:lvl1pPr>
      <a:lvl2pPr marL="952500" indent="-285750" algn="l" defTabSz="762000" rtl="0" eaLnBrk="0" fontAlgn="base" hangingPunct="0">
        <a:spcBef>
          <a:spcPct val="20000"/>
        </a:spcBef>
        <a:spcAft>
          <a:spcPct val="0"/>
        </a:spcAft>
        <a:buClr>
          <a:srgbClr val="FF0033"/>
        </a:buClr>
        <a:buFont typeface="Wingdings" pitchFamily="2" charset="2"/>
        <a:buBlip>
          <a:blip r:embed="rId17"/>
        </a:buBlip>
        <a:defRPr sz="2400">
          <a:solidFill>
            <a:schemeClr val="tx1"/>
          </a:solidFill>
          <a:latin typeface="+mn-lt"/>
        </a:defRPr>
      </a:lvl2pPr>
      <a:lvl3pPr marL="1371600" indent="-228600" algn="l" defTabSz="762000" rtl="0" eaLnBrk="0" fontAlgn="base" hangingPunct="0">
        <a:spcBef>
          <a:spcPct val="20000"/>
        </a:spcBef>
        <a:spcAft>
          <a:spcPct val="0"/>
        </a:spcAft>
        <a:buFont typeface="Wingdings" pitchFamily="2" charset="2"/>
        <a:buBlip>
          <a:blip r:embed="rId17"/>
        </a:buBlip>
        <a:defRPr sz="2400">
          <a:solidFill>
            <a:schemeClr val="tx1"/>
          </a:solidFill>
          <a:latin typeface="+mn-lt"/>
        </a:defRPr>
      </a:lvl3pPr>
      <a:lvl4pPr marL="1790700" indent="-228600" algn="l" defTabSz="762000" rtl="0" eaLnBrk="0" fontAlgn="base" hangingPunct="0">
        <a:spcBef>
          <a:spcPct val="20000"/>
        </a:spcBef>
        <a:spcAft>
          <a:spcPct val="0"/>
        </a:spcAft>
        <a:buFont typeface="Wingdings" pitchFamily="2" charset="2"/>
        <a:buBlip>
          <a:blip r:embed="rId17"/>
        </a:buBlip>
        <a:defRPr sz="2000">
          <a:solidFill>
            <a:schemeClr val="tx1"/>
          </a:solidFill>
          <a:latin typeface="+mn-lt"/>
        </a:defRPr>
      </a:lvl4pPr>
      <a:lvl5pPr marL="2209800" indent="-228600" algn="l" defTabSz="762000" rtl="0" eaLnBrk="0" fontAlgn="base" hangingPunct="0">
        <a:spcBef>
          <a:spcPct val="20000"/>
        </a:spcBef>
        <a:spcAft>
          <a:spcPct val="0"/>
        </a:spcAft>
        <a:buFont typeface="Wingdings" pitchFamily="2" charset="2"/>
        <a:buBlip>
          <a:blip r:embed="rId17"/>
        </a:buBlip>
        <a:defRPr sz="2000">
          <a:solidFill>
            <a:schemeClr val="tx1"/>
          </a:solidFill>
          <a:latin typeface="+mn-lt"/>
        </a:defRPr>
      </a:lvl5pPr>
      <a:lvl6pPr marL="2667000" indent="-228600" algn="l" defTabSz="762000" rtl="0" eaLnBrk="0" fontAlgn="base" hangingPunct="0">
        <a:spcBef>
          <a:spcPct val="20000"/>
        </a:spcBef>
        <a:spcAft>
          <a:spcPct val="0"/>
        </a:spcAft>
        <a:buFont typeface="Wingdings" pitchFamily="2" charset="2"/>
        <a:buBlip>
          <a:blip r:embed="rId17"/>
        </a:buBlip>
        <a:defRPr sz="2000">
          <a:solidFill>
            <a:schemeClr val="tx1"/>
          </a:solidFill>
          <a:latin typeface="+mn-lt"/>
        </a:defRPr>
      </a:lvl6pPr>
      <a:lvl7pPr marL="3124200" indent="-228600" algn="l" defTabSz="762000" rtl="0" eaLnBrk="0" fontAlgn="base" hangingPunct="0">
        <a:spcBef>
          <a:spcPct val="20000"/>
        </a:spcBef>
        <a:spcAft>
          <a:spcPct val="0"/>
        </a:spcAft>
        <a:buFont typeface="Wingdings" pitchFamily="2" charset="2"/>
        <a:buBlip>
          <a:blip r:embed="rId17"/>
        </a:buBlip>
        <a:defRPr sz="2000">
          <a:solidFill>
            <a:schemeClr val="tx1"/>
          </a:solidFill>
          <a:latin typeface="+mn-lt"/>
        </a:defRPr>
      </a:lvl7pPr>
      <a:lvl8pPr marL="3581400" indent="-228600" algn="l" defTabSz="762000" rtl="0" eaLnBrk="0" fontAlgn="base" hangingPunct="0">
        <a:spcBef>
          <a:spcPct val="20000"/>
        </a:spcBef>
        <a:spcAft>
          <a:spcPct val="0"/>
        </a:spcAft>
        <a:buFont typeface="Wingdings" pitchFamily="2" charset="2"/>
        <a:buBlip>
          <a:blip r:embed="rId17"/>
        </a:buBlip>
        <a:defRPr sz="2000">
          <a:solidFill>
            <a:schemeClr val="tx1"/>
          </a:solidFill>
          <a:latin typeface="+mn-lt"/>
        </a:defRPr>
      </a:lvl8pPr>
      <a:lvl9pPr marL="4038600" indent="-228600" algn="l" defTabSz="762000" rtl="0" eaLnBrk="0" fontAlgn="base" hangingPunct="0">
        <a:spcBef>
          <a:spcPct val="20000"/>
        </a:spcBef>
        <a:spcAft>
          <a:spcPct val="0"/>
        </a:spcAft>
        <a:buFont typeface="Wingdings" pitchFamily="2" charset="2"/>
        <a:buBlip>
          <a:blip r:embed="rId17"/>
        </a:buBlip>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www.google.ch/imgres?imgurl=http://rlv.zcache.fr/vert_deprime_de_gauchiste_de_trio_de_feu_darret_carte_publicitaire-p245173866886262270bf9ga_400.jpg&amp;imgrefurl=http://www.zazzle.fr/vert_deprime_de_gauchiste_de_trio_de_feu_darret_carte_publicitaire-245173866886262270&amp;usg=__spMumTUa3w3cqhzkB2_qC070TN0=&amp;h=400&amp;w=400&amp;sz=13&amp;hl=fr&amp;start=10&amp;zoom=1&amp;tbnid=rQKXIAueoDGQjM:&amp;tbnh=124&amp;tbnw=124&amp;ei=XIzgT6yaItD14QS00q3aDQ&amp;prev=/search?q=feux+de+circulation&amp;hl=fr&amp;safe=active&amp;gbv=2&amp;tbm=isch&amp;itbs=1" TargetMode="External"/><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oleObject" Target="../embeddings/oleObject4.bin"/><Relationship Id="rId5"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 Id="rId3" Type="http://schemas.openxmlformats.org/officeDocument/2006/relationships/image" Target="../media/image1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numéro de diapositive 5"/>
          <p:cNvSpPr>
            <a:spLocks noGrp="1"/>
          </p:cNvSpPr>
          <p:nvPr>
            <p:ph type="sldNum" sz="quarter" idx="11"/>
          </p:nvPr>
        </p:nvSpPr>
        <p:spPr>
          <a:noFill/>
        </p:spPr>
        <p:txBody>
          <a:bodyPr/>
          <a:lstStyle/>
          <a:p>
            <a:pPr defTabSz="762000"/>
            <a:fld id="{732391A0-87B7-44DE-A04C-961E082ECF77}" type="slidenum">
              <a:rPr lang="en-GB" smtClean="0"/>
              <a:pPr defTabSz="762000"/>
              <a:t>1</a:t>
            </a:fld>
            <a:endParaRPr lang="en-GB"/>
          </a:p>
        </p:txBody>
      </p:sp>
      <p:sp>
        <p:nvSpPr>
          <p:cNvPr id="2052" name="Rectangle 2056"/>
          <p:cNvSpPr>
            <a:spLocks noGrp="1" noChangeArrowheads="1"/>
          </p:cNvSpPr>
          <p:nvPr>
            <p:ph type="title"/>
          </p:nvPr>
        </p:nvSpPr>
        <p:spPr>
          <a:xfrm>
            <a:off x="457200" y="3933056"/>
            <a:ext cx="8686800" cy="1371600"/>
          </a:xfrm>
        </p:spPr>
        <p:txBody>
          <a:bodyPr/>
          <a:lstStyle/>
          <a:p>
            <a:r>
              <a:rPr lang="en-US" sz="4000" dirty="0"/>
              <a:t>SUBSTANCE </a:t>
            </a:r>
            <a:br>
              <a:rPr lang="en-US" sz="4000" dirty="0"/>
            </a:br>
            <a:r>
              <a:rPr lang="en-US" sz="4000" dirty="0"/>
              <a:t/>
            </a:r>
            <a:br>
              <a:rPr lang="en-US" sz="4000" dirty="0"/>
            </a:br>
            <a:r>
              <a:rPr lang="en-US" sz="4000" dirty="0"/>
              <a:t>USE  AND SUBSTANCE USE</a:t>
            </a:r>
            <a:br>
              <a:rPr lang="en-US" sz="4000" dirty="0"/>
            </a:br>
            <a:r>
              <a:rPr lang="en-US" sz="4000" dirty="0"/>
              <a:t/>
            </a:r>
            <a:br>
              <a:rPr lang="en-US" sz="4000" dirty="0"/>
            </a:br>
            <a:r>
              <a:rPr lang="en-US" sz="4000" dirty="0"/>
              <a:t>DISORDERS</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i="1" dirty="0">
              <a:solidFill>
                <a:schemeClr val="tx1"/>
              </a:solidFill>
            </a:endParaRPr>
          </a:p>
        </p:txBody>
      </p:sp>
      <p:graphicFrame>
        <p:nvGraphicFramePr>
          <p:cNvPr id="2050" name="Object 2057"/>
          <p:cNvGraphicFramePr>
            <a:graphicFrameLocks/>
          </p:cNvGraphicFramePr>
          <p:nvPr/>
        </p:nvGraphicFramePr>
        <p:xfrm>
          <a:off x="0" y="0"/>
          <a:ext cx="4143375" cy="1214438"/>
        </p:xfrm>
        <a:graphic>
          <a:graphicData uri="http://schemas.openxmlformats.org/presentationml/2006/ole">
            <mc:AlternateContent xmlns:mc="http://schemas.openxmlformats.org/markup-compatibility/2006">
              <mc:Choice xmlns:v="urn:schemas-microsoft-com:vml" Requires="v">
                <p:oleObj spid="_x0000_s2060" name="Document" r:id="rId3" imgW="2699280" imgH="862200" progId="Word.Document.8">
                  <p:embed/>
                </p:oleObj>
              </mc:Choice>
              <mc:Fallback>
                <p:oleObj name="Document" r:id="rId3" imgW="2699280" imgH="862200" progId="Word.Document.8">
                  <p:embed/>
                  <p:pic>
                    <p:nvPicPr>
                      <p:cNvPr id="0" name="Object 20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4337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ZoneTexte 1"/>
          <p:cNvSpPr txBox="1"/>
          <p:nvPr/>
        </p:nvSpPr>
        <p:spPr>
          <a:xfrm>
            <a:off x="899592" y="5877272"/>
            <a:ext cx="2736304" cy="338554"/>
          </a:xfrm>
          <a:prstGeom prst="rect">
            <a:avLst/>
          </a:prstGeom>
          <a:noFill/>
        </p:spPr>
        <p:txBody>
          <a:bodyPr wrap="square" rtlCol="0">
            <a:spAutoFit/>
          </a:bodyPr>
          <a:lstStyle/>
          <a:p>
            <a:r>
              <a:rPr lang="fr-FR" sz="1600" i="1" dirty="0" err="1" smtClean="0">
                <a:latin typeface="+mn-lt"/>
              </a:rPr>
              <a:t>Updated</a:t>
            </a:r>
            <a:r>
              <a:rPr lang="fr-FR" sz="1600" i="1" dirty="0" smtClean="0">
                <a:latin typeface="+mn-lt"/>
              </a:rPr>
              <a:t> July 2016</a:t>
            </a:r>
            <a:endParaRPr lang="fr-FR" sz="1600" i="1" dirty="0">
              <a:latin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72616"/>
            <a:ext cx="8686800" cy="896144"/>
          </a:xfrm>
        </p:spPr>
        <p:txBody>
          <a:bodyPr/>
          <a:lstStyle/>
          <a:p>
            <a:r>
              <a:rPr lang="fr-CH" sz="3600" dirty="0"/>
              <a:t>Cannabis use in </a:t>
            </a:r>
            <a:r>
              <a:rPr lang="fr-CH" sz="3600" dirty="0" err="1"/>
              <a:t>different</a:t>
            </a:r>
            <a:r>
              <a:rPr lang="fr-CH" sz="3600" dirty="0"/>
              <a:t> countries (15 y.)</a:t>
            </a:r>
            <a:endParaRPr lang="fr-CH" dirty="0"/>
          </a:p>
        </p:txBody>
      </p:sp>
      <p:sp>
        <p:nvSpPr>
          <p:cNvPr id="4" name="Espace réservé du numéro de diapositive 3"/>
          <p:cNvSpPr>
            <a:spLocks noGrp="1"/>
          </p:cNvSpPr>
          <p:nvPr>
            <p:ph type="sldNum" sz="quarter" idx="11"/>
          </p:nvPr>
        </p:nvSpPr>
        <p:spPr>
          <a:xfrm>
            <a:off x="6442720" y="6400800"/>
            <a:ext cx="1905000" cy="457200"/>
          </a:xfrm>
        </p:spPr>
        <p:txBody>
          <a:bodyPr/>
          <a:lstStyle/>
          <a:p>
            <a:pPr>
              <a:defRPr/>
            </a:pPr>
            <a:fld id="{074A9A61-C106-4838-9B60-F477961ED5D4}" type="slidenum">
              <a:rPr lang="en-GB" smtClean="0"/>
              <a:pPr>
                <a:defRPr/>
              </a:pPr>
              <a:t>10</a:t>
            </a:fld>
            <a:endParaRPr lang="en-GB"/>
          </a:p>
        </p:txBody>
      </p:sp>
      <p:sp>
        <p:nvSpPr>
          <p:cNvPr id="6" name="ZoneTexte 5"/>
          <p:cNvSpPr txBox="1"/>
          <p:nvPr/>
        </p:nvSpPr>
        <p:spPr>
          <a:xfrm>
            <a:off x="6084168" y="6381328"/>
            <a:ext cx="1967205" cy="369332"/>
          </a:xfrm>
          <a:prstGeom prst="rect">
            <a:avLst/>
          </a:prstGeom>
          <a:noFill/>
        </p:spPr>
        <p:txBody>
          <a:bodyPr wrap="none" rtlCol="0">
            <a:spAutoFit/>
          </a:bodyPr>
          <a:lstStyle/>
          <a:p>
            <a:r>
              <a:rPr lang="fr-CH" sz="1800" i="1" dirty="0"/>
              <a:t>Godeau &amp; al, 2007</a:t>
            </a:r>
          </a:p>
        </p:txBody>
      </p:sp>
      <p:graphicFrame>
        <p:nvGraphicFramePr>
          <p:cNvPr id="7" name="Graphique 6"/>
          <p:cNvGraphicFramePr/>
          <p:nvPr/>
        </p:nvGraphicFramePr>
        <p:xfrm>
          <a:off x="-108520" y="1268760"/>
          <a:ext cx="986509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bwMode="auto">
          <a:xfrm>
            <a:off x="6876256" y="1772816"/>
            <a:ext cx="3528392" cy="4608512"/>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Cannabis Use</a:t>
            </a:r>
          </a:p>
        </p:txBody>
      </p:sp>
      <p:pic>
        <p:nvPicPr>
          <p:cNvPr id="5" name="Content Placeholder 4"/>
          <p:cNvPicPr>
            <a:picLocks noGrp="1" noChangeAspect="1"/>
          </p:cNvPicPr>
          <p:nvPr>
            <p:ph idx="1"/>
          </p:nvPr>
        </p:nvPicPr>
        <p:blipFill>
          <a:blip r:embed="rId2"/>
          <a:stretch>
            <a:fillRect/>
          </a:stretch>
        </p:blipFill>
        <p:spPr>
          <a:xfrm>
            <a:off x="683568" y="1318084"/>
            <a:ext cx="8050813" cy="5364832"/>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11</a:t>
            </a:fld>
            <a:endParaRPr lang="en-GB"/>
          </a:p>
        </p:txBody>
      </p:sp>
    </p:spTree>
    <p:extLst>
      <p:ext uri="{BB962C8B-B14F-4D97-AF65-F5344CB8AC3E}">
        <p14:creationId xmlns:p14="http://schemas.microsoft.com/office/powerpoint/2010/main" val="270550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755576" y="1035968"/>
            <a:ext cx="7968056" cy="5364832"/>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12</a:t>
            </a:fld>
            <a:endParaRPr lang="en-GB"/>
          </a:p>
        </p:txBody>
      </p:sp>
    </p:spTree>
    <p:extLst>
      <p:ext uri="{BB962C8B-B14F-4D97-AF65-F5344CB8AC3E}">
        <p14:creationId xmlns:p14="http://schemas.microsoft.com/office/powerpoint/2010/main" val="258831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a:noFill/>
        </p:spPr>
        <p:txBody>
          <a:bodyPr/>
          <a:lstStyle/>
          <a:p>
            <a:r>
              <a:rPr lang="fr-LU" sz="3000"/>
              <a:t>THE GATEWAY THEORY.. STILL VALID ?</a:t>
            </a:r>
          </a:p>
        </p:txBody>
      </p:sp>
      <p:sp>
        <p:nvSpPr>
          <p:cNvPr id="24579" name="AutoShape 3"/>
          <p:cNvSpPr>
            <a:spLocks noChangeArrowheads="1"/>
          </p:cNvSpPr>
          <p:nvPr/>
        </p:nvSpPr>
        <p:spPr bwMode="auto">
          <a:xfrm>
            <a:off x="101600" y="2997200"/>
            <a:ext cx="1397000" cy="7112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0" name="AutoShape 4"/>
          <p:cNvSpPr>
            <a:spLocks noChangeArrowheads="1"/>
          </p:cNvSpPr>
          <p:nvPr/>
        </p:nvSpPr>
        <p:spPr bwMode="auto">
          <a:xfrm>
            <a:off x="5816600" y="2997200"/>
            <a:ext cx="1320800" cy="7112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1" name="AutoShape 5"/>
          <p:cNvSpPr>
            <a:spLocks noChangeArrowheads="1"/>
          </p:cNvSpPr>
          <p:nvPr/>
        </p:nvSpPr>
        <p:spPr bwMode="auto">
          <a:xfrm>
            <a:off x="7721600" y="2997200"/>
            <a:ext cx="1320800" cy="7112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2" name="Rectangle 6"/>
          <p:cNvSpPr>
            <a:spLocks noChangeArrowheads="1"/>
          </p:cNvSpPr>
          <p:nvPr/>
        </p:nvSpPr>
        <p:spPr bwMode="auto">
          <a:xfrm>
            <a:off x="347663" y="3168650"/>
            <a:ext cx="909637" cy="336550"/>
          </a:xfrm>
          <a:prstGeom prst="rect">
            <a:avLst/>
          </a:prstGeom>
          <a:noFill/>
          <a:ln w="9525">
            <a:noFill/>
            <a:miter lim="800000"/>
            <a:headEnd/>
            <a:tailEnd/>
          </a:ln>
        </p:spPr>
        <p:txBody>
          <a:bodyPr wrap="none" lIns="92075" tIns="46038" rIns="92075" bIns="46038">
            <a:spAutoFit/>
          </a:bodyPr>
          <a:lstStyle/>
          <a:p>
            <a:pPr algn="ctr" defTabSz="762000"/>
            <a:r>
              <a:rPr lang="fr-LU" sz="1600"/>
              <a:t>NO USE</a:t>
            </a:r>
          </a:p>
        </p:txBody>
      </p:sp>
      <p:sp>
        <p:nvSpPr>
          <p:cNvPr id="24583" name="AutoShape 7"/>
          <p:cNvSpPr>
            <a:spLocks noChangeArrowheads="1"/>
          </p:cNvSpPr>
          <p:nvPr/>
        </p:nvSpPr>
        <p:spPr bwMode="auto">
          <a:xfrm>
            <a:off x="2216150" y="2978150"/>
            <a:ext cx="825500" cy="749300"/>
          </a:xfrm>
          <a:prstGeom prst="roundRect">
            <a:avLst>
              <a:gd name="adj" fmla="val 12495"/>
            </a:avLst>
          </a:prstGeom>
          <a:noFill/>
          <a:ln w="12700">
            <a:solidFill>
              <a:schemeClr val="tx1"/>
            </a:solidFill>
            <a:round/>
            <a:headEnd/>
            <a:tailEnd/>
          </a:ln>
        </p:spPr>
        <p:txBody>
          <a:bodyPr wrap="none" anchor="ctr"/>
          <a:lstStyle/>
          <a:p>
            <a:endParaRPr lang="fr-CH"/>
          </a:p>
        </p:txBody>
      </p:sp>
      <p:sp>
        <p:nvSpPr>
          <p:cNvPr id="24584" name="Rectangle 8"/>
          <p:cNvSpPr>
            <a:spLocks noChangeArrowheads="1"/>
          </p:cNvSpPr>
          <p:nvPr/>
        </p:nvSpPr>
        <p:spPr bwMode="auto">
          <a:xfrm>
            <a:off x="2274888" y="3046413"/>
            <a:ext cx="714375" cy="581025"/>
          </a:xfrm>
          <a:prstGeom prst="rect">
            <a:avLst/>
          </a:prstGeom>
          <a:noFill/>
          <a:ln w="9525">
            <a:noFill/>
            <a:miter lim="800000"/>
            <a:headEnd/>
            <a:tailEnd/>
          </a:ln>
        </p:spPr>
        <p:txBody>
          <a:bodyPr wrap="none" lIns="92075" tIns="46038" rIns="92075" bIns="46038">
            <a:spAutoFit/>
          </a:bodyPr>
          <a:lstStyle/>
          <a:p>
            <a:pPr algn="ctr" defTabSz="762000"/>
            <a:r>
              <a:rPr lang="fr-LU" sz="1600"/>
              <a:t>BEER</a:t>
            </a:r>
          </a:p>
          <a:p>
            <a:pPr algn="ctr" defTabSz="762000"/>
            <a:r>
              <a:rPr lang="fr-LU" sz="1600"/>
              <a:t>WINE</a:t>
            </a:r>
          </a:p>
        </p:txBody>
      </p:sp>
      <p:sp>
        <p:nvSpPr>
          <p:cNvPr id="24585" name="AutoShape 9"/>
          <p:cNvSpPr>
            <a:spLocks noChangeArrowheads="1"/>
          </p:cNvSpPr>
          <p:nvPr/>
        </p:nvSpPr>
        <p:spPr bwMode="auto">
          <a:xfrm>
            <a:off x="2159000" y="2692400"/>
            <a:ext cx="3073400" cy="1397000"/>
          </a:xfrm>
          <a:prstGeom prst="roundRect">
            <a:avLst>
              <a:gd name="adj" fmla="val 12495"/>
            </a:avLst>
          </a:prstGeom>
          <a:noFill/>
          <a:ln w="50800">
            <a:solidFill>
              <a:schemeClr val="tx1"/>
            </a:solidFill>
            <a:round/>
            <a:headEnd/>
            <a:tailEnd/>
          </a:ln>
        </p:spPr>
        <p:txBody>
          <a:bodyPr wrap="none" anchor="ctr"/>
          <a:lstStyle/>
          <a:p>
            <a:endParaRPr lang="fr-CH"/>
          </a:p>
        </p:txBody>
      </p:sp>
      <p:sp>
        <p:nvSpPr>
          <p:cNvPr id="24586" name="AutoShape 10"/>
          <p:cNvSpPr>
            <a:spLocks noChangeArrowheads="1"/>
          </p:cNvSpPr>
          <p:nvPr/>
        </p:nvSpPr>
        <p:spPr bwMode="auto">
          <a:xfrm>
            <a:off x="3359150" y="2749550"/>
            <a:ext cx="1739900" cy="444500"/>
          </a:xfrm>
          <a:prstGeom prst="roundRect">
            <a:avLst>
              <a:gd name="adj" fmla="val 12495"/>
            </a:avLst>
          </a:prstGeom>
          <a:noFill/>
          <a:ln w="12700">
            <a:solidFill>
              <a:schemeClr val="tx1"/>
            </a:solidFill>
            <a:round/>
            <a:headEnd/>
            <a:tailEnd/>
          </a:ln>
        </p:spPr>
        <p:txBody>
          <a:bodyPr wrap="none" anchor="ctr"/>
          <a:lstStyle/>
          <a:p>
            <a:endParaRPr lang="fr-CH"/>
          </a:p>
        </p:txBody>
      </p:sp>
      <p:sp>
        <p:nvSpPr>
          <p:cNvPr id="24587" name="AutoShape 11"/>
          <p:cNvSpPr>
            <a:spLocks noChangeArrowheads="1"/>
          </p:cNvSpPr>
          <p:nvPr/>
        </p:nvSpPr>
        <p:spPr bwMode="auto">
          <a:xfrm>
            <a:off x="3435350" y="3587750"/>
            <a:ext cx="1663700" cy="444500"/>
          </a:xfrm>
          <a:prstGeom prst="roundRect">
            <a:avLst>
              <a:gd name="adj" fmla="val 12495"/>
            </a:avLst>
          </a:prstGeom>
          <a:noFill/>
          <a:ln w="12700">
            <a:solidFill>
              <a:schemeClr val="tx1"/>
            </a:solidFill>
            <a:round/>
            <a:headEnd/>
            <a:tailEnd/>
          </a:ln>
        </p:spPr>
        <p:txBody>
          <a:bodyPr wrap="none" anchor="ctr"/>
          <a:lstStyle/>
          <a:p>
            <a:endParaRPr lang="fr-CH"/>
          </a:p>
        </p:txBody>
      </p:sp>
      <p:sp>
        <p:nvSpPr>
          <p:cNvPr id="24588" name="Rectangle 12"/>
          <p:cNvSpPr>
            <a:spLocks noChangeArrowheads="1"/>
          </p:cNvSpPr>
          <p:nvPr/>
        </p:nvSpPr>
        <p:spPr bwMode="auto">
          <a:xfrm>
            <a:off x="7843838" y="3046413"/>
            <a:ext cx="1011237" cy="581025"/>
          </a:xfrm>
          <a:prstGeom prst="rect">
            <a:avLst/>
          </a:prstGeom>
          <a:noFill/>
          <a:ln w="9525">
            <a:noFill/>
            <a:miter lim="800000"/>
            <a:headEnd/>
            <a:tailEnd/>
          </a:ln>
        </p:spPr>
        <p:txBody>
          <a:bodyPr wrap="none" lIns="92075" tIns="46038" rIns="92075" bIns="46038">
            <a:spAutoFit/>
          </a:bodyPr>
          <a:lstStyle/>
          <a:p>
            <a:pPr algn="ctr" defTabSz="762000"/>
            <a:r>
              <a:rPr lang="fr-LU" sz="1600"/>
              <a:t>COCAIN </a:t>
            </a:r>
          </a:p>
          <a:p>
            <a:pPr algn="ctr" defTabSz="762000"/>
            <a:r>
              <a:rPr lang="fr-LU" sz="1600"/>
              <a:t>HEROIN</a:t>
            </a:r>
          </a:p>
        </p:txBody>
      </p:sp>
      <p:sp>
        <p:nvSpPr>
          <p:cNvPr id="24589" name="Rectangle 13"/>
          <p:cNvSpPr>
            <a:spLocks noChangeArrowheads="1"/>
          </p:cNvSpPr>
          <p:nvPr/>
        </p:nvSpPr>
        <p:spPr bwMode="auto">
          <a:xfrm>
            <a:off x="3313113" y="2817813"/>
            <a:ext cx="1944687" cy="336550"/>
          </a:xfrm>
          <a:prstGeom prst="rect">
            <a:avLst/>
          </a:prstGeom>
          <a:noFill/>
          <a:ln w="9525">
            <a:noFill/>
            <a:miter lim="800000"/>
            <a:headEnd/>
            <a:tailEnd/>
          </a:ln>
        </p:spPr>
        <p:txBody>
          <a:bodyPr lIns="92075" tIns="46038" rIns="92075" bIns="46038">
            <a:spAutoFit/>
          </a:bodyPr>
          <a:lstStyle/>
          <a:p>
            <a:pPr algn="ctr" defTabSz="762000"/>
            <a:r>
              <a:rPr lang="fr-LU" sz="1600"/>
              <a:t>HARD LIQUORS</a:t>
            </a:r>
          </a:p>
        </p:txBody>
      </p:sp>
      <p:sp>
        <p:nvSpPr>
          <p:cNvPr id="24590" name="Rectangle 14"/>
          <p:cNvSpPr>
            <a:spLocks noChangeArrowheads="1"/>
          </p:cNvSpPr>
          <p:nvPr/>
        </p:nvSpPr>
        <p:spPr bwMode="auto">
          <a:xfrm>
            <a:off x="3313113" y="3656013"/>
            <a:ext cx="1944687" cy="336550"/>
          </a:xfrm>
          <a:prstGeom prst="rect">
            <a:avLst/>
          </a:prstGeom>
          <a:noFill/>
          <a:ln w="9525">
            <a:noFill/>
            <a:miter lim="800000"/>
            <a:headEnd/>
            <a:tailEnd/>
          </a:ln>
        </p:spPr>
        <p:txBody>
          <a:bodyPr lIns="92075" tIns="46038" rIns="92075" bIns="46038">
            <a:spAutoFit/>
          </a:bodyPr>
          <a:lstStyle/>
          <a:p>
            <a:pPr algn="ctr" defTabSz="762000"/>
            <a:r>
              <a:rPr lang="fr-LU" sz="1600"/>
              <a:t>CIGARETTES</a:t>
            </a:r>
          </a:p>
        </p:txBody>
      </p:sp>
      <p:sp>
        <p:nvSpPr>
          <p:cNvPr id="24591" name="Rectangle 15"/>
          <p:cNvSpPr>
            <a:spLocks noChangeArrowheads="1"/>
          </p:cNvSpPr>
          <p:nvPr/>
        </p:nvSpPr>
        <p:spPr bwMode="auto">
          <a:xfrm>
            <a:off x="5522913" y="3198813"/>
            <a:ext cx="1944687" cy="336550"/>
          </a:xfrm>
          <a:prstGeom prst="rect">
            <a:avLst/>
          </a:prstGeom>
          <a:noFill/>
          <a:ln w="9525">
            <a:noFill/>
            <a:miter lim="800000"/>
            <a:headEnd/>
            <a:tailEnd/>
          </a:ln>
        </p:spPr>
        <p:txBody>
          <a:bodyPr lIns="92075" tIns="46038" rIns="92075" bIns="46038">
            <a:spAutoFit/>
          </a:bodyPr>
          <a:lstStyle/>
          <a:p>
            <a:pPr algn="ctr" defTabSz="762000"/>
            <a:r>
              <a:rPr lang="fr-LU" sz="1600"/>
              <a:t>CANNABIS</a:t>
            </a:r>
          </a:p>
        </p:txBody>
      </p:sp>
      <p:sp>
        <p:nvSpPr>
          <p:cNvPr id="24592" name="AutoShape 16"/>
          <p:cNvSpPr>
            <a:spLocks noChangeArrowheads="1"/>
          </p:cNvSpPr>
          <p:nvPr/>
        </p:nvSpPr>
        <p:spPr bwMode="auto">
          <a:xfrm>
            <a:off x="1682750" y="3282950"/>
            <a:ext cx="368300" cy="215900"/>
          </a:xfrm>
          <a:prstGeom prst="rightArrow">
            <a:avLst>
              <a:gd name="adj1" fmla="val 50000"/>
              <a:gd name="adj2" fmla="val 85302"/>
            </a:avLst>
          </a:prstGeom>
          <a:solidFill>
            <a:srgbClr val="CC3300"/>
          </a:solidFill>
          <a:ln w="12700">
            <a:solidFill>
              <a:schemeClr val="tx1"/>
            </a:solidFill>
            <a:miter lim="800000"/>
            <a:headEnd/>
            <a:tailEnd/>
          </a:ln>
        </p:spPr>
        <p:txBody>
          <a:bodyPr wrap="none" anchor="ctr"/>
          <a:lstStyle/>
          <a:p>
            <a:endParaRPr lang="fr-CH"/>
          </a:p>
        </p:txBody>
      </p:sp>
      <p:sp>
        <p:nvSpPr>
          <p:cNvPr id="24593" name="AutoShape 17"/>
          <p:cNvSpPr>
            <a:spLocks noChangeArrowheads="1"/>
          </p:cNvSpPr>
          <p:nvPr/>
        </p:nvSpPr>
        <p:spPr bwMode="auto">
          <a:xfrm>
            <a:off x="7245350" y="3282950"/>
            <a:ext cx="368300" cy="215900"/>
          </a:xfrm>
          <a:prstGeom prst="rightArrow">
            <a:avLst>
              <a:gd name="adj1" fmla="val 50000"/>
              <a:gd name="adj2" fmla="val 85302"/>
            </a:avLst>
          </a:prstGeom>
          <a:solidFill>
            <a:srgbClr val="CC3300"/>
          </a:solidFill>
          <a:ln w="12700">
            <a:solidFill>
              <a:schemeClr val="tx1"/>
            </a:solidFill>
            <a:miter lim="800000"/>
            <a:headEnd/>
            <a:tailEnd/>
          </a:ln>
        </p:spPr>
        <p:txBody>
          <a:bodyPr wrap="none" anchor="ctr"/>
          <a:lstStyle/>
          <a:p>
            <a:endParaRPr lang="fr-CH"/>
          </a:p>
        </p:txBody>
      </p:sp>
      <p:sp>
        <p:nvSpPr>
          <p:cNvPr id="24594" name="AutoShape 18"/>
          <p:cNvSpPr>
            <a:spLocks noChangeArrowheads="1"/>
          </p:cNvSpPr>
          <p:nvPr/>
        </p:nvSpPr>
        <p:spPr bwMode="auto">
          <a:xfrm>
            <a:off x="5340350" y="3282950"/>
            <a:ext cx="368300" cy="215900"/>
          </a:xfrm>
          <a:prstGeom prst="rightArrow">
            <a:avLst>
              <a:gd name="adj1" fmla="val 50000"/>
              <a:gd name="adj2" fmla="val 85302"/>
            </a:avLst>
          </a:prstGeom>
          <a:solidFill>
            <a:srgbClr val="CC3300"/>
          </a:solidFill>
          <a:ln w="12700">
            <a:solidFill>
              <a:schemeClr val="tx1"/>
            </a:solidFill>
            <a:miter lim="800000"/>
            <a:headEnd/>
            <a:tailEnd/>
          </a:ln>
        </p:spPr>
        <p:txBody>
          <a:bodyPr wrap="none" anchor="ctr"/>
          <a:lstStyle/>
          <a:p>
            <a:endParaRPr lang="fr-CH"/>
          </a:p>
        </p:txBody>
      </p:sp>
      <p:sp>
        <p:nvSpPr>
          <p:cNvPr id="24595" name="Line 19"/>
          <p:cNvSpPr>
            <a:spLocks noChangeShapeType="1"/>
          </p:cNvSpPr>
          <p:nvPr/>
        </p:nvSpPr>
        <p:spPr bwMode="auto">
          <a:xfrm>
            <a:off x="4191000" y="3200400"/>
            <a:ext cx="0" cy="381000"/>
          </a:xfrm>
          <a:prstGeom prst="line">
            <a:avLst/>
          </a:prstGeom>
          <a:noFill/>
          <a:ln w="50800">
            <a:solidFill>
              <a:srgbClr val="CC3300"/>
            </a:solidFill>
            <a:round/>
            <a:headEnd type="stealth" w="med" len="med"/>
            <a:tailEnd type="stealth" w="med" len="med"/>
          </a:ln>
        </p:spPr>
        <p:txBody>
          <a:bodyPr/>
          <a:lstStyle/>
          <a:p>
            <a:endParaRPr lang="fr-CH"/>
          </a:p>
        </p:txBody>
      </p:sp>
      <p:sp>
        <p:nvSpPr>
          <p:cNvPr id="24596" name="Line 20"/>
          <p:cNvSpPr>
            <a:spLocks noChangeShapeType="1"/>
          </p:cNvSpPr>
          <p:nvPr/>
        </p:nvSpPr>
        <p:spPr bwMode="auto">
          <a:xfrm>
            <a:off x="3048000" y="3429000"/>
            <a:ext cx="381000" cy="381000"/>
          </a:xfrm>
          <a:prstGeom prst="line">
            <a:avLst/>
          </a:prstGeom>
          <a:noFill/>
          <a:ln w="50800">
            <a:solidFill>
              <a:srgbClr val="CC3300"/>
            </a:solidFill>
            <a:round/>
            <a:headEnd type="none" w="sm" len="sm"/>
            <a:tailEnd type="stealth" w="med" len="med"/>
          </a:ln>
        </p:spPr>
        <p:txBody>
          <a:bodyPr/>
          <a:lstStyle/>
          <a:p>
            <a:endParaRPr lang="fr-CH"/>
          </a:p>
        </p:txBody>
      </p:sp>
      <p:sp>
        <p:nvSpPr>
          <p:cNvPr id="24597" name="Line 21"/>
          <p:cNvSpPr>
            <a:spLocks noChangeShapeType="1"/>
          </p:cNvSpPr>
          <p:nvPr/>
        </p:nvSpPr>
        <p:spPr bwMode="auto">
          <a:xfrm flipH="1">
            <a:off x="3048000" y="3048000"/>
            <a:ext cx="304800" cy="381000"/>
          </a:xfrm>
          <a:prstGeom prst="line">
            <a:avLst/>
          </a:prstGeom>
          <a:noFill/>
          <a:ln w="50800">
            <a:solidFill>
              <a:srgbClr val="CC3300"/>
            </a:solidFill>
            <a:round/>
            <a:headEnd type="stealth" w="med" len="med"/>
            <a:tailEnd type="none" w="sm" len="sm"/>
          </a:ln>
        </p:spPr>
        <p:txBody>
          <a:bodyPr/>
          <a:lstStyle/>
          <a:p>
            <a:endParaRPr lang="fr-CH"/>
          </a:p>
        </p:txBody>
      </p:sp>
      <p:sp>
        <p:nvSpPr>
          <p:cNvPr id="24598" name="Rectangle 22"/>
          <p:cNvSpPr>
            <a:spLocks noChangeArrowheads="1"/>
          </p:cNvSpPr>
          <p:nvPr/>
        </p:nvSpPr>
        <p:spPr bwMode="auto">
          <a:xfrm>
            <a:off x="2041525" y="1401763"/>
            <a:ext cx="1195388" cy="396875"/>
          </a:xfrm>
          <a:prstGeom prst="rect">
            <a:avLst/>
          </a:prstGeom>
          <a:noFill/>
          <a:ln w="9525">
            <a:noFill/>
            <a:miter lim="800000"/>
            <a:headEnd/>
            <a:tailEnd/>
          </a:ln>
        </p:spPr>
        <p:txBody>
          <a:bodyPr wrap="none" lIns="92075" tIns="46038" rIns="92075" bIns="46038">
            <a:spAutoFit/>
          </a:bodyPr>
          <a:lstStyle/>
          <a:p>
            <a:pPr defTabSz="762000"/>
            <a:r>
              <a:rPr lang="fr-LU" sz="2000" b="1" i="1"/>
              <a:t>STAGE 1</a:t>
            </a:r>
          </a:p>
        </p:txBody>
      </p:sp>
      <p:sp>
        <p:nvSpPr>
          <p:cNvPr id="24599" name="Rectangle 23"/>
          <p:cNvSpPr>
            <a:spLocks noChangeArrowheads="1"/>
          </p:cNvSpPr>
          <p:nvPr/>
        </p:nvSpPr>
        <p:spPr bwMode="auto">
          <a:xfrm>
            <a:off x="7299325" y="1401763"/>
            <a:ext cx="1193800" cy="396875"/>
          </a:xfrm>
          <a:prstGeom prst="rect">
            <a:avLst/>
          </a:prstGeom>
          <a:noFill/>
          <a:ln w="9525">
            <a:noFill/>
            <a:miter lim="800000"/>
            <a:headEnd/>
            <a:tailEnd/>
          </a:ln>
        </p:spPr>
        <p:txBody>
          <a:bodyPr wrap="none" lIns="92075" tIns="46038" rIns="92075" bIns="46038">
            <a:spAutoFit/>
          </a:bodyPr>
          <a:lstStyle/>
          <a:p>
            <a:pPr defTabSz="762000"/>
            <a:r>
              <a:rPr lang="fr-LU" sz="2000" b="1" i="1"/>
              <a:t>STAGE 4</a:t>
            </a:r>
          </a:p>
        </p:txBody>
      </p:sp>
      <p:sp>
        <p:nvSpPr>
          <p:cNvPr id="24600" name="Rectangle 24"/>
          <p:cNvSpPr>
            <a:spLocks noChangeArrowheads="1"/>
          </p:cNvSpPr>
          <p:nvPr/>
        </p:nvSpPr>
        <p:spPr bwMode="auto">
          <a:xfrm>
            <a:off x="5546725" y="1401763"/>
            <a:ext cx="1193800" cy="396875"/>
          </a:xfrm>
          <a:prstGeom prst="rect">
            <a:avLst/>
          </a:prstGeom>
          <a:noFill/>
          <a:ln w="9525">
            <a:noFill/>
            <a:miter lim="800000"/>
            <a:headEnd/>
            <a:tailEnd/>
          </a:ln>
        </p:spPr>
        <p:txBody>
          <a:bodyPr wrap="none" lIns="92075" tIns="46038" rIns="92075" bIns="46038">
            <a:spAutoFit/>
          </a:bodyPr>
          <a:lstStyle/>
          <a:p>
            <a:pPr defTabSz="762000"/>
            <a:r>
              <a:rPr lang="fr-LU" sz="2000" b="1" i="1"/>
              <a:t>STAGE 3</a:t>
            </a:r>
          </a:p>
        </p:txBody>
      </p:sp>
      <p:sp>
        <p:nvSpPr>
          <p:cNvPr id="24601" name="Rectangle 25"/>
          <p:cNvSpPr>
            <a:spLocks noChangeArrowheads="1"/>
          </p:cNvSpPr>
          <p:nvPr/>
        </p:nvSpPr>
        <p:spPr bwMode="auto">
          <a:xfrm>
            <a:off x="3641725" y="1401763"/>
            <a:ext cx="1193800" cy="396875"/>
          </a:xfrm>
          <a:prstGeom prst="rect">
            <a:avLst/>
          </a:prstGeom>
          <a:noFill/>
          <a:ln w="9525">
            <a:noFill/>
            <a:miter lim="800000"/>
            <a:headEnd/>
            <a:tailEnd/>
          </a:ln>
        </p:spPr>
        <p:txBody>
          <a:bodyPr wrap="none" lIns="92075" tIns="46038" rIns="92075" bIns="46038">
            <a:spAutoFit/>
          </a:bodyPr>
          <a:lstStyle/>
          <a:p>
            <a:pPr defTabSz="762000"/>
            <a:r>
              <a:rPr lang="fr-LU" sz="2000" b="1" i="1"/>
              <a:t>STAGE 2</a:t>
            </a:r>
          </a:p>
        </p:txBody>
      </p:sp>
      <p:sp>
        <p:nvSpPr>
          <p:cNvPr id="211994" name="Rectangle 26"/>
          <p:cNvSpPr>
            <a:spLocks noChangeArrowheads="1"/>
          </p:cNvSpPr>
          <p:nvPr/>
        </p:nvSpPr>
        <p:spPr bwMode="auto">
          <a:xfrm>
            <a:off x="2651125" y="2117725"/>
            <a:ext cx="1511300" cy="457200"/>
          </a:xfrm>
          <a:prstGeom prst="rect">
            <a:avLst/>
          </a:prstGeom>
          <a:noFill/>
          <a:ln w="9525">
            <a:noFill/>
            <a:miter lim="800000"/>
            <a:headEnd/>
            <a:tailEnd/>
          </a:ln>
          <a:effectLst/>
        </p:spPr>
        <p:txBody>
          <a:bodyPr wrap="none" lIns="92075" tIns="46038" rIns="92075" bIns="46038">
            <a:spAutoFit/>
          </a:bodyPr>
          <a:lstStyle/>
          <a:p>
            <a:pPr defTabSz="762000">
              <a:defRPr/>
            </a:pPr>
            <a:r>
              <a:rPr lang="fr-LU">
                <a:effectLst>
                  <a:outerShdw blurRad="38100" dist="38100" dir="2700000" algn="tl">
                    <a:srgbClr val="C0C0C0"/>
                  </a:outerShdw>
                </a:effectLst>
              </a:rPr>
              <a:t>Licit drugs</a:t>
            </a:r>
          </a:p>
        </p:txBody>
      </p:sp>
      <p:sp>
        <p:nvSpPr>
          <p:cNvPr id="211995" name="Rectangle 27"/>
          <p:cNvSpPr>
            <a:spLocks noChangeArrowheads="1"/>
          </p:cNvSpPr>
          <p:nvPr/>
        </p:nvSpPr>
        <p:spPr bwMode="auto">
          <a:xfrm>
            <a:off x="5927725" y="2117725"/>
            <a:ext cx="1824038" cy="457200"/>
          </a:xfrm>
          <a:prstGeom prst="rect">
            <a:avLst/>
          </a:prstGeom>
          <a:noFill/>
          <a:ln w="9525">
            <a:noFill/>
            <a:miter lim="800000"/>
            <a:headEnd/>
            <a:tailEnd/>
          </a:ln>
          <a:effectLst/>
        </p:spPr>
        <p:txBody>
          <a:bodyPr wrap="none" lIns="92075" tIns="46038" rIns="92075" bIns="46038">
            <a:spAutoFit/>
          </a:bodyPr>
          <a:lstStyle/>
          <a:p>
            <a:pPr defTabSz="762000">
              <a:defRPr/>
            </a:pPr>
            <a:r>
              <a:rPr lang="fr-LU">
                <a:effectLst>
                  <a:outerShdw blurRad="38100" dist="38100" dir="2700000" algn="tl">
                    <a:srgbClr val="C0C0C0"/>
                  </a:outerShdw>
                </a:effectLst>
              </a:rPr>
              <a:t>Illicit drugs   </a:t>
            </a:r>
          </a:p>
        </p:txBody>
      </p:sp>
      <p:sp>
        <p:nvSpPr>
          <p:cNvPr id="24604" name="Rectangle 28"/>
          <p:cNvSpPr>
            <a:spLocks noChangeArrowheads="1"/>
          </p:cNvSpPr>
          <p:nvPr/>
        </p:nvSpPr>
        <p:spPr bwMode="auto">
          <a:xfrm>
            <a:off x="1524000" y="28876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82%</a:t>
            </a:r>
          </a:p>
        </p:txBody>
      </p:sp>
      <p:sp>
        <p:nvSpPr>
          <p:cNvPr id="24605" name="Rectangle 29"/>
          <p:cNvSpPr>
            <a:spLocks noChangeArrowheads="1"/>
          </p:cNvSpPr>
          <p:nvPr/>
        </p:nvSpPr>
        <p:spPr bwMode="auto">
          <a:xfrm>
            <a:off x="7162800" y="28876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82%</a:t>
            </a:r>
          </a:p>
        </p:txBody>
      </p:sp>
      <p:sp>
        <p:nvSpPr>
          <p:cNvPr id="24606" name="Rectangle 30"/>
          <p:cNvSpPr>
            <a:spLocks noChangeArrowheads="1"/>
          </p:cNvSpPr>
          <p:nvPr/>
        </p:nvSpPr>
        <p:spPr bwMode="auto">
          <a:xfrm>
            <a:off x="5257800" y="28876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27%</a:t>
            </a:r>
          </a:p>
        </p:txBody>
      </p:sp>
      <p:sp>
        <p:nvSpPr>
          <p:cNvPr id="24607" name="Line 31"/>
          <p:cNvSpPr>
            <a:spLocks noChangeShapeType="1"/>
          </p:cNvSpPr>
          <p:nvPr/>
        </p:nvSpPr>
        <p:spPr bwMode="auto">
          <a:xfrm>
            <a:off x="914400" y="3733800"/>
            <a:ext cx="0" cy="1295400"/>
          </a:xfrm>
          <a:prstGeom prst="line">
            <a:avLst/>
          </a:prstGeom>
          <a:noFill/>
          <a:ln w="12700">
            <a:solidFill>
              <a:schemeClr val="tx1"/>
            </a:solidFill>
            <a:round/>
            <a:headEnd type="none" w="sm" len="sm"/>
            <a:tailEnd type="none" w="sm" len="sm"/>
          </a:ln>
        </p:spPr>
        <p:txBody>
          <a:bodyPr/>
          <a:lstStyle/>
          <a:p>
            <a:endParaRPr lang="fr-CH"/>
          </a:p>
        </p:txBody>
      </p:sp>
      <p:sp>
        <p:nvSpPr>
          <p:cNvPr id="24608" name="Line 32"/>
          <p:cNvSpPr>
            <a:spLocks noChangeShapeType="1"/>
          </p:cNvSpPr>
          <p:nvPr/>
        </p:nvSpPr>
        <p:spPr bwMode="auto">
          <a:xfrm>
            <a:off x="8229600" y="3733800"/>
            <a:ext cx="0" cy="762000"/>
          </a:xfrm>
          <a:prstGeom prst="line">
            <a:avLst/>
          </a:prstGeom>
          <a:noFill/>
          <a:ln w="12700">
            <a:solidFill>
              <a:schemeClr val="tx1"/>
            </a:solidFill>
            <a:round/>
            <a:headEnd type="none" w="sm" len="sm"/>
            <a:tailEnd type="none" w="sm" len="sm"/>
          </a:ln>
        </p:spPr>
        <p:txBody>
          <a:bodyPr/>
          <a:lstStyle/>
          <a:p>
            <a:endParaRPr lang="fr-CH"/>
          </a:p>
        </p:txBody>
      </p:sp>
      <p:sp>
        <p:nvSpPr>
          <p:cNvPr id="24609" name="Line 33"/>
          <p:cNvSpPr>
            <a:spLocks noChangeShapeType="1"/>
          </p:cNvSpPr>
          <p:nvPr/>
        </p:nvSpPr>
        <p:spPr bwMode="auto">
          <a:xfrm>
            <a:off x="6629400" y="3733800"/>
            <a:ext cx="0" cy="1295400"/>
          </a:xfrm>
          <a:prstGeom prst="line">
            <a:avLst/>
          </a:prstGeom>
          <a:noFill/>
          <a:ln w="12700">
            <a:solidFill>
              <a:schemeClr val="tx1"/>
            </a:solidFill>
            <a:round/>
            <a:headEnd type="none" w="sm" len="sm"/>
            <a:tailEnd type="none" w="sm" len="sm"/>
          </a:ln>
        </p:spPr>
        <p:txBody>
          <a:bodyPr/>
          <a:lstStyle/>
          <a:p>
            <a:endParaRPr lang="fr-CH"/>
          </a:p>
        </p:txBody>
      </p:sp>
      <p:sp>
        <p:nvSpPr>
          <p:cNvPr id="24610" name="Line 34"/>
          <p:cNvSpPr>
            <a:spLocks noChangeShapeType="1"/>
          </p:cNvSpPr>
          <p:nvPr/>
        </p:nvSpPr>
        <p:spPr bwMode="auto">
          <a:xfrm>
            <a:off x="3810000" y="4114800"/>
            <a:ext cx="0" cy="381000"/>
          </a:xfrm>
          <a:prstGeom prst="line">
            <a:avLst/>
          </a:prstGeom>
          <a:noFill/>
          <a:ln w="12700">
            <a:solidFill>
              <a:schemeClr val="tx1"/>
            </a:solidFill>
            <a:round/>
            <a:headEnd type="none" w="sm" len="sm"/>
            <a:tailEnd type="none" w="sm" len="sm"/>
          </a:ln>
        </p:spPr>
        <p:txBody>
          <a:bodyPr/>
          <a:lstStyle/>
          <a:p>
            <a:endParaRPr lang="fr-CH"/>
          </a:p>
        </p:txBody>
      </p:sp>
      <p:sp>
        <p:nvSpPr>
          <p:cNvPr id="24611" name="Line 35"/>
          <p:cNvSpPr>
            <a:spLocks noChangeShapeType="1"/>
          </p:cNvSpPr>
          <p:nvPr/>
        </p:nvSpPr>
        <p:spPr bwMode="auto">
          <a:xfrm>
            <a:off x="3810000" y="4495800"/>
            <a:ext cx="4419600" cy="0"/>
          </a:xfrm>
          <a:prstGeom prst="line">
            <a:avLst/>
          </a:prstGeom>
          <a:noFill/>
          <a:ln w="12700">
            <a:solidFill>
              <a:schemeClr val="tx1"/>
            </a:solidFill>
            <a:round/>
            <a:headEnd type="none" w="sm" len="sm"/>
            <a:tailEnd type="none" w="sm" len="sm"/>
          </a:ln>
        </p:spPr>
        <p:txBody>
          <a:bodyPr/>
          <a:lstStyle/>
          <a:p>
            <a:endParaRPr lang="fr-CH"/>
          </a:p>
        </p:txBody>
      </p:sp>
      <p:sp>
        <p:nvSpPr>
          <p:cNvPr id="24612" name="Line 36"/>
          <p:cNvSpPr>
            <a:spLocks noChangeShapeType="1"/>
          </p:cNvSpPr>
          <p:nvPr/>
        </p:nvSpPr>
        <p:spPr bwMode="auto">
          <a:xfrm>
            <a:off x="914400" y="5029200"/>
            <a:ext cx="5715000" cy="0"/>
          </a:xfrm>
          <a:prstGeom prst="line">
            <a:avLst/>
          </a:prstGeom>
          <a:noFill/>
          <a:ln w="12700">
            <a:solidFill>
              <a:schemeClr val="tx1"/>
            </a:solidFill>
            <a:round/>
            <a:headEnd type="none" w="sm" len="sm"/>
            <a:tailEnd type="none" w="sm" len="sm"/>
          </a:ln>
        </p:spPr>
        <p:txBody>
          <a:bodyPr/>
          <a:lstStyle/>
          <a:p>
            <a:endParaRPr lang="fr-CH"/>
          </a:p>
        </p:txBody>
      </p:sp>
      <p:sp>
        <p:nvSpPr>
          <p:cNvPr id="24613" name="Line 37"/>
          <p:cNvSpPr>
            <a:spLocks noChangeShapeType="1"/>
          </p:cNvSpPr>
          <p:nvPr/>
        </p:nvSpPr>
        <p:spPr bwMode="auto">
          <a:xfrm>
            <a:off x="609600" y="3733800"/>
            <a:ext cx="0" cy="1828800"/>
          </a:xfrm>
          <a:prstGeom prst="line">
            <a:avLst/>
          </a:prstGeom>
          <a:noFill/>
          <a:ln w="12700">
            <a:solidFill>
              <a:schemeClr val="tx1"/>
            </a:solidFill>
            <a:round/>
            <a:headEnd type="none" w="sm" len="sm"/>
            <a:tailEnd type="none" w="sm" len="sm"/>
          </a:ln>
        </p:spPr>
        <p:txBody>
          <a:bodyPr/>
          <a:lstStyle/>
          <a:p>
            <a:endParaRPr lang="fr-CH"/>
          </a:p>
        </p:txBody>
      </p:sp>
      <p:sp>
        <p:nvSpPr>
          <p:cNvPr id="24614" name="Line 38"/>
          <p:cNvSpPr>
            <a:spLocks noChangeShapeType="1"/>
          </p:cNvSpPr>
          <p:nvPr/>
        </p:nvSpPr>
        <p:spPr bwMode="auto">
          <a:xfrm>
            <a:off x="8610600" y="3733800"/>
            <a:ext cx="0" cy="1828800"/>
          </a:xfrm>
          <a:prstGeom prst="line">
            <a:avLst/>
          </a:prstGeom>
          <a:noFill/>
          <a:ln w="12700">
            <a:solidFill>
              <a:schemeClr val="tx1"/>
            </a:solidFill>
            <a:round/>
            <a:headEnd type="none" w="sm" len="sm"/>
            <a:tailEnd type="none" w="sm" len="sm"/>
          </a:ln>
        </p:spPr>
        <p:txBody>
          <a:bodyPr/>
          <a:lstStyle/>
          <a:p>
            <a:endParaRPr lang="fr-CH"/>
          </a:p>
        </p:txBody>
      </p:sp>
      <p:sp>
        <p:nvSpPr>
          <p:cNvPr id="24615" name="Line 39"/>
          <p:cNvSpPr>
            <a:spLocks noChangeShapeType="1"/>
          </p:cNvSpPr>
          <p:nvPr/>
        </p:nvSpPr>
        <p:spPr bwMode="auto">
          <a:xfrm>
            <a:off x="609600" y="5562600"/>
            <a:ext cx="8001000" cy="0"/>
          </a:xfrm>
          <a:prstGeom prst="line">
            <a:avLst/>
          </a:prstGeom>
          <a:noFill/>
          <a:ln w="12700">
            <a:solidFill>
              <a:schemeClr val="tx1"/>
            </a:solidFill>
            <a:round/>
            <a:headEnd type="none" w="sm" len="sm"/>
            <a:tailEnd type="none" w="sm" len="sm"/>
          </a:ln>
        </p:spPr>
        <p:txBody>
          <a:bodyPr/>
          <a:lstStyle/>
          <a:p>
            <a:endParaRPr lang="fr-CH"/>
          </a:p>
        </p:txBody>
      </p:sp>
      <p:sp>
        <p:nvSpPr>
          <p:cNvPr id="24616" name="Rectangle 40"/>
          <p:cNvSpPr>
            <a:spLocks noChangeArrowheads="1"/>
          </p:cNvSpPr>
          <p:nvPr/>
        </p:nvSpPr>
        <p:spPr bwMode="auto">
          <a:xfrm>
            <a:off x="3962400" y="52498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1%</a:t>
            </a:r>
          </a:p>
        </p:txBody>
      </p:sp>
      <p:sp>
        <p:nvSpPr>
          <p:cNvPr id="24617" name="Rectangle 41"/>
          <p:cNvSpPr>
            <a:spLocks noChangeArrowheads="1"/>
          </p:cNvSpPr>
          <p:nvPr/>
        </p:nvSpPr>
        <p:spPr bwMode="auto">
          <a:xfrm>
            <a:off x="6781800" y="41068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4%</a:t>
            </a:r>
          </a:p>
        </p:txBody>
      </p:sp>
      <p:sp>
        <p:nvSpPr>
          <p:cNvPr id="24618" name="Rectangle 42"/>
          <p:cNvSpPr>
            <a:spLocks noChangeArrowheads="1"/>
          </p:cNvSpPr>
          <p:nvPr/>
        </p:nvSpPr>
        <p:spPr bwMode="auto">
          <a:xfrm>
            <a:off x="3962400" y="4716463"/>
            <a:ext cx="685800" cy="336550"/>
          </a:xfrm>
          <a:prstGeom prst="rect">
            <a:avLst/>
          </a:prstGeom>
          <a:noFill/>
          <a:ln w="9525">
            <a:noFill/>
            <a:miter lim="800000"/>
            <a:headEnd/>
            <a:tailEnd/>
          </a:ln>
        </p:spPr>
        <p:txBody>
          <a:bodyPr lIns="92075" tIns="46038" rIns="92075" bIns="46038">
            <a:spAutoFit/>
          </a:bodyPr>
          <a:lstStyle/>
          <a:p>
            <a:pPr defTabSz="762000">
              <a:spcBef>
                <a:spcPct val="50000"/>
              </a:spcBef>
            </a:pPr>
            <a:r>
              <a:rPr lang="fr-LU" sz="1600" b="1"/>
              <a:t>2%</a:t>
            </a:r>
          </a:p>
        </p:txBody>
      </p:sp>
      <p:sp>
        <p:nvSpPr>
          <p:cNvPr id="24619" name="Rectangle 43"/>
          <p:cNvSpPr>
            <a:spLocks noChangeArrowheads="1"/>
          </p:cNvSpPr>
          <p:nvPr/>
        </p:nvSpPr>
        <p:spPr bwMode="auto">
          <a:xfrm>
            <a:off x="6934200" y="5715000"/>
            <a:ext cx="1955800" cy="366713"/>
          </a:xfrm>
          <a:prstGeom prst="rect">
            <a:avLst/>
          </a:prstGeom>
          <a:noFill/>
          <a:ln w="9525">
            <a:noFill/>
            <a:miter lim="800000"/>
            <a:headEnd/>
            <a:tailEnd/>
          </a:ln>
        </p:spPr>
        <p:txBody>
          <a:bodyPr wrap="none" lIns="92075" tIns="46038" rIns="92075" bIns="46038">
            <a:spAutoFit/>
          </a:bodyPr>
          <a:lstStyle/>
          <a:p>
            <a:pPr defTabSz="762000"/>
            <a:r>
              <a:rPr lang="fr-LU" sz="1800" b="1" i="1"/>
              <a:t>Kandel &amp; al.  1975</a:t>
            </a:r>
          </a:p>
        </p:txBody>
      </p:sp>
      <p:sp>
        <p:nvSpPr>
          <p:cNvPr id="24620" name="Text Box 44"/>
          <p:cNvSpPr txBox="1">
            <a:spLocks noChangeArrowheads="1"/>
          </p:cNvSpPr>
          <p:nvPr/>
        </p:nvSpPr>
        <p:spPr bwMode="auto">
          <a:xfrm>
            <a:off x="228600" y="5867400"/>
            <a:ext cx="7010400" cy="915988"/>
          </a:xfrm>
          <a:prstGeom prst="rect">
            <a:avLst/>
          </a:prstGeom>
          <a:noFill/>
          <a:ln w="12700">
            <a:noFill/>
            <a:miter lim="800000"/>
            <a:headEnd type="none" w="sm" len="sm"/>
            <a:tailEnd type="none" w="sm" len="sm"/>
          </a:ln>
        </p:spPr>
        <p:txBody>
          <a:bodyPr wrap="none">
            <a:spAutoFit/>
          </a:bodyPr>
          <a:lstStyle/>
          <a:p>
            <a:pPr defTabSz="762000"/>
            <a:r>
              <a:rPr lang="en-CA" sz="1800" i="1">
                <a:solidFill>
                  <a:srgbClr val="000099"/>
                </a:solidFill>
                <a:cs typeface="Times New Roman" pitchFamily="18" charset="0"/>
              </a:rPr>
              <a:t>Patton GC, Coffey C, Carlin JB, Sawyer SM, Lynskey M. Reverse</a:t>
            </a:r>
          </a:p>
          <a:p>
            <a:pPr defTabSz="762000"/>
            <a:r>
              <a:rPr lang="en-CA" sz="1800" i="1">
                <a:solidFill>
                  <a:srgbClr val="000099"/>
                </a:solidFill>
                <a:cs typeface="Times New Roman" pitchFamily="18" charset="0"/>
              </a:rPr>
              <a:t> gateways? Frequent cannabis use as a predictor of tobacco </a:t>
            </a:r>
          </a:p>
          <a:p>
            <a:pPr defTabSz="762000"/>
            <a:r>
              <a:rPr lang="en-CA" sz="1800" i="1">
                <a:solidFill>
                  <a:srgbClr val="000099"/>
                </a:solidFill>
                <a:cs typeface="Times New Roman" pitchFamily="18" charset="0"/>
              </a:rPr>
              <a:t>initiation and nicotine dependence. Addiction. 2005 Oct;100(10):1518-25</a:t>
            </a:r>
            <a:r>
              <a:rPr lang="fr-LU" sz="1800" i="1">
                <a:solidFill>
                  <a:srgbClr val="000099"/>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711200" y="6248400"/>
            <a:ext cx="1897063" cy="457200"/>
          </a:xfrm>
          <a:prstGeom prst="rect">
            <a:avLst/>
          </a:prstGeom>
          <a:noFill/>
          <a:ln w="9525">
            <a:noFill/>
            <a:miter lim="800000"/>
            <a:headEnd/>
            <a:tailEnd/>
          </a:ln>
        </p:spPr>
        <p:txBody>
          <a:bodyPr wrap="none" anchor="ctr"/>
          <a:lstStyle/>
          <a:p>
            <a:endParaRPr lang="fr-CH"/>
          </a:p>
        </p:txBody>
      </p:sp>
      <p:sp>
        <p:nvSpPr>
          <p:cNvPr id="4100" name="Rectangle 3"/>
          <p:cNvSpPr>
            <a:spLocks noChangeArrowheads="1"/>
          </p:cNvSpPr>
          <p:nvPr/>
        </p:nvSpPr>
        <p:spPr bwMode="auto">
          <a:xfrm>
            <a:off x="3149600" y="6248400"/>
            <a:ext cx="2844800" cy="457200"/>
          </a:xfrm>
          <a:prstGeom prst="rect">
            <a:avLst/>
          </a:prstGeom>
          <a:noFill/>
          <a:ln w="9525">
            <a:noFill/>
            <a:miter lim="800000"/>
            <a:headEnd/>
            <a:tailEnd/>
          </a:ln>
        </p:spPr>
        <p:txBody>
          <a:bodyPr wrap="none" anchor="ctr"/>
          <a:lstStyle/>
          <a:p>
            <a:endParaRPr lang="fr-CH"/>
          </a:p>
        </p:txBody>
      </p:sp>
      <p:sp>
        <p:nvSpPr>
          <p:cNvPr id="4101" name="Rectangle 4"/>
          <p:cNvSpPr>
            <a:spLocks noGrp="1" noChangeArrowheads="1"/>
          </p:cNvSpPr>
          <p:nvPr>
            <p:ph type="title"/>
          </p:nvPr>
        </p:nvSpPr>
        <p:spPr>
          <a:xfrm>
            <a:off x="755576" y="0"/>
            <a:ext cx="8175625" cy="638175"/>
          </a:xfrm>
          <a:noFill/>
        </p:spPr>
        <p:txBody>
          <a:bodyPr/>
          <a:lstStyle/>
          <a:p>
            <a:r>
              <a:rPr lang="en-US" sz="4200" dirty="0"/>
              <a:t>In the long term...</a:t>
            </a:r>
          </a:p>
        </p:txBody>
      </p:sp>
      <p:sp>
        <p:nvSpPr>
          <p:cNvPr id="4102" name="Rectangle 8"/>
          <p:cNvSpPr>
            <a:spLocks noChangeArrowheads="1"/>
          </p:cNvSpPr>
          <p:nvPr/>
        </p:nvSpPr>
        <p:spPr bwMode="auto">
          <a:xfrm>
            <a:off x="6445250" y="6381328"/>
            <a:ext cx="2698750" cy="366713"/>
          </a:xfrm>
          <a:prstGeom prst="rect">
            <a:avLst/>
          </a:prstGeom>
          <a:noFill/>
          <a:ln w="9525">
            <a:noFill/>
            <a:miter lim="800000"/>
            <a:headEnd/>
            <a:tailEnd/>
          </a:ln>
        </p:spPr>
        <p:txBody>
          <a:bodyPr wrap="none" lIns="92075" tIns="46038" rIns="92075" bIns="46038">
            <a:spAutoFit/>
          </a:bodyPr>
          <a:lstStyle/>
          <a:p>
            <a:r>
              <a:rPr lang="en-US" sz="1800" i="1" dirty="0" err="1">
                <a:solidFill>
                  <a:srgbClr val="000099"/>
                </a:solidFill>
                <a:latin typeface="Arial" pitchFamily="34" charset="0"/>
              </a:rPr>
              <a:t>Kandel</a:t>
            </a:r>
            <a:r>
              <a:rPr lang="en-US" sz="1800" i="1" dirty="0">
                <a:solidFill>
                  <a:srgbClr val="000099"/>
                </a:solidFill>
                <a:latin typeface="Arial" pitchFamily="34" charset="0"/>
              </a:rPr>
              <a:t> &amp; al. AJPH  1995</a:t>
            </a:r>
          </a:p>
        </p:txBody>
      </p:sp>
      <p:graphicFrame>
        <p:nvGraphicFramePr>
          <p:cNvPr id="2" name="Object 3"/>
          <p:cNvGraphicFramePr>
            <a:graphicFrameLocks/>
          </p:cNvGraphicFramePr>
          <p:nvPr/>
        </p:nvGraphicFramePr>
        <p:xfrm>
          <a:off x="467544" y="764704"/>
          <a:ext cx="8280920" cy="5544616"/>
        </p:xfrm>
        <a:graphic>
          <a:graphicData uri="http://schemas.openxmlformats.org/presentationml/2006/ole">
            <mc:AlternateContent xmlns:mc="http://schemas.openxmlformats.org/markup-compatibility/2006">
              <mc:Choice xmlns:v="urn:schemas-microsoft-com:vml" Requires="v">
                <p:oleObj spid="_x0000_s90124" name="FotoTouch Color Image" r:id="rId4" imgW="2873239" imgH="2992386" progId="">
                  <p:embed/>
                </p:oleObj>
              </mc:Choice>
              <mc:Fallback>
                <p:oleObj name="FotoTouch Color Image" r:id="rId4" imgW="2873239" imgH="2992386"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764704"/>
                        <a:ext cx="828092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CH"/>
              <a:t>Reverse gateway theory</a:t>
            </a:r>
          </a:p>
        </p:txBody>
      </p:sp>
      <p:sp>
        <p:nvSpPr>
          <p:cNvPr id="25603" name="Espace réservé du contenu 2"/>
          <p:cNvSpPr>
            <a:spLocks noGrp="1"/>
          </p:cNvSpPr>
          <p:nvPr>
            <p:ph idx="1"/>
          </p:nvPr>
        </p:nvSpPr>
        <p:spPr/>
        <p:txBody>
          <a:bodyPr/>
          <a:lstStyle/>
          <a:p>
            <a:r>
              <a:rPr lang="en-US" sz="2000" b="1"/>
              <a:t>Frequent cannabis use as a predictor of tobacco initiation and nicotine dependence.</a:t>
            </a:r>
            <a:r>
              <a:rPr lang="en-US" sz="2000"/>
              <a:t/>
            </a:r>
            <a:br>
              <a:rPr lang="en-US" sz="2000"/>
            </a:br>
            <a:r>
              <a:rPr lang="en-US" sz="2000"/>
              <a:t>Patton GC, Coffey C, Carlin JB, Sawyer SM, Lynskey M. Reverse gateways? </a:t>
            </a:r>
          </a:p>
          <a:p>
            <a:pPr>
              <a:buFont typeface="Monotype Sorts" charset="0"/>
              <a:buNone/>
            </a:pPr>
            <a:r>
              <a:rPr lang="fr-CH" sz="2000" i="1"/>
              <a:t>	Addiction. 2005;100(10):1518-1525.</a:t>
            </a:r>
            <a:br>
              <a:rPr lang="fr-CH" sz="2000" i="1"/>
            </a:br>
            <a:r>
              <a:rPr lang="fr-CH" sz="2000" i="1"/>
              <a:t/>
            </a:r>
            <a:br>
              <a:rPr lang="fr-CH" sz="2000" i="1"/>
            </a:br>
            <a:endParaRPr lang="fr-CH" sz="2000"/>
          </a:p>
          <a:p>
            <a:r>
              <a:rPr lang="en-US" sz="2000" b="1"/>
              <a:t>Some Go Without a Cigarette ; Characteristics of Cannabis Users Who Have Never Smoked Tobacco</a:t>
            </a:r>
          </a:p>
          <a:p>
            <a:pPr>
              <a:buFont typeface="Monotype Sorts" charset="0"/>
              <a:buNone/>
            </a:pPr>
            <a:r>
              <a:rPr lang="fr-CH" sz="2000" i="1"/>
              <a:t>	J</a:t>
            </a:r>
            <a:r>
              <a:rPr lang="fr-CH" sz="2000"/>
              <a:t>. C. Suris, MD, PhD; Christina Akre, MA; Andre´ Berchtold, PhD; Andre´ Jeannin, MA; Pierre-Andre´ Michaud, MD</a:t>
            </a:r>
            <a:r>
              <a:rPr lang="fr-CH" sz="2000" i="1"/>
              <a:t/>
            </a:r>
            <a:br>
              <a:rPr lang="fr-CH" sz="2000" i="1"/>
            </a:br>
            <a:r>
              <a:rPr lang="fr-CH" sz="2000" i="1"/>
              <a:t> Arch Pediatr Adolesc Med. 2007;161(11):1042-1047</a:t>
            </a:r>
            <a:endParaRPr lang="fr-CH" sz="2000"/>
          </a:p>
        </p:txBody>
      </p:sp>
      <p:sp>
        <p:nvSpPr>
          <p:cNvPr id="25604" name="Espace réservé du numéro de diapositive 3"/>
          <p:cNvSpPr>
            <a:spLocks noGrp="1"/>
          </p:cNvSpPr>
          <p:nvPr>
            <p:ph type="sldNum" sz="quarter" idx="11"/>
          </p:nvPr>
        </p:nvSpPr>
        <p:spPr>
          <a:noFill/>
        </p:spPr>
        <p:txBody>
          <a:bodyPr/>
          <a:lstStyle/>
          <a:p>
            <a:pPr defTabSz="762000"/>
            <a:fld id="{2A3388EA-6FB6-4A95-89D2-E66AF6E1B08A}" type="slidenum">
              <a:rPr lang="en-GB" smtClean="0"/>
              <a:pPr defTabSz="76200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9512" y="2780928"/>
            <a:ext cx="8686800" cy="1371600"/>
          </a:xfrm>
        </p:spPr>
        <p:txBody>
          <a:bodyPr/>
          <a:lstStyle/>
          <a:p>
            <a:r>
              <a:rPr lang="fr-CH" sz="5400" dirty="0">
                <a:solidFill>
                  <a:srgbClr val="FF0000"/>
                </a:solidFill>
              </a:rPr>
              <a:t>Substance use &amp;</a:t>
            </a:r>
            <a:br>
              <a:rPr lang="fr-CH" sz="5400" dirty="0">
                <a:solidFill>
                  <a:srgbClr val="FF0000"/>
                </a:solidFill>
              </a:rPr>
            </a:br>
            <a:r>
              <a:rPr lang="fr-CH" sz="5400" dirty="0">
                <a:solidFill>
                  <a:srgbClr val="FF0000"/>
                </a:solidFill>
              </a:rPr>
              <a:t> the adolescent </a:t>
            </a:r>
            <a:r>
              <a:rPr lang="fr-CH" sz="5400" dirty="0" err="1">
                <a:solidFill>
                  <a:srgbClr val="FF0000"/>
                </a:solidFill>
              </a:rPr>
              <a:t>brain</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p:cNvPicPr>
            <a:picLocks noChangeAspect="1" noChangeArrowheads="1"/>
          </p:cNvPicPr>
          <p:nvPr/>
        </p:nvPicPr>
        <p:blipFill>
          <a:blip r:embed="rId3" cstate="print"/>
          <a:srcRect/>
          <a:stretch>
            <a:fillRect/>
          </a:stretch>
        </p:blipFill>
        <p:spPr bwMode="auto">
          <a:xfrm>
            <a:off x="971600" y="1124744"/>
            <a:ext cx="7369175" cy="4892675"/>
          </a:xfrm>
          <a:prstGeom prst="rect">
            <a:avLst/>
          </a:prstGeom>
          <a:noFill/>
          <a:ln w="9525">
            <a:noFill/>
            <a:round/>
            <a:headEnd/>
            <a:tailEnd/>
          </a:ln>
        </p:spPr>
      </p:pic>
      <p:sp>
        <p:nvSpPr>
          <p:cNvPr id="25605" name="Text Box 4"/>
          <p:cNvSpPr txBox="1">
            <a:spLocks noChangeArrowheads="1"/>
          </p:cNvSpPr>
          <p:nvPr/>
        </p:nvSpPr>
        <p:spPr bwMode="auto">
          <a:xfrm>
            <a:off x="4824536" y="6509593"/>
            <a:ext cx="4788024"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800" i="1" dirty="0" err="1">
                <a:solidFill>
                  <a:srgbClr val="000099"/>
                </a:solidFill>
              </a:rPr>
              <a:t>Gogtay</a:t>
            </a:r>
            <a:r>
              <a:rPr lang="en-GB" sz="1800" i="1" dirty="0">
                <a:solidFill>
                  <a:srgbClr val="000099"/>
                </a:solidFill>
              </a:rPr>
              <a:t> N et al. PNAS 2004;101:8174-8179</a:t>
            </a:r>
          </a:p>
        </p:txBody>
      </p:sp>
      <p:sp>
        <p:nvSpPr>
          <p:cNvPr id="25606"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rPr>
              <a:t>©2004 by National Academy of Sciences</a:t>
            </a:r>
          </a:p>
        </p:txBody>
      </p:sp>
      <p:sp>
        <p:nvSpPr>
          <p:cNvPr id="8" name="Titre 1"/>
          <p:cNvSpPr txBox="1">
            <a:spLocks/>
          </p:cNvSpPr>
          <p:nvPr/>
        </p:nvSpPr>
        <p:spPr>
          <a:xfrm>
            <a:off x="251520" y="0"/>
            <a:ext cx="8686800" cy="896144"/>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fr-CH" sz="4400" b="0" i="0" u="none" strike="noStrike" kern="0" cap="none" spc="0" normalizeH="0" baseline="0" noProof="0" dirty="0">
                <a:ln>
                  <a:noFill/>
                </a:ln>
                <a:solidFill>
                  <a:srgbClr val="000099"/>
                </a:solidFill>
                <a:effectLst/>
                <a:uLnTx/>
                <a:uFillTx/>
                <a:latin typeface="+mj-lt"/>
                <a:ea typeface="+mj-ea"/>
                <a:cs typeface="+mj-cs"/>
              </a:rPr>
              <a:t>The adolescent </a:t>
            </a:r>
            <a:r>
              <a:rPr kumimoji="0" lang="fr-CH" sz="4400" b="0" i="0" u="none" strike="noStrike" kern="0" cap="none" spc="0" normalizeH="0" baseline="0" noProof="0" dirty="0" err="1">
                <a:ln>
                  <a:noFill/>
                </a:ln>
                <a:solidFill>
                  <a:srgbClr val="000099"/>
                </a:solidFill>
                <a:effectLst/>
                <a:uLnTx/>
                <a:uFillTx/>
                <a:latin typeface="+mj-lt"/>
                <a:ea typeface="+mj-ea"/>
                <a:cs typeface="+mj-cs"/>
              </a:rPr>
              <a:t>brain</a:t>
            </a:r>
            <a:endParaRPr kumimoji="0" lang="fr-CH" sz="4400" b="0" i="0" u="none" strike="noStrike" kern="0" cap="none" spc="0" normalizeH="0" baseline="0" noProof="0" dirty="0">
              <a:ln>
                <a:noFill/>
              </a:ln>
              <a:solidFill>
                <a:srgbClr val="000099"/>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5B74457-D991-41A6-8796-F390A4E51A61}" type="slidenum">
              <a:rPr lang="en-GB" smtClean="0"/>
              <a:pPr>
                <a:defRPr/>
              </a:pPr>
              <a:t>18</a:t>
            </a:fld>
            <a:endParaRPr lang="en-GB"/>
          </a:p>
        </p:txBody>
      </p:sp>
      <p:pic>
        <p:nvPicPr>
          <p:cNvPr id="76802" name="Picture 2" descr="1395603f3.gif"/>
          <p:cNvPicPr>
            <a:picLocks noChangeAspect="1" noChangeArrowheads="1"/>
          </p:cNvPicPr>
          <p:nvPr/>
        </p:nvPicPr>
        <p:blipFill>
          <a:blip r:embed="rId2" cstate="print"/>
          <a:srcRect/>
          <a:stretch>
            <a:fillRect/>
          </a:stretch>
        </p:blipFill>
        <p:spPr bwMode="auto">
          <a:xfrm>
            <a:off x="1547664" y="1268760"/>
            <a:ext cx="6144741" cy="4974316"/>
          </a:xfrm>
          <a:prstGeom prst="rect">
            <a:avLst/>
          </a:prstGeom>
          <a:noFill/>
        </p:spPr>
      </p:pic>
      <p:sp>
        <p:nvSpPr>
          <p:cNvPr id="4" name="ZoneTexte 3"/>
          <p:cNvSpPr txBox="1"/>
          <p:nvPr/>
        </p:nvSpPr>
        <p:spPr>
          <a:xfrm>
            <a:off x="3923173" y="6178078"/>
            <a:ext cx="5113323" cy="923330"/>
          </a:xfrm>
          <a:prstGeom prst="rect">
            <a:avLst/>
          </a:prstGeom>
          <a:noFill/>
        </p:spPr>
        <p:txBody>
          <a:bodyPr wrap="none" rtlCol="0">
            <a:spAutoFit/>
          </a:bodyPr>
          <a:lstStyle/>
          <a:p>
            <a:r>
              <a:rPr lang="en-US" sz="1800" i="1" dirty="0">
                <a:solidFill>
                  <a:srgbClr val="000099"/>
                </a:solidFill>
              </a:rPr>
              <a:t>George F </a:t>
            </a:r>
            <a:r>
              <a:rPr lang="en-US" sz="1800" i="1" dirty="0" err="1">
                <a:solidFill>
                  <a:srgbClr val="000099"/>
                </a:solidFill>
              </a:rPr>
              <a:t>Koob</a:t>
            </a:r>
            <a:r>
              <a:rPr lang="en-US" sz="1800" i="1" dirty="0">
                <a:solidFill>
                  <a:srgbClr val="000099"/>
                </a:solidFill>
              </a:rPr>
              <a:t> </a:t>
            </a:r>
            <a:r>
              <a:rPr lang="en-US" sz="1800" i="1" dirty="0" err="1">
                <a:solidFill>
                  <a:srgbClr val="000099"/>
                </a:solidFill>
              </a:rPr>
              <a:t>Ph.D</a:t>
            </a:r>
            <a:r>
              <a:rPr lang="en-US" sz="1800" i="1" dirty="0">
                <a:solidFill>
                  <a:srgbClr val="000099"/>
                </a:solidFill>
              </a:rPr>
              <a:t> and Michel Le </a:t>
            </a:r>
            <a:r>
              <a:rPr lang="en-US" sz="1800" i="1" dirty="0" err="1">
                <a:solidFill>
                  <a:srgbClr val="000099"/>
                </a:solidFill>
              </a:rPr>
              <a:t>Moal</a:t>
            </a:r>
            <a:r>
              <a:rPr lang="en-US" sz="1800" i="1" dirty="0">
                <a:solidFill>
                  <a:srgbClr val="000099"/>
                </a:solidFill>
              </a:rPr>
              <a:t> MD, </a:t>
            </a:r>
            <a:r>
              <a:rPr lang="en-US" sz="1800" i="1" dirty="0" err="1">
                <a:solidFill>
                  <a:srgbClr val="000099"/>
                </a:solidFill>
              </a:rPr>
              <a:t>Ph.D</a:t>
            </a:r>
            <a:endParaRPr lang="en-US" sz="1800" i="1" dirty="0">
              <a:solidFill>
                <a:srgbClr val="000099"/>
              </a:solidFill>
            </a:endParaRPr>
          </a:p>
          <a:p>
            <a:r>
              <a:rPr lang="fr-CH" sz="1800" i="1" dirty="0" err="1">
                <a:solidFill>
                  <a:srgbClr val="000099"/>
                </a:solidFill>
              </a:rPr>
              <a:t>Neuropsychopharmacology</a:t>
            </a:r>
            <a:r>
              <a:rPr lang="fr-CH" sz="1800" i="1" dirty="0">
                <a:solidFill>
                  <a:srgbClr val="000099"/>
                </a:solidFill>
              </a:rPr>
              <a:t> (2001)</a:t>
            </a:r>
            <a:r>
              <a:rPr lang="en-US" sz="1800" i="1" dirty="0">
                <a:solidFill>
                  <a:srgbClr val="000099"/>
                </a:solidFill>
              </a:rPr>
              <a:t/>
            </a:r>
            <a:br>
              <a:rPr lang="en-US" sz="1800" i="1" dirty="0">
                <a:solidFill>
                  <a:srgbClr val="000099"/>
                </a:solidFill>
              </a:rPr>
            </a:br>
            <a:endParaRPr lang="fr-CH" sz="1800" i="1" dirty="0">
              <a:solidFill>
                <a:srgbClr val="000099"/>
              </a:solidFill>
            </a:endParaRPr>
          </a:p>
        </p:txBody>
      </p:sp>
      <p:sp>
        <p:nvSpPr>
          <p:cNvPr id="5" name="Titre 1"/>
          <p:cNvSpPr txBox="1">
            <a:spLocks/>
          </p:cNvSpPr>
          <p:nvPr/>
        </p:nvSpPr>
        <p:spPr>
          <a:xfrm>
            <a:off x="251520" y="0"/>
            <a:ext cx="8686800" cy="896144"/>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fr-CH" sz="4800" b="0" i="0" u="none" strike="noStrike" kern="0" cap="none" spc="0" normalizeH="0" baseline="0" noProof="0" dirty="0">
                <a:ln>
                  <a:noFill/>
                </a:ln>
                <a:solidFill>
                  <a:srgbClr val="000099"/>
                </a:solidFill>
                <a:effectLst/>
                <a:uLnTx/>
                <a:uFillTx/>
                <a:latin typeface="+mj-lt"/>
                <a:ea typeface="+mj-ea"/>
                <a:cs typeface="+mj-cs"/>
              </a:rPr>
              <a:t>The </a:t>
            </a:r>
            <a:r>
              <a:rPr kumimoji="0" lang="fr-CH" sz="4800" b="0" i="0" u="none" strike="noStrike" kern="0" cap="none" spc="0" normalizeH="0" baseline="0" noProof="0" dirty="0" err="1">
                <a:ln>
                  <a:noFill/>
                </a:ln>
                <a:solidFill>
                  <a:srgbClr val="000099"/>
                </a:solidFill>
                <a:effectLst/>
                <a:uLnTx/>
                <a:uFillTx/>
                <a:latin typeface="+mj-lt"/>
                <a:ea typeface="+mj-ea"/>
                <a:cs typeface="+mj-cs"/>
              </a:rPr>
              <a:t>reward</a:t>
            </a:r>
            <a:r>
              <a:rPr kumimoji="0" lang="fr-CH" sz="4800" b="0" i="0" u="none" strike="noStrike" kern="0" cap="none" spc="0" normalizeH="0" baseline="0" noProof="0" dirty="0">
                <a:ln>
                  <a:noFill/>
                </a:ln>
                <a:solidFill>
                  <a:srgbClr val="000099"/>
                </a:solidFill>
                <a:effectLst/>
                <a:uLnTx/>
                <a:uFillTx/>
                <a:latin typeface="+mj-lt"/>
                <a:ea typeface="+mj-ea"/>
                <a:cs typeface="+mj-cs"/>
              </a:rPr>
              <a:t> system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68313" y="2057400"/>
            <a:ext cx="8262937" cy="3963988"/>
          </a:xfrm>
        </p:spPr>
        <p:txBody>
          <a:bodyPr/>
          <a:lstStyle/>
          <a:p>
            <a:pPr marL="274638" indent="-274638">
              <a:buFont typeface="Arial" pitchFamily="34" charset="0"/>
              <a:buChar char="•"/>
            </a:pPr>
            <a:r>
              <a:rPr lang="fr-FR" sz="2800"/>
              <a:t> Heavy (&gt;once daily) cannabis use and regular alcohol consumption (&gt;20 drinks/month) have a long-term effect on brain functionning (reduction in attention and executive fontionning)</a:t>
            </a:r>
            <a:br>
              <a:rPr lang="fr-FR" sz="2800"/>
            </a:br>
            <a:r>
              <a:rPr lang="fr-FR" sz="2000" i="1"/>
              <a:t>Thomas &amp; al 2011</a:t>
            </a:r>
            <a:br>
              <a:rPr lang="fr-FR" sz="2000" i="1"/>
            </a:br>
            <a:endParaRPr lang="fr-FR" sz="2800" i="1"/>
          </a:p>
          <a:p>
            <a:pPr marL="274638" indent="-274638">
              <a:buFont typeface="Arial" pitchFamily="34" charset="0"/>
              <a:buChar char="•"/>
            </a:pPr>
            <a:r>
              <a:rPr lang="fr-FR" sz="2800"/>
              <a:t>Regular alcohol use during adolescence leads to cognitive and behavioral dysfunction</a:t>
            </a:r>
            <a:br>
              <a:rPr lang="fr-FR" sz="2800"/>
            </a:br>
            <a:r>
              <a:rPr lang="fr-FR" sz="2000" i="1"/>
              <a:t>Guerri &amp; al, 2010</a:t>
            </a:r>
          </a:p>
          <a:p>
            <a:pPr marL="274638" indent="-274638">
              <a:buFont typeface="Monotype Sorts" charset="2"/>
              <a:buNone/>
            </a:pPr>
            <a:endParaRPr lang="fr-FR" sz="2800"/>
          </a:p>
          <a:p>
            <a:pPr marL="274638" indent="-274638">
              <a:buFont typeface="Monotype Sorts" charset="2"/>
              <a:buNone/>
            </a:pPr>
            <a:r>
              <a:rPr lang="fr-FR" sz="2800" i="1"/>
              <a:t>	</a:t>
            </a:r>
          </a:p>
          <a:p>
            <a:pPr marL="274638" indent="-274638">
              <a:buFont typeface="Monotype Sorts" charset="2"/>
              <a:buNone/>
            </a:pPr>
            <a:endParaRPr lang="fr-FR" sz="2400" i="1"/>
          </a:p>
        </p:txBody>
      </p:sp>
      <p:sp>
        <p:nvSpPr>
          <p:cNvPr id="13315" name="Rectangle 3"/>
          <p:cNvSpPr>
            <a:spLocks noGrp="1" noChangeArrowheads="1"/>
          </p:cNvSpPr>
          <p:nvPr>
            <p:ph type="title"/>
          </p:nvPr>
        </p:nvSpPr>
        <p:spPr>
          <a:xfrm>
            <a:off x="395288" y="549275"/>
            <a:ext cx="8345487" cy="1143000"/>
          </a:xfrm>
        </p:spPr>
        <p:txBody>
          <a:bodyPr/>
          <a:lstStyle/>
          <a:p>
            <a:r>
              <a:rPr lang="fr-FR"/>
              <a:t>Toxicity of substances for the brain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5400" dirty="0"/>
              <a:t>Objectives</a:t>
            </a:r>
          </a:p>
        </p:txBody>
      </p:sp>
      <p:sp>
        <p:nvSpPr>
          <p:cNvPr id="3" name="Espace réservé du contenu 2"/>
          <p:cNvSpPr>
            <a:spLocks noGrp="1"/>
          </p:cNvSpPr>
          <p:nvPr>
            <p:ph idx="1"/>
          </p:nvPr>
        </p:nvSpPr>
        <p:spPr/>
        <p:txBody>
          <a:bodyPr/>
          <a:lstStyle/>
          <a:p>
            <a:pPr>
              <a:buFont typeface="+mj-lt"/>
              <a:buAutoNum type="arabicPeriod"/>
            </a:pPr>
            <a:r>
              <a:rPr lang="en-GB" sz="2500" dirty="0"/>
              <a:t>Define the terminologies of adolescent Alcohol, Tobacco, and Other Drug (ATOD) use; access to and utilize the related epidemiological data</a:t>
            </a:r>
            <a:endParaRPr lang="fr-CH" sz="2500" dirty="0"/>
          </a:p>
          <a:p>
            <a:pPr>
              <a:buFont typeface="+mj-lt"/>
              <a:buAutoNum type="arabicPeriod"/>
            </a:pPr>
            <a:r>
              <a:rPr lang="en-GB" sz="2500" dirty="0"/>
              <a:t>Understand the value of substance use from an adolescent’s viewpoint, and describe the range of consequences of ATOD misuse</a:t>
            </a:r>
            <a:endParaRPr lang="fr-CH" sz="2500" dirty="0"/>
          </a:p>
          <a:p>
            <a:pPr>
              <a:buFont typeface="+mj-lt"/>
              <a:buAutoNum type="arabicPeriod"/>
            </a:pPr>
            <a:r>
              <a:rPr lang="en-GB" sz="2500" dirty="0"/>
              <a:t>Communicate effectively with an adolescent about substance use and implement an appropriate intervention plan as needed</a:t>
            </a:r>
            <a:endParaRPr lang="fr-CH" sz="2500" dirty="0"/>
          </a:p>
          <a:p>
            <a:pPr>
              <a:buFont typeface="+mj-lt"/>
              <a:buAutoNum type="arabicPeriod"/>
            </a:pPr>
            <a:r>
              <a:rPr lang="en-GB" sz="2500" dirty="0"/>
              <a:t>Define the health professionals’ role in preventing adolescent substance misuse at the individual and community levels</a:t>
            </a:r>
            <a:endParaRPr lang="fr-CH" sz="25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9512" y="2780928"/>
            <a:ext cx="8686800" cy="1371600"/>
          </a:xfrm>
        </p:spPr>
        <p:txBody>
          <a:bodyPr/>
          <a:lstStyle/>
          <a:p>
            <a:r>
              <a:rPr lang="fr-CH" sz="5400" dirty="0" err="1">
                <a:solidFill>
                  <a:srgbClr val="FF0000"/>
                </a:solidFill>
              </a:rPr>
              <a:t>Definition</a:t>
            </a:r>
            <a:r>
              <a:rPr lang="fr-CH" sz="5400" dirty="0">
                <a:solidFill>
                  <a:srgbClr val="FF0000"/>
                </a:solidFill>
              </a:rPr>
              <a:t> &amp; </a:t>
            </a:r>
            <a:r>
              <a:rPr lang="fr-CH" sz="5400" dirty="0" err="1">
                <a:solidFill>
                  <a:srgbClr val="FF0000"/>
                </a:solidFill>
              </a:rPr>
              <a:t>criteria</a:t>
            </a:r>
            <a:r>
              <a:rPr lang="fr-CH" sz="5400" dirty="0">
                <a:solidFill>
                  <a:srgbClr val="FF0000"/>
                </a:solidFill>
              </a:rPr>
              <a:t> for substance use </a:t>
            </a:r>
            <a:r>
              <a:rPr lang="fr-CH" sz="5400" dirty="0" err="1">
                <a:solidFill>
                  <a:srgbClr val="FF0000"/>
                </a:solidFill>
              </a:rPr>
              <a:t>disorders</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686800" cy="896144"/>
          </a:xfrm>
        </p:spPr>
        <p:txBody>
          <a:bodyPr/>
          <a:lstStyle/>
          <a:p>
            <a:r>
              <a:rPr lang="fr-CH" sz="5400" dirty="0"/>
              <a:t>Addiction</a:t>
            </a:r>
          </a:p>
        </p:txBody>
      </p:sp>
      <p:sp>
        <p:nvSpPr>
          <p:cNvPr id="3" name="Espace réservé du contenu 2"/>
          <p:cNvSpPr>
            <a:spLocks noGrp="1"/>
          </p:cNvSpPr>
          <p:nvPr>
            <p:ph idx="1"/>
          </p:nvPr>
        </p:nvSpPr>
        <p:spPr>
          <a:xfrm>
            <a:off x="205680" y="836712"/>
            <a:ext cx="8686800" cy="5508848"/>
          </a:xfrm>
        </p:spPr>
        <p:txBody>
          <a:bodyPr/>
          <a:lstStyle/>
          <a:p>
            <a:pPr marL="274638" indent="-274638">
              <a:buFont typeface="Arial" pitchFamily="34" charset="0"/>
              <a:buChar char="•"/>
            </a:pPr>
            <a:r>
              <a:rPr lang="en-US" sz="2400" dirty="0"/>
              <a:t>A primary, chronic disease of brain reward, motivation, memory and related circuits.</a:t>
            </a:r>
            <a:endParaRPr lang="en-US" sz="2800" dirty="0"/>
          </a:p>
          <a:p>
            <a:pPr marL="274638" indent="-274638">
              <a:buFont typeface="Arial" pitchFamily="34" charset="0"/>
              <a:buChar char="•"/>
            </a:pPr>
            <a:r>
              <a:rPr lang="en-US" sz="2400" dirty="0"/>
              <a:t>Dysfunction leads to various manifestations such as </a:t>
            </a:r>
          </a:p>
          <a:p>
            <a:pPr marL="750888" lvl="1" indent="-274638">
              <a:buSzPct val="79000"/>
              <a:buFont typeface="Wingdings" pitchFamily="2" charset="2"/>
              <a:buChar char="v"/>
            </a:pPr>
            <a:r>
              <a:rPr lang="en-US" dirty="0"/>
              <a:t>individual pursuing reward and/or relief by substance use and other behaviors. </a:t>
            </a:r>
          </a:p>
          <a:p>
            <a:pPr marL="750888" lvl="1" indent="-274638">
              <a:buSzPct val="79000"/>
              <a:buFont typeface="Wingdings" pitchFamily="2" charset="2"/>
              <a:buChar char="v"/>
            </a:pPr>
            <a:r>
              <a:rPr lang="en-US" dirty="0"/>
              <a:t>impairment in control, craving, inability to consistently abstain</a:t>
            </a:r>
          </a:p>
          <a:p>
            <a:pPr marL="750888" lvl="1" indent="-274638">
              <a:buSzPct val="79000"/>
              <a:buFont typeface="Wingdings" pitchFamily="2" charset="2"/>
              <a:buChar char="v"/>
            </a:pPr>
            <a:r>
              <a:rPr lang="en-US" dirty="0"/>
              <a:t>diminished recognition of behavioral and interpersonal problems.</a:t>
            </a:r>
          </a:p>
          <a:p>
            <a:pPr marL="274638" indent="-274638">
              <a:buFont typeface="Arial" pitchFamily="34" charset="0"/>
              <a:buChar char="•"/>
            </a:pPr>
            <a:r>
              <a:rPr lang="en-US" sz="2400" dirty="0"/>
              <a:t>Like other chronic diseases, addiction can involve cycles of relapse and remission. </a:t>
            </a:r>
            <a:br>
              <a:rPr lang="en-US" sz="2400" dirty="0"/>
            </a:br>
            <a:endParaRPr lang="en-US" sz="2400" dirty="0"/>
          </a:p>
          <a:p>
            <a:pPr marL="274638" indent="-274638">
              <a:buFont typeface="Arial" pitchFamily="34" charset="0"/>
              <a:buChar char="•"/>
            </a:pPr>
            <a:r>
              <a:rPr lang="en-US" sz="2400" i="1" dirty="0"/>
              <a:t>Not many adolescents meet the diagnostic criteria for addiction (behavior and situations often transitory)</a:t>
            </a:r>
            <a:endParaRPr lang="fr-CH" sz="2400" i="1" dirty="0"/>
          </a:p>
        </p:txBody>
      </p:sp>
      <p:sp>
        <p:nvSpPr>
          <p:cNvPr id="4" name="Espace réservé du numéro de diapositive 3"/>
          <p:cNvSpPr>
            <a:spLocks noGrp="1"/>
          </p:cNvSpPr>
          <p:nvPr>
            <p:ph type="sldNum" sz="quarter" idx="11"/>
          </p:nvPr>
        </p:nvSpPr>
        <p:spPr/>
        <p:txBody>
          <a:bodyPr/>
          <a:lstStyle/>
          <a:p>
            <a:pPr>
              <a:defRPr/>
            </a:pPr>
            <a:fld id="{074A9A61-C106-4838-9B60-F477961ED5D4}" type="slidenum">
              <a:rPr lang="en-GB" smtClean="0"/>
              <a:pPr>
                <a:defRPr/>
              </a:pPr>
              <a:t>21</a:t>
            </a:fld>
            <a:endParaRPr lang="en-GB"/>
          </a:p>
        </p:txBody>
      </p:sp>
      <p:sp>
        <p:nvSpPr>
          <p:cNvPr id="5" name="ZoneTexte 4"/>
          <p:cNvSpPr txBox="1"/>
          <p:nvPr/>
        </p:nvSpPr>
        <p:spPr>
          <a:xfrm>
            <a:off x="4097317" y="6453336"/>
            <a:ext cx="4579139" cy="369332"/>
          </a:xfrm>
          <a:prstGeom prst="rect">
            <a:avLst/>
          </a:prstGeom>
          <a:noFill/>
        </p:spPr>
        <p:txBody>
          <a:bodyPr wrap="none" rtlCol="0">
            <a:spAutoFit/>
          </a:bodyPr>
          <a:lstStyle/>
          <a:p>
            <a:r>
              <a:rPr lang="fr-CH" sz="1800" i="1" dirty="0">
                <a:solidFill>
                  <a:srgbClr val="000099"/>
                </a:solidFill>
              </a:rPr>
              <a:t>American Society for Addiction </a:t>
            </a:r>
            <a:r>
              <a:rPr lang="fr-CH" sz="1800" i="1" dirty="0" err="1">
                <a:solidFill>
                  <a:srgbClr val="000099"/>
                </a:solidFill>
              </a:rPr>
              <a:t>Medicine</a:t>
            </a:r>
            <a:r>
              <a:rPr lang="fr-CH" sz="1800" i="1" dirty="0">
                <a:solidFill>
                  <a:srgbClr val="000099"/>
                </a:solidFill>
              </a:rPr>
              <a:t>, 2011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Substance use </a:t>
            </a:r>
            <a:r>
              <a:rPr lang="fr-CH" dirty="0" err="1"/>
              <a:t>disorders</a:t>
            </a:r>
            <a:r>
              <a:rPr lang="fr-CH" dirty="0"/>
              <a:t> (DSM V)</a:t>
            </a:r>
          </a:p>
        </p:txBody>
      </p:sp>
      <p:sp>
        <p:nvSpPr>
          <p:cNvPr id="3" name="Espace réservé du contenu 2"/>
          <p:cNvSpPr>
            <a:spLocks noGrp="1"/>
          </p:cNvSpPr>
          <p:nvPr>
            <p:ph idx="1"/>
          </p:nvPr>
        </p:nvSpPr>
        <p:spPr>
          <a:xfrm>
            <a:off x="228600" y="1828800"/>
            <a:ext cx="8686800" cy="4480520"/>
          </a:xfrm>
        </p:spPr>
        <p:txBody>
          <a:bodyPr/>
          <a:lstStyle/>
          <a:p>
            <a:pPr>
              <a:buNone/>
            </a:pPr>
            <a:r>
              <a:rPr lang="en-US" dirty="0"/>
              <a:t>	“the dividing line between </a:t>
            </a:r>
            <a:r>
              <a:rPr lang="en-US" i="1" dirty="0"/>
              <a:t>abuse</a:t>
            </a:r>
            <a:r>
              <a:rPr lang="en-US" dirty="0"/>
              <a:t> and </a:t>
            </a:r>
            <a:r>
              <a:rPr lang="en-US" i="1" dirty="0"/>
              <a:t>dependence</a:t>
            </a:r>
            <a:r>
              <a:rPr lang="en-US" dirty="0"/>
              <a:t> was not clear; </a:t>
            </a:r>
            <a:r>
              <a:rPr lang="en-US" i="1" dirty="0"/>
              <a:t>substance dependence</a:t>
            </a:r>
            <a:r>
              <a:rPr lang="en-US" dirty="0"/>
              <a:t> was often confused with </a:t>
            </a:r>
            <a:r>
              <a:rPr lang="en-US" i="1" dirty="0"/>
              <a:t>physical dependence</a:t>
            </a:r>
            <a:r>
              <a:rPr lang="en-US" dirty="0"/>
              <a:t>; and the term </a:t>
            </a:r>
            <a:r>
              <a:rPr lang="en-US" i="1" dirty="0"/>
              <a:t>abuse</a:t>
            </a:r>
            <a:r>
              <a:rPr lang="en-US" dirty="0"/>
              <a:t> has pejorative connotations.. The </a:t>
            </a:r>
            <a:r>
              <a:rPr lang="en-US" i="1" dirty="0"/>
              <a:t>DSM-5</a:t>
            </a:r>
            <a:r>
              <a:rPr lang="en-US" dirty="0"/>
              <a:t> replaces these with a single term: </a:t>
            </a:r>
            <a:r>
              <a:rPr lang="en-US" i="1" dirty="0"/>
              <a:t>substance use disorder</a:t>
            </a:r>
            <a:r>
              <a:rPr lang="en-US" dirty="0"/>
              <a:t>”  (SUD)</a:t>
            </a:r>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22</a:t>
            </a:fld>
            <a:endParaRPr lang="en-GB"/>
          </a:p>
        </p:txBody>
      </p:sp>
      <p:sp>
        <p:nvSpPr>
          <p:cNvPr id="5" name="ZoneTexte 4"/>
          <p:cNvSpPr txBox="1"/>
          <p:nvPr/>
        </p:nvSpPr>
        <p:spPr>
          <a:xfrm>
            <a:off x="7135072" y="6393522"/>
            <a:ext cx="1541384" cy="707886"/>
          </a:xfrm>
          <a:prstGeom prst="rect">
            <a:avLst/>
          </a:prstGeom>
          <a:noFill/>
        </p:spPr>
        <p:txBody>
          <a:bodyPr wrap="none" rtlCol="0">
            <a:spAutoFit/>
          </a:bodyPr>
          <a:lstStyle/>
          <a:p>
            <a:r>
              <a:rPr lang="en-US" sz="2000" i="1" dirty="0">
                <a:solidFill>
                  <a:srgbClr val="0000CC"/>
                </a:solidFill>
              </a:rPr>
              <a:t>DSM V, 2013</a:t>
            </a:r>
            <a:endParaRPr lang="fr-CH" sz="2000" i="1" dirty="0">
              <a:solidFill>
                <a:srgbClr val="0000CC"/>
              </a:solidFill>
            </a:endParaRPr>
          </a:p>
          <a:p>
            <a:endParaRPr lang="fr-CH" sz="2000" i="1" dirty="0">
              <a:solidFill>
                <a:srgbClr val="0000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92696"/>
            <a:ext cx="8686800" cy="1371600"/>
          </a:xfrm>
        </p:spPr>
        <p:txBody>
          <a:bodyPr/>
          <a:lstStyle/>
          <a:p>
            <a:r>
              <a:rPr lang="fr-CH" dirty="0"/>
              <a:t>DSM V CRITERIA FOR </a:t>
            </a:r>
            <a:br>
              <a:rPr lang="fr-CH" dirty="0"/>
            </a:br>
            <a:r>
              <a:rPr lang="fr-CH" dirty="0"/>
              <a:t>Substance Use </a:t>
            </a:r>
            <a:r>
              <a:rPr lang="fr-CH" dirty="0" err="1"/>
              <a:t>Disorders</a:t>
            </a:r>
            <a:r>
              <a:rPr lang="fr-CH" dirty="0"/>
              <a:t/>
            </a:r>
            <a:br>
              <a:rPr lang="fr-CH" dirty="0"/>
            </a:br>
            <a:r>
              <a:rPr lang="fr-CH" sz="4000" i="1" dirty="0"/>
              <a:t>Four main areas</a:t>
            </a:r>
            <a:endParaRPr lang="fr-CH" i="1" dirty="0"/>
          </a:p>
        </p:txBody>
      </p:sp>
      <p:sp>
        <p:nvSpPr>
          <p:cNvPr id="3" name="Espace réservé du contenu 2"/>
          <p:cNvSpPr>
            <a:spLocks noGrp="1"/>
          </p:cNvSpPr>
          <p:nvPr>
            <p:ph idx="1"/>
          </p:nvPr>
        </p:nvSpPr>
        <p:spPr>
          <a:xfrm>
            <a:off x="457200" y="2762548"/>
            <a:ext cx="8686800" cy="2896344"/>
          </a:xfrm>
        </p:spPr>
        <p:txBody>
          <a:bodyPr/>
          <a:lstStyle/>
          <a:p>
            <a:pPr marL="514350" indent="-514350">
              <a:buFont typeface="+mj-lt"/>
              <a:buAutoNum type="arabicPeriod"/>
            </a:pPr>
            <a:r>
              <a:rPr lang="en-US" b="1" dirty="0"/>
              <a:t>Impaired control</a:t>
            </a:r>
            <a:br>
              <a:rPr lang="en-US" b="1" dirty="0"/>
            </a:br>
            <a:endParaRPr lang="en-US" b="1" dirty="0"/>
          </a:p>
          <a:p>
            <a:pPr marL="514350" indent="-514350">
              <a:buFont typeface="+mj-lt"/>
              <a:buAutoNum type="arabicPeriod"/>
            </a:pPr>
            <a:r>
              <a:rPr lang="en-US" b="1" dirty="0"/>
              <a:t>Social impairment</a:t>
            </a:r>
            <a:br>
              <a:rPr lang="en-US" b="1" dirty="0"/>
            </a:br>
            <a:endParaRPr lang="en-US" b="1" dirty="0"/>
          </a:p>
          <a:p>
            <a:pPr marL="514350" indent="-514350">
              <a:buFont typeface="+mj-lt"/>
              <a:buAutoNum type="arabicPeriod"/>
            </a:pPr>
            <a:r>
              <a:rPr lang="en-US" b="1" dirty="0"/>
              <a:t>Risky Use</a:t>
            </a:r>
            <a:br>
              <a:rPr lang="en-US" b="1" dirty="0"/>
            </a:br>
            <a:endParaRPr lang="en-US" b="1" dirty="0"/>
          </a:p>
          <a:p>
            <a:pPr marL="514350" indent="-514350">
              <a:buFont typeface="+mj-lt"/>
              <a:buAutoNum type="arabicPeriod"/>
            </a:pPr>
            <a:r>
              <a:rPr lang="en-US" b="1" dirty="0"/>
              <a:t>Pharmacological indicators: tolerance and withdrawal</a:t>
            </a:r>
            <a:endParaRPr lang="fr-CH" dirty="0"/>
          </a:p>
          <a:p>
            <a:endParaRPr lang="fr-CH"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800" dirty="0"/>
              <a:t>Impaired control</a:t>
            </a:r>
            <a:endParaRPr lang="fr-CH" sz="4800" dirty="0"/>
          </a:p>
        </p:txBody>
      </p:sp>
      <p:sp>
        <p:nvSpPr>
          <p:cNvPr id="3" name="Espace réservé du contenu 2"/>
          <p:cNvSpPr>
            <a:spLocks noGrp="1"/>
          </p:cNvSpPr>
          <p:nvPr>
            <p:ph idx="1"/>
          </p:nvPr>
        </p:nvSpPr>
        <p:spPr>
          <a:xfrm>
            <a:off x="323528" y="1844824"/>
            <a:ext cx="8686800" cy="4876800"/>
          </a:xfrm>
        </p:spPr>
        <p:txBody>
          <a:bodyPr/>
          <a:lstStyle/>
          <a:p>
            <a:pPr marL="514350" indent="-514350">
              <a:buFont typeface="+mj-lt"/>
              <a:buAutoNum type="arabicPeriod"/>
            </a:pPr>
            <a:r>
              <a:rPr lang="en-US" sz="2800" dirty="0"/>
              <a:t>Using for longer periods of time than intended, or using larger amounts than intended; </a:t>
            </a:r>
          </a:p>
          <a:p>
            <a:pPr marL="514350" indent="-514350">
              <a:buFont typeface="+mj-lt"/>
              <a:buAutoNum type="arabicPeriod"/>
            </a:pPr>
            <a:r>
              <a:rPr lang="en-US" sz="2800" dirty="0"/>
              <a:t>Wanting to reduce use, yet being unsuccessful doing so; </a:t>
            </a:r>
          </a:p>
          <a:p>
            <a:pPr marL="514350" indent="-514350">
              <a:buFont typeface="+mj-lt"/>
              <a:buAutoNum type="arabicPeriod"/>
            </a:pPr>
            <a:r>
              <a:rPr lang="en-US" sz="2800" dirty="0"/>
              <a:t>Spending excessive time getting/using/recovering from the drug use; </a:t>
            </a:r>
          </a:p>
          <a:p>
            <a:pPr marL="514350" indent="-514350">
              <a:buFont typeface="+mj-lt"/>
              <a:buAutoNum type="arabicPeriod"/>
            </a:pPr>
            <a:r>
              <a:rPr lang="en-US" sz="2800" dirty="0"/>
              <a:t>Cravings that are so intense it is difficult to think about anything else.</a:t>
            </a:r>
            <a:endParaRPr lang="fr-CH" sz="28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800" dirty="0"/>
              <a:t>Social impairment</a:t>
            </a:r>
            <a:endParaRPr lang="fr-CH" sz="4800" dirty="0"/>
          </a:p>
        </p:txBody>
      </p:sp>
      <p:sp>
        <p:nvSpPr>
          <p:cNvPr id="3" name="Espace réservé du contenu 2"/>
          <p:cNvSpPr>
            <a:spLocks noGrp="1"/>
          </p:cNvSpPr>
          <p:nvPr>
            <p:ph idx="1"/>
          </p:nvPr>
        </p:nvSpPr>
        <p:spPr>
          <a:xfrm>
            <a:off x="251520" y="1556792"/>
            <a:ext cx="8686800" cy="4876800"/>
          </a:xfrm>
        </p:spPr>
        <p:txBody>
          <a:bodyPr/>
          <a:lstStyle/>
          <a:p>
            <a:pPr>
              <a:buNone/>
            </a:pPr>
            <a:r>
              <a:rPr lang="en-US" sz="2400" dirty="0">
                <a:solidFill>
                  <a:srgbClr val="990033"/>
                </a:solidFill>
              </a:rPr>
              <a:t>5. </a:t>
            </a:r>
            <a:r>
              <a:rPr lang="en-US" sz="2400" dirty="0"/>
              <a:t>	People may continue to use despite problems with work, school or family/social obligations </a:t>
            </a:r>
            <a:r>
              <a:rPr lang="en-US" sz="2400" dirty="0" err="1"/>
              <a:t>eg</a:t>
            </a:r>
            <a:r>
              <a:rPr lang="en-US" sz="2400" dirty="0"/>
              <a:t> repeated work absences, poor school performance, neglect of children, or failure to meet household responsibilities.</a:t>
            </a:r>
            <a:endParaRPr lang="fr-CH" sz="2400" dirty="0"/>
          </a:p>
          <a:p>
            <a:pPr>
              <a:buNone/>
            </a:pPr>
            <a:r>
              <a:rPr lang="en-US" sz="2400" dirty="0">
                <a:solidFill>
                  <a:srgbClr val="990033"/>
                </a:solidFill>
              </a:rPr>
              <a:t>6.</a:t>
            </a:r>
            <a:r>
              <a:rPr lang="en-US" sz="2400" dirty="0"/>
              <a:t>	“Addiction” may be indicated when someone continues substance use despite having interpersonal problems because of the substance use </a:t>
            </a:r>
            <a:r>
              <a:rPr lang="en-US" sz="2400" dirty="0" err="1"/>
              <a:t>eg</a:t>
            </a:r>
            <a:r>
              <a:rPr lang="en-US" sz="2400" dirty="0"/>
              <a:t> arguments with family members about the substance use; or, losing important friendships because of continued use.</a:t>
            </a:r>
            <a:endParaRPr lang="fr-CH" sz="2400" dirty="0"/>
          </a:p>
          <a:p>
            <a:pPr>
              <a:buNone/>
            </a:pPr>
            <a:r>
              <a:rPr lang="en-US" sz="2400" dirty="0">
                <a:solidFill>
                  <a:srgbClr val="990033"/>
                </a:solidFill>
              </a:rPr>
              <a:t>7.</a:t>
            </a:r>
            <a:r>
              <a:rPr lang="en-US" sz="2400" dirty="0"/>
              <a:t>	Important and meaningful social and recreational activities may be given up or reduced because of substance use. A person may spend less time with their family, or they may stop playing golf with their friends</a:t>
            </a:r>
            <a:endParaRPr lang="fr-CH" sz="24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5400" dirty="0"/>
              <a:t>Risky Use</a:t>
            </a:r>
            <a:endParaRPr lang="fr-CH" sz="5400" dirty="0"/>
          </a:p>
        </p:txBody>
      </p:sp>
      <p:sp>
        <p:nvSpPr>
          <p:cNvPr id="3" name="Espace réservé du contenu 2"/>
          <p:cNvSpPr>
            <a:spLocks noGrp="1"/>
          </p:cNvSpPr>
          <p:nvPr>
            <p:ph idx="1"/>
          </p:nvPr>
        </p:nvSpPr>
        <p:spPr>
          <a:xfrm>
            <a:off x="251520" y="1981200"/>
            <a:ext cx="8686800" cy="4876800"/>
          </a:xfrm>
        </p:spPr>
        <p:txBody>
          <a:bodyPr/>
          <a:lstStyle/>
          <a:p>
            <a:pPr>
              <a:buNone/>
            </a:pPr>
            <a:r>
              <a:rPr lang="en-US" sz="2600" dirty="0">
                <a:solidFill>
                  <a:srgbClr val="990033"/>
                </a:solidFill>
              </a:rPr>
              <a:t>8. 	</a:t>
            </a:r>
            <a:r>
              <a:rPr lang="en-US" sz="2600" dirty="0"/>
              <a:t>when someone repeatedly uses substances in physically dangerous situations. </a:t>
            </a:r>
            <a:r>
              <a:rPr lang="en-US" sz="2600" dirty="0" err="1"/>
              <a:t>eg</a:t>
            </a:r>
            <a:r>
              <a:rPr lang="en-US" sz="2600" dirty="0"/>
              <a:t> using alcohol or other drugs while operating machinery or driving a car.</a:t>
            </a:r>
            <a:br>
              <a:rPr lang="en-US" sz="2600" dirty="0"/>
            </a:br>
            <a:endParaRPr lang="fr-CH" sz="2600" dirty="0"/>
          </a:p>
          <a:p>
            <a:pPr>
              <a:buNone/>
            </a:pPr>
            <a:r>
              <a:rPr lang="en-US" sz="2600" dirty="0">
                <a:solidFill>
                  <a:srgbClr val="990033"/>
                </a:solidFill>
              </a:rPr>
              <a:t>9.</a:t>
            </a:r>
            <a:r>
              <a:rPr lang="en-US" sz="2600" dirty="0"/>
              <a:t>	some people continue to use addictive substances even though they are aware it is causing or worsening physical and psychological problems </a:t>
            </a:r>
            <a:r>
              <a:rPr lang="en-US" sz="2600" dirty="0" err="1"/>
              <a:t>eg</a:t>
            </a:r>
            <a:r>
              <a:rPr lang="en-US" sz="2600" dirty="0"/>
              <a:t> the person who continues to smoke cigarettes despite having a respiratory disorder such as asthma or COPD.</a:t>
            </a:r>
            <a:endParaRPr lang="fr-CH" sz="26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764704"/>
            <a:ext cx="8686800" cy="1371600"/>
          </a:xfrm>
        </p:spPr>
        <p:txBody>
          <a:bodyPr/>
          <a:lstStyle/>
          <a:p>
            <a:r>
              <a:rPr lang="en-US" dirty="0"/>
              <a:t>Pharmacological indicators: tolerance and withdrawal</a:t>
            </a:r>
            <a:r>
              <a:rPr lang="fr-CH" dirty="0"/>
              <a:t/>
            </a:r>
            <a:br>
              <a:rPr lang="fr-CH" dirty="0"/>
            </a:br>
            <a:endParaRPr lang="fr-CH" dirty="0"/>
          </a:p>
        </p:txBody>
      </p:sp>
      <p:sp>
        <p:nvSpPr>
          <p:cNvPr id="3" name="Espace réservé du contenu 2"/>
          <p:cNvSpPr>
            <a:spLocks noGrp="1"/>
          </p:cNvSpPr>
          <p:nvPr>
            <p:ph idx="1"/>
          </p:nvPr>
        </p:nvSpPr>
        <p:spPr>
          <a:xfrm>
            <a:off x="0" y="1916832"/>
            <a:ext cx="9144000" cy="4644752"/>
          </a:xfrm>
        </p:spPr>
        <p:txBody>
          <a:bodyPr/>
          <a:lstStyle/>
          <a:p>
            <a:pPr>
              <a:buAutoNum type="arabicPeriod" startAt="10"/>
            </a:pPr>
            <a:r>
              <a:rPr lang="en-US" sz="2400" dirty="0"/>
              <a:t>tolerance occurs when people need to increase the amount of a substance to achieve the same desired effect, as a desire to avoid withdrawal symptoms or to get high. People vary in their sensitivities to different substances. Specific drugs vary in terms of how quickly tolerance develops and the dose needed for tolerance to develop</a:t>
            </a:r>
            <a:br>
              <a:rPr lang="en-US" sz="2400" dirty="0"/>
            </a:br>
            <a:endParaRPr lang="en-US" sz="2400" dirty="0"/>
          </a:p>
          <a:p>
            <a:pPr>
              <a:buAutoNum type="arabicPeriod" startAt="10"/>
            </a:pPr>
            <a:r>
              <a:rPr lang="en-US" sz="2400" dirty="0"/>
              <a:t>Withdrawal is the body's response to the abrupt cessation of a drug, once the body has developed a tolerance to it. The resulting cluster of (very unpleasant and sometimes fatal) symptoms is specific to each drug. Withdrawal does not necessarily require medical assistance. However, withdrawal from some drugs can be fatal. </a:t>
            </a:r>
            <a:endParaRPr lang="fr-CH" sz="24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881063" y="2276872"/>
            <a:ext cx="8262937" cy="4800600"/>
          </a:xfrm>
          <a:noFill/>
        </p:spPr>
        <p:txBody>
          <a:bodyPr/>
          <a:lstStyle/>
          <a:p>
            <a:pPr marL="533400" indent="-533400"/>
            <a:r>
              <a:rPr lang="fr-FR" sz="2800" dirty="0"/>
              <a:t>1-2 </a:t>
            </a:r>
            <a:r>
              <a:rPr lang="fr-FR" sz="2800" dirty="0" err="1"/>
              <a:t>criteria</a:t>
            </a:r>
            <a:r>
              <a:rPr lang="fr-FR" sz="2800" dirty="0"/>
              <a:t> met: 	</a:t>
            </a:r>
            <a:r>
              <a:rPr lang="fr-FR" sz="2800" dirty="0" err="1"/>
              <a:t>mild</a:t>
            </a:r>
            <a:r>
              <a:rPr lang="fr-FR" sz="2800" dirty="0"/>
              <a:t> SUD</a:t>
            </a:r>
            <a:br>
              <a:rPr lang="fr-FR" sz="2800" dirty="0"/>
            </a:br>
            <a:endParaRPr lang="fr-FR" sz="2800" dirty="0"/>
          </a:p>
          <a:p>
            <a:pPr marL="533400" indent="-533400"/>
            <a:r>
              <a:rPr lang="fr-FR" sz="2800" dirty="0"/>
              <a:t>3-5 </a:t>
            </a:r>
            <a:r>
              <a:rPr lang="fr-FR" sz="2800" dirty="0" err="1"/>
              <a:t>criteria</a:t>
            </a:r>
            <a:r>
              <a:rPr lang="fr-FR" sz="2800" dirty="0"/>
              <a:t> met:		</a:t>
            </a:r>
            <a:r>
              <a:rPr lang="fr-FR" sz="2800" dirty="0" err="1"/>
              <a:t>moderate</a:t>
            </a:r>
            <a:r>
              <a:rPr lang="fr-FR" sz="2800" dirty="0"/>
              <a:t> SUD</a:t>
            </a:r>
            <a:br>
              <a:rPr lang="fr-FR" sz="2800" dirty="0"/>
            </a:br>
            <a:endParaRPr lang="fr-FR" sz="2800" dirty="0"/>
          </a:p>
          <a:p>
            <a:pPr marL="533400" indent="-533400"/>
            <a:r>
              <a:rPr lang="fr-FR" sz="2800" dirty="0"/>
              <a:t>&gt;5 </a:t>
            </a:r>
            <a:r>
              <a:rPr lang="fr-FR" sz="2800" dirty="0" err="1"/>
              <a:t>criteria</a:t>
            </a:r>
            <a:r>
              <a:rPr lang="fr-FR" sz="2800" dirty="0"/>
              <a:t> met:		</a:t>
            </a:r>
            <a:r>
              <a:rPr lang="fr-FR" sz="2800" dirty="0" err="1"/>
              <a:t>severe</a:t>
            </a:r>
            <a:r>
              <a:rPr lang="fr-FR" sz="2800" dirty="0"/>
              <a:t> SUD</a:t>
            </a:r>
          </a:p>
        </p:txBody>
      </p:sp>
      <p:sp>
        <p:nvSpPr>
          <p:cNvPr id="19459" name="Rectangle 3"/>
          <p:cNvSpPr>
            <a:spLocks noGrp="1" noChangeArrowheads="1"/>
          </p:cNvSpPr>
          <p:nvPr>
            <p:ph type="title"/>
          </p:nvPr>
        </p:nvSpPr>
        <p:spPr>
          <a:xfrm>
            <a:off x="467544" y="548680"/>
            <a:ext cx="8153400" cy="1143000"/>
          </a:xfrm>
          <a:noFill/>
        </p:spPr>
        <p:txBody>
          <a:bodyPr/>
          <a:lstStyle/>
          <a:p>
            <a:r>
              <a:rPr lang="fr-FR" sz="4000" dirty="0"/>
              <a:t>Substance Use </a:t>
            </a:r>
            <a:r>
              <a:rPr lang="fr-FR" sz="4000" dirty="0" err="1"/>
              <a:t>Disorders</a:t>
            </a:r>
            <a:r>
              <a:rPr lang="fr-FR" sz="4000" dirty="0"/>
              <a:t> SUD</a:t>
            </a:r>
            <a:br>
              <a:rPr lang="fr-FR" sz="4000" dirty="0"/>
            </a:br>
            <a:r>
              <a:rPr lang="fr-FR" sz="4000" dirty="0"/>
              <a:t>Use of </a:t>
            </a:r>
            <a:r>
              <a:rPr lang="fr-FR" sz="4000" dirty="0" err="1"/>
              <a:t>criteria</a:t>
            </a:r>
            <a:endParaRPr lang="fr-FR" sz="40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520" y="685800"/>
            <a:ext cx="8686800" cy="1371600"/>
          </a:xfrm>
          <a:noFill/>
        </p:spPr>
        <p:txBody>
          <a:bodyPr/>
          <a:lstStyle/>
          <a:p>
            <a:r>
              <a:rPr lang="fr-FR" dirty="0" err="1"/>
              <a:t>Potential</a:t>
            </a:r>
            <a:r>
              <a:rPr lang="fr-FR" dirty="0"/>
              <a:t> </a:t>
            </a:r>
            <a:r>
              <a:rPr lang="fr-FR" dirty="0" err="1"/>
              <a:t>consequences</a:t>
            </a:r>
            <a:r>
              <a:rPr lang="fr-FR" dirty="0"/>
              <a:t> of </a:t>
            </a:r>
            <a:br>
              <a:rPr lang="fr-FR" dirty="0"/>
            </a:br>
            <a:r>
              <a:rPr lang="fr-FR" dirty="0"/>
              <a:t>substance use </a:t>
            </a:r>
            <a:r>
              <a:rPr lang="fr-FR" dirty="0" err="1"/>
              <a:t>disorder</a:t>
            </a:r>
            <a:endParaRPr lang="fr-FR" dirty="0"/>
          </a:p>
        </p:txBody>
      </p:sp>
      <p:sp>
        <p:nvSpPr>
          <p:cNvPr id="27651" name="Rectangle 3"/>
          <p:cNvSpPr>
            <a:spLocks noGrp="1" noChangeArrowheads="1"/>
          </p:cNvSpPr>
          <p:nvPr>
            <p:ph type="body" idx="1"/>
          </p:nvPr>
        </p:nvSpPr>
        <p:spPr>
          <a:xfrm>
            <a:off x="827584" y="2996952"/>
            <a:ext cx="7772400" cy="4114800"/>
          </a:xfrm>
          <a:noFill/>
        </p:spPr>
        <p:txBody>
          <a:bodyPr/>
          <a:lstStyle/>
          <a:p>
            <a:pPr defTabSz="914400"/>
            <a:r>
              <a:rPr lang="fr-FR" dirty="0" err="1"/>
              <a:t>Anesthesia</a:t>
            </a:r>
            <a:endParaRPr lang="fr-FR" dirty="0"/>
          </a:p>
          <a:p>
            <a:pPr defTabSz="914400"/>
            <a:r>
              <a:rPr lang="fr-FR" dirty="0"/>
              <a:t>No </a:t>
            </a:r>
            <a:r>
              <a:rPr lang="fr-FR" dirty="0" err="1"/>
              <a:t>symbolic</a:t>
            </a:r>
            <a:r>
              <a:rPr lang="fr-FR" dirty="0"/>
              <a:t> </a:t>
            </a:r>
            <a:r>
              <a:rPr lang="fr-FR" dirty="0" err="1"/>
              <a:t>thoughts</a:t>
            </a:r>
            <a:endParaRPr lang="fr-FR" dirty="0"/>
          </a:p>
          <a:p>
            <a:pPr defTabSz="914400"/>
            <a:r>
              <a:rPr lang="fr-FR" dirty="0" err="1"/>
              <a:t>Lack</a:t>
            </a:r>
            <a:r>
              <a:rPr lang="fr-FR" dirty="0"/>
              <a:t> of communication</a:t>
            </a:r>
            <a:br>
              <a:rPr lang="fr-FR" dirty="0"/>
            </a:br>
            <a:endParaRPr lang="fr-FR" dirty="0"/>
          </a:p>
          <a:p>
            <a:pPr defTabSz="914400"/>
            <a:r>
              <a:rPr lang="fr-FR" dirty="0" err="1"/>
              <a:t>School</a:t>
            </a:r>
            <a:r>
              <a:rPr lang="fr-FR" dirty="0"/>
              <a:t> dropout &amp; </a:t>
            </a:r>
            <a:r>
              <a:rPr lang="fr-FR" dirty="0" err="1"/>
              <a:t>marginalization</a:t>
            </a:r>
            <a:endParaRPr lang="fr-FR" dirty="0"/>
          </a:p>
          <a:p>
            <a:pPr defTabSz="914400"/>
            <a:r>
              <a:rPr lang="fr-FR" dirty="0"/>
              <a:t>Violence and </a:t>
            </a:r>
            <a:r>
              <a:rPr lang="fr-FR" dirty="0" err="1"/>
              <a:t>debts</a:t>
            </a:r>
            <a:endParaRPr lang="fr-FR"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457200" y="2781300"/>
            <a:ext cx="8686800" cy="1371600"/>
          </a:xfrm>
        </p:spPr>
        <p:txBody>
          <a:bodyPr/>
          <a:lstStyle/>
          <a:p>
            <a:r>
              <a:rPr lang="fr-CH" sz="5400" dirty="0" err="1">
                <a:solidFill>
                  <a:srgbClr val="FF0000"/>
                </a:solidFill>
              </a:rPr>
              <a:t>Epidemiology</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2781300"/>
            <a:ext cx="8686800" cy="1371600"/>
          </a:xfrm>
        </p:spPr>
        <p:txBody>
          <a:bodyPr/>
          <a:lstStyle/>
          <a:p>
            <a:r>
              <a:rPr lang="fr-CH" sz="5400" dirty="0" err="1">
                <a:solidFill>
                  <a:srgbClr val="FF0000"/>
                </a:solidFill>
              </a:rPr>
              <a:t>Assessment</a:t>
            </a:r>
            <a:endParaRPr lang="fr-CH" sz="5400" dirty="0">
              <a:solidFill>
                <a:srgbClr val="FF0000"/>
              </a:solidFill>
            </a:endParaRPr>
          </a:p>
        </p:txBody>
      </p:sp>
      <p:sp>
        <p:nvSpPr>
          <p:cNvPr id="22531" name="Espace réservé du numéro de diapositive 3"/>
          <p:cNvSpPr>
            <a:spLocks noGrp="1"/>
          </p:cNvSpPr>
          <p:nvPr>
            <p:ph type="sldNum" sz="quarter" idx="11"/>
          </p:nvPr>
        </p:nvSpPr>
        <p:spPr>
          <a:noFill/>
        </p:spPr>
        <p:txBody>
          <a:bodyPr/>
          <a:lstStyle/>
          <a:p>
            <a:fld id="{E8A58A8B-4F87-4279-AF15-539B517F8E45}" type="slidenum">
              <a:rPr lang="en-GB" smtClean="0"/>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1200" y="0"/>
            <a:ext cx="7340600" cy="1143000"/>
          </a:xfrm>
        </p:spPr>
        <p:txBody>
          <a:bodyPr/>
          <a:lstStyle/>
          <a:p>
            <a:r>
              <a:rPr lang="fr-FR"/>
              <a:t>Warning  signs   </a:t>
            </a:r>
          </a:p>
        </p:txBody>
      </p:sp>
      <p:sp>
        <p:nvSpPr>
          <p:cNvPr id="23555" name="Rectangle 3"/>
          <p:cNvSpPr>
            <a:spLocks noGrp="1" noChangeArrowheads="1"/>
          </p:cNvSpPr>
          <p:nvPr>
            <p:ph type="body" idx="1"/>
          </p:nvPr>
        </p:nvSpPr>
        <p:spPr>
          <a:xfrm>
            <a:off x="1023938" y="1219200"/>
            <a:ext cx="6824662" cy="5029200"/>
          </a:xfrm>
        </p:spPr>
        <p:txBody>
          <a:bodyPr/>
          <a:lstStyle/>
          <a:p>
            <a:r>
              <a:rPr lang="fr-FR" sz="3600"/>
              <a:t>Non specific</a:t>
            </a:r>
            <a:br>
              <a:rPr lang="fr-FR" sz="3600"/>
            </a:br>
            <a:endParaRPr lang="fr-FR" sz="3600"/>
          </a:p>
          <a:p>
            <a:pPr>
              <a:buFont typeface="Monotype Sorts" charset="2"/>
              <a:buNone/>
            </a:pPr>
            <a:r>
              <a:rPr lang="fr-FR" sz="3600"/>
              <a:t> </a:t>
            </a:r>
          </a:p>
          <a:p>
            <a:pPr lvl="1">
              <a:buClr>
                <a:srgbClr val="CC0000"/>
              </a:buClr>
            </a:pPr>
            <a:r>
              <a:rPr lang="fr-FR" sz="3200"/>
              <a:t>Drop in school results</a:t>
            </a:r>
          </a:p>
          <a:p>
            <a:pPr lvl="1">
              <a:buClr>
                <a:srgbClr val="CC0000"/>
              </a:buClr>
            </a:pPr>
            <a:r>
              <a:rPr lang="fr-FR" sz="3200"/>
              <a:t>Isolation</a:t>
            </a:r>
          </a:p>
          <a:p>
            <a:pPr lvl="1">
              <a:buClr>
                <a:srgbClr val="CC0000"/>
              </a:buClr>
            </a:pPr>
            <a:r>
              <a:rPr lang="fr-FR" sz="3200"/>
              <a:t>Violence </a:t>
            </a:r>
          </a:p>
          <a:p>
            <a:pPr lvl="1">
              <a:buClr>
                <a:srgbClr val="CC0000"/>
              </a:buClr>
            </a:pPr>
            <a:r>
              <a:rPr lang="fr-FR" sz="3200"/>
              <a:t>Physical symptoms</a:t>
            </a:r>
          </a:p>
          <a:p>
            <a:pPr lvl="1">
              <a:buClr>
                <a:srgbClr val="CC0000"/>
              </a:buClr>
            </a:pPr>
            <a:r>
              <a:rPr lang="fr-FR" sz="3200"/>
              <a:t>Thefts</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4"/>
          <p:cNvSpPr>
            <a:spLocks noGrp="1"/>
          </p:cNvSpPr>
          <p:nvPr>
            <p:ph type="sldNum" sz="quarter" idx="11"/>
          </p:nvPr>
        </p:nvSpPr>
        <p:spPr>
          <a:noFill/>
        </p:spPr>
        <p:txBody>
          <a:bodyPr/>
          <a:lstStyle/>
          <a:p>
            <a:pPr defTabSz="762000"/>
            <a:fld id="{5C30F0F2-D30C-4FCE-A07A-859729D8731D}" type="slidenum">
              <a:rPr lang="en-GB" smtClean="0"/>
              <a:pPr defTabSz="762000"/>
              <a:t>32</a:t>
            </a:fld>
            <a:endParaRPr lang="en-GB"/>
          </a:p>
        </p:txBody>
      </p:sp>
      <p:sp>
        <p:nvSpPr>
          <p:cNvPr id="25603" name="Rectangle 2"/>
          <p:cNvSpPr>
            <a:spLocks noGrp="1" noChangeArrowheads="1"/>
          </p:cNvSpPr>
          <p:nvPr>
            <p:ph type="title"/>
          </p:nvPr>
        </p:nvSpPr>
        <p:spPr>
          <a:xfrm>
            <a:off x="812800" y="0"/>
            <a:ext cx="7340600" cy="1143000"/>
          </a:xfrm>
        </p:spPr>
        <p:txBody>
          <a:bodyPr/>
          <a:lstStyle/>
          <a:p>
            <a:r>
              <a:rPr lang="fr-FR" sz="6000"/>
              <a:t>Evaluation</a:t>
            </a:r>
          </a:p>
        </p:txBody>
      </p:sp>
      <p:sp>
        <p:nvSpPr>
          <p:cNvPr id="25604" name="Rectangle 3"/>
          <p:cNvSpPr>
            <a:spLocks noGrp="1" noChangeArrowheads="1"/>
          </p:cNvSpPr>
          <p:nvPr>
            <p:ph type="body" idx="1"/>
          </p:nvPr>
        </p:nvSpPr>
        <p:spPr>
          <a:xfrm>
            <a:off x="1295400" y="1447800"/>
            <a:ext cx="8458200" cy="5105400"/>
          </a:xfrm>
        </p:spPr>
        <p:txBody>
          <a:bodyPr/>
          <a:lstStyle/>
          <a:p>
            <a:pPr marL="342900" indent="-342900" defTabSz="914400"/>
            <a:r>
              <a:rPr lang="fr-FR" dirty="0" err="1"/>
              <a:t>Frequency</a:t>
            </a:r>
            <a:r>
              <a:rPr lang="fr-FR" dirty="0"/>
              <a:t>, </a:t>
            </a:r>
            <a:r>
              <a:rPr lang="fr-FR" dirty="0" err="1"/>
              <a:t>quantity</a:t>
            </a:r>
            <a:r>
              <a:rPr lang="fr-FR" dirty="0"/>
              <a:t>, </a:t>
            </a:r>
            <a:r>
              <a:rPr lang="fr-FR" dirty="0" err="1"/>
              <a:t>circumstances</a:t>
            </a:r>
            <a:r>
              <a:rPr lang="fr-FR" dirty="0"/>
              <a:t/>
            </a:r>
            <a:br>
              <a:rPr lang="fr-FR" dirty="0"/>
            </a:br>
            <a:endParaRPr lang="fr-FR" dirty="0"/>
          </a:p>
          <a:p>
            <a:pPr marL="342900" indent="-342900" defTabSz="914400"/>
            <a:r>
              <a:rPr lang="fr-FR" dirty="0" err="1"/>
              <a:t>Comorbidity</a:t>
            </a:r>
            <a:endParaRPr lang="fr-FR" dirty="0"/>
          </a:p>
          <a:p>
            <a:pPr marL="742950" lvl="1" defTabSz="914400"/>
            <a:r>
              <a:rPr lang="fr-FR" dirty="0"/>
              <a:t>Psychosocial </a:t>
            </a:r>
            <a:r>
              <a:rPr lang="fr-FR" dirty="0" err="1"/>
              <a:t>functionning</a:t>
            </a:r>
            <a:endParaRPr lang="fr-FR" dirty="0"/>
          </a:p>
          <a:p>
            <a:pPr marL="742950" lvl="1" defTabSz="914400"/>
            <a:r>
              <a:rPr lang="fr-FR" dirty="0" err="1"/>
              <a:t>Psychiatric</a:t>
            </a:r>
            <a:r>
              <a:rPr lang="fr-FR" dirty="0"/>
              <a:t> </a:t>
            </a:r>
            <a:r>
              <a:rPr lang="fr-FR" dirty="0" err="1"/>
              <a:t>symptoms</a:t>
            </a:r>
            <a:r>
              <a:rPr lang="fr-FR" dirty="0"/>
              <a:t> </a:t>
            </a:r>
            <a:br>
              <a:rPr lang="fr-FR" dirty="0"/>
            </a:br>
            <a:endParaRPr lang="fr-FR" dirty="0"/>
          </a:p>
          <a:p>
            <a:pPr marL="342900" indent="-342900" defTabSz="914400"/>
            <a:r>
              <a:rPr lang="fr-FR" dirty="0" err="1"/>
              <a:t>Environment</a:t>
            </a:r>
            <a:endParaRPr lang="fr-FR" dirty="0"/>
          </a:p>
          <a:p>
            <a:pPr marL="742950" lvl="1" defTabSz="914400"/>
            <a:r>
              <a:rPr lang="fr-FR" dirty="0" err="1"/>
              <a:t>Family</a:t>
            </a:r>
            <a:r>
              <a:rPr lang="fr-FR" dirty="0"/>
              <a:t> support</a:t>
            </a:r>
          </a:p>
          <a:p>
            <a:pPr marL="742950" lvl="1" defTabSz="914400"/>
            <a:r>
              <a:rPr lang="fr-FR" dirty="0" err="1"/>
              <a:t>School</a:t>
            </a:r>
            <a:r>
              <a:rPr lang="fr-FR" dirty="0"/>
              <a:t> environnement  </a:t>
            </a:r>
          </a:p>
          <a:p>
            <a:pPr marL="742950" lvl="1" defTabSz="914400"/>
            <a:r>
              <a:rPr lang="fr-FR" dirty="0"/>
              <a:t>Peer group</a:t>
            </a: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body" idx="1"/>
          </p:nvPr>
        </p:nvSpPr>
        <p:spPr>
          <a:xfrm>
            <a:off x="99442" y="1674440"/>
            <a:ext cx="4538662" cy="4495800"/>
          </a:xfrm>
        </p:spPr>
        <p:txBody>
          <a:bodyPr/>
          <a:lstStyle/>
          <a:p>
            <a:pPr marL="342900" indent="-342900" defTabSz="914400"/>
            <a:r>
              <a:rPr lang="fr-FR"/>
              <a:t>PROTECTION</a:t>
            </a:r>
          </a:p>
          <a:p>
            <a:pPr marL="742950" lvl="1" defTabSz="914400"/>
            <a:r>
              <a:rPr lang="fr-FR"/>
              <a:t>Family connectedness</a:t>
            </a:r>
          </a:p>
          <a:p>
            <a:pPr marL="742950" lvl="1" defTabSz="914400"/>
            <a:r>
              <a:rPr lang="fr-FR"/>
              <a:t>School results</a:t>
            </a:r>
          </a:p>
          <a:p>
            <a:pPr marL="742950" lvl="1" defTabSz="914400"/>
            <a:r>
              <a:rPr lang="fr-FR"/>
              <a:t>Religiosity</a:t>
            </a:r>
          </a:p>
          <a:p>
            <a:pPr marL="742950" lvl="1" defTabSz="914400"/>
            <a:r>
              <a:rPr lang="fr-FR"/>
              <a:t>No substance use by peers</a:t>
            </a:r>
          </a:p>
          <a:p>
            <a:pPr marL="742950" lvl="1" defTabSz="914400"/>
            <a:r>
              <a:rPr lang="fr-FR"/>
              <a:t>Pro social activities</a:t>
            </a:r>
          </a:p>
          <a:p>
            <a:pPr marL="742950" lvl="1" defTabSz="914400"/>
            <a:r>
              <a:rPr lang="fr-FR"/>
              <a:t>Long-term perspectives</a:t>
            </a:r>
          </a:p>
          <a:p>
            <a:pPr marL="742950" lvl="1" defTabSz="914400"/>
            <a:r>
              <a:rPr lang="fr-FR"/>
              <a:t>Mother’s education </a:t>
            </a:r>
          </a:p>
          <a:p>
            <a:pPr marL="742950" lvl="1" defTabSz="914400"/>
            <a:endParaRPr lang="fr-FR"/>
          </a:p>
        </p:txBody>
      </p:sp>
      <p:sp>
        <p:nvSpPr>
          <p:cNvPr id="26628" name="Rectangle 3"/>
          <p:cNvSpPr>
            <a:spLocks noGrp="1" noChangeArrowheads="1"/>
          </p:cNvSpPr>
          <p:nvPr>
            <p:ph type="title"/>
          </p:nvPr>
        </p:nvSpPr>
        <p:spPr>
          <a:xfrm>
            <a:off x="193104" y="455240"/>
            <a:ext cx="8686800" cy="1371600"/>
          </a:xfrm>
          <a:noFill/>
        </p:spPr>
        <p:txBody>
          <a:bodyPr/>
          <a:lstStyle/>
          <a:p>
            <a:r>
              <a:rPr lang="fr-FR" dirty="0"/>
              <a:t>Explore </a:t>
            </a:r>
            <a:r>
              <a:rPr lang="fr-FR" dirty="0" err="1"/>
              <a:t>risk</a:t>
            </a:r>
            <a:r>
              <a:rPr lang="fr-FR" dirty="0"/>
              <a:t> &amp; protective </a:t>
            </a:r>
            <a:r>
              <a:rPr lang="fr-FR" dirty="0" err="1"/>
              <a:t>factors</a:t>
            </a:r>
            <a:endParaRPr lang="fr-FR" dirty="0"/>
          </a:p>
        </p:txBody>
      </p:sp>
      <p:sp>
        <p:nvSpPr>
          <p:cNvPr id="26629" name="Rectangle 4"/>
          <p:cNvSpPr>
            <a:spLocks noChangeArrowheads="1"/>
          </p:cNvSpPr>
          <p:nvPr/>
        </p:nvSpPr>
        <p:spPr bwMode="auto">
          <a:xfrm>
            <a:off x="4569842" y="1674440"/>
            <a:ext cx="4538662" cy="4495800"/>
          </a:xfrm>
          <a:prstGeom prst="rect">
            <a:avLst/>
          </a:prstGeom>
          <a:noFill/>
          <a:ln w="9525">
            <a:noFill/>
            <a:miter lim="800000"/>
            <a:headEnd/>
            <a:tailEnd/>
          </a:ln>
        </p:spPr>
        <p:txBody>
          <a:bodyPr lIns="92075" tIns="46038" rIns="92075" bIns="46038"/>
          <a:lstStyle/>
          <a:p>
            <a:pPr marL="476250" indent="-476250" algn="ctr" defTabSz="762000">
              <a:spcBef>
                <a:spcPct val="20000"/>
              </a:spcBef>
              <a:buClr>
                <a:srgbClr val="990033"/>
              </a:buClr>
              <a:buFont typeface="Monotype Sorts" charset="0"/>
              <a:buBlip>
                <a:blip r:embed="rId2"/>
              </a:buBlip>
            </a:pPr>
            <a:r>
              <a:rPr lang="fr-FR" sz="3200" dirty="0">
                <a:latin typeface="Arial" pitchFamily="34" charset="0"/>
              </a:rPr>
              <a:t>VULNERABILITY</a:t>
            </a: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Family</a:t>
            </a:r>
            <a:r>
              <a:rPr lang="fr-FR" dirty="0">
                <a:latin typeface="Arial" pitchFamily="34" charset="0"/>
              </a:rPr>
              <a:t> substance use</a:t>
            </a: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School</a:t>
            </a:r>
            <a:r>
              <a:rPr lang="fr-FR" dirty="0">
                <a:latin typeface="Arial" pitchFamily="34" charset="0"/>
              </a:rPr>
              <a:t> </a:t>
            </a:r>
            <a:r>
              <a:rPr lang="fr-FR" dirty="0" err="1">
                <a:latin typeface="Arial" pitchFamily="34" charset="0"/>
              </a:rPr>
              <a:t>problems</a:t>
            </a:r>
            <a:r>
              <a:rPr lang="fr-FR" dirty="0">
                <a:latin typeface="Arial" pitchFamily="34" charset="0"/>
              </a:rPr>
              <a:t>/ADHD</a:t>
            </a: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Depression</a:t>
            </a:r>
            <a:endParaRPr lang="fr-FR" dirty="0">
              <a:latin typeface="Arial" pitchFamily="34" charset="0"/>
            </a:endParaRPr>
          </a:p>
          <a:p>
            <a:pPr marL="952500" lvl="1" indent="-285750" defTabSz="762000">
              <a:spcBef>
                <a:spcPct val="20000"/>
              </a:spcBef>
              <a:buClr>
                <a:srgbClr val="FF0033"/>
              </a:buClr>
              <a:buFont typeface="Wingdings" pitchFamily="2" charset="2"/>
              <a:buBlip>
                <a:blip r:embed="rId2"/>
              </a:buBlip>
            </a:pPr>
            <a:r>
              <a:rPr lang="fr-FR" dirty="0">
                <a:latin typeface="Arial" pitchFamily="34" charset="0"/>
              </a:rPr>
              <a:t>Antisocial </a:t>
            </a:r>
            <a:r>
              <a:rPr lang="fr-FR" dirty="0" err="1">
                <a:latin typeface="Arial" pitchFamily="34" charset="0"/>
              </a:rPr>
              <a:t>behavior</a:t>
            </a:r>
            <a:endParaRPr lang="fr-FR" dirty="0">
              <a:latin typeface="Arial" pitchFamily="34" charset="0"/>
            </a:endParaRP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Impulsivity</a:t>
            </a:r>
            <a:r>
              <a:rPr lang="fr-FR" dirty="0">
                <a:latin typeface="Arial" pitchFamily="34" charset="0"/>
              </a:rPr>
              <a:t>, </a:t>
            </a:r>
            <a:r>
              <a:rPr lang="fr-FR" dirty="0" err="1">
                <a:latin typeface="Arial" pitchFamily="34" charset="0"/>
              </a:rPr>
              <a:t>aggressivity</a:t>
            </a:r>
            <a:endParaRPr lang="fr-FR" dirty="0">
              <a:latin typeface="Arial" pitchFamily="34" charset="0"/>
            </a:endParaRPr>
          </a:p>
          <a:p>
            <a:pPr marL="952500" lvl="1" indent="-285750" defTabSz="762000">
              <a:spcBef>
                <a:spcPct val="20000"/>
              </a:spcBef>
              <a:buClr>
                <a:srgbClr val="FF0033"/>
              </a:buClr>
              <a:buFont typeface="Wingdings" pitchFamily="2" charset="2"/>
              <a:buBlip>
                <a:blip r:embed="rId2"/>
              </a:buBlip>
            </a:pPr>
            <a:r>
              <a:rPr lang="fr-FR" dirty="0" err="1">
                <a:latin typeface="Arial" pitchFamily="34" charset="0"/>
              </a:rPr>
              <a:t>Psychiatr</a:t>
            </a:r>
            <a:r>
              <a:rPr lang="fr-FR" dirty="0">
                <a:latin typeface="Arial" pitchFamily="34" charset="0"/>
              </a:rPr>
              <a:t>. </a:t>
            </a:r>
            <a:r>
              <a:rPr lang="fr-FR" dirty="0" err="1">
                <a:latin typeface="Arial" pitchFamily="34" charset="0"/>
              </a:rPr>
              <a:t>Probl</a:t>
            </a:r>
            <a:r>
              <a:rPr lang="fr-FR" dirty="0">
                <a:latin typeface="Arial" pitchFamily="34" charset="0"/>
              </a:rPr>
              <a:t> (OCD)</a:t>
            </a:r>
          </a:p>
          <a:p>
            <a:pPr marL="952500" lvl="1" indent="-285750" defTabSz="762000">
              <a:spcBef>
                <a:spcPct val="20000"/>
              </a:spcBef>
              <a:buClr>
                <a:srgbClr val="FF0033"/>
              </a:buClr>
              <a:buFont typeface="Wingdings" pitchFamily="2" charset="2"/>
              <a:buBlip>
                <a:blip r:embed="rId2"/>
              </a:buBlip>
            </a:pPr>
            <a:r>
              <a:rPr lang="fr-FR" dirty="0">
                <a:latin typeface="Arial" pitchFamily="34" charset="0"/>
              </a:rPr>
              <a:t>Age of first use</a:t>
            </a:r>
          </a:p>
          <a:p>
            <a:pPr marL="952500" lvl="1" indent="-285750" defTabSz="762000">
              <a:spcBef>
                <a:spcPct val="20000"/>
              </a:spcBef>
              <a:buClr>
                <a:srgbClr val="FF0033"/>
              </a:buClr>
              <a:buFont typeface="Wingdings" pitchFamily="2" charset="2"/>
              <a:buBlip>
                <a:blip r:embed="rId2"/>
              </a:buBlip>
            </a:pPr>
            <a:r>
              <a:rPr lang="fr-FR" dirty="0">
                <a:latin typeface="Arial" pitchFamily="34" charset="0"/>
              </a:rPr>
              <a:t>Peer groups</a:t>
            </a:r>
          </a:p>
        </p:txBody>
      </p:sp>
      <p:sp>
        <p:nvSpPr>
          <p:cNvPr id="26630" name="Rectangle 5"/>
          <p:cNvSpPr>
            <a:spLocks noChangeArrowheads="1"/>
          </p:cNvSpPr>
          <p:nvPr/>
        </p:nvSpPr>
        <p:spPr bwMode="auto">
          <a:xfrm>
            <a:off x="99442" y="1674440"/>
            <a:ext cx="4403725" cy="4572000"/>
          </a:xfrm>
          <a:prstGeom prst="rect">
            <a:avLst/>
          </a:prstGeom>
          <a:noFill/>
          <a:ln w="28575">
            <a:solidFill>
              <a:srgbClr val="CC0000"/>
            </a:solidFill>
            <a:miter lim="800000"/>
            <a:headEnd type="none" w="sm" len="sm"/>
            <a:tailEnd type="none" w="sm" len="sm"/>
          </a:ln>
        </p:spPr>
        <p:txBody>
          <a:bodyPr wrap="none" anchor="ctr"/>
          <a:lstStyle/>
          <a:p>
            <a:endParaRPr lang="fr-CH"/>
          </a:p>
        </p:txBody>
      </p:sp>
      <p:sp>
        <p:nvSpPr>
          <p:cNvPr id="26631" name="Rectangle 6"/>
          <p:cNvSpPr>
            <a:spLocks noChangeArrowheads="1"/>
          </p:cNvSpPr>
          <p:nvPr/>
        </p:nvSpPr>
        <p:spPr bwMode="auto">
          <a:xfrm>
            <a:off x="4569842" y="1674440"/>
            <a:ext cx="4403725" cy="4572000"/>
          </a:xfrm>
          <a:prstGeom prst="rect">
            <a:avLst/>
          </a:prstGeom>
          <a:noFill/>
          <a:ln w="28575">
            <a:solidFill>
              <a:srgbClr val="CC0000"/>
            </a:solidFill>
            <a:miter lim="800000"/>
            <a:headEnd type="none" w="sm" len="sm"/>
            <a:tailEnd type="none" w="sm" len="sm"/>
          </a:ln>
        </p:spPr>
        <p:txBody>
          <a:bodyPr wrap="none" anchor="ctr"/>
          <a:lstStyle/>
          <a:p>
            <a:endParaRPr lang="fr-CH"/>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500" fill="hold"/>
                                        <p:tgtEl>
                                          <p:spTgt spid="26631"/>
                                        </p:tgtEl>
                                        <p:attrNameLst>
                                          <p:attrName>ppt_x</p:attrName>
                                        </p:attrNameLst>
                                      </p:cBhvr>
                                      <p:tavLst>
                                        <p:tav tm="0">
                                          <p:val>
                                            <p:strVal val="#ppt_x"/>
                                          </p:val>
                                        </p:tav>
                                        <p:tav tm="100000">
                                          <p:val>
                                            <p:strVal val="#ppt_x"/>
                                          </p:val>
                                        </p:tav>
                                      </p:tavLst>
                                    </p:anim>
                                    <p:anim calcmode="lin" valueType="num">
                                      <p:cBhvr additive="base">
                                        <p:cTn id="8" dur="500" fill="hold"/>
                                        <p:tgtEl>
                                          <p:spTgt spid="266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ppt_x"/>
                                          </p:val>
                                        </p:tav>
                                        <p:tav tm="100000">
                                          <p:val>
                                            <p:strVal val="#ppt_x"/>
                                          </p:val>
                                        </p:tav>
                                      </p:tavLst>
                                    </p:anim>
                                    <p:anim calcmode="lin" valueType="num">
                                      <p:cBhvr additive="base">
                                        <p:cTn id="12"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00002" y="142852"/>
            <a:ext cx="8643998" cy="1000108"/>
          </a:xfrm>
        </p:spPr>
        <p:txBody>
          <a:bodyPr/>
          <a:lstStyle/>
          <a:p>
            <a:r>
              <a:rPr lang="fr-FR" sz="4000" dirty="0" err="1"/>
              <a:t>Useful</a:t>
            </a:r>
            <a:r>
              <a:rPr lang="fr-FR" sz="4000" dirty="0"/>
              <a:t> </a:t>
            </a:r>
            <a:r>
              <a:rPr lang="fr-FR" sz="4000" dirty="0" err="1"/>
              <a:t>tools</a:t>
            </a:r>
            <a:r>
              <a:rPr lang="fr-FR" sz="4000" dirty="0"/>
              <a:t> and </a:t>
            </a:r>
            <a:r>
              <a:rPr lang="fr-FR" sz="4000" dirty="0" err="1"/>
              <a:t>interviewing</a:t>
            </a:r>
            <a:r>
              <a:rPr lang="fr-FR" sz="4000" dirty="0"/>
              <a:t> </a:t>
            </a:r>
            <a:r>
              <a:rPr lang="fr-FR" sz="4000" dirty="0" err="1"/>
              <a:t>skills</a:t>
            </a:r>
            <a:endParaRPr lang="fr-FR" sz="4000" dirty="0"/>
          </a:p>
        </p:txBody>
      </p:sp>
      <p:sp>
        <p:nvSpPr>
          <p:cNvPr id="3" name="Espace réservé du contenu 2"/>
          <p:cNvSpPr>
            <a:spLocks noGrp="1"/>
          </p:cNvSpPr>
          <p:nvPr>
            <p:ph sz="quarter" idx="1"/>
          </p:nvPr>
        </p:nvSpPr>
        <p:spPr>
          <a:xfrm>
            <a:off x="323528" y="1484784"/>
            <a:ext cx="8820472" cy="4392488"/>
          </a:xfrm>
        </p:spPr>
        <p:txBody>
          <a:bodyPr>
            <a:noAutofit/>
          </a:bodyPr>
          <a:lstStyle/>
          <a:p>
            <a:r>
              <a:rPr lang="fr-FR" sz="2600" dirty="0"/>
              <a:t>HEADSSS</a:t>
            </a:r>
          </a:p>
          <a:p>
            <a:pPr>
              <a:buNone/>
            </a:pPr>
            <a:endParaRPr lang="fr-FR" sz="2600" dirty="0"/>
          </a:p>
          <a:p>
            <a:r>
              <a:rPr lang="fr-FR" sz="2600" dirty="0" err="1"/>
              <a:t>What</a:t>
            </a:r>
            <a:r>
              <a:rPr lang="fr-FR" sz="2600" dirty="0"/>
              <a:t> </a:t>
            </a:r>
            <a:r>
              <a:rPr lang="fr-FR" sz="2600" dirty="0" err="1"/>
              <a:t>is</a:t>
            </a:r>
            <a:r>
              <a:rPr lang="fr-FR" sz="2600" dirty="0"/>
              <a:t> the </a:t>
            </a:r>
            <a:r>
              <a:rPr lang="fr-FR" sz="2600" dirty="0" err="1"/>
              <a:t>problem</a:t>
            </a:r>
            <a:r>
              <a:rPr lang="fr-FR" sz="2600" dirty="0"/>
              <a:t>? Who </a:t>
            </a:r>
            <a:r>
              <a:rPr lang="fr-FR" sz="2600" dirty="0" err="1"/>
              <a:t>thinks</a:t>
            </a:r>
            <a:r>
              <a:rPr lang="fr-FR" sz="2600" dirty="0"/>
              <a:t> </a:t>
            </a:r>
            <a:r>
              <a:rPr lang="fr-FR" sz="2600" dirty="0" err="1"/>
              <a:t>there</a:t>
            </a:r>
            <a:r>
              <a:rPr lang="fr-FR" sz="2600" dirty="0"/>
              <a:t> </a:t>
            </a:r>
            <a:r>
              <a:rPr lang="fr-FR" sz="2600" dirty="0" err="1"/>
              <a:t>is</a:t>
            </a:r>
            <a:r>
              <a:rPr lang="fr-FR" sz="2600" dirty="0"/>
              <a:t> a </a:t>
            </a:r>
            <a:r>
              <a:rPr lang="fr-FR" sz="2600" dirty="0" err="1"/>
              <a:t>problem</a:t>
            </a:r>
            <a:r>
              <a:rPr lang="fr-FR" sz="2600" dirty="0"/>
              <a:t>?</a:t>
            </a:r>
          </a:p>
          <a:p>
            <a:pPr>
              <a:buNone/>
            </a:pPr>
            <a:endParaRPr lang="fr-FR" sz="2600" dirty="0"/>
          </a:p>
          <a:p>
            <a:r>
              <a:rPr lang="fr-FR" sz="2600" dirty="0"/>
              <a:t>Use of </a:t>
            </a:r>
            <a:r>
              <a:rPr lang="fr-FR" sz="2600" dirty="0" err="1"/>
              <a:t>motivational</a:t>
            </a:r>
            <a:r>
              <a:rPr lang="fr-FR" sz="2600" dirty="0"/>
              <a:t> </a:t>
            </a:r>
            <a:r>
              <a:rPr lang="fr-FR" sz="2600" dirty="0" err="1"/>
              <a:t>interviewing</a:t>
            </a:r>
            <a:r>
              <a:rPr lang="fr-FR" sz="2600" dirty="0"/>
              <a:t>, </a:t>
            </a:r>
            <a:r>
              <a:rPr lang="fr-FR" sz="2600" dirty="0" err="1"/>
              <a:t>involve</a:t>
            </a:r>
            <a:r>
              <a:rPr lang="fr-FR" sz="2600" dirty="0"/>
              <a:t> </a:t>
            </a:r>
            <a:r>
              <a:rPr lang="fr-FR" sz="2600" dirty="0" err="1"/>
              <a:t>family</a:t>
            </a:r>
            <a:r>
              <a:rPr lang="fr-FR" sz="2600" dirty="0"/>
              <a:t> if possible</a:t>
            </a:r>
          </a:p>
          <a:p>
            <a:pPr>
              <a:buNone/>
            </a:pPr>
            <a:endParaRPr lang="fr-FR" sz="2600" dirty="0"/>
          </a:p>
          <a:p>
            <a:r>
              <a:rPr lang="fr-FR" sz="2600" dirty="0"/>
              <a:t>Questionnaires</a:t>
            </a:r>
          </a:p>
          <a:p>
            <a:pPr>
              <a:buNone/>
            </a:pPr>
            <a:endParaRPr lang="fr-FR" sz="2600" dirty="0"/>
          </a:p>
          <a:p>
            <a:pPr>
              <a:buNone/>
            </a:pPr>
            <a:endParaRPr lang="fr-FR" sz="2600" dirty="0"/>
          </a:p>
        </p:txBody>
      </p:sp>
      <p:sp>
        <p:nvSpPr>
          <p:cNvPr id="6" name="Espace réservé du numéro de diapositive 5"/>
          <p:cNvSpPr>
            <a:spLocks noGrp="1"/>
          </p:cNvSpPr>
          <p:nvPr>
            <p:ph type="sldNum" sz="quarter" idx="10"/>
          </p:nvPr>
        </p:nvSpPr>
        <p:spPr/>
        <p:txBody>
          <a:bodyPr/>
          <a:lstStyle/>
          <a:p>
            <a:pPr>
              <a:defRPr/>
            </a:pPr>
            <a:fld id="{05C092B5-1D99-401F-AC79-E3E0DAE8A808}" type="slidenum">
              <a:rPr lang="en-GB" smtClean="0"/>
              <a:pPr>
                <a:defRPr/>
              </a:pPr>
              <a:t>34</a:t>
            </a:fld>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The use of screening </a:t>
            </a:r>
            <a:r>
              <a:rPr lang="fr-CH" dirty="0" err="1"/>
              <a:t>tools</a:t>
            </a:r>
            <a:endParaRPr lang="fr-CH" dirty="0"/>
          </a:p>
        </p:txBody>
      </p:sp>
      <p:sp>
        <p:nvSpPr>
          <p:cNvPr id="3" name="Espace réservé du contenu 2"/>
          <p:cNvSpPr>
            <a:spLocks noGrp="1"/>
          </p:cNvSpPr>
          <p:nvPr>
            <p:ph idx="1"/>
          </p:nvPr>
        </p:nvSpPr>
        <p:spPr>
          <a:xfrm>
            <a:off x="179512" y="1700808"/>
            <a:ext cx="8686800" cy="4876800"/>
          </a:xfrm>
        </p:spPr>
        <p:txBody>
          <a:bodyPr/>
          <a:lstStyle/>
          <a:p>
            <a:r>
              <a:rPr lang="fr-CH" sz="2800" dirty="0" err="1"/>
              <a:t>Promotes</a:t>
            </a:r>
            <a:r>
              <a:rPr lang="fr-CH" sz="2800" dirty="0"/>
              <a:t> a </a:t>
            </a:r>
            <a:r>
              <a:rPr lang="fr-CH" sz="2800" dirty="0" err="1"/>
              <a:t>shared</a:t>
            </a:r>
            <a:r>
              <a:rPr lang="fr-CH" sz="2800" dirty="0"/>
              <a:t> vision of </a:t>
            </a:r>
            <a:r>
              <a:rPr lang="fr-CH" sz="2800" dirty="0" err="1"/>
              <a:t>what</a:t>
            </a:r>
            <a:r>
              <a:rPr lang="fr-CH" sz="2800" dirty="0"/>
              <a:t> the </a:t>
            </a:r>
            <a:r>
              <a:rPr lang="fr-CH" sz="2800" dirty="0" err="1"/>
              <a:t>problems</a:t>
            </a:r>
            <a:r>
              <a:rPr lang="fr-CH" sz="2800" dirty="0"/>
              <a:t> are (</a:t>
            </a:r>
            <a:r>
              <a:rPr lang="fr-CH" sz="2800" dirty="0" err="1"/>
              <a:t>patient’s</a:t>
            </a:r>
            <a:r>
              <a:rPr lang="fr-CH" sz="2800" dirty="0"/>
              <a:t> participation)</a:t>
            </a:r>
            <a:br>
              <a:rPr lang="fr-CH" sz="2800" dirty="0"/>
            </a:br>
            <a:endParaRPr lang="fr-CH" sz="2800" dirty="0"/>
          </a:p>
          <a:p>
            <a:r>
              <a:rPr lang="fr-CH" sz="2800" dirty="0"/>
              <a:t>Health </a:t>
            </a:r>
            <a:r>
              <a:rPr lang="fr-CH" sz="2800" dirty="0" err="1"/>
              <a:t>professionals</a:t>
            </a:r>
            <a:r>
              <a:rPr lang="fr-CH" sz="2800" dirty="0"/>
              <a:t> </a:t>
            </a:r>
            <a:r>
              <a:rPr lang="fr-CH" sz="2800" dirty="0" err="1"/>
              <a:t>being</a:t>
            </a:r>
            <a:r>
              <a:rPr lang="fr-CH" sz="2800" dirty="0"/>
              <a:t> not </a:t>
            </a:r>
            <a:r>
              <a:rPr lang="fr-CH" sz="2800" dirty="0" err="1"/>
              <a:t>very</a:t>
            </a:r>
            <a:r>
              <a:rPr lang="fr-CH" sz="2800" dirty="0"/>
              <a:t> </a:t>
            </a:r>
            <a:r>
              <a:rPr lang="fr-CH" sz="2800" dirty="0" err="1"/>
              <a:t>precise</a:t>
            </a:r>
            <a:r>
              <a:rPr lang="fr-CH" sz="2800" dirty="0"/>
              <a:t> </a:t>
            </a:r>
            <a:r>
              <a:rPr lang="fr-CH" sz="2800" dirty="0" err="1"/>
              <a:t>when</a:t>
            </a:r>
            <a:r>
              <a:rPr lang="fr-CH" sz="2800" dirty="0"/>
              <a:t> </a:t>
            </a:r>
            <a:r>
              <a:rPr lang="fr-CH" sz="2800" dirty="0" err="1"/>
              <a:t>evaluating</a:t>
            </a:r>
            <a:r>
              <a:rPr lang="fr-CH" sz="2800" dirty="0"/>
              <a:t> substance use </a:t>
            </a:r>
            <a:r>
              <a:rPr lang="fr-CH" sz="2800" dirty="0" err="1"/>
              <a:t>during</a:t>
            </a:r>
            <a:r>
              <a:rPr lang="fr-CH" sz="2800" dirty="0"/>
              <a:t> interviews, </a:t>
            </a:r>
            <a:r>
              <a:rPr lang="fr-CH" sz="2800" dirty="0" err="1"/>
              <a:t>allows</a:t>
            </a:r>
            <a:r>
              <a:rPr lang="fr-CH" sz="2800" dirty="0"/>
              <a:t> for a non </a:t>
            </a:r>
            <a:r>
              <a:rPr lang="fr-CH" sz="2800" dirty="0" err="1"/>
              <a:t>judgemental</a:t>
            </a:r>
            <a:r>
              <a:rPr lang="fr-CH" sz="2800" dirty="0"/>
              <a:t> </a:t>
            </a:r>
            <a:r>
              <a:rPr lang="fr-CH" sz="2800" dirty="0" err="1"/>
              <a:t>assessment</a:t>
            </a:r>
            <a:r>
              <a:rPr lang="fr-CH" sz="2800" dirty="0"/>
              <a:t> of patterns of substance use</a:t>
            </a:r>
            <a:br>
              <a:rPr lang="fr-CH" sz="2800" dirty="0"/>
            </a:br>
            <a:endParaRPr lang="fr-CH" sz="2800" dirty="0"/>
          </a:p>
          <a:p>
            <a:r>
              <a:rPr lang="fr-CH" sz="2800" dirty="0" err="1"/>
              <a:t>Allows</a:t>
            </a:r>
            <a:r>
              <a:rPr lang="fr-CH" sz="2800" dirty="0"/>
              <a:t> the adolescent to </a:t>
            </a:r>
            <a:r>
              <a:rPr lang="fr-CH" sz="2800" dirty="0" err="1"/>
              <a:t>visualize</a:t>
            </a:r>
            <a:r>
              <a:rPr lang="fr-CH" sz="2800" dirty="0"/>
              <a:t> </a:t>
            </a:r>
            <a:r>
              <a:rPr lang="fr-CH" sz="2800" dirty="0" err="1"/>
              <a:t>his</a:t>
            </a:r>
            <a:r>
              <a:rPr lang="fr-CH" sz="2800" dirty="0"/>
              <a:t> situation as </a:t>
            </a:r>
            <a:r>
              <a:rPr lang="fr-CH" sz="2800" dirty="0" err="1"/>
              <a:t>compared</a:t>
            </a:r>
            <a:r>
              <a:rPr lang="fr-CH" sz="2800" dirty="0"/>
              <a:t> </a:t>
            </a:r>
            <a:r>
              <a:rPr lang="fr-CH" sz="2800" dirty="0" err="1"/>
              <a:t>with</a:t>
            </a:r>
            <a:r>
              <a:rPr lang="fr-CH" sz="2800" dirty="0"/>
              <a:t> </a:t>
            </a:r>
            <a:r>
              <a:rPr lang="fr-CH" sz="2800" dirty="0" err="1"/>
              <a:t>young</a:t>
            </a:r>
            <a:r>
              <a:rPr lang="fr-CH" sz="2800" dirty="0"/>
              <a:t> people of </a:t>
            </a:r>
            <a:r>
              <a:rPr lang="fr-CH" sz="2800" dirty="0" err="1"/>
              <a:t>same</a:t>
            </a:r>
            <a:r>
              <a:rPr lang="fr-CH" sz="2800" dirty="0"/>
              <a:t> </a:t>
            </a:r>
            <a:r>
              <a:rPr lang="fr-CH" sz="2800" dirty="0" err="1"/>
              <a:t>age</a:t>
            </a:r>
            <a:endParaRPr lang="fr-CH" sz="2800" dirty="0"/>
          </a:p>
        </p:txBody>
      </p:sp>
      <p:sp>
        <p:nvSpPr>
          <p:cNvPr id="4" name="Espace réservé du numéro de diapositive 3"/>
          <p:cNvSpPr>
            <a:spLocks noGrp="1"/>
          </p:cNvSpPr>
          <p:nvPr>
            <p:ph type="sldNum" sz="quarter" idx="11"/>
          </p:nvPr>
        </p:nvSpPr>
        <p:spPr/>
        <p:txBody>
          <a:bodyPr/>
          <a:lstStyle/>
          <a:p>
            <a:pPr>
              <a:defRPr/>
            </a:pPr>
            <a:fld id="{ECCB0F72-67B2-47A2-AB22-FCEEDFC60643}" type="slidenum">
              <a:rPr lang="en-GB" smtClean="0"/>
              <a:pPr>
                <a:defRPr/>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8229600" cy="1143000"/>
          </a:xfrm>
        </p:spPr>
        <p:txBody>
          <a:bodyPr>
            <a:normAutofit fontScale="90000"/>
          </a:bodyPr>
          <a:lstStyle/>
          <a:p>
            <a:r>
              <a:rPr lang="fr-FR" dirty="0">
                <a:solidFill>
                  <a:schemeClr val="accent2">
                    <a:lumMod val="75000"/>
                  </a:schemeClr>
                </a:solidFill>
              </a:rPr>
              <a:t>CRAFFT</a:t>
            </a:r>
            <a:r>
              <a:rPr lang="fr-FR" dirty="0"/>
              <a:t/>
            </a:r>
            <a:br>
              <a:rPr lang="fr-FR" dirty="0"/>
            </a:br>
            <a:r>
              <a:rPr lang="fr-FR" sz="3111" dirty="0" err="1">
                <a:solidFill>
                  <a:schemeClr val="accent2">
                    <a:lumMod val="75000"/>
                  </a:schemeClr>
                </a:solidFill>
              </a:rPr>
              <a:t>Scoring</a:t>
            </a:r>
            <a:r>
              <a:rPr lang="fr-FR" sz="3111" dirty="0">
                <a:solidFill>
                  <a:schemeClr val="accent2">
                    <a:lumMod val="75000"/>
                  </a:schemeClr>
                </a:solidFill>
              </a:rPr>
              <a:t>: </a:t>
            </a:r>
            <a:r>
              <a:rPr lang="fr-FR" sz="3111" dirty="0">
                <a:solidFill>
                  <a:srgbClr val="00B050"/>
                </a:solidFill>
              </a:rPr>
              <a:t>2 or more positive items </a:t>
            </a:r>
            <a:r>
              <a:rPr lang="fr-FR" sz="3111" dirty="0" err="1">
                <a:solidFill>
                  <a:schemeClr val="accent2">
                    <a:lumMod val="75000"/>
                  </a:schemeClr>
                </a:solidFill>
              </a:rPr>
              <a:t>indicate</a:t>
            </a:r>
            <a:r>
              <a:rPr lang="fr-FR" sz="3111" dirty="0">
                <a:solidFill>
                  <a:schemeClr val="accent2">
                    <a:lumMod val="75000"/>
                  </a:schemeClr>
                </a:solidFill>
              </a:rPr>
              <a:t> the </a:t>
            </a:r>
            <a:r>
              <a:rPr lang="fr-FR" sz="3111" dirty="0" err="1">
                <a:solidFill>
                  <a:schemeClr val="accent2">
                    <a:lumMod val="75000"/>
                  </a:schemeClr>
                </a:solidFill>
              </a:rPr>
              <a:t>need</a:t>
            </a:r>
            <a:r>
              <a:rPr lang="fr-FR" sz="3111" dirty="0">
                <a:solidFill>
                  <a:schemeClr val="accent2">
                    <a:lumMod val="75000"/>
                  </a:schemeClr>
                </a:solidFill>
              </a:rPr>
              <a:t> for </a:t>
            </a:r>
            <a:r>
              <a:rPr lang="fr-FR" sz="3111" dirty="0" err="1">
                <a:solidFill>
                  <a:schemeClr val="accent2">
                    <a:lumMod val="75000"/>
                  </a:schemeClr>
                </a:solidFill>
              </a:rPr>
              <a:t>further</a:t>
            </a:r>
            <a:r>
              <a:rPr lang="fr-FR" sz="3111" dirty="0">
                <a:solidFill>
                  <a:schemeClr val="accent2">
                    <a:lumMod val="75000"/>
                  </a:schemeClr>
                </a:solidFill>
              </a:rPr>
              <a:t> </a:t>
            </a:r>
            <a:r>
              <a:rPr lang="fr-FR" sz="3111" dirty="0" err="1">
                <a:solidFill>
                  <a:schemeClr val="accent2">
                    <a:lumMod val="75000"/>
                  </a:schemeClr>
                </a:solidFill>
              </a:rPr>
              <a:t>assessment</a:t>
            </a:r>
            <a:r>
              <a:rPr lang="fr-FR" dirty="0"/>
              <a:t/>
            </a:r>
            <a:br>
              <a:rPr lang="fr-FR" dirty="0"/>
            </a:br>
            <a:endParaRPr lang="fr-FR" dirty="0"/>
          </a:p>
        </p:txBody>
      </p:sp>
      <p:sp>
        <p:nvSpPr>
          <p:cNvPr id="3" name="Espace réservé du contenu 2"/>
          <p:cNvSpPr>
            <a:spLocks noGrp="1"/>
          </p:cNvSpPr>
          <p:nvPr>
            <p:ph idx="1"/>
          </p:nvPr>
        </p:nvSpPr>
        <p:spPr>
          <a:xfrm>
            <a:off x="344888" y="1635636"/>
            <a:ext cx="8496272" cy="4601676"/>
          </a:xfrm>
        </p:spPr>
        <p:txBody>
          <a:bodyPr>
            <a:noAutofit/>
          </a:bodyPr>
          <a:lstStyle/>
          <a:p>
            <a:pPr>
              <a:buFont typeface="+mj-lt"/>
              <a:buAutoNum type="arabicPeriod"/>
            </a:pPr>
            <a:r>
              <a:rPr lang="fr-FR" sz="2400" dirty="0"/>
              <a:t>Have </a:t>
            </a:r>
            <a:r>
              <a:rPr lang="fr-FR" sz="2400" dirty="0" err="1"/>
              <a:t>you</a:t>
            </a:r>
            <a:r>
              <a:rPr lang="fr-FR" sz="2400" dirty="0"/>
              <a:t> </a:t>
            </a:r>
            <a:r>
              <a:rPr lang="fr-FR" sz="2400" dirty="0" err="1"/>
              <a:t>ever</a:t>
            </a:r>
            <a:r>
              <a:rPr lang="fr-FR" sz="2400" dirty="0"/>
              <a:t> </a:t>
            </a:r>
            <a:r>
              <a:rPr lang="fr-FR" sz="2400" dirty="0" err="1"/>
              <a:t>ridden</a:t>
            </a:r>
            <a:r>
              <a:rPr lang="fr-FR" sz="2400" dirty="0"/>
              <a:t> in a </a:t>
            </a:r>
            <a:r>
              <a:rPr lang="fr-FR" sz="2400" u="sng" dirty="0"/>
              <a:t>C</a:t>
            </a:r>
            <a:r>
              <a:rPr lang="fr-FR" sz="2400" dirty="0">
                <a:solidFill>
                  <a:srgbClr val="00B050"/>
                </a:solidFill>
              </a:rPr>
              <a:t>ar</a:t>
            </a:r>
            <a:r>
              <a:rPr lang="fr-FR" sz="2400" dirty="0"/>
              <a:t> </a:t>
            </a:r>
            <a:r>
              <a:rPr lang="fr-FR" sz="2400" dirty="0" err="1"/>
              <a:t>driven</a:t>
            </a:r>
            <a:r>
              <a:rPr lang="fr-FR" sz="2400" dirty="0"/>
              <a:t> by </a:t>
            </a:r>
            <a:r>
              <a:rPr lang="fr-FR" sz="2400" dirty="0" err="1"/>
              <a:t>someone</a:t>
            </a:r>
            <a:r>
              <a:rPr lang="fr-FR" sz="2400" dirty="0"/>
              <a:t> (</a:t>
            </a:r>
            <a:r>
              <a:rPr lang="fr-FR" sz="2400" dirty="0" err="1"/>
              <a:t>including</a:t>
            </a:r>
            <a:r>
              <a:rPr lang="fr-FR" sz="2400" dirty="0"/>
              <a:t> </a:t>
            </a:r>
            <a:r>
              <a:rPr lang="fr-FR" sz="2400" dirty="0" err="1"/>
              <a:t>yourself</a:t>
            </a:r>
            <a:r>
              <a:rPr lang="fr-FR" sz="2400" dirty="0"/>
              <a:t>) who </a:t>
            </a:r>
            <a:r>
              <a:rPr lang="fr-FR" sz="2400" dirty="0" err="1"/>
              <a:t>was</a:t>
            </a:r>
            <a:r>
              <a:rPr lang="fr-FR" sz="2400" dirty="0"/>
              <a:t> high or </a:t>
            </a:r>
            <a:r>
              <a:rPr lang="fr-FR" sz="2400" dirty="0" err="1"/>
              <a:t>had</a:t>
            </a:r>
            <a:r>
              <a:rPr lang="fr-FR" sz="2400" dirty="0"/>
              <a:t> been </a:t>
            </a:r>
            <a:r>
              <a:rPr lang="fr-FR" sz="2400" dirty="0" err="1"/>
              <a:t>using</a:t>
            </a:r>
            <a:r>
              <a:rPr lang="fr-FR" sz="2400" dirty="0"/>
              <a:t> </a:t>
            </a:r>
            <a:r>
              <a:rPr lang="fr-FR" sz="2400" dirty="0" err="1"/>
              <a:t>alcohol</a:t>
            </a:r>
            <a:r>
              <a:rPr lang="fr-FR" sz="2400" dirty="0"/>
              <a:t> or </a:t>
            </a:r>
            <a:r>
              <a:rPr lang="fr-FR" sz="2400" dirty="0" err="1"/>
              <a:t>drugs</a:t>
            </a:r>
            <a:r>
              <a:rPr lang="fr-FR" sz="2400" dirty="0"/>
              <a:t>?</a:t>
            </a:r>
          </a:p>
          <a:p>
            <a:pPr>
              <a:buFont typeface="+mj-lt"/>
              <a:buAutoNum type="arabicPeriod"/>
            </a:pPr>
            <a:r>
              <a:rPr lang="fr-FR" sz="2400" dirty="0"/>
              <a:t>Do </a:t>
            </a:r>
            <a:r>
              <a:rPr lang="fr-FR" sz="2400" dirty="0" err="1"/>
              <a:t>you</a:t>
            </a:r>
            <a:r>
              <a:rPr lang="fr-FR" sz="2400" dirty="0"/>
              <a:t> </a:t>
            </a:r>
            <a:r>
              <a:rPr lang="fr-FR" sz="2400" dirty="0" err="1"/>
              <a:t>ever</a:t>
            </a:r>
            <a:r>
              <a:rPr lang="fr-FR" sz="2400" dirty="0"/>
              <a:t> use </a:t>
            </a:r>
            <a:r>
              <a:rPr lang="fr-FR" sz="2400" dirty="0" err="1"/>
              <a:t>alcohol</a:t>
            </a:r>
            <a:r>
              <a:rPr lang="fr-FR" sz="2400" dirty="0"/>
              <a:t> or </a:t>
            </a:r>
            <a:r>
              <a:rPr lang="fr-FR" sz="2400" dirty="0" err="1"/>
              <a:t>drugs</a:t>
            </a:r>
            <a:r>
              <a:rPr lang="fr-FR" sz="2400" dirty="0"/>
              <a:t> to </a:t>
            </a:r>
            <a:r>
              <a:rPr lang="fr-FR" sz="2400" u="sng" dirty="0"/>
              <a:t>R</a:t>
            </a:r>
            <a:r>
              <a:rPr lang="fr-FR" sz="2400" dirty="0">
                <a:solidFill>
                  <a:srgbClr val="00B050"/>
                </a:solidFill>
              </a:rPr>
              <a:t>elax</a:t>
            </a:r>
            <a:r>
              <a:rPr lang="fr-FR" sz="2400" dirty="0"/>
              <a:t>, </a:t>
            </a:r>
            <a:r>
              <a:rPr lang="fr-FR" sz="2400" dirty="0" err="1"/>
              <a:t>feel</a:t>
            </a:r>
            <a:r>
              <a:rPr lang="fr-FR" sz="2400" dirty="0"/>
              <a:t> </a:t>
            </a:r>
            <a:r>
              <a:rPr lang="fr-FR" sz="2400" dirty="0" err="1"/>
              <a:t>better</a:t>
            </a:r>
            <a:r>
              <a:rPr lang="fr-FR" sz="2400" dirty="0"/>
              <a:t> about </a:t>
            </a:r>
            <a:r>
              <a:rPr lang="fr-FR" sz="2400" dirty="0" err="1"/>
              <a:t>yourself</a:t>
            </a:r>
            <a:r>
              <a:rPr lang="fr-FR" sz="2400" dirty="0"/>
              <a:t>, or fit in?</a:t>
            </a:r>
          </a:p>
          <a:p>
            <a:pPr>
              <a:buFont typeface="+mj-lt"/>
              <a:buAutoNum type="arabicPeriod"/>
            </a:pPr>
            <a:r>
              <a:rPr lang="fr-FR" sz="2400" dirty="0"/>
              <a:t>Do </a:t>
            </a:r>
            <a:r>
              <a:rPr lang="fr-FR" sz="2400" dirty="0" err="1"/>
              <a:t>you</a:t>
            </a:r>
            <a:r>
              <a:rPr lang="fr-FR" sz="2400" dirty="0"/>
              <a:t> </a:t>
            </a:r>
            <a:r>
              <a:rPr lang="fr-FR" sz="2400" dirty="0" err="1"/>
              <a:t>ever</a:t>
            </a:r>
            <a:r>
              <a:rPr lang="fr-FR" sz="2400" dirty="0"/>
              <a:t> use </a:t>
            </a:r>
            <a:r>
              <a:rPr lang="fr-FR" sz="2400" dirty="0" err="1"/>
              <a:t>alcohol</a:t>
            </a:r>
            <a:r>
              <a:rPr lang="fr-FR" sz="2400" dirty="0"/>
              <a:t> or </a:t>
            </a:r>
            <a:r>
              <a:rPr lang="fr-FR" sz="2400" dirty="0" err="1"/>
              <a:t>drugs</a:t>
            </a:r>
            <a:r>
              <a:rPr lang="fr-FR" sz="2400" dirty="0"/>
              <a:t> </a:t>
            </a:r>
            <a:r>
              <a:rPr lang="fr-FR" sz="2400" dirty="0" err="1"/>
              <a:t>while</a:t>
            </a:r>
            <a:r>
              <a:rPr lang="fr-FR" sz="2400" dirty="0"/>
              <a:t> </a:t>
            </a:r>
            <a:r>
              <a:rPr lang="fr-FR" sz="2400" dirty="0" err="1"/>
              <a:t>you</a:t>
            </a:r>
            <a:r>
              <a:rPr lang="fr-FR" sz="2400" dirty="0"/>
              <a:t> are by </a:t>
            </a:r>
            <a:r>
              <a:rPr lang="fr-FR" sz="2400" dirty="0" err="1"/>
              <a:t>yourself</a:t>
            </a:r>
            <a:r>
              <a:rPr lang="fr-FR" sz="2400" dirty="0"/>
              <a:t> </a:t>
            </a:r>
            <a:r>
              <a:rPr lang="fr-FR" sz="2400" u="sng" dirty="0" err="1"/>
              <a:t>A</a:t>
            </a:r>
            <a:r>
              <a:rPr lang="fr-FR" sz="2400" dirty="0" err="1">
                <a:solidFill>
                  <a:srgbClr val="00B050"/>
                </a:solidFill>
              </a:rPr>
              <a:t>lone</a:t>
            </a:r>
            <a:r>
              <a:rPr lang="fr-FR" sz="2400" dirty="0"/>
              <a:t>?</a:t>
            </a:r>
          </a:p>
          <a:p>
            <a:pPr>
              <a:buFont typeface="+mj-lt"/>
              <a:buAutoNum type="arabicPeriod"/>
            </a:pPr>
            <a:r>
              <a:rPr lang="fr-FR" sz="2400" dirty="0"/>
              <a:t>Do </a:t>
            </a:r>
            <a:r>
              <a:rPr lang="fr-FR" sz="2400" dirty="0" err="1"/>
              <a:t>you</a:t>
            </a:r>
            <a:r>
              <a:rPr lang="fr-FR" sz="2400" dirty="0"/>
              <a:t> </a:t>
            </a:r>
            <a:r>
              <a:rPr lang="fr-FR" sz="2400" dirty="0" err="1"/>
              <a:t>ever</a:t>
            </a:r>
            <a:r>
              <a:rPr lang="fr-FR" sz="2400" dirty="0"/>
              <a:t> </a:t>
            </a:r>
            <a:r>
              <a:rPr lang="fr-FR" sz="2400" dirty="0" err="1"/>
              <a:t>forget</a:t>
            </a:r>
            <a:r>
              <a:rPr lang="fr-FR" sz="2400" dirty="0"/>
              <a:t> </a:t>
            </a:r>
            <a:r>
              <a:rPr lang="fr-FR" sz="2400" dirty="0" err="1"/>
              <a:t>things</a:t>
            </a:r>
            <a:r>
              <a:rPr lang="fr-FR" sz="2400" dirty="0"/>
              <a:t> </a:t>
            </a:r>
            <a:r>
              <a:rPr lang="fr-FR" sz="2400" dirty="0" err="1"/>
              <a:t>you</a:t>
            </a:r>
            <a:r>
              <a:rPr lang="fr-FR" sz="2400" dirty="0"/>
              <a:t> </a:t>
            </a:r>
            <a:r>
              <a:rPr lang="fr-FR" sz="2400" dirty="0" err="1"/>
              <a:t>did</a:t>
            </a:r>
            <a:r>
              <a:rPr lang="fr-FR" sz="2400" dirty="0"/>
              <a:t> </a:t>
            </a:r>
            <a:r>
              <a:rPr lang="fr-FR" sz="2400" dirty="0" err="1"/>
              <a:t>while</a:t>
            </a:r>
            <a:r>
              <a:rPr lang="fr-FR" sz="2400" dirty="0"/>
              <a:t> </a:t>
            </a:r>
            <a:r>
              <a:rPr lang="fr-FR" sz="2400" dirty="0" err="1"/>
              <a:t>using</a:t>
            </a:r>
            <a:r>
              <a:rPr lang="fr-FR" sz="2400" dirty="0"/>
              <a:t> </a:t>
            </a:r>
            <a:r>
              <a:rPr lang="fr-FR" sz="2400" dirty="0" err="1"/>
              <a:t>alcohol</a:t>
            </a:r>
            <a:r>
              <a:rPr lang="fr-FR" sz="2400" dirty="0"/>
              <a:t> or </a:t>
            </a:r>
            <a:r>
              <a:rPr lang="fr-FR" sz="2400" dirty="0" err="1"/>
              <a:t>drugs</a:t>
            </a:r>
            <a:r>
              <a:rPr lang="fr-FR" sz="2400" dirty="0"/>
              <a:t>?</a:t>
            </a:r>
          </a:p>
          <a:p>
            <a:pPr>
              <a:buFont typeface="+mj-lt"/>
              <a:buAutoNum type="arabicPeriod"/>
            </a:pPr>
            <a:r>
              <a:rPr lang="fr-FR" sz="2400" dirty="0"/>
              <a:t>Do </a:t>
            </a:r>
            <a:r>
              <a:rPr lang="fr-FR" sz="2400" dirty="0" err="1"/>
              <a:t>your</a:t>
            </a:r>
            <a:r>
              <a:rPr lang="fr-FR" sz="2400" dirty="0"/>
              <a:t> </a:t>
            </a:r>
            <a:r>
              <a:rPr lang="fr-FR" sz="2400" u="sng" dirty="0" err="1"/>
              <a:t>F</a:t>
            </a:r>
            <a:r>
              <a:rPr lang="fr-FR" sz="2400" dirty="0" err="1">
                <a:solidFill>
                  <a:srgbClr val="00B050"/>
                </a:solidFill>
              </a:rPr>
              <a:t>amily</a:t>
            </a:r>
            <a:r>
              <a:rPr lang="fr-FR" sz="2400" dirty="0">
                <a:solidFill>
                  <a:srgbClr val="00B050"/>
                </a:solidFill>
              </a:rPr>
              <a:t> or </a:t>
            </a:r>
            <a:r>
              <a:rPr lang="fr-FR" sz="2400" u="sng" dirty="0">
                <a:solidFill>
                  <a:srgbClr val="00B050"/>
                </a:solidFill>
              </a:rPr>
              <a:t>F</a:t>
            </a:r>
            <a:r>
              <a:rPr lang="fr-FR" sz="2400" dirty="0">
                <a:solidFill>
                  <a:srgbClr val="00B050"/>
                </a:solidFill>
              </a:rPr>
              <a:t>riends </a:t>
            </a:r>
            <a:r>
              <a:rPr lang="fr-FR" sz="2400" dirty="0" err="1"/>
              <a:t>ever</a:t>
            </a:r>
            <a:r>
              <a:rPr lang="fr-FR" sz="2400" dirty="0"/>
              <a:t> tell </a:t>
            </a:r>
            <a:r>
              <a:rPr lang="fr-FR" sz="2400" dirty="0" err="1"/>
              <a:t>you</a:t>
            </a:r>
            <a:r>
              <a:rPr lang="fr-FR" sz="2400" dirty="0"/>
              <a:t> </a:t>
            </a:r>
            <a:r>
              <a:rPr lang="fr-FR" sz="2400" dirty="0" err="1"/>
              <a:t>that</a:t>
            </a:r>
            <a:r>
              <a:rPr lang="fr-FR" sz="2400" dirty="0"/>
              <a:t> </a:t>
            </a:r>
            <a:r>
              <a:rPr lang="fr-FR" sz="2400" dirty="0" err="1"/>
              <a:t>you</a:t>
            </a:r>
            <a:r>
              <a:rPr lang="fr-FR" sz="2400" dirty="0"/>
              <a:t> </a:t>
            </a:r>
            <a:r>
              <a:rPr lang="fr-FR" sz="2400" dirty="0" err="1"/>
              <a:t>shouldcut</a:t>
            </a:r>
            <a:r>
              <a:rPr lang="fr-FR" sz="2400" dirty="0"/>
              <a:t> down on </a:t>
            </a:r>
            <a:r>
              <a:rPr lang="fr-FR" sz="2400" dirty="0" err="1"/>
              <a:t>your</a:t>
            </a:r>
            <a:r>
              <a:rPr lang="fr-FR" sz="2400" dirty="0"/>
              <a:t> </a:t>
            </a:r>
            <a:r>
              <a:rPr lang="fr-FR" sz="2400" dirty="0" err="1"/>
              <a:t>drinking</a:t>
            </a:r>
            <a:r>
              <a:rPr lang="fr-FR" sz="2400" dirty="0"/>
              <a:t> or </a:t>
            </a:r>
            <a:r>
              <a:rPr lang="fr-FR" sz="2400" dirty="0" err="1"/>
              <a:t>drug</a:t>
            </a:r>
            <a:r>
              <a:rPr lang="fr-FR" sz="2400" dirty="0"/>
              <a:t> use?</a:t>
            </a:r>
          </a:p>
          <a:p>
            <a:pPr>
              <a:buFont typeface="+mj-lt"/>
              <a:buAutoNum type="arabicPeriod"/>
            </a:pPr>
            <a:r>
              <a:rPr lang="fr-FR" sz="2400" dirty="0"/>
              <a:t>Have </a:t>
            </a:r>
            <a:r>
              <a:rPr lang="fr-FR" sz="2400" dirty="0" err="1"/>
              <a:t>you</a:t>
            </a:r>
            <a:r>
              <a:rPr lang="fr-FR" sz="2400" dirty="0"/>
              <a:t> </a:t>
            </a:r>
            <a:r>
              <a:rPr lang="fr-FR" sz="2400" dirty="0" err="1"/>
              <a:t>ever</a:t>
            </a:r>
            <a:r>
              <a:rPr lang="fr-FR" sz="2400" dirty="0"/>
              <a:t> </a:t>
            </a:r>
            <a:r>
              <a:rPr lang="fr-FR" sz="2400" dirty="0" err="1"/>
              <a:t>gotten</a:t>
            </a:r>
            <a:r>
              <a:rPr lang="fr-FR" sz="2400" dirty="0"/>
              <a:t> </a:t>
            </a:r>
            <a:r>
              <a:rPr lang="fr-FR" sz="2400" dirty="0" err="1"/>
              <a:t>into</a:t>
            </a:r>
            <a:r>
              <a:rPr lang="fr-FR" sz="2400" dirty="0"/>
              <a:t> </a:t>
            </a:r>
            <a:r>
              <a:rPr lang="fr-FR" sz="2400" u="sng" dirty="0"/>
              <a:t>T</a:t>
            </a:r>
            <a:r>
              <a:rPr lang="fr-FR" sz="2400" dirty="0">
                <a:solidFill>
                  <a:srgbClr val="00B050"/>
                </a:solidFill>
              </a:rPr>
              <a:t>rouble</a:t>
            </a:r>
            <a:r>
              <a:rPr lang="fr-FR" sz="2400" dirty="0"/>
              <a:t> </a:t>
            </a:r>
            <a:r>
              <a:rPr lang="fr-FR" sz="2400" dirty="0" err="1"/>
              <a:t>while</a:t>
            </a:r>
            <a:r>
              <a:rPr lang="fr-FR" sz="2400" dirty="0"/>
              <a:t> </a:t>
            </a:r>
            <a:r>
              <a:rPr lang="fr-FR" sz="2400" dirty="0" err="1"/>
              <a:t>you</a:t>
            </a:r>
            <a:r>
              <a:rPr lang="fr-FR" sz="2400" dirty="0"/>
              <a:t> </a:t>
            </a:r>
            <a:r>
              <a:rPr lang="fr-FR" sz="2400" dirty="0" err="1"/>
              <a:t>were</a:t>
            </a:r>
            <a:r>
              <a:rPr lang="fr-FR" sz="2400" dirty="0"/>
              <a:t> </a:t>
            </a:r>
            <a:r>
              <a:rPr lang="fr-FR" sz="2400" dirty="0" err="1"/>
              <a:t>using</a:t>
            </a:r>
            <a:r>
              <a:rPr lang="fr-FR" sz="2400" dirty="0"/>
              <a:t> </a:t>
            </a:r>
            <a:r>
              <a:rPr lang="fr-FR" sz="2400" dirty="0" err="1"/>
              <a:t>alcohol</a:t>
            </a:r>
            <a:r>
              <a:rPr lang="fr-FR" sz="2400" dirty="0"/>
              <a:t> or </a:t>
            </a:r>
            <a:r>
              <a:rPr lang="fr-FR" sz="2400" dirty="0" err="1"/>
              <a:t>drugs</a:t>
            </a:r>
            <a:r>
              <a:rPr lang="fr-FR" sz="2400" dirty="0"/>
              <a:t>?</a:t>
            </a:r>
          </a:p>
          <a:p>
            <a:pPr>
              <a:buNone/>
            </a:pPr>
            <a:endParaRPr lang="fr-FR" sz="2400" dirty="0"/>
          </a:p>
          <a:p>
            <a:pPr>
              <a:buNone/>
            </a:pPr>
            <a:endParaRPr lang="fr-FR" sz="2400" dirty="0"/>
          </a:p>
          <a:p>
            <a:pPr>
              <a:buNone/>
            </a:pPr>
            <a:r>
              <a:rPr lang="fr-FR" sz="1800" dirty="0">
                <a:solidFill>
                  <a:srgbClr val="002060"/>
                </a:solidFill>
              </a:rPr>
              <a:t>Knight  Archives of </a:t>
            </a:r>
            <a:r>
              <a:rPr lang="fr-FR" sz="1800" dirty="0" err="1">
                <a:solidFill>
                  <a:srgbClr val="002060"/>
                </a:solidFill>
              </a:rPr>
              <a:t>Pediatrics</a:t>
            </a:r>
            <a:r>
              <a:rPr lang="fr-FR" sz="1800" dirty="0">
                <a:solidFill>
                  <a:srgbClr val="002060"/>
                </a:solidFill>
              </a:rPr>
              <a:t> &amp; Adolescent156(6) 607-614, 2002.27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accent2">
                    <a:lumMod val="75000"/>
                  </a:schemeClr>
                </a:solidFill>
              </a:rPr>
              <a:t>DEP-ADO &amp; OTHER TOOLS</a:t>
            </a:r>
          </a:p>
        </p:txBody>
      </p:sp>
      <p:sp>
        <p:nvSpPr>
          <p:cNvPr id="3" name="Espace réservé du contenu 2"/>
          <p:cNvSpPr>
            <a:spLocks noGrp="1"/>
          </p:cNvSpPr>
          <p:nvPr>
            <p:ph idx="1"/>
          </p:nvPr>
        </p:nvSpPr>
        <p:spPr/>
        <p:txBody>
          <a:bodyPr>
            <a:noAutofit/>
          </a:bodyPr>
          <a:lstStyle/>
          <a:p>
            <a:r>
              <a:rPr lang="fr-FR" dirty="0">
                <a:solidFill>
                  <a:srgbClr val="002060"/>
                </a:solidFill>
              </a:rPr>
              <a:t>Multiple substances </a:t>
            </a:r>
            <a:r>
              <a:rPr lang="fr-FR" dirty="0" err="1">
                <a:solidFill>
                  <a:srgbClr val="002060"/>
                </a:solidFill>
              </a:rPr>
              <a:t>listed</a:t>
            </a:r>
            <a:endParaRPr lang="fr-FR" dirty="0">
              <a:solidFill>
                <a:srgbClr val="002060"/>
              </a:solidFill>
            </a:endParaRPr>
          </a:p>
          <a:p>
            <a:r>
              <a:rPr lang="fr-FR" dirty="0" err="1">
                <a:solidFill>
                  <a:srgbClr val="002060"/>
                </a:solidFill>
              </a:rPr>
              <a:t>Quantity</a:t>
            </a:r>
            <a:endParaRPr lang="fr-FR" dirty="0">
              <a:solidFill>
                <a:srgbClr val="002060"/>
              </a:solidFill>
            </a:endParaRPr>
          </a:p>
          <a:p>
            <a:r>
              <a:rPr lang="fr-FR" dirty="0">
                <a:solidFill>
                  <a:srgbClr val="002060"/>
                </a:solidFill>
              </a:rPr>
              <a:t>Age of </a:t>
            </a:r>
            <a:r>
              <a:rPr lang="fr-FR" dirty="0" err="1">
                <a:solidFill>
                  <a:srgbClr val="002060"/>
                </a:solidFill>
              </a:rPr>
              <a:t>beginning</a:t>
            </a:r>
            <a:r>
              <a:rPr lang="fr-FR" dirty="0">
                <a:solidFill>
                  <a:srgbClr val="002060"/>
                </a:solidFill>
              </a:rPr>
              <a:t> of </a:t>
            </a:r>
            <a:r>
              <a:rPr lang="fr-FR" u="sng" dirty="0" err="1">
                <a:solidFill>
                  <a:srgbClr val="002060"/>
                </a:solidFill>
              </a:rPr>
              <a:t>regular</a:t>
            </a:r>
            <a:r>
              <a:rPr lang="fr-FR" u="sng" dirty="0">
                <a:solidFill>
                  <a:srgbClr val="002060"/>
                </a:solidFill>
              </a:rPr>
              <a:t> use</a:t>
            </a:r>
          </a:p>
          <a:p>
            <a:r>
              <a:rPr lang="fr-FR" b="1" dirty="0" err="1">
                <a:solidFill>
                  <a:srgbClr val="002060"/>
                </a:solidFill>
              </a:rPr>
              <a:t>Lifetime</a:t>
            </a:r>
            <a:r>
              <a:rPr lang="fr-FR" dirty="0">
                <a:solidFill>
                  <a:srgbClr val="002060"/>
                </a:solidFill>
              </a:rPr>
              <a:t> use and </a:t>
            </a:r>
            <a:r>
              <a:rPr lang="fr-FR" b="1" dirty="0">
                <a:solidFill>
                  <a:srgbClr val="002060"/>
                </a:solidFill>
              </a:rPr>
              <a:t>30 </a:t>
            </a:r>
            <a:r>
              <a:rPr lang="fr-FR" b="1" dirty="0" err="1">
                <a:solidFill>
                  <a:srgbClr val="002060"/>
                </a:solidFill>
              </a:rPr>
              <a:t>past</a:t>
            </a:r>
            <a:r>
              <a:rPr lang="fr-FR" b="1" dirty="0">
                <a:solidFill>
                  <a:srgbClr val="002060"/>
                </a:solidFill>
              </a:rPr>
              <a:t> </a:t>
            </a:r>
            <a:r>
              <a:rPr lang="fr-FR" b="1" dirty="0" err="1">
                <a:solidFill>
                  <a:srgbClr val="002060"/>
                </a:solidFill>
              </a:rPr>
              <a:t>days</a:t>
            </a:r>
            <a:r>
              <a:rPr lang="fr-FR" b="1" dirty="0">
                <a:solidFill>
                  <a:srgbClr val="002060"/>
                </a:solidFill>
              </a:rPr>
              <a:t> </a:t>
            </a:r>
            <a:r>
              <a:rPr lang="fr-FR" dirty="0">
                <a:solidFill>
                  <a:srgbClr val="002060"/>
                </a:solidFill>
              </a:rPr>
              <a:t>use</a:t>
            </a:r>
          </a:p>
          <a:p>
            <a:r>
              <a:rPr lang="fr-FR" dirty="0" err="1">
                <a:solidFill>
                  <a:srgbClr val="002060"/>
                </a:solidFill>
              </a:rPr>
              <a:t>Alcohol</a:t>
            </a:r>
            <a:r>
              <a:rPr lang="fr-FR" dirty="0">
                <a:solidFill>
                  <a:srgbClr val="002060"/>
                </a:solidFill>
              </a:rPr>
              <a:t> </a:t>
            </a:r>
            <a:r>
              <a:rPr lang="fr-FR" dirty="0" err="1">
                <a:solidFill>
                  <a:srgbClr val="002060"/>
                </a:solidFill>
              </a:rPr>
              <a:t>Binge</a:t>
            </a:r>
            <a:r>
              <a:rPr lang="fr-FR" dirty="0">
                <a:solidFill>
                  <a:srgbClr val="002060"/>
                </a:solidFill>
              </a:rPr>
              <a:t> </a:t>
            </a:r>
            <a:r>
              <a:rPr lang="fr-FR" dirty="0" err="1">
                <a:solidFill>
                  <a:srgbClr val="002060"/>
                </a:solidFill>
              </a:rPr>
              <a:t>drinking</a:t>
            </a:r>
            <a:endParaRPr lang="fr-FR" dirty="0">
              <a:solidFill>
                <a:srgbClr val="002060"/>
              </a:solidFill>
            </a:endParaRPr>
          </a:p>
          <a:p>
            <a:r>
              <a:rPr lang="fr-FR" dirty="0">
                <a:solidFill>
                  <a:srgbClr val="002060"/>
                </a:solidFill>
              </a:rPr>
              <a:t>Psychosocial </a:t>
            </a:r>
            <a:r>
              <a:rPr lang="fr-FR" dirty="0" err="1">
                <a:solidFill>
                  <a:srgbClr val="002060"/>
                </a:solidFill>
              </a:rPr>
              <a:t>consequences</a:t>
            </a:r>
            <a:endParaRPr lang="fr-FR" dirty="0">
              <a:solidFill>
                <a:srgbClr val="002060"/>
              </a:solidFill>
            </a:endParaRPr>
          </a:p>
          <a:p>
            <a:r>
              <a:rPr lang="fr-FR" dirty="0">
                <a:solidFill>
                  <a:srgbClr val="002060"/>
                </a:solidFill>
              </a:rPr>
              <a:t>Tobacco</a:t>
            </a:r>
            <a:endParaRPr lang="fr-FR" sz="2000" dirty="0"/>
          </a:p>
          <a:p>
            <a:pPr>
              <a:buNone/>
            </a:pPr>
            <a:r>
              <a:rPr lang="fr-FR" sz="2000" dirty="0">
                <a:solidFill>
                  <a:srgbClr val="002060"/>
                </a:solidFill>
              </a:rPr>
              <a:t>http://www.douglas.qc.ca/uploads/File/Formation-croisee-2011/screening-substance.pdf</a:t>
            </a:r>
          </a:p>
        </p:txBody>
      </p:sp>
      <p:graphicFrame>
        <p:nvGraphicFramePr>
          <p:cNvPr id="7" name="Diagramme 6"/>
          <p:cNvGraphicFramePr/>
          <p:nvPr/>
        </p:nvGraphicFramePr>
        <p:xfrm flipV="1">
          <a:off x="1222049" y="803305"/>
          <a:ext cx="128187" cy="4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0950" name="Picture 6" descr="http://t3.gstatic.com/images?q=tbn:ANd9GcS06VXRsJKEEG4hala6N6dsC1Hk3xDdS7OImY_eMfRHuKr_paGiaWMEu0o">
            <a:hlinkClick r:id="rId8"/>
          </p:cNvPr>
          <p:cNvPicPr>
            <a:picLocks noChangeAspect="1" noChangeArrowheads="1"/>
          </p:cNvPicPr>
          <p:nvPr/>
        </p:nvPicPr>
        <p:blipFill>
          <a:blip r:embed="rId9" cstate="print"/>
          <a:srcRect/>
          <a:stretch>
            <a:fillRect/>
          </a:stretch>
        </p:blipFill>
        <p:spPr bwMode="auto">
          <a:xfrm>
            <a:off x="6572264" y="2928934"/>
            <a:ext cx="1984852" cy="1984854"/>
          </a:xfrm>
          <a:prstGeom prst="rect">
            <a:avLst/>
          </a:prstGeom>
          <a:noFill/>
        </p:spPr>
      </p:pic>
      <p:sp>
        <p:nvSpPr>
          <p:cNvPr id="12" name="ZoneTexte 11"/>
          <p:cNvSpPr txBox="1"/>
          <p:nvPr/>
        </p:nvSpPr>
        <p:spPr>
          <a:xfrm>
            <a:off x="6657174" y="2907433"/>
            <a:ext cx="1355243" cy="369332"/>
          </a:xfrm>
          <a:prstGeom prst="rect">
            <a:avLst/>
          </a:prstGeom>
          <a:noFill/>
        </p:spPr>
        <p:txBody>
          <a:bodyPr wrap="none" rtlCol="0">
            <a:spAutoFit/>
          </a:bodyPr>
          <a:lstStyle/>
          <a:p>
            <a:r>
              <a:rPr lang="fr-CH" b="1" dirty="0" err="1">
                <a:solidFill>
                  <a:srgbClr val="002060"/>
                </a:solidFill>
              </a:rPr>
              <a:t>Easy</a:t>
            </a:r>
            <a:r>
              <a:rPr lang="fr-CH" b="1" dirty="0">
                <a:solidFill>
                  <a:srgbClr val="002060"/>
                </a:solidFill>
              </a:rPr>
              <a:t> </a:t>
            </a:r>
            <a:r>
              <a:rPr lang="fr-CH" b="1" dirty="0" err="1">
                <a:solidFill>
                  <a:srgbClr val="002060"/>
                </a:solidFill>
              </a:rPr>
              <a:t>Scoring</a:t>
            </a:r>
            <a:endParaRPr lang="fr-CH" b="1" dirty="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body" idx="1"/>
          </p:nvPr>
        </p:nvSpPr>
        <p:spPr>
          <a:xfrm>
            <a:off x="134938" y="2133600"/>
            <a:ext cx="7772400" cy="4114800"/>
          </a:xfrm>
        </p:spPr>
        <p:txBody>
          <a:bodyPr/>
          <a:lstStyle/>
          <a:p>
            <a:pPr marL="342900" indent="-342900" defTabSz="914400"/>
            <a:r>
              <a:rPr lang="fr-FR"/>
              <a:t>Risk reduction</a:t>
            </a:r>
            <a:br>
              <a:rPr lang="fr-FR"/>
            </a:br>
            <a:endParaRPr lang="fr-FR"/>
          </a:p>
          <a:p>
            <a:pPr marL="342900" indent="-342900" defTabSz="914400"/>
            <a:r>
              <a:rPr lang="fr-FR"/>
              <a:t>Brief interventions</a:t>
            </a:r>
            <a:br>
              <a:rPr lang="fr-FR"/>
            </a:br>
            <a:endParaRPr lang="fr-FR"/>
          </a:p>
          <a:p>
            <a:pPr marL="342900" indent="-342900" defTabSz="914400"/>
            <a:r>
              <a:rPr lang="fr-FR"/>
              <a:t>Improve environment</a:t>
            </a:r>
            <a:br>
              <a:rPr lang="fr-FR"/>
            </a:br>
            <a:endParaRPr lang="fr-FR"/>
          </a:p>
          <a:p>
            <a:pPr marL="342900" indent="-342900" defTabSz="914400"/>
            <a:r>
              <a:rPr lang="fr-FR"/>
              <a:t>Psychotherapy</a:t>
            </a:r>
          </a:p>
        </p:txBody>
      </p:sp>
      <p:sp>
        <p:nvSpPr>
          <p:cNvPr id="28675" name="Rectangle 3"/>
          <p:cNvSpPr>
            <a:spLocks noGrp="1" noChangeArrowheads="1"/>
          </p:cNvSpPr>
          <p:nvPr>
            <p:ph type="title"/>
          </p:nvPr>
        </p:nvSpPr>
        <p:spPr>
          <a:xfrm>
            <a:off x="846138" y="0"/>
            <a:ext cx="7340600" cy="1143000"/>
          </a:xfrm>
        </p:spPr>
        <p:txBody>
          <a:bodyPr/>
          <a:lstStyle/>
          <a:p>
            <a:r>
              <a:rPr lang="fr-FR"/>
              <a:t> </a:t>
            </a:r>
          </a:p>
        </p:txBody>
      </p:sp>
      <p:sp>
        <p:nvSpPr>
          <p:cNvPr id="28676" name="Rectangle 4"/>
          <p:cNvSpPr>
            <a:spLocks noChangeArrowheads="1"/>
          </p:cNvSpPr>
          <p:nvPr/>
        </p:nvSpPr>
        <p:spPr bwMode="auto">
          <a:xfrm>
            <a:off x="539750" y="0"/>
            <a:ext cx="7993063" cy="1143000"/>
          </a:xfrm>
          <a:prstGeom prst="rect">
            <a:avLst/>
          </a:prstGeom>
          <a:noFill/>
          <a:ln w="9525">
            <a:noFill/>
            <a:miter lim="800000"/>
            <a:headEnd/>
            <a:tailEnd/>
          </a:ln>
        </p:spPr>
        <p:txBody>
          <a:bodyPr lIns="92075" tIns="46038" rIns="92075" bIns="46038" anchor="ctr"/>
          <a:lstStyle/>
          <a:p>
            <a:pPr algn="ctr"/>
            <a:r>
              <a:rPr lang="fr-FR" sz="5000">
                <a:solidFill>
                  <a:srgbClr val="000099"/>
                </a:solidFill>
                <a:latin typeface="Arial" pitchFamily="34" charset="0"/>
              </a:rPr>
              <a:t>INTERVENTIONS</a:t>
            </a:r>
          </a:p>
        </p:txBody>
      </p:sp>
      <p:sp>
        <p:nvSpPr>
          <p:cNvPr id="28677" name="Line 5"/>
          <p:cNvSpPr>
            <a:spLocks noChangeShapeType="1"/>
          </p:cNvSpPr>
          <p:nvPr/>
        </p:nvSpPr>
        <p:spPr bwMode="auto">
          <a:xfrm>
            <a:off x="5410200" y="2819400"/>
            <a:ext cx="1016000" cy="0"/>
          </a:xfrm>
          <a:prstGeom prst="line">
            <a:avLst/>
          </a:prstGeom>
          <a:noFill/>
          <a:ln w="57150">
            <a:solidFill>
              <a:srgbClr val="FF0000"/>
            </a:solidFill>
            <a:round/>
            <a:headEnd type="triangle" w="med" len="med"/>
            <a:tailEnd type="none" w="sm" len="sm"/>
          </a:ln>
        </p:spPr>
        <p:txBody>
          <a:bodyPr/>
          <a:lstStyle/>
          <a:p>
            <a:endParaRPr lang="fr-CH"/>
          </a:p>
        </p:txBody>
      </p:sp>
      <p:sp>
        <p:nvSpPr>
          <p:cNvPr id="28678" name="Text Box 6"/>
          <p:cNvSpPr txBox="1">
            <a:spLocks noChangeArrowheads="1"/>
          </p:cNvSpPr>
          <p:nvPr/>
        </p:nvSpPr>
        <p:spPr bwMode="auto">
          <a:xfrm>
            <a:off x="7189788" y="2457450"/>
            <a:ext cx="1336675" cy="579438"/>
          </a:xfrm>
          <a:prstGeom prst="rect">
            <a:avLst/>
          </a:prstGeom>
          <a:noFill/>
          <a:ln w="12700">
            <a:noFill/>
            <a:miter lim="800000"/>
            <a:headEnd type="none" w="sm" len="sm"/>
            <a:tailEnd type="none" w="sm" len="sm"/>
          </a:ln>
        </p:spPr>
        <p:txBody>
          <a:bodyPr wrap="none">
            <a:spAutoFit/>
          </a:bodyPr>
          <a:lstStyle/>
          <a:p>
            <a:r>
              <a:rPr lang="en-US" sz="3200" i="1">
                <a:solidFill>
                  <a:srgbClr val="FF0033"/>
                </a:solidFill>
              </a:rPr>
              <a:t>Misuse</a:t>
            </a:r>
          </a:p>
        </p:txBody>
      </p:sp>
      <p:sp>
        <p:nvSpPr>
          <p:cNvPr id="33799" name="Text Box 7"/>
          <p:cNvSpPr txBox="1">
            <a:spLocks noChangeArrowheads="1"/>
          </p:cNvSpPr>
          <p:nvPr/>
        </p:nvSpPr>
        <p:spPr bwMode="auto">
          <a:xfrm>
            <a:off x="6858000" y="4549775"/>
            <a:ext cx="2105025" cy="1066800"/>
          </a:xfrm>
          <a:prstGeom prst="rect">
            <a:avLst/>
          </a:prstGeom>
          <a:noFill/>
          <a:ln w="12700">
            <a:noFill/>
            <a:miter lim="800000"/>
            <a:headEnd type="none" w="sm" len="sm"/>
            <a:tailEnd type="none" w="sm" len="sm"/>
          </a:ln>
        </p:spPr>
        <p:txBody>
          <a:bodyPr wrap="none">
            <a:spAutoFit/>
          </a:bodyPr>
          <a:lstStyle/>
          <a:p>
            <a:r>
              <a:rPr lang="en-US" sz="3200" i="1">
                <a:solidFill>
                  <a:srgbClr val="FF0033"/>
                </a:solidFill>
              </a:rPr>
              <a:t>Abuse and</a:t>
            </a:r>
          </a:p>
          <a:p>
            <a:r>
              <a:rPr lang="en-US" sz="3200" i="1">
                <a:solidFill>
                  <a:srgbClr val="FF0033"/>
                </a:solidFill>
              </a:rPr>
              <a:t>dependence</a:t>
            </a:r>
          </a:p>
        </p:txBody>
      </p:sp>
      <p:sp>
        <p:nvSpPr>
          <p:cNvPr id="33800" name="Line 8"/>
          <p:cNvSpPr>
            <a:spLocks noChangeShapeType="1"/>
          </p:cNvSpPr>
          <p:nvPr/>
        </p:nvSpPr>
        <p:spPr bwMode="auto">
          <a:xfrm>
            <a:off x="5486400" y="5105400"/>
            <a:ext cx="1016000" cy="0"/>
          </a:xfrm>
          <a:prstGeom prst="line">
            <a:avLst/>
          </a:prstGeom>
          <a:noFill/>
          <a:ln w="57150">
            <a:solidFill>
              <a:srgbClr val="FF0000"/>
            </a:solidFill>
            <a:round/>
            <a:headEnd type="triangle" w="med" len="med"/>
            <a:tailEnd type="none" w="sm" len="sm"/>
          </a:ln>
        </p:spPr>
        <p:txBody>
          <a:bodyPr/>
          <a:lstStyle/>
          <a:p>
            <a:endParaRPr lang="fr-CH"/>
          </a:p>
        </p:txBody>
      </p:sp>
      <p:sp>
        <p:nvSpPr>
          <p:cNvPr id="28681" name="Text Box 9"/>
          <p:cNvSpPr txBox="1">
            <a:spLocks noChangeArrowheads="1"/>
          </p:cNvSpPr>
          <p:nvPr/>
        </p:nvSpPr>
        <p:spPr bwMode="auto">
          <a:xfrm>
            <a:off x="1212850" y="6172200"/>
            <a:ext cx="184150" cy="369888"/>
          </a:xfrm>
          <a:prstGeom prst="rect">
            <a:avLst/>
          </a:prstGeom>
          <a:noFill/>
          <a:ln w="12700">
            <a:noFill/>
            <a:miter lim="800000"/>
            <a:headEnd type="none" w="sm" len="sm"/>
            <a:tailEnd type="none" w="sm" len="sm"/>
          </a:ln>
        </p:spPr>
        <p:txBody>
          <a:bodyPr wrap="none">
            <a:spAutoFit/>
          </a:bodyPr>
          <a:lstStyle/>
          <a:p>
            <a:pPr defTabSz="762000"/>
            <a:endParaRPr lang="fr-LU" sz="1800"/>
          </a:p>
        </p:txBody>
      </p:sp>
      <p:sp>
        <p:nvSpPr>
          <p:cNvPr id="10" name="Bulle ronde 9"/>
          <p:cNvSpPr>
            <a:spLocks noChangeArrowheads="1"/>
          </p:cNvSpPr>
          <p:nvPr/>
        </p:nvSpPr>
        <p:spPr bwMode="auto">
          <a:xfrm>
            <a:off x="2916238" y="1125538"/>
            <a:ext cx="3816350" cy="1439862"/>
          </a:xfrm>
          <a:prstGeom prst="wedgeEllipseCallout">
            <a:avLst>
              <a:gd name="adj1" fmla="val -20833"/>
              <a:gd name="adj2" fmla="val 62500"/>
            </a:avLst>
          </a:prstGeom>
          <a:solidFill>
            <a:srgbClr val="FFFF00"/>
          </a:solidFill>
          <a:ln w="12700" algn="ctr">
            <a:solidFill>
              <a:srgbClr val="FFFF00"/>
            </a:solidFill>
            <a:round/>
            <a:headEnd type="none" w="sm" len="sm"/>
            <a:tailEnd type="none" w="sm" len="sm"/>
          </a:ln>
        </p:spPr>
        <p:txBody>
          <a:bodyPr/>
          <a:lstStyle/>
          <a:p>
            <a:pPr algn="ctr" eaLnBrk="0" hangingPunct="0"/>
            <a:r>
              <a:rPr lang="fr-CH" sz="2800">
                <a:solidFill>
                  <a:srgbClr val="000070"/>
                </a:solidFill>
              </a:rPr>
              <a:t>Motivational</a:t>
            </a:r>
          </a:p>
          <a:p>
            <a:pPr algn="ctr" eaLnBrk="0" hangingPunct="0"/>
            <a:r>
              <a:rPr lang="fr-CH" sz="2800">
                <a:solidFill>
                  <a:srgbClr val="000070"/>
                </a:solidFill>
              </a:rPr>
              <a:t>interviewing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3474">
                                            <p:txEl>
                                              <p:pRg st="0" end="0"/>
                                            </p:txEl>
                                          </p:spTgt>
                                        </p:tgtEl>
                                        <p:attrNameLst>
                                          <p:attrName>style.visibility</p:attrName>
                                        </p:attrNameLst>
                                      </p:cBhvr>
                                      <p:to>
                                        <p:strVal val="visible"/>
                                      </p:to>
                                    </p:set>
                                    <p:animEffect transition="in" filter="wipe(left)">
                                      <p:cBhvr>
                                        <p:cTn id="7" dur="500"/>
                                        <p:tgtEl>
                                          <p:spTgt spid="233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3474">
                                            <p:txEl>
                                              <p:pRg st="1" end="1"/>
                                            </p:txEl>
                                          </p:spTgt>
                                        </p:tgtEl>
                                        <p:attrNameLst>
                                          <p:attrName>style.visibility</p:attrName>
                                        </p:attrNameLst>
                                      </p:cBhvr>
                                      <p:to>
                                        <p:strVal val="visible"/>
                                      </p:to>
                                    </p:set>
                                    <p:animEffect transition="in" filter="wipe(left)">
                                      <p:cBhvr>
                                        <p:cTn id="12" dur="500"/>
                                        <p:tgtEl>
                                          <p:spTgt spid="2334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3474">
                                            <p:txEl>
                                              <p:pRg st="2" end="2"/>
                                            </p:txEl>
                                          </p:spTgt>
                                        </p:tgtEl>
                                        <p:attrNameLst>
                                          <p:attrName>style.visibility</p:attrName>
                                        </p:attrNameLst>
                                      </p:cBhvr>
                                      <p:to>
                                        <p:strVal val="visible"/>
                                      </p:to>
                                    </p:set>
                                    <p:animEffect transition="in" filter="wipe(left)">
                                      <p:cBhvr>
                                        <p:cTn id="17" dur="500"/>
                                        <p:tgtEl>
                                          <p:spTgt spid="2334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3474">
                                            <p:txEl>
                                              <p:pRg st="3" end="3"/>
                                            </p:txEl>
                                          </p:spTgt>
                                        </p:tgtEl>
                                        <p:attrNameLst>
                                          <p:attrName>style.visibility</p:attrName>
                                        </p:attrNameLst>
                                      </p:cBhvr>
                                      <p:to>
                                        <p:strVal val="visible"/>
                                      </p:to>
                                    </p:set>
                                    <p:animEffect transition="in" filter="wipe(left)">
                                      <p:cBhvr>
                                        <p:cTn id="22" dur="500"/>
                                        <p:tgtEl>
                                          <p:spTgt spid="2334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3799"/>
                                        </p:tgtEl>
                                        <p:attrNameLst>
                                          <p:attrName>style.visibility</p:attrName>
                                        </p:attrNameLst>
                                      </p:cBhvr>
                                      <p:to>
                                        <p:strVal val="visible"/>
                                      </p:to>
                                    </p:set>
                                    <p:anim calcmode="lin" valueType="num">
                                      <p:cBhvr additive="base">
                                        <p:cTn id="27" dur="500" fill="hold"/>
                                        <p:tgtEl>
                                          <p:spTgt spid="33799"/>
                                        </p:tgtEl>
                                        <p:attrNameLst>
                                          <p:attrName>ppt_x</p:attrName>
                                        </p:attrNameLst>
                                      </p:cBhvr>
                                      <p:tavLst>
                                        <p:tav tm="0">
                                          <p:val>
                                            <p:strVal val="#ppt_x"/>
                                          </p:val>
                                        </p:tav>
                                        <p:tav tm="100000">
                                          <p:val>
                                            <p:strVal val="#ppt_x"/>
                                          </p:val>
                                        </p:tav>
                                      </p:tavLst>
                                    </p:anim>
                                    <p:anim calcmode="lin" valueType="num">
                                      <p:cBhvr additive="base">
                                        <p:cTn id="28" dur="500" fill="hold"/>
                                        <p:tgtEl>
                                          <p:spTgt spid="3379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800"/>
                                        </p:tgtEl>
                                        <p:attrNameLst>
                                          <p:attrName>style.visibility</p:attrName>
                                        </p:attrNameLst>
                                      </p:cBhvr>
                                      <p:to>
                                        <p:strVal val="visible"/>
                                      </p:to>
                                    </p:set>
                                    <p:anim calcmode="lin" valueType="num">
                                      <p:cBhvr additive="base">
                                        <p:cTn id="31" dur="500" fill="hold"/>
                                        <p:tgtEl>
                                          <p:spTgt spid="33800"/>
                                        </p:tgtEl>
                                        <p:attrNameLst>
                                          <p:attrName>ppt_x</p:attrName>
                                        </p:attrNameLst>
                                      </p:cBhvr>
                                      <p:tavLst>
                                        <p:tav tm="0">
                                          <p:val>
                                            <p:strVal val="#ppt_x"/>
                                          </p:val>
                                        </p:tav>
                                        <p:tav tm="100000">
                                          <p:val>
                                            <p:strVal val="#ppt_x"/>
                                          </p:val>
                                        </p:tav>
                                      </p:tavLst>
                                    </p:anim>
                                    <p:anim calcmode="lin" valueType="num">
                                      <p:cBhvr additive="base">
                                        <p:cTn id="32"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 calcmode="lin" valueType="num">
                                      <p:cBhvr additive="base">
                                        <p:cTn id="3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build="p" autoUpdateAnimBg="0"/>
      <p:bldP spid="33799" grpId="0"/>
      <p:bldP spid="33800" grpId="0" animBg="1"/>
      <p:bldP spid="10"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u numéro de diapositive 4"/>
          <p:cNvSpPr>
            <a:spLocks noGrp="1"/>
          </p:cNvSpPr>
          <p:nvPr>
            <p:ph type="sldNum" sz="quarter" idx="11"/>
          </p:nvPr>
        </p:nvSpPr>
        <p:spPr>
          <a:noFill/>
        </p:spPr>
        <p:txBody>
          <a:bodyPr/>
          <a:lstStyle/>
          <a:p>
            <a:pPr defTabSz="762000"/>
            <a:fld id="{CD404227-F42A-4137-9AEF-96B107D15718}" type="slidenum">
              <a:rPr lang="en-GB" smtClean="0"/>
              <a:pPr defTabSz="762000"/>
              <a:t>39</a:t>
            </a:fld>
            <a:endParaRPr lang="en-GB"/>
          </a:p>
        </p:txBody>
      </p:sp>
      <p:sp>
        <p:nvSpPr>
          <p:cNvPr id="5124" name="Text Box 2"/>
          <p:cNvSpPr txBox="1">
            <a:spLocks noChangeArrowheads="1"/>
          </p:cNvSpPr>
          <p:nvPr/>
        </p:nvSpPr>
        <p:spPr bwMode="auto">
          <a:xfrm>
            <a:off x="609600" y="6065838"/>
            <a:ext cx="7893050" cy="762000"/>
          </a:xfrm>
          <a:prstGeom prst="rect">
            <a:avLst/>
          </a:prstGeom>
          <a:noFill/>
          <a:ln w="12700">
            <a:noFill/>
            <a:miter lim="800000"/>
            <a:headEnd type="none" w="sm" len="sm"/>
            <a:tailEnd type="none" w="sm" len="sm"/>
          </a:ln>
        </p:spPr>
        <p:txBody>
          <a:bodyPr>
            <a:spAutoFit/>
          </a:bodyPr>
          <a:lstStyle/>
          <a:p>
            <a:pPr algn="ctr"/>
            <a:r>
              <a:rPr lang="fr-LU" sz="2200" dirty="0" err="1">
                <a:latin typeface="AdvTT5843c571" charset="0"/>
              </a:rPr>
              <a:t>Biochemically</a:t>
            </a:r>
            <a:r>
              <a:rPr lang="fr-LU" sz="2200" dirty="0">
                <a:latin typeface="AdvTT5843c571" charset="0"/>
              </a:rPr>
              <a:t> </a:t>
            </a:r>
            <a:r>
              <a:rPr lang="fr-LU" sz="2200" dirty="0" err="1">
                <a:latin typeface="AdvTT5843c571" charset="0"/>
              </a:rPr>
              <a:t>confirmed</a:t>
            </a:r>
            <a:r>
              <a:rPr lang="fr-LU" sz="2200" dirty="0">
                <a:latin typeface="AdvTT5843c571" charset="0"/>
              </a:rPr>
              <a:t> abstinence rates for the total </a:t>
            </a:r>
            <a:r>
              <a:rPr lang="fr-LU" sz="2200" dirty="0" err="1">
                <a:latin typeface="AdvTT5843c571" charset="0"/>
              </a:rPr>
              <a:t>sample</a:t>
            </a:r>
            <a:r>
              <a:rPr lang="fr-LU" sz="2200" dirty="0">
                <a:latin typeface="AdvTT5843c571" charset="0"/>
              </a:rPr>
              <a:t> </a:t>
            </a:r>
            <a:r>
              <a:rPr lang="fr-LU" sz="2200" dirty="0" err="1">
                <a:latin typeface="AdvTT5843c571" charset="0"/>
              </a:rPr>
              <a:t>were</a:t>
            </a:r>
            <a:r>
              <a:rPr lang="fr-LU" sz="2200" dirty="0">
                <a:latin typeface="AdvTT5843c571" charset="0"/>
              </a:rPr>
              <a:t> 9% in MI versus 2% in </a:t>
            </a:r>
            <a:r>
              <a:rPr lang="fr-LU" sz="2200" dirty="0" err="1">
                <a:latin typeface="AdvTT5843c571" charset="0"/>
              </a:rPr>
              <a:t>Brief</a:t>
            </a:r>
            <a:r>
              <a:rPr lang="fr-LU" sz="2200" dirty="0">
                <a:latin typeface="AdvTT5843c571" charset="0"/>
              </a:rPr>
              <a:t> </a:t>
            </a:r>
            <a:r>
              <a:rPr lang="fr-LU" sz="2200" dirty="0" err="1">
                <a:latin typeface="AdvTT5843c571" charset="0"/>
              </a:rPr>
              <a:t>Advice</a:t>
            </a:r>
            <a:r>
              <a:rPr lang="fr-LU" sz="2200" dirty="0">
                <a:latin typeface="AdvTT5843c571" charset="0"/>
              </a:rPr>
              <a:t> BA   (2005)</a:t>
            </a:r>
            <a:endParaRPr lang="fr-LU" sz="2200" dirty="0"/>
          </a:p>
        </p:txBody>
      </p:sp>
      <p:pic>
        <p:nvPicPr>
          <p:cNvPr id="5125" name="Picture 3"/>
          <p:cNvPicPr>
            <a:picLocks noChangeAspect="1" noChangeArrowheads="1"/>
          </p:cNvPicPr>
          <p:nvPr/>
        </p:nvPicPr>
        <p:blipFill>
          <a:blip r:embed="rId3" cstate="print"/>
          <a:srcRect/>
          <a:stretch>
            <a:fillRect/>
          </a:stretch>
        </p:blipFill>
        <p:spPr bwMode="auto">
          <a:xfrm>
            <a:off x="2139950" y="0"/>
            <a:ext cx="5245100" cy="1341438"/>
          </a:xfrm>
          <a:prstGeom prst="rect">
            <a:avLst/>
          </a:prstGeom>
          <a:noFill/>
          <a:ln w="12700">
            <a:noFill/>
            <a:miter lim="800000"/>
            <a:headEnd type="none" w="sm" len="sm"/>
            <a:tailEnd type="none" w="sm" len="sm"/>
          </a:ln>
        </p:spPr>
      </p:pic>
      <p:graphicFrame>
        <p:nvGraphicFramePr>
          <p:cNvPr id="5122" name="Object 4"/>
          <p:cNvGraphicFramePr>
            <a:graphicFrameLocks noChangeAspect="1"/>
          </p:cNvGraphicFramePr>
          <p:nvPr/>
        </p:nvGraphicFramePr>
        <p:xfrm>
          <a:off x="1016000" y="1600200"/>
          <a:ext cx="7246938" cy="4343400"/>
        </p:xfrm>
        <a:graphic>
          <a:graphicData uri="http://schemas.openxmlformats.org/presentationml/2006/ole">
            <mc:AlternateContent xmlns:mc="http://schemas.openxmlformats.org/markup-compatibility/2006">
              <mc:Choice xmlns:v="urn:schemas-microsoft-com:vml" Requires="v">
                <p:oleObj spid="_x0000_s5132" name="Graphique" r:id="rId4" imgW="5490000" imgH="3037680" progId="Excel.Sheet.8">
                  <p:embed/>
                </p:oleObj>
              </mc:Choice>
              <mc:Fallback>
                <p:oleObj name="Graphique" r:id="rId4" imgW="5490000" imgH="303768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1600200"/>
                        <a:ext cx="72469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5"/>
          <p:cNvSpPr txBox="1">
            <a:spLocks noChangeArrowheads="1"/>
          </p:cNvSpPr>
          <p:nvPr/>
        </p:nvSpPr>
        <p:spPr bwMode="auto">
          <a:xfrm>
            <a:off x="2370138" y="2743200"/>
            <a:ext cx="2767012" cy="457200"/>
          </a:xfrm>
          <a:prstGeom prst="rect">
            <a:avLst/>
          </a:prstGeom>
          <a:noFill/>
          <a:ln w="12700">
            <a:noFill/>
            <a:miter lim="800000"/>
            <a:headEnd type="none" w="sm" len="sm"/>
            <a:tailEnd type="none" w="sm" len="sm"/>
          </a:ln>
        </p:spPr>
        <p:txBody>
          <a:bodyPr wrap="none">
            <a:spAutoFit/>
          </a:bodyPr>
          <a:lstStyle/>
          <a:p>
            <a:r>
              <a:rPr lang="fr-LU">
                <a:solidFill>
                  <a:srgbClr val="00635A"/>
                </a:solidFill>
              </a:rPr>
              <a:t>&gt; 7 days abstinence rate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Tobacco Use</a:t>
            </a:r>
          </a:p>
        </p:txBody>
      </p:sp>
      <p:pic>
        <p:nvPicPr>
          <p:cNvPr id="5" name="Content Placeholder 4"/>
          <p:cNvPicPr>
            <a:picLocks noGrp="1" noChangeAspect="1"/>
          </p:cNvPicPr>
          <p:nvPr>
            <p:ph idx="1"/>
          </p:nvPr>
        </p:nvPicPr>
        <p:blipFill>
          <a:blip r:embed="rId2"/>
          <a:stretch>
            <a:fillRect/>
          </a:stretch>
        </p:blipFill>
        <p:spPr>
          <a:xfrm>
            <a:off x="444967" y="1242256"/>
            <a:ext cx="8254065" cy="5508848"/>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4</a:t>
            </a:fld>
            <a:endParaRPr lang="en-GB"/>
          </a:p>
        </p:txBody>
      </p:sp>
    </p:spTree>
    <p:extLst>
      <p:ext uri="{BB962C8B-B14F-4D97-AF65-F5344CB8AC3E}">
        <p14:creationId xmlns:p14="http://schemas.microsoft.com/office/powerpoint/2010/main" val="462852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4"/>
          <p:cNvSpPr>
            <a:spLocks noGrp="1"/>
          </p:cNvSpPr>
          <p:nvPr>
            <p:ph type="sldNum" sz="quarter" idx="11"/>
          </p:nvPr>
        </p:nvSpPr>
        <p:spPr>
          <a:noFill/>
        </p:spPr>
        <p:txBody>
          <a:bodyPr/>
          <a:lstStyle/>
          <a:p>
            <a:pPr defTabSz="762000"/>
            <a:fld id="{065A2560-35E0-43A1-A5F6-8F714648E76E}" type="slidenum">
              <a:rPr lang="en-GB" smtClean="0"/>
              <a:pPr defTabSz="762000"/>
              <a:t>40</a:t>
            </a:fld>
            <a:endParaRPr lang="en-GB"/>
          </a:p>
        </p:txBody>
      </p:sp>
      <p:pic>
        <p:nvPicPr>
          <p:cNvPr id="29699" name="Picture 2"/>
          <p:cNvPicPr>
            <a:picLocks noChangeAspect="1" noChangeArrowheads="1"/>
          </p:cNvPicPr>
          <p:nvPr/>
        </p:nvPicPr>
        <p:blipFill>
          <a:blip r:embed="rId2" cstate="print"/>
          <a:srcRect/>
          <a:stretch>
            <a:fillRect/>
          </a:stretch>
        </p:blipFill>
        <p:spPr bwMode="auto">
          <a:xfrm>
            <a:off x="899592" y="1412776"/>
            <a:ext cx="7540897" cy="4674224"/>
          </a:xfrm>
          <a:prstGeom prst="rect">
            <a:avLst/>
          </a:prstGeom>
          <a:noFill/>
          <a:ln w="12700">
            <a:noFill/>
            <a:miter lim="800000"/>
            <a:headEnd type="none" w="sm" len="sm"/>
            <a:tailEnd type="none" w="sm" len="sm"/>
          </a:ln>
        </p:spPr>
      </p:pic>
      <p:pic>
        <p:nvPicPr>
          <p:cNvPr id="29700" name="Picture 3"/>
          <p:cNvPicPr>
            <a:picLocks noChangeAspect="1" noChangeArrowheads="1"/>
          </p:cNvPicPr>
          <p:nvPr/>
        </p:nvPicPr>
        <p:blipFill>
          <a:blip r:embed="rId3" cstate="print"/>
          <a:srcRect/>
          <a:stretch>
            <a:fillRect/>
          </a:stretch>
        </p:blipFill>
        <p:spPr bwMode="auto">
          <a:xfrm>
            <a:off x="1619672" y="188640"/>
            <a:ext cx="6932712" cy="1583903"/>
          </a:xfrm>
          <a:prstGeom prst="rect">
            <a:avLst/>
          </a:prstGeom>
          <a:noFill/>
          <a:ln w="12700">
            <a:noFill/>
            <a:miter lim="800000"/>
            <a:headEnd type="none" w="sm" len="sm"/>
            <a:tailEnd type="none" w="sm" len="sm"/>
          </a:ln>
        </p:spPr>
      </p:pic>
      <p:sp>
        <p:nvSpPr>
          <p:cNvPr id="2" name="TextBox 1"/>
          <p:cNvSpPr txBox="1"/>
          <p:nvPr/>
        </p:nvSpPr>
        <p:spPr>
          <a:xfrm>
            <a:off x="7872918" y="6363100"/>
            <a:ext cx="1005403" cy="461665"/>
          </a:xfrm>
          <a:prstGeom prst="rect">
            <a:avLst/>
          </a:prstGeom>
          <a:noFill/>
        </p:spPr>
        <p:txBody>
          <a:bodyPr wrap="none" rtlCol="0">
            <a:spAutoFit/>
          </a:bodyPr>
          <a:lstStyle/>
          <a:p>
            <a:r>
              <a:rPr lang="en-GB" dirty="0"/>
              <a:t>(2004)</a:t>
            </a:r>
          </a:p>
        </p:txBody>
      </p:sp>
      <p:sp>
        <p:nvSpPr>
          <p:cNvPr id="3" name="TextBox 2"/>
          <p:cNvSpPr txBox="1"/>
          <p:nvPr/>
        </p:nvSpPr>
        <p:spPr>
          <a:xfrm>
            <a:off x="326939" y="6363101"/>
            <a:ext cx="7356501" cy="461665"/>
          </a:xfrm>
          <a:prstGeom prst="rect">
            <a:avLst/>
          </a:prstGeom>
          <a:noFill/>
        </p:spPr>
        <p:txBody>
          <a:bodyPr wrap="none" rtlCol="0">
            <a:spAutoFit/>
          </a:bodyPr>
          <a:lstStyle/>
          <a:p>
            <a:r>
              <a:rPr lang="en-GB" dirty="0">
                <a:latin typeface="+mn-lt"/>
              </a:rPr>
              <a:t>ADI = adolescent drinking index; SC = standard care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457200" y="357188"/>
            <a:ext cx="8686800" cy="1371600"/>
          </a:xfrm>
        </p:spPr>
        <p:txBody>
          <a:bodyPr/>
          <a:lstStyle/>
          <a:p>
            <a:r>
              <a:rPr lang="fr-CH"/>
              <a:t>Treatment of severe substance misuse or abuse</a:t>
            </a:r>
          </a:p>
        </p:txBody>
      </p:sp>
      <p:sp>
        <p:nvSpPr>
          <p:cNvPr id="31747" name="Espace réservé du contenu 2"/>
          <p:cNvSpPr>
            <a:spLocks noGrp="1"/>
          </p:cNvSpPr>
          <p:nvPr>
            <p:ph idx="1"/>
          </p:nvPr>
        </p:nvSpPr>
        <p:spPr>
          <a:xfrm>
            <a:off x="457200" y="1799630"/>
            <a:ext cx="8686800" cy="3957637"/>
          </a:xfrm>
        </p:spPr>
        <p:txBody>
          <a:bodyPr/>
          <a:lstStyle/>
          <a:p>
            <a:r>
              <a:rPr lang="fr-CH" dirty="0" err="1"/>
              <a:t>Working</a:t>
            </a:r>
            <a:r>
              <a:rPr lang="fr-CH" dirty="0"/>
              <a:t> </a:t>
            </a:r>
            <a:r>
              <a:rPr lang="fr-CH" dirty="0" err="1"/>
              <a:t>with</a:t>
            </a:r>
            <a:r>
              <a:rPr lang="fr-CH" dirty="0"/>
              <a:t> the </a:t>
            </a:r>
            <a:r>
              <a:rPr lang="fr-CH" dirty="0" err="1"/>
              <a:t>family</a:t>
            </a:r>
            <a:r>
              <a:rPr lang="fr-CH" dirty="0"/>
              <a:t> (</a:t>
            </a:r>
            <a:r>
              <a:rPr lang="fr-CH" dirty="0" err="1"/>
              <a:t>e.g</a:t>
            </a:r>
            <a:r>
              <a:rPr lang="fr-CH" dirty="0"/>
              <a:t>. </a:t>
            </a:r>
            <a:r>
              <a:rPr lang="fr-CH" dirty="0" err="1"/>
              <a:t>multidimensional</a:t>
            </a:r>
            <a:r>
              <a:rPr lang="fr-CH" dirty="0"/>
              <a:t> </a:t>
            </a:r>
            <a:r>
              <a:rPr lang="fr-CH" dirty="0" err="1"/>
              <a:t>family</a:t>
            </a:r>
            <a:r>
              <a:rPr lang="fr-CH" dirty="0"/>
              <a:t> </a:t>
            </a:r>
            <a:r>
              <a:rPr lang="fr-CH" dirty="0" err="1"/>
              <a:t>therapy</a:t>
            </a:r>
            <a:r>
              <a:rPr lang="fr-CH" dirty="0"/>
              <a:t> MDFT)  </a:t>
            </a:r>
            <a:br>
              <a:rPr lang="fr-CH" dirty="0"/>
            </a:br>
            <a:endParaRPr lang="fr-CH" dirty="0"/>
          </a:p>
          <a:p>
            <a:r>
              <a:rPr lang="fr-CH" dirty="0" err="1"/>
              <a:t>Working</a:t>
            </a:r>
            <a:r>
              <a:rPr lang="fr-CH" dirty="0"/>
              <a:t> </a:t>
            </a:r>
            <a:r>
              <a:rPr lang="fr-CH" dirty="0" err="1"/>
              <a:t>within</a:t>
            </a:r>
            <a:r>
              <a:rPr lang="fr-CH" dirty="0"/>
              <a:t> a network (</a:t>
            </a:r>
            <a:r>
              <a:rPr lang="fr-CH" dirty="0" err="1"/>
              <a:t>e.g</a:t>
            </a:r>
            <a:r>
              <a:rPr lang="fr-CH" dirty="0"/>
              <a:t>. </a:t>
            </a:r>
            <a:r>
              <a:rPr lang="fr-CH" dirty="0" err="1"/>
              <a:t>with</a:t>
            </a:r>
            <a:r>
              <a:rPr lang="fr-CH" dirty="0"/>
              <a:t> the </a:t>
            </a:r>
            <a:r>
              <a:rPr lang="fr-CH" dirty="0" err="1"/>
              <a:t>school</a:t>
            </a:r>
            <a:r>
              <a:rPr lang="fr-CH" dirty="0"/>
              <a:t>)</a:t>
            </a:r>
            <a:br>
              <a:rPr lang="fr-CH" dirty="0"/>
            </a:br>
            <a:endParaRPr lang="fr-CH" dirty="0"/>
          </a:p>
          <a:p>
            <a:r>
              <a:rPr lang="fr-CH" dirty="0"/>
              <a:t>Cognitive-</a:t>
            </a:r>
            <a:r>
              <a:rPr lang="fr-CH" dirty="0" err="1"/>
              <a:t>behavioral</a:t>
            </a:r>
            <a:r>
              <a:rPr lang="fr-CH" dirty="0"/>
              <a:t> </a:t>
            </a:r>
            <a:r>
              <a:rPr lang="fr-CH" dirty="0" err="1"/>
              <a:t>therapy</a:t>
            </a:r>
            <a:r>
              <a:rPr lang="fr-CH" dirty="0"/>
              <a:t>  </a:t>
            </a:r>
            <a:br>
              <a:rPr lang="fr-CH" dirty="0"/>
            </a:br>
            <a:endParaRPr lang="fr-CH" dirty="0"/>
          </a:p>
          <a:p>
            <a:r>
              <a:rPr lang="fr-CH" dirty="0"/>
              <a:t>(</a:t>
            </a:r>
            <a:r>
              <a:rPr lang="fr-CH" dirty="0" err="1"/>
              <a:t>Medication</a:t>
            </a:r>
            <a:r>
              <a:rPr lang="fr-CH" dirty="0"/>
              <a:t> / </a:t>
            </a:r>
            <a:r>
              <a:rPr lang="fr-CH" dirty="0" err="1"/>
              <a:t>drug</a:t>
            </a:r>
            <a:r>
              <a:rPr lang="fr-CH" dirty="0"/>
              <a:t> </a:t>
            </a:r>
            <a:r>
              <a:rPr lang="fr-CH" dirty="0" err="1"/>
              <a:t>testing</a:t>
            </a:r>
            <a:r>
              <a:rPr lang="fr-CH" dirty="0"/>
              <a:t>)</a:t>
            </a:r>
          </a:p>
        </p:txBody>
      </p:sp>
      <p:sp>
        <p:nvSpPr>
          <p:cNvPr id="31748" name="Espace réservé du numéro de diapositive 3"/>
          <p:cNvSpPr>
            <a:spLocks noGrp="1"/>
          </p:cNvSpPr>
          <p:nvPr>
            <p:ph type="sldNum" sz="quarter" idx="11"/>
          </p:nvPr>
        </p:nvSpPr>
        <p:spPr>
          <a:noFill/>
        </p:spPr>
        <p:txBody>
          <a:bodyPr/>
          <a:lstStyle/>
          <a:p>
            <a:pPr defTabSz="762000"/>
            <a:fld id="{835D2281-2F20-4378-B18E-C9A2681B1E13}" type="slidenum">
              <a:rPr lang="en-GB" smtClean="0"/>
              <a:pPr defTabSz="762000"/>
              <a:t>41</a:t>
            </a:fld>
            <a:endParaRPr lang="en-GB"/>
          </a:p>
        </p:txBody>
      </p:sp>
      <p:sp>
        <p:nvSpPr>
          <p:cNvPr id="31749" name="Rectangle 1029"/>
          <p:cNvSpPr>
            <a:spLocks noChangeArrowheads="1"/>
          </p:cNvSpPr>
          <p:nvPr/>
        </p:nvSpPr>
        <p:spPr bwMode="auto">
          <a:xfrm>
            <a:off x="5653261" y="6453336"/>
            <a:ext cx="3743275" cy="366713"/>
          </a:xfrm>
          <a:prstGeom prst="rect">
            <a:avLst/>
          </a:prstGeom>
          <a:noFill/>
          <a:ln w="12700">
            <a:noFill/>
            <a:miter lim="800000"/>
            <a:headEnd type="none" w="sm" len="sm"/>
            <a:tailEnd type="none" w="sm" len="sm"/>
          </a:ln>
        </p:spPr>
        <p:txBody>
          <a:bodyPr wrap="square">
            <a:spAutoFit/>
          </a:bodyPr>
          <a:lstStyle/>
          <a:p>
            <a:r>
              <a:rPr lang="en-US" sz="1800" i="1" dirty="0" err="1">
                <a:solidFill>
                  <a:srgbClr val="000099"/>
                </a:solidFill>
                <a:latin typeface="Arial" pitchFamily="34" charset="0"/>
              </a:rPr>
              <a:t>Toumbourou</a:t>
            </a:r>
            <a:r>
              <a:rPr lang="en-US" sz="1800" i="1" dirty="0">
                <a:solidFill>
                  <a:srgbClr val="000099"/>
                </a:solidFill>
                <a:latin typeface="Arial" pitchFamily="34" charset="0"/>
              </a:rPr>
              <a:t>, Lancet, 2007</a:t>
            </a:r>
            <a:endParaRPr lang="en-IE" sz="1800" i="1" dirty="0">
              <a:solidFill>
                <a:srgbClr val="000099"/>
              </a:solidFill>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11188" y="549275"/>
            <a:ext cx="7772400" cy="792163"/>
          </a:xfrm>
        </p:spPr>
        <p:txBody>
          <a:bodyPr/>
          <a:lstStyle/>
          <a:p>
            <a:pPr marL="838200" indent="-838200"/>
            <a:r>
              <a:rPr lang="fr-CH" sz="4000"/>
              <a:t>Multi dimensional family therapy</a:t>
            </a:r>
            <a:br>
              <a:rPr lang="fr-CH" sz="4000"/>
            </a:br>
            <a:endParaRPr lang="fr-FR" sz="4000"/>
          </a:p>
        </p:txBody>
      </p:sp>
      <p:sp>
        <p:nvSpPr>
          <p:cNvPr id="131075" name="Rectangle 3"/>
          <p:cNvSpPr>
            <a:spLocks noGrp="1" noChangeArrowheads="1"/>
          </p:cNvSpPr>
          <p:nvPr>
            <p:ph type="subTitle" idx="1"/>
          </p:nvPr>
        </p:nvSpPr>
        <p:spPr>
          <a:xfrm>
            <a:off x="755650" y="1484313"/>
            <a:ext cx="7777163" cy="4154487"/>
          </a:xfrm>
        </p:spPr>
        <p:txBody>
          <a:bodyPr/>
          <a:lstStyle/>
          <a:p>
            <a:pPr marL="441325" indent="-441325" algn="l">
              <a:buFont typeface="Wingdings" pitchFamily="2" charset="2"/>
              <a:buChar char="q"/>
              <a:defRPr/>
            </a:pPr>
            <a:r>
              <a:rPr lang="fr-CH" sz="2400" dirty="0" err="1"/>
              <a:t>Ambulatory</a:t>
            </a:r>
            <a:r>
              <a:rPr lang="fr-CH" sz="2400" dirty="0"/>
              <a:t>.</a:t>
            </a:r>
          </a:p>
          <a:p>
            <a:pPr marL="441325" indent="-441325" algn="l">
              <a:buFont typeface="Wingdings" pitchFamily="2" charset="2"/>
              <a:buChar char="q"/>
              <a:defRPr/>
            </a:pPr>
            <a:r>
              <a:rPr lang="fr-CH" sz="2400" dirty="0" err="1"/>
              <a:t>Developmental</a:t>
            </a:r>
            <a:r>
              <a:rPr lang="fr-CH" sz="2400" dirty="0"/>
              <a:t> perspective</a:t>
            </a:r>
          </a:p>
          <a:p>
            <a:pPr marL="441325" indent="-441325" algn="l">
              <a:buFont typeface="Wingdings" pitchFamily="2" charset="2"/>
              <a:buChar char="q"/>
              <a:defRPr/>
            </a:pPr>
            <a:r>
              <a:rPr lang="fr-CH" sz="2400" dirty="0" err="1"/>
              <a:t>Centered</a:t>
            </a:r>
            <a:r>
              <a:rPr lang="fr-CH" sz="2400" dirty="0"/>
              <a:t> on addiction</a:t>
            </a:r>
          </a:p>
          <a:p>
            <a:pPr marL="441325" indent="-441325" algn="l">
              <a:buFont typeface="Wingdings" pitchFamily="2" charset="2"/>
              <a:buChar char="q"/>
              <a:defRPr/>
            </a:pPr>
            <a:r>
              <a:rPr lang="fr-CH" sz="2400" dirty="0"/>
              <a:t>Intensive and of short </a:t>
            </a:r>
            <a:r>
              <a:rPr lang="fr-CH" sz="2400" dirty="0" err="1"/>
              <a:t>duration</a:t>
            </a:r>
            <a:r>
              <a:rPr lang="fr-CH" sz="2400" dirty="0"/>
              <a:t> (6 </a:t>
            </a:r>
            <a:r>
              <a:rPr lang="fr-CH" sz="2400" dirty="0" err="1"/>
              <a:t>months</a:t>
            </a:r>
            <a:r>
              <a:rPr lang="fr-CH" sz="2400" dirty="0"/>
              <a:t>)</a:t>
            </a:r>
          </a:p>
          <a:p>
            <a:pPr marL="441325" indent="-441325" algn="l">
              <a:buFont typeface="Wingdings" pitchFamily="2" charset="2"/>
              <a:buChar char="q"/>
              <a:defRPr/>
            </a:pPr>
            <a:r>
              <a:rPr lang="fr-CH" sz="2400" dirty="0" err="1"/>
              <a:t>Enactment</a:t>
            </a:r>
            <a:r>
              <a:rPr lang="fr-CH" sz="2400" dirty="0"/>
              <a:t>-</a:t>
            </a:r>
            <a:r>
              <a:rPr lang="fr-CH" sz="2400" dirty="0" err="1"/>
              <a:t>based</a:t>
            </a:r>
            <a:endParaRPr lang="fr-CH" sz="2400" dirty="0"/>
          </a:p>
          <a:p>
            <a:pPr marL="441325" indent="-441325" algn="l">
              <a:buFont typeface="Wingdings" pitchFamily="2" charset="2"/>
              <a:buChar char="q"/>
              <a:defRPr/>
            </a:pPr>
            <a:r>
              <a:rPr lang="fr-CH" sz="2400" dirty="0" err="1"/>
              <a:t>Focusing</a:t>
            </a:r>
            <a:r>
              <a:rPr lang="fr-CH" sz="2400" dirty="0"/>
              <a:t> on 1) the adolescent; 2) the parents; 3) the </a:t>
            </a:r>
            <a:r>
              <a:rPr lang="fr-CH" sz="2400" dirty="0" err="1"/>
              <a:t>family</a:t>
            </a:r>
            <a:r>
              <a:rPr lang="fr-CH" sz="2400" dirty="0"/>
              <a:t>; 4) the extra-</a:t>
            </a:r>
            <a:r>
              <a:rPr lang="fr-CH" sz="2400" dirty="0" err="1"/>
              <a:t>family</a:t>
            </a:r>
            <a:r>
              <a:rPr lang="fr-CH" sz="2400" dirty="0"/>
              <a:t> </a:t>
            </a:r>
            <a:r>
              <a:rPr lang="fr-CH" sz="2400" dirty="0" err="1"/>
              <a:t>context</a:t>
            </a:r>
            <a:endParaRPr lang="fr-CH" sz="2400" dirty="0"/>
          </a:p>
          <a:p>
            <a:pPr marL="441325" indent="-441325" algn="l">
              <a:buFont typeface="Wingdings" pitchFamily="2" charset="2"/>
              <a:buChar char="q"/>
              <a:defRPr/>
            </a:pPr>
            <a:r>
              <a:rPr lang="fr-CH" sz="2400" dirty="0" err="1"/>
              <a:t>Organized</a:t>
            </a:r>
            <a:r>
              <a:rPr lang="fr-CH" sz="2400" dirty="0"/>
              <a:t> in </a:t>
            </a:r>
            <a:r>
              <a:rPr lang="fr-CH" sz="2400" dirty="0" err="1"/>
              <a:t>three</a:t>
            </a:r>
            <a:r>
              <a:rPr lang="fr-CH" sz="2400" dirty="0"/>
              <a:t> </a:t>
            </a:r>
            <a:r>
              <a:rPr lang="fr-CH" sz="2400" dirty="0" err="1"/>
              <a:t>steps</a:t>
            </a:r>
            <a:endParaRPr lang="fr-CH" sz="2400" dirty="0"/>
          </a:p>
          <a:p>
            <a:pPr marL="898525" lvl="1" indent="-441325" algn="l">
              <a:buFont typeface="Wingdings" pitchFamily="2" charset="2"/>
              <a:buChar char="q"/>
              <a:defRPr/>
            </a:pPr>
            <a:r>
              <a:rPr lang="fr-CH" i="1" dirty="0"/>
              <a:t>Evaluation and </a:t>
            </a:r>
            <a:r>
              <a:rPr lang="fr-CH" i="1" dirty="0" err="1"/>
              <a:t>creation</a:t>
            </a:r>
            <a:r>
              <a:rPr lang="fr-CH" i="1" dirty="0"/>
              <a:t> of alliance</a:t>
            </a:r>
          </a:p>
          <a:p>
            <a:pPr marL="898525" lvl="1" indent="-441325" algn="l">
              <a:buFont typeface="Wingdings" pitchFamily="2" charset="2"/>
              <a:buChar char="q"/>
              <a:defRPr/>
            </a:pPr>
            <a:r>
              <a:rPr lang="fr-CH" i="1" dirty="0"/>
              <a:t>Focus on actions &amp; solutions</a:t>
            </a:r>
          </a:p>
          <a:p>
            <a:pPr marL="898525" lvl="1" indent="-441325" algn="l">
              <a:buFont typeface="Wingdings" pitchFamily="2" charset="2"/>
              <a:buChar char="q"/>
              <a:defRPr/>
            </a:pPr>
            <a:r>
              <a:rPr lang="fr-CH" i="1" dirty="0"/>
              <a:t>Consolidation</a:t>
            </a:r>
            <a:endParaRPr lang="fr-FR" i="1" dirty="0"/>
          </a:p>
          <a:p>
            <a:pPr marL="441325" indent="-441325" algn="l">
              <a:buFont typeface="Wingdings" pitchFamily="2" charset="2"/>
              <a:buChar char="q"/>
              <a:defRPr/>
            </a:pPr>
            <a:endParaRPr lang="fr-CH" sz="2400" dirty="0"/>
          </a:p>
          <a:p>
            <a:pPr marL="533400" indent="-533400" algn="l">
              <a:buClr>
                <a:schemeClr val="accent6">
                  <a:lumMod val="75000"/>
                </a:schemeClr>
              </a:buClr>
              <a:buFont typeface="Wingdings" pitchFamily="2" charset="2"/>
              <a:buChar char="q"/>
              <a:defRPr/>
            </a:pPr>
            <a:endParaRPr lang="fr-CH" sz="2400" dirty="0"/>
          </a:p>
        </p:txBody>
      </p:sp>
      <p:sp>
        <p:nvSpPr>
          <p:cNvPr id="32772" name="ZoneTexte 3"/>
          <p:cNvSpPr txBox="1">
            <a:spLocks noChangeArrowheads="1"/>
          </p:cNvSpPr>
          <p:nvPr/>
        </p:nvSpPr>
        <p:spPr bwMode="auto">
          <a:xfrm>
            <a:off x="6026150" y="6167438"/>
            <a:ext cx="2794000" cy="646112"/>
          </a:xfrm>
          <a:prstGeom prst="rect">
            <a:avLst/>
          </a:prstGeom>
          <a:noFill/>
          <a:ln w="9525">
            <a:noFill/>
            <a:miter lim="800000"/>
            <a:headEnd/>
            <a:tailEnd/>
          </a:ln>
        </p:spPr>
        <p:txBody>
          <a:bodyPr wrap="none">
            <a:spAutoFit/>
          </a:bodyPr>
          <a:lstStyle/>
          <a:p>
            <a:r>
              <a:rPr lang="fr-CH" sz="1800" i="1"/>
              <a:t>Dr Howard Liddle et al.</a:t>
            </a:r>
            <a:br>
              <a:rPr lang="fr-CH" sz="1800" i="1"/>
            </a:br>
            <a:r>
              <a:rPr lang="fr-CH" sz="1800" i="1"/>
              <a:t>CTRADA, Université Miami</a:t>
            </a:r>
            <a:endParaRPr lang="fr-C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3"/>
          <p:cNvSpPr>
            <a:spLocks noGrp="1"/>
          </p:cNvSpPr>
          <p:nvPr>
            <p:ph type="sldNum" sz="quarter" idx="11"/>
          </p:nvPr>
        </p:nvSpPr>
        <p:spPr>
          <a:xfrm>
            <a:off x="0" y="6400800"/>
            <a:ext cx="1905000" cy="457200"/>
          </a:xfrm>
          <a:noFill/>
        </p:spPr>
        <p:txBody>
          <a:bodyPr/>
          <a:lstStyle/>
          <a:p>
            <a:pPr algn="l" defTabSz="762000"/>
            <a:fld id="{87BA2811-768E-4107-AEE8-341C2AD3B3B5}" type="slidenum">
              <a:rPr lang="en-GB" b="0" smtClean="0"/>
              <a:pPr algn="l" defTabSz="762000"/>
              <a:t>43</a:t>
            </a:fld>
            <a:endParaRPr lang="en-GB" b="0"/>
          </a:p>
        </p:txBody>
      </p:sp>
      <p:sp>
        <p:nvSpPr>
          <p:cNvPr id="30723" name="Rectangle 2"/>
          <p:cNvSpPr>
            <a:spLocks noGrp="1" noChangeArrowheads="1"/>
          </p:cNvSpPr>
          <p:nvPr>
            <p:ph type="title"/>
          </p:nvPr>
        </p:nvSpPr>
        <p:spPr>
          <a:xfrm>
            <a:off x="684213" y="404813"/>
            <a:ext cx="8128000" cy="1176337"/>
          </a:xfrm>
        </p:spPr>
        <p:txBody>
          <a:bodyPr/>
          <a:lstStyle/>
          <a:p>
            <a:r>
              <a:rPr lang="en-IE" sz="4800"/>
              <a:t>REFERRAL PROCESS</a:t>
            </a:r>
            <a:br>
              <a:rPr lang="en-IE" sz="4800"/>
            </a:br>
            <a:r>
              <a:rPr lang="en-GB" sz="4000" i="1">
                <a:cs typeface="Times New Roman" pitchFamily="18" charset="0"/>
              </a:rPr>
              <a:t>The answers</a:t>
            </a:r>
            <a:endParaRPr lang="en-IE" sz="3200" i="1">
              <a:cs typeface="Times New Roman" pitchFamily="18" charset="0"/>
            </a:endParaRPr>
          </a:p>
        </p:txBody>
      </p:sp>
      <p:sp>
        <p:nvSpPr>
          <p:cNvPr id="30724" name="Rectangle 3"/>
          <p:cNvSpPr>
            <a:spLocks noGrp="1" noChangeArrowheads="1"/>
          </p:cNvSpPr>
          <p:nvPr>
            <p:ph type="body" idx="1"/>
          </p:nvPr>
        </p:nvSpPr>
        <p:spPr>
          <a:xfrm>
            <a:off x="611188" y="1876425"/>
            <a:ext cx="8262937" cy="4648200"/>
          </a:xfrm>
        </p:spPr>
        <p:txBody>
          <a:bodyPr/>
          <a:lstStyle/>
          <a:p>
            <a:pPr marL="342900" indent="-342900" defTabSz="914400"/>
            <a:r>
              <a:rPr lang="en-GB" sz="2800">
                <a:cs typeface="Times New Roman" pitchFamily="18" charset="0"/>
              </a:rPr>
              <a:t>A detailed assessment with a mental health professional doesn’t imply a long treatment</a:t>
            </a:r>
            <a:br>
              <a:rPr lang="en-GB" sz="2800">
                <a:cs typeface="Times New Roman" pitchFamily="18" charset="0"/>
              </a:rPr>
            </a:br>
            <a:endParaRPr lang="en-GB" sz="2800">
              <a:cs typeface="Times New Roman" pitchFamily="18" charset="0"/>
            </a:endParaRPr>
          </a:p>
          <a:p>
            <a:pPr marL="342900" indent="-342900" defTabSz="914400"/>
            <a:r>
              <a:rPr lang="en-GB" sz="2800">
                <a:cs typeface="Times New Roman" pitchFamily="18" charset="0"/>
              </a:rPr>
              <a:t>Accompany the adolescent to the specialist</a:t>
            </a:r>
            <a:br>
              <a:rPr lang="en-GB" sz="2800">
                <a:cs typeface="Times New Roman" pitchFamily="18" charset="0"/>
              </a:rPr>
            </a:br>
            <a:r>
              <a:rPr lang="en-GB" sz="2800">
                <a:cs typeface="Times New Roman" pitchFamily="18" charset="0"/>
              </a:rPr>
              <a:t>or let him be accompanied by a friend</a:t>
            </a:r>
          </a:p>
          <a:p>
            <a:pPr marL="342900" indent="-342900" defTabSz="914400"/>
            <a:endParaRPr lang="en-IE" sz="2800"/>
          </a:p>
          <a:p>
            <a:pPr marL="342900" indent="-342900" defTabSz="914400"/>
            <a:r>
              <a:rPr lang="en-GB" sz="2800">
                <a:cs typeface="Times New Roman" pitchFamily="18" charset="0"/>
              </a:rPr>
              <a:t>Organize a co-consultation</a:t>
            </a:r>
            <a:br>
              <a:rPr lang="en-GB" sz="2800">
                <a:cs typeface="Times New Roman" pitchFamily="18" charset="0"/>
              </a:rPr>
            </a:br>
            <a:endParaRPr lang="en-GB" sz="2800">
              <a:cs typeface="Times New Roman" pitchFamily="18" charset="0"/>
            </a:endParaRPr>
          </a:p>
          <a:p>
            <a:pPr marL="342900" indent="-342900" defTabSz="914400"/>
            <a:r>
              <a:rPr lang="en-GB" sz="2800">
                <a:cs typeface="Times New Roman" pitchFamily="18" charset="0"/>
              </a:rPr>
              <a:t>Remain in the situation, follow-up to be sure that the process continues</a:t>
            </a:r>
            <a:br>
              <a:rPr lang="en-GB" sz="2800">
                <a:cs typeface="Times New Roman" pitchFamily="18" charset="0"/>
              </a:rPr>
            </a:br>
            <a:endParaRPr lang="en-GB" sz="2800">
              <a:cs typeface="Times New Roman" pitchFamily="18"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9512" y="2708920"/>
            <a:ext cx="8686800" cy="1371600"/>
          </a:xfrm>
        </p:spPr>
        <p:txBody>
          <a:bodyPr/>
          <a:lstStyle/>
          <a:p>
            <a:r>
              <a:rPr lang="fr-CH" sz="5400" dirty="0" err="1">
                <a:solidFill>
                  <a:srgbClr val="FF0000"/>
                </a:solidFill>
              </a:rPr>
              <a:t>Prevention</a:t>
            </a:r>
            <a:endParaRPr lang="fr-CH" sz="5400" dirty="0">
              <a:solidFill>
                <a:srgbClr val="FF0000"/>
              </a:solidFill>
            </a:endParaRPr>
          </a:p>
        </p:txBody>
      </p:sp>
      <p:sp>
        <p:nvSpPr>
          <p:cNvPr id="33795" name="Espace réservé du numéro de diapositive 3"/>
          <p:cNvSpPr>
            <a:spLocks noGrp="1"/>
          </p:cNvSpPr>
          <p:nvPr>
            <p:ph type="sldNum" sz="quarter" idx="11"/>
          </p:nvPr>
        </p:nvSpPr>
        <p:spPr>
          <a:noFill/>
        </p:spPr>
        <p:txBody>
          <a:bodyPr/>
          <a:lstStyle/>
          <a:p>
            <a:fld id="{AEB0B712-BCD0-4D19-BF99-F836C6F65BB0}" type="slidenum">
              <a:rPr lang="en-GB" smtClean="0"/>
              <a:pPr/>
              <a:t>44</a:t>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71600" y="260648"/>
            <a:ext cx="7340600" cy="1143000"/>
          </a:xfrm>
          <a:noFill/>
        </p:spPr>
        <p:txBody>
          <a:bodyPr/>
          <a:lstStyle/>
          <a:p>
            <a:r>
              <a:rPr lang="en-US" sz="5400" dirty="0"/>
              <a:t>Prevention: principles</a:t>
            </a:r>
          </a:p>
        </p:txBody>
      </p:sp>
      <p:sp>
        <p:nvSpPr>
          <p:cNvPr id="236547" name="Rectangle 3"/>
          <p:cNvSpPr>
            <a:spLocks noGrp="1" noChangeArrowheads="1"/>
          </p:cNvSpPr>
          <p:nvPr>
            <p:ph type="body" idx="1"/>
          </p:nvPr>
        </p:nvSpPr>
        <p:spPr>
          <a:xfrm>
            <a:off x="857250" y="1643063"/>
            <a:ext cx="7772400" cy="2705100"/>
          </a:xfrm>
          <a:noFill/>
        </p:spPr>
        <p:txBody>
          <a:bodyPr/>
          <a:lstStyle/>
          <a:p>
            <a:pPr marL="444500" indent="-444500" defTabSz="914400">
              <a:lnSpc>
                <a:spcPct val="90000"/>
              </a:lnSpc>
            </a:pPr>
            <a:r>
              <a:rPr lang="en-US" sz="3600" dirty="0"/>
              <a:t>Information: not enough		</a:t>
            </a:r>
            <a:br>
              <a:rPr lang="en-US" sz="3600" dirty="0"/>
            </a:br>
            <a:endParaRPr lang="en-US" sz="3600" dirty="0"/>
          </a:p>
          <a:p>
            <a:pPr marL="444500" indent="-444500" defTabSz="914400">
              <a:lnSpc>
                <a:spcPct val="90000"/>
              </a:lnSpc>
            </a:pPr>
            <a:r>
              <a:rPr lang="en-US" sz="3600" dirty="0"/>
              <a:t>Life skills (in schools)	</a:t>
            </a:r>
            <a:br>
              <a:rPr lang="en-US" sz="3600" dirty="0"/>
            </a:br>
            <a:endParaRPr lang="en-US" sz="3600" dirty="0"/>
          </a:p>
          <a:p>
            <a:pPr marL="444500" indent="-444500" defTabSz="914400">
              <a:lnSpc>
                <a:spcPct val="90000"/>
              </a:lnSpc>
            </a:pPr>
            <a:r>
              <a:rPr lang="en-US" sz="3600" dirty="0"/>
              <a:t>Environmental measures</a:t>
            </a:r>
            <a:br>
              <a:rPr lang="en-US" sz="3600" dirty="0"/>
            </a:br>
            <a:endParaRPr lang="en-US" sz="3600" dirty="0"/>
          </a:p>
          <a:p>
            <a:pPr marL="444500" indent="-444500" defTabSz="914400">
              <a:lnSpc>
                <a:spcPct val="90000"/>
              </a:lnSpc>
            </a:pPr>
            <a:r>
              <a:rPr lang="en-US" sz="3600" dirty="0"/>
              <a:t>Policies</a:t>
            </a:r>
          </a:p>
        </p:txBody>
      </p:sp>
      <p:sp>
        <p:nvSpPr>
          <p:cNvPr id="5" name="ZoneTexte 4"/>
          <p:cNvSpPr txBox="1"/>
          <p:nvPr/>
        </p:nvSpPr>
        <p:spPr>
          <a:xfrm>
            <a:off x="6990412" y="6093296"/>
            <a:ext cx="1326004" cy="369332"/>
          </a:xfrm>
          <a:prstGeom prst="rect">
            <a:avLst/>
          </a:prstGeom>
          <a:noFill/>
        </p:spPr>
        <p:txBody>
          <a:bodyPr wrap="none" rtlCol="0">
            <a:spAutoFit/>
          </a:bodyPr>
          <a:lstStyle/>
          <a:p>
            <a:r>
              <a:rPr lang="fr-CH" sz="1800" i="1" dirty="0">
                <a:solidFill>
                  <a:schemeClr val="accent2"/>
                </a:solidFill>
              </a:rPr>
              <a:t>Room, 2012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additive="base">
                                        <p:cTn id="7" dur="500" fill="hold"/>
                                        <p:tgtEl>
                                          <p:spTgt spid="236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6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6547">
                                            <p:txEl>
                                              <p:pRg st="1" end="1"/>
                                            </p:txEl>
                                          </p:spTgt>
                                        </p:tgtEl>
                                        <p:attrNameLst>
                                          <p:attrName>style.visibility</p:attrName>
                                        </p:attrNameLst>
                                      </p:cBhvr>
                                      <p:to>
                                        <p:strVal val="visible"/>
                                      </p:to>
                                    </p:set>
                                    <p:anim calcmode="lin" valueType="num">
                                      <p:cBhvr additive="base">
                                        <p:cTn id="13" dur="500" fill="hold"/>
                                        <p:tgtEl>
                                          <p:spTgt spid="236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6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6547">
                                            <p:txEl>
                                              <p:pRg st="2" end="2"/>
                                            </p:txEl>
                                          </p:spTgt>
                                        </p:tgtEl>
                                        <p:attrNameLst>
                                          <p:attrName>style.visibility</p:attrName>
                                        </p:attrNameLst>
                                      </p:cBhvr>
                                      <p:to>
                                        <p:strVal val="visible"/>
                                      </p:to>
                                    </p:set>
                                    <p:anim calcmode="lin" valueType="num">
                                      <p:cBhvr additive="base">
                                        <p:cTn id="19" dur="500" fill="hold"/>
                                        <p:tgtEl>
                                          <p:spTgt spid="236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6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6547">
                                            <p:txEl>
                                              <p:pRg st="3" end="3"/>
                                            </p:txEl>
                                          </p:spTgt>
                                        </p:tgtEl>
                                        <p:attrNameLst>
                                          <p:attrName>style.visibility</p:attrName>
                                        </p:attrNameLst>
                                      </p:cBhvr>
                                      <p:to>
                                        <p:strVal val="visible"/>
                                      </p:to>
                                    </p:set>
                                    <p:anim calcmode="lin" valueType="num">
                                      <p:cBhvr additive="base">
                                        <p:cTn id="25" dur="500" fill="hold"/>
                                        <p:tgtEl>
                                          <p:spTgt spid="2365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65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CH" sz="3600"/>
              <a:t>PREVENTION IN THE FIELD OF  SUBSTANCE USE/MISUSE/ABUSE</a:t>
            </a:r>
          </a:p>
        </p:txBody>
      </p:sp>
      <p:sp>
        <p:nvSpPr>
          <p:cNvPr id="34819" name="Espace réservé du numéro de diapositive 3"/>
          <p:cNvSpPr>
            <a:spLocks noGrp="1"/>
          </p:cNvSpPr>
          <p:nvPr>
            <p:ph type="sldNum" sz="quarter" idx="11"/>
          </p:nvPr>
        </p:nvSpPr>
        <p:spPr>
          <a:noFill/>
        </p:spPr>
        <p:txBody>
          <a:bodyPr/>
          <a:lstStyle/>
          <a:p>
            <a:fld id="{B3D3052D-0F55-45E6-8D55-B097320B8724}" type="slidenum">
              <a:rPr lang="en-GB" smtClean="0"/>
              <a:pPr/>
              <a:t>46</a:t>
            </a:fld>
            <a:endParaRPr lang="en-GB"/>
          </a:p>
        </p:txBody>
      </p:sp>
      <p:sp>
        <p:nvSpPr>
          <p:cNvPr id="5" name="Rectangle 3"/>
          <p:cNvSpPr txBox="1">
            <a:spLocks noChangeArrowheads="1"/>
          </p:cNvSpPr>
          <p:nvPr/>
        </p:nvSpPr>
        <p:spPr bwMode="auto">
          <a:xfrm>
            <a:off x="827088" y="1989138"/>
            <a:ext cx="7772400" cy="2705100"/>
          </a:xfrm>
          <a:prstGeom prst="rect">
            <a:avLst/>
          </a:prstGeom>
          <a:noFill/>
          <a:ln w="9525">
            <a:noFill/>
            <a:miter lim="800000"/>
            <a:headEnd/>
            <a:tailEnd/>
          </a:ln>
        </p:spPr>
        <p:txBody>
          <a:bodyPr lIns="92075" tIns="46038" rIns="92075" bIns="46038"/>
          <a:lstStyle/>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Information: not effective		</a:t>
            </a:r>
            <a:br>
              <a:rPr lang="en-US" sz="3600" kern="0" dirty="0">
                <a:latin typeface="+mn-lt"/>
              </a:rPr>
            </a:br>
            <a:endParaRPr lang="en-US" sz="3600" kern="0" dirty="0">
              <a:latin typeface="+mn-lt"/>
            </a:endParaRPr>
          </a:p>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Life skills (in schools)	</a:t>
            </a:r>
            <a:br>
              <a:rPr lang="en-US" sz="3600" kern="0" dirty="0">
                <a:latin typeface="+mn-lt"/>
              </a:rPr>
            </a:br>
            <a:endParaRPr lang="en-US" sz="3600" kern="0" dirty="0">
              <a:latin typeface="+mn-lt"/>
            </a:endParaRPr>
          </a:p>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Environmental measures</a:t>
            </a:r>
            <a:br>
              <a:rPr lang="en-US" sz="3600" kern="0" dirty="0">
                <a:latin typeface="+mn-lt"/>
              </a:rPr>
            </a:br>
            <a:endParaRPr lang="en-US" sz="3600" kern="0" dirty="0">
              <a:latin typeface="+mn-lt"/>
            </a:endParaRPr>
          </a:p>
          <a:p>
            <a:pPr marL="285750" indent="-285750" eaLnBrk="0" hangingPunct="0">
              <a:lnSpc>
                <a:spcPct val="90000"/>
              </a:lnSpc>
              <a:spcBef>
                <a:spcPct val="20000"/>
              </a:spcBef>
              <a:buClr>
                <a:srgbClr val="990033"/>
              </a:buClr>
              <a:buFont typeface="Monotype Sorts" charset="2"/>
              <a:buBlip>
                <a:blip r:embed="rId2"/>
              </a:buBlip>
              <a:defRPr/>
            </a:pPr>
            <a:r>
              <a:rPr lang="en-US" sz="3600" kern="0" dirty="0">
                <a:latin typeface="+mn-lt"/>
              </a:rPr>
              <a:t>Policies</a:t>
            </a:r>
          </a:p>
        </p:txBody>
      </p:sp>
      <p:sp>
        <p:nvSpPr>
          <p:cNvPr id="34821" name="Rectangle 5"/>
          <p:cNvSpPr>
            <a:spLocks noChangeArrowheads="1"/>
          </p:cNvSpPr>
          <p:nvPr/>
        </p:nvSpPr>
        <p:spPr bwMode="auto">
          <a:xfrm>
            <a:off x="4968875" y="6021388"/>
            <a:ext cx="4572000" cy="757237"/>
          </a:xfrm>
          <a:prstGeom prst="rect">
            <a:avLst/>
          </a:prstGeom>
          <a:noFill/>
          <a:ln w="9525">
            <a:noFill/>
            <a:miter lim="800000"/>
            <a:headEnd/>
            <a:tailEnd/>
          </a:ln>
        </p:spPr>
        <p:txBody>
          <a:bodyPr>
            <a:spAutoFit/>
          </a:bodyPr>
          <a:lstStyle/>
          <a:p>
            <a:pPr defTabSz="762000">
              <a:lnSpc>
                <a:spcPct val="90000"/>
              </a:lnSpc>
            </a:pPr>
            <a:r>
              <a:rPr lang="en-US" sz="1600" i="1" dirty="0">
                <a:latin typeface="TimesNewRomanPS" charset="0"/>
              </a:rPr>
              <a:t>Tobler  al, J Prim Prevention, 2000</a:t>
            </a:r>
          </a:p>
          <a:p>
            <a:pPr defTabSz="762000">
              <a:lnSpc>
                <a:spcPct val="90000"/>
              </a:lnSpc>
            </a:pPr>
            <a:r>
              <a:rPr lang="en-US" sz="1600" i="1" dirty="0" err="1">
                <a:latin typeface="TimesNewRomanPS" charset="0"/>
              </a:rPr>
              <a:t>Kumpfer</a:t>
            </a:r>
            <a:r>
              <a:rPr lang="en-US" sz="1600" i="1" dirty="0">
                <a:latin typeface="TimesNewRomanPS" charset="0"/>
              </a:rPr>
              <a:t>, </a:t>
            </a:r>
            <a:r>
              <a:rPr lang="en-US" sz="1600" i="1" dirty="0" err="1">
                <a:latin typeface="TimesNewRomanPS" charset="0"/>
              </a:rPr>
              <a:t>Subst</a:t>
            </a:r>
            <a:r>
              <a:rPr lang="en-US" sz="1600" i="1" dirty="0">
                <a:latin typeface="TimesNewRomanPS" charset="0"/>
              </a:rPr>
              <a:t> Use &amp; Misuse, 2003</a:t>
            </a:r>
          </a:p>
          <a:p>
            <a:pPr defTabSz="762000">
              <a:lnSpc>
                <a:spcPct val="90000"/>
              </a:lnSpc>
            </a:pPr>
            <a:r>
              <a:rPr lang="en-US" sz="1600" i="1" dirty="0" err="1">
                <a:latin typeface="TimesNewRomanPS" charset="0"/>
              </a:rPr>
              <a:t>Botvin</a:t>
            </a:r>
            <a:r>
              <a:rPr lang="en-US" sz="1600" i="1" dirty="0">
                <a:latin typeface="TimesNewRomanPS" charset="0"/>
              </a:rPr>
              <a:t>, </a:t>
            </a:r>
            <a:r>
              <a:rPr lang="en-GB" sz="1600" i="1" dirty="0">
                <a:latin typeface="TimesNewRomanPS" charset="0"/>
                <a:cs typeface="Times New Roman" pitchFamily="18" charset="0"/>
              </a:rPr>
              <a:t>Addict </a:t>
            </a:r>
            <a:r>
              <a:rPr lang="en-GB" sz="1600" i="1" dirty="0" err="1">
                <a:latin typeface="TimesNewRomanPS" charset="0"/>
                <a:cs typeface="Times New Roman" pitchFamily="18" charset="0"/>
              </a:rPr>
              <a:t>Behav</a:t>
            </a:r>
            <a:r>
              <a:rPr lang="en-GB" sz="1600" i="1" dirty="0">
                <a:latin typeface="TimesNewRomanPS" charset="0"/>
                <a:cs typeface="Times New Roman" pitchFamily="18" charset="0"/>
              </a:rPr>
              <a:t>, 2000</a:t>
            </a:r>
            <a:endParaRPr lang="en-US" sz="1600" i="1" dirty="0">
              <a:latin typeface="TimesNewRomanPS"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4"/>
          <p:cNvSpPr>
            <a:spLocks noGrp="1"/>
          </p:cNvSpPr>
          <p:nvPr>
            <p:ph type="sldNum" sz="quarter" idx="11"/>
          </p:nvPr>
        </p:nvSpPr>
        <p:spPr>
          <a:noFill/>
        </p:spPr>
        <p:txBody>
          <a:bodyPr/>
          <a:lstStyle/>
          <a:p>
            <a:pPr defTabSz="762000"/>
            <a:fld id="{4BEE4238-1A12-4E31-9DEF-96946F9F8357}" type="slidenum">
              <a:rPr lang="en-GB" smtClean="0"/>
              <a:pPr defTabSz="762000"/>
              <a:t>47</a:t>
            </a:fld>
            <a:endParaRPr lang="en-GB"/>
          </a:p>
        </p:txBody>
      </p:sp>
      <p:sp>
        <p:nvSpPr>
          <p:cNvPr id="41987" name="Rectangle 2"/>
          <p:cNvSpPr>
            <a:spLocks noGrp="1" noChangeArrowheads="1"/>
          </p:cNvSpPr>
          <p:nvPr>
            <p:ph type="title"/>
          </p:nvPr>
        </p:nvSpPr>
        <p:spPr>
          <a:xfrm>
            <a:off x="755576" y="2852936"/>
            <a:ext cx="7772400" cy="1143000"/>
          </a:xfrm>
          <a:noFill/>
        </p:spPr>
        <p:txBody>
          <a:bodyPr/>
          <a:lstStyle/>
          <a:p>
            <a:pPr algn="l"/>
            <a:r>
              <a:rPr lang="en-US" sz="2700" dirty="0">
                <a:solidFill>
                  <a:schemeClr val="tx1"/>
                </a:solidFill>
              </a:rPr>
              <a:t>Programs based on peer-led activities, those addressing skills and those involving the parents &amp; families seem to be more effective than those based on more traditional ways. Preventive methods should start at age 12 years and continue to age 18 years.</a:t>
            </a:r>
            <a:br>
              <a:rPr lang="en-US" sz="2700" dirty="0">
                <a:solidFill>
                  <a:schemeClr val="tx1"/>
                </a:solidFill>
              </a:rPr>
            </a:br>
            <a:r>
              <a:rPr lang="en-US" sz="2700" dirty="0">
                <a:solidFill>
                  <a:schemeClr val="tx1"/>
                </a:solidFill>
              </a:rPr>
              <a:t>	 </a:t>
            </a:r>
            <a:br>
              <a:rPr lang="en-US" sz="2700" dirty="0">
                <a:solidFill>
                  <a:schemeClr val="tx1"/>
                </a:solidFill>
              </a:rPr>
            </a:br>
            <a:r>
              <a:rPr lang="en-US" sz="2800" dirty="0">
                <a:solidFill>
                  <a:schemeClr val="tx1"/>
                </a:solidFill>
              </a:rPr>
              <a:t>School </a:t>
            </a:r>
            <a:r>
              <a:rPr lang="en-US" sz="2800" dirty="0" err="1">
                <a:solidFill>
                  <a:schemeClr val="tx1"/>
                </a:solidFill>
              </a:rPr>
              <a:t>programmes</a:t>
            </a:r>
            <a:r>
              <a:rPr lang="en-US" sz="2800" dirty="0">
                <a:solidFill>
                  <a:schemeClr val="tx1"/>
                </a:solidFill>
              </a:rPr>
              <a:t> based on a combination of social competence and social influence approaches showed, on average, small but consistent protective effects in preventing drug use</a:t>
            </a:r>
            <a:r>
              <a:rPr lang="en-US" sz="2700" dirty="0">
                <a:solidFill>
                  <a:schemeClr val="tx1"/>
                </a:solidFill>
              </a:rPr>
              <a:t/>
            </a:r>
            <a:br>
              <a:rPr lang="en-US" sz="2700" dirty="0">
                <a:solidFill>
                  <a:schemeClr val="tx1"/>
                </a:solidFill>
              </a:rPr>
            </a:br>
            <a:r>
              <a:rPr lang="en-US" sz="2700" dirty="0">
                <a:solidFill>
                  <a:schemeClr val="tx1"/>
                </a:solidFill>
              </a:rPr>
              <a:t> </a:t>
            </a:r>
          </a:p>
        </p:txBody>
      </p:sp>
      <p:sp>
        <p:nvSpPr>
          <p:cNvPr id="41988" name="Rectangle 3"/>
          <p:cNvSpPr>
            <a:spLocks noChangeArrowheads="1"/>
          </p:cNvSpPr>
          <p:nvPr/>
        </p:nvSpPr>
        <p:spPr bwMode="auto">
          <a:xfrm>
            <a:off x="4355976" y="5589240"/>
            <a:ext cx="4434932" cy="1200971"/>
          </a:xfrm>
          <a:prstGeom prst="rect">
            <a:avLst/>
          </a:prstGeom>
          <a:noFill/>
          <a:ln w="9525">
            <a:noFill/>
            <a:miter lim="800000"/>
            <a:headEnd/>
            <a:tailEnd/>
          </a:ln>
        </p:spPr>
        <p:txBody>
          <a:bodyPr wrap="none" lIns="92075" tIns="46038" rIns="92075" bIns="46038">
            <a:spAutoFit/>
          </a:bodyPr>
          <a:lstStyle/>
          <a:p>
            <a:r>
              <a:rPr lang="en-US" sz="1800" i="1" dirty="0" err="1">
                <a:solidFill>
                  <a:srgbClr val="000099"/>
                </a:solidFill>
                <a:latin typeface="Arial" pitchFamily="34" charset="0"/>
              </a:rPr>
              <a:t>Tobler</a:t>
            </a:r>
            <a:r>
              <a:rPr lang="en-US" sz="1800" i="1" dirty="0">
                <a:solidFill>
                  <a:srgbClr val="000099"/>
                </a:solidFill>
                <a:latin typeface="Arial" pitchFamily="34" charset="0"/>
              </a:rPr>
              <a:t>, NIDA Res </a:t>
            </a:r>
            <a:r>
              <a:rPr lang="en-US" sz="1800" i="1" dirty="0" err="1">
                <a:solidFill>
                  <a:srgbClr val="000099"/>
                </a:solidFill>
                <a:latin typeface="Arial" pitchFamily="34" charset="0"/>
              </a:rPr>
              <a:t>Monogr</a:t>
            </a:r>
            <a:r>
              <a:rPr lang="en-US" sz="1800" i="1" dirty="0">
                <a:solidFill>
                  <a:srgbClr val="000099"/>
                </a:solidFill>
                <a:latin typeface="Arial" pitchFamily="34" charset="0"/>
              </a:rPr>
              <a:t>. 1994</a:t>
            </a:r>
          </a:p>
          <a:p>
            <a:r>
              <a:rPr lang="fr-CH" sz="1800" i="1" dirty="0" err="1">
                <a:solidFill>
                  <a:srgbClr val="000099"/>
                </a:solidFill>
                <a:latin typeface="Arial" pitchFamily="34" charset="0"/>
              </a:rPr>
              <a:t>Foxcroft</a:t>
            </a:r>
            <a:r>
              <a:rPr lang="fr-CH" sz="1800" i="1" dirty="0">
                <a:solidFill>
                  <a:srgbClr val="000099"/>
                </a:solidFill>
                <a:latin typeface="Arial" pitchFamily="34" charset="0"/>
              </a:rPr>
              <a:t>, Cochrane, 2011</a:t>
            </a:r>
          </a:p>
          <a:p>
            <a:r>
              <a:rPr lang="en-US" sz="1800" i="1" dirty="0" err="1">
                <a:solidFill>
                  <a:srgbClr val="000099"/>
                </a:solidFill>
                <a:latin typeface="Arial" pitchFamily="34" charset="0"/>
              </a:rPr>
              <a:t>Faggiano</a:t>
            </a:r>
            <a:r>
              <a:rPr lang="en-US" sz="1800" i="1" dirty="0">
                <a:solidFill>
                  <a:srgbClr val="000099"/>
                </a:solidFill>
                <a:latin typeface="Arial" pitchFamily="34" charset="0"/>
              </a:rPr>
              <a:t>, Cochrane 2014</a:t>
            </a:r>
          </a:p>
          <a:p>
            <a:r>
              <a:rPr lang="fr-CH" sz="1800" i="1" dirty="0">
                <a:solidFill>
                  <a:srgbClr val="000099"/>
                </a:solidFill>
                <a:latin typeface="Arial" pitchFamily="34" charset="0"/>
              </a:rPr>
              <a:t>Flynn AB, Falco M, </a:t>
            </a:r>
            <a:r>
              <a:rPr lang="fr-CH" sz="1800" i="1" dirty="0" err="1">
                <a:solidFill>
                  <a:srgbClr val="000099"/>
                </a:solidFill>
                <a:latin typeface="Arial" pitchFamily="34" charset="0"/>
              </a:rPr>
              <a:t>Hocini</a:t>
            </a:r>
            <a:r>
              <a:rPr lang="fr-CH" sz="1800" i="1" dirty="0">
                <a:solidFill>
                  <a:srgbClr val="000099"/>
                </a:solidFill>
                <a:latin typeface="Arial" pitchFamily="34" charset="0"/>
              </a:rPr>
              <a:t> S, JAMA, 2015</a:t>
            </a:r>
            <a:endParaRPr lang="en-US" sz="1800" i="1" dirty="0">
              <a:solidFill>
                <a:srgbClr val="000099"/>
              </a:solidFill>
              <a:latin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362967" y="764704"/>
            <a:ext cx="8418065" cy="5580856"/>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5</a:t>
            </a:fld>
            <a:endParaRPr lang="en-GB"/>
          </a:p>
        </p:txBody>
      </p:sp>
    </p:spTree>
    <p:extLst>
      <p:ext uri="{BB962C8B-B14F-4D97-AF65-F5344CB8AC3E}">
        <p14:creationId xmlns:p14="http://schemas.microsoft.com/office/powerpoint/2010/main" val="32836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Alcohol Use</a:t>
            </a:r>
          </a:p>
        </p:txBody>
      </p:sp>
      <p:pic>
        <p:nvPicPr>
          <p:cNvPr id="5" name="Content Placeholder 4"/>
          <p:cNvPicPr>
            <a:picLocks noGrp="1" noChangeAspect="1"/>
          </p:cNvPicPr>
          <p:nvPr>
            <p:ph idx="1"/>
          </p:nvPr>
        </p:nvPicPr>
        <p:blipFill>
          <a:blip r:embed="rId2"/>
          <a:stretch>
            <a:fillRect/>
          </a:stretch>
        </p:blipFill>
        <p:spPr>
          <a:xfrm>
            <a:off x="335361" y="1205136"/>
            <a:ext cx="8580039" cy="5580856"/>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6</a:t>
            </a:fld>
            <a:endParaRPr lang="en-GB"/>
          </a:p>
        </p:txBody>
      </p:sp>
    </p:spTree>
    <p:extLst>
      <p:ext uri="{BB962C8B-B14F-4D97-AF65-F5344CB8AC3E}">
        <p14:creationId xmlns:p14="http://schemas.microsoft.com/office/powerpoint/2010/main" val="190997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Alcohol Use</a:t>
            </a:r>
          </a:p>
        </p:txBody>
      </p:sp>
      <p:pic>
        <p:nvPicPr>
          <p:cNvPr id="5" name="Content Placeholder 4"/>
          <p:cNvPicPr>
            <a:picLocks noGrp="1" noChangeAspect="1"/>
          </p:cNvPicPr>
          <p:nvPr>
            <p:ph idx="1"/>
          </p:nvPr>
        </p:nvPicPr>
        <p:blipFill>
          <a:blip r:embed="rId2"/>
          <a:stretch>
            <a:fillRect/>
          </a:stretch>
        </p:blipFill>
        <p:spPr>
          <a:xfrm>
            <a:off x="427017" y="1205136"/>
            <a:ext cx="8289965" cy="5652864"/>
          </a:xfrm>
          <a:prstGeom prst="rect">
            <a:avLst/>
          </a:prstGeom>
        </p:spPr>
      </p:pic>
      <p:sp>
        <p:nvSpPr>
          <p:cNvPr id="4" name="Slide Number Placeholder 3"/>
          <p:cNvSpPr>
            <a:spLocks noGrp="1"/>
          </p:cNvSpPr>
          <p:nvPr>
            <p:ph type="sldNum" sz="quarter" idx="11"/>
          </p:nvPr>
        </p:nvSpPr>
        <p:spPr/>
        <p:txBody>
          <a:bodyPr/>
          <a:lstStyle/>
          <a:p>
            <a:pPr>
              <a:defRPr/>
            </a:pPr>
            <a:fld id="{ECCB0F72-67B2-47A2-AB22-FCEEDFC60643}" type="slidenum">
              <a:rPr lang="en-GB" smtClean="0"/>
              <a:pPr>
                <a:defRPr/>
              </a:pPr>
              <a:t>7</a:t>
            </a:fld>
            <a:endParaRPr lang="en-GB"/>
          </a:p>
        </p:txBody>
      </p:sp>
    </p:spTree>
    <p:extLst>
      <p:ext uri="{BB962C8B-B14F-4D97-AF65-F5344CB8AC3E}">
        <p14:creationId xmlns:p14="http://schemas.microsoft.com/office/powerpoint/2010/main" val="261622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896144"/>
          </a:xfrm>
        </p:spPr>
        <p:txBody>
          <a:bodyPr/>
          <a:lstStyle/>
          <a:p>
            <a:r>
              <a:rPr lang="fr-CH" sz="4000" dirty="0"/>
              <a:t>Trends in cigarette smoking (15 y.)</a:t>
            </a:r>
          </a:p>
        </p:txBody>
      </p:sp>
      <p:sp>
        <p:nvSpPr>
          <p:cNvPr id="4" name="Espace réservé du numéro de diapositive 3"/>
          <p:cNvSpPr>
            <a:spLocks noGrp="1"/>
          </p:cNvSpPr>
          <p:nvPr>
            <p:ph type="sldNum" sz="quarter" idx="11"/>
          </p:nvPr>
        </p:nvSpPr>
        <p:spPr/>
        <p:txBody>
          <a:bodyPr/>
          <a:lstStyle/>
          <a:p>
            <a:pPr>
              <a:defRPr/>
            </a:pPr>
            <a:fld id="{074A9A61-C106-4838-9B60-F477961ED5D4}" type="slidenum">
              <a:rPr lang="en-GB" smtClean="0"/>
              <a:pPr>
                <a:defRPr/>
              </a:pPr>
              <a:t>8</a:t>
            </a:fld>
            <a:endParaRPr lang="en-GB"/>
          </a:p>
        </p:txBody>
      </p:sp>
      <p:graphicFrame>
        <p:nvGraphicFramePr>
          <p:cNvPr id="5" name="Graphique 4"/>
          <p:cNvGraphicFramePr/>
          <p:nvPr/>
        </p:nvGraphicFramePr>
        <p:xfrm>
          <a:off x="539552" y="1268760"/>
          <a:ext cx="828092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6379795" y="6165304"/>
            <a:ext cx="1864613" cy="369332"/>
          </a:xfrm>
          <a:prstGeom prst="rect">
            <a:avLst/>
          </a:prstGeom>
          <a:noFill/>
        </p:spPr>
        <p:txBody>
          <a:bodyPr wrap="none" rtlCol="0">
            <a:spAutoFit/>
          </a:bodyPr>
          <a:lstStyle/>
          <a:p>
            <a:r>
              <a:rPr lang="fr-CH" sz="1800" i="1" dirty="0" err="1"/>
              <a:t>Hublet</a:t>
            </a:r>
            <a:r>
              <a:rPr lang="fr-CH" sz="1800" i="1" dirty="0"/>
              <a:t> &amp; al, 2006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896144"/>
          </a:xfrm>
        </p:spPr>
        <p:txBody>
          <a:bodyPr/>
          <a:lstStyle/>
          <a:p>
            <a:r>
              <a:rPr lang="fr-CH" dirty="0"/>
              <a:t>Trends in </a:t>
            </a:r>
            <a:r>
              <a:rPr lang="fr-CH" dirty="0" err="1"/>
              <a:t>drunkeness</a:t>
            </a:r>
            <a:r>
              <a:rPr lang="fr-CH" dirty="0"/>
              <a:t> (15 y.)</a:t>
            </a:r>
          </a:p>
        </p:txBody>
      </p:sp>
      <p:sp>
        <p:nvSpPr>
          <p:cNvPr id="4" name="Espace réservé du numéro de diapositive 3"/>
          <p:cNvSpPr>
            <a:spLocks noGrp="1"/>
          </p:cNvSpPr>
          <p:nvPr>
            <p:ph type="sldNum" sz="quarter" idx="11"/>
          </p:nvPr>
        </p:nvSpPr>
        <p:spPr/>
        <p:txBody>
          <a:bodyPr/>
          <a:lstStyle/>
          <a:p>
            <a:pPr>
              <a:defRPr/>
            </a:pPr>
            <a:fld id="{074A9A61-C106-4838-9B60-F477961ED5D4}" type="slidenum">
              <a:rPr lang="en-GB" smtClean="0"/>
              <a:pPr>
                <a:defRPr/>
              </a:pPr>
              <a:t>9</a:t>
            </a:fld>
            <a:endParaRPr lang="en-GB"/>
          </a:p>
        </p:txBody>
      </p:sp>
      <p:sp>
        <p:nvSpPr>
          <p:cNvPr id="6" name="ZoneTexte 5"/>
          <p:cNvSpPr txBox="1"/>
          <p:nvPr/>
        </p:nvSpPr>
        <p:spPr>
          <a:xfrm>
            <a:off x="6084168" y="6453336"/>
            <a:ext cx="2621230" cy="369332"/>
          </a:xfrm>
          <a:prstGeom prst="rect">
            <a:avLst/>
          </a:prstGeom>
          <a:noFill/>
        </p:spPr>
        <p:txBody>
          <a:bodyPr wrap="none" rtlCol="0">
            <a:spAutoFit/>
          </a:bodyPr>
          <a:lstStyle/>
          <a:p>
            <a:r>
              <a:rPr lang="fr-CH" sz="1800" i="1" dirty="0" err="1"/>
              <a:t>Simons</a:t>
            </a:r>
            <a:r>
              <a:rPr lang="fr-CH" sz="1800" i="1" dirty="0"/>
              <a:t>-</a:t>
            </a:r>
            <a:r>
              <a:rPr lang="fr-CH" sz="1800" i="1" dirty="0" err="1"/>
              <a:t>Mortin</a:t>
            </a:r>
            <a:r>
              <a:rPr lang="fr-CH" sz="1800" i="1" dirty="0"/>
              <a:t> &amp; al, 2009</a:t>
            </a:r>
          </a:p>
        </p:txBody>
      </p:sp>
      <p:pic>
        <p:nvPicPr>
          <p:cNvPr id="69634" name="Picture 2"/>
          <p:cNvPicPr>
            <a:picLocks noChangeAspect="1" noChangeArrowheads="1"/>
          </p:cNvPicPr>
          <p:nvPr/>
        </p:nvPicPr>
        <p:blipFill>
          <a:blip r:embed="rId2" cstate="print"/>
          <a:srcRect/>
          <a:stretch>
            <a:fillRect/>
          </a:stretch>
        </p:blipFill>
        <p:spPr bwMode="auto">
          <a:xfrm>
            <a:off x="538506" y="980727"/>
            <a:ext cx="8352928" cy="547260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2766</TotalTime>
  <Words>1435</Words>
  <Application>Microsoft Macintosh PowerPoint</Application>
  <PresentationFormat>Présentation à l'écran (4:3)</PresentationFormat>
  <Paragraphs>293</Paragraphs>
  <Slides>47</Slides>
  <Notes>7</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3</vt:i4>
      </vt:variant>
      <vt:variant>
        <vt:lpstr>Titres des diapositives</vt:lpstr>
      </vt:variant>
      <vt:variant>
        <vt:i4>47</vt:i4>
      </vt:variant>
    </vt:vector>
  </HeadingPairs>
  <TitlesOfParts>
    <vt:vector size="57" baseType="lpstr">
      <vt:lpstr>AdvTT5843c571</vt:lpstr>
      <vt:lpstr>TimesNewRomanPS</vt:lpstr>
      <vt:lpstr>Arial</vt:lpstr>
      <vt:lpstr>Monotype Sorts</vt:lpstr>
      <vt:lpstr>Times New Roman</vt:lpstr>
      <vt:lpstr>Wingdings</vt:lpstr>
      <vt:lpstr>Modèle par défaut</vt:lpstr>
      <vt:lpstr>Document</vt:lpstr>
      <vt:lpstr>FotoTouch Color Image</vt:lpstr>
      <vt:lpstr>Graphique</vt:lpstr>
      <vt:lpstr>SUBSTANCE   USE  AND SUBSTANCE USE  DISORDERS    </vt:lpstr>
      <vt:lpstr>Objectives</vt:lpstr>
      <vt:lpstr>Epidemiology</vt:lpstr>
      <vt:lpstr>Tobacco Use</vt:lpstr>
      <vt:lpstr>Présentation PowerPoint</vt:lpstr>
      <vt:lpstr>Alcohol Use</vt:lpstr>
      <vt:lpstr>Alcohol Use</vt:lpstr>
      <vt:lpstr>Trends in cigarette smoking (15 y.)</vt:lpstr>
      <vt:lpstr>Trends in drunkeness (15 y.)</vt:lpstr>
      <vt:lpstr>Cannabis use in different countries (15 y.)</vt:lpstr>
      <vt:lpstr>Cannabis Use</vt:lpstr>
      <vt:lpstr>Présentation PowerPoint</vt:lpstr>
      <vt:lpstr>THE GATEWAY THEORY.. STILL VALID ?</vt:lpstr>
      <vt:lpstr>In the long term...</vt:lpstr>
      <vt:lpstr>Reverse gateway theory</vt:lpstr>
      <vt:lpstr>Substance use &amp;  the adolescent brain</vt:lpstr>
      <vt:lpstr>Présentation PowerPoint</vt:lpstr>
      <vt:lpstr>Présentation PowerPoint</vt:lpstr>
      <vt:lpstr>Toxicity of substances for the brain</vt:lpstr>
      <vt:lpstr>Definition &amp; criteria for substance use disorders</vt:lpstr>
      <vt:lpstr>Addiction</vt:lpstr>
      <vt:lpstr>Substance use disorders (DSM V)</vt:lpstr>
      <vt:lpstr>DSM V CRITERIA FOR  Substance Use Disorders Four main areas</vt:lpstr>
      <vt:lpstr>Impaired control</vt:lpstr>
      <vt:lpstr>Social impairment</vt:lpstr>
      <vt:lpstr>Risky Use</vt:lpstr>
      <vt:lpstr>Pharmacological indicators: tolerance and withdrawal </vt:lpstr>
      <vt:lpstr>Substance Use Disorders SUD Use of criteria</vt:lpstr>
      <vt:lpstr>Potential consequences of  substance use disorder</vt:lpstr>
      <vt:lpstr>Assessment</vt:lpstr>
      <vt:lpstr>Warning  signs   </vt:lpstr>
      <vt:lpstr>Evaluation</vt:lpstr>
      <vt:lpstr>Explore risk &amp; protective factors</vt:lpstr>
      <vt:lpstr>Useful tools and interviewing skills</vt:lpstr>
      <vt:lpstr>The use of screening tools</vt:lpstr>
      <vt:lpstr>CRAFFT Scoring: 2 or more positive items indicate the need for further assessment </vt:lpstr>
      <vt:lpstr>DEP-ADO &amp; OTHER TOOLS</vt:lpstr>
      <vt:lpstr> </vt:lpstr>
      <vt:lpstr>Présentation PowerPoint</vt:lpstr>
      <vt:lpstr>Présentation PowerPoint</vt:lpstr>
      <vt:lpstr>Treatment of severe substance misuse or abuse</vt:lpstr>
      <vt:lpstr>Multi dimensional family therapy </vt:lpstr>
      <vt:lpstr>REFERRAL PROCESS The answers</vt:lpstr>
      <vt:lpstr>Prevention</vt:lpstr>
      <vt:lpstr>Prevention: principles</vt:lpstr>
      <vt:lpstr>PREVENTION IN THE FIELD OF  SUBSTANCE USE/MISUSE/ABUSE</vt:lpstr>
      <vt:lpstr>Programs based on peer-led activities, those addressing skills and those involving the parents &amp; families seem to be more effective than those based on more traditional ways. Preventive methods should start at age 12 years and continue to age 18 years.    School programmes based on a combination of social competence and social influence approaches showed, on average, small but consistent protective effects in preventing drug use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Yusuke Takeuchi</cp:lastModifiedBy>
  <cp:revision>254</cp:revision>
  <dcterms:created xsi:type="dcterms:W3CDTF">2002-06-25T18:22:12Z</dcterms:created>
  <dcterms:modified xsi:type="dcterms:W3CDTF">2016-12-02T15:31:29Z</dcterms:modified>
</cp:coreProperties>
</file>