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70" r:id="rId4"/>
    <p:sldId id="303" r:id="rId5"/>
    <p:sldId id="291" r:id="rId6"/>
    <p:sldId id="292" r:id="rId7"/>
    <p:sldId id="294" r:id="rId8"/>
    <p:sldId id="268" r:id="rId9"/>
    <p:sldId id="295" r:id="rId10"/>
    <p:sldId id="264" r:id="rId11"/>
    <p:sldId id="265" r:id="rId12"/>
    <p:sldId id="297" r:id="rId13"/>
    <p:sldId id="284" r:id="rId14"/>
    <p:sldId id="285" r:id="rId15"/>
    <p:sldId id="287" r:id="rId16"/>
    <p:sldId id="286" r:id="rId17"/>
    <p:sldId id="290" r:id="rId18"/>
    <p:sldId id="298" r:id="rId19"/>
    <p:sldId id="305" r:id="rId20"/>
    <p:sldId id="274" r:id="rId21"/>
    <p:sldId id="307" r:id="rId22"/>
    <p:sldId id="288" r:id="rId23"/>
    <p:sldId id="266" r:id="rId24"/>
    <p:sldId id="300" r:id="rId25"/>
    <p:sldId id="289" r:id="rId26"/>
    <p:sldId id="282" r:id="rId27"/>
    <p:sldId id="283" r:id="rId28"/>
    <p:sldId id="304" r:id="rId29"/>
    <p:sldId id="299" r:id="rId30"/>
    <p:sldId id="301" r:id="rId31"/>
    <p:sldId id="269" r:id="rId32"/>
    <p:sldId id="273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DEBAF-7D4E-4628-AFC1-C38ED6DF51AB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CC08A092-6679-45B6-87EB-9B26373652E2}">
      <dgm:prSet phldrT="[Texte]"/>
      <dgm:spPr/>
      <dgm:t>
        <a:bodyPr/>
        <a:lstStyle/>
        <a:p>
          <a:r>
            <a:rPr lang="fr-CH" dirty="0" err="1" smtClean="0"/>
            <a:t>Schools</a:t>
          </a:r>
          <a:endParaRPr lang="fr-CH" dirty="0"/>
        </a:p>
      </dgm:t>
    </dgm:pt>
    <dgm:pt modelId="{09EB826E-FCEE-4179-A320-089A6D47534A}" type="parTrans" cxnId="{B319D757-1794-4C73-98B0-DD45EDEF7DF1}">
      <dgm:prSet/>
      <dgm:spPr/>
      <dgm:t>
        <a:bodyPr/>
        <a:lstStyle/>
        <a:p>
          <a:endParaRPr lang="fr-CH"/>
        </a:p>
      </dgm:t>
    </dgm:pt>
    <dgm:pt modelId="{09D705A7-0443-4589-AA4B-FCC68F839BD2}" type="sibTrans" cxnId="{B319D757-1794-4C73-98B0-DD45EDEF7DF1}">
      <dgm:prSet/>
      <dgm:spPr/>
      <dgm:t>
        <a:bodyPr/>
        <a:lstStyle/>
        <a:p>
          <a:endParaRPr lang="fr-CH"/>
        </a:p>
      </dgm:t>
    </dgm:pt>
    <dgm:pt modelId="{BFAC3B03-1731-4681-8D7F-D99A989FC0CC}">
      <dgm:prSet phldrT="[Texte]"/>
      <dgm:spPr/>
      <dgm:t>
        <a:bodyPr/>
        <a:lstStyle/>
        <a:p>
          <a:endParaRPr lang="fr-CH" dirty="0"/>
        </a:p>
      </dgm:t>
    </dgm:pt>
    <dgm:pt modelId="{99EF57AF-4012-44B3-9AC8-B8DD420857AE}" type="parTrans" cxnId="{0BC48A4C-94FC-4C5B-8C16-4086335B21B6}">
      <dgm:prSet/>
      <dgm:spPr/>
      <dgm:t>
        <a:bodyPr/>
        <a:lstStyle/>
        <a:p>
          <a:endParaRPr lang="fr-CH"/>
        </a:p>
      </dgm:t>
    </dgm:pt>
    <dgm:pt modelId="{69618E85-8D2C-4EDF-B5A9-815657854E3D}" type="sibTrans" cxnId="{0BC48A4C-94FC-4C5B-8C16-4086335B21B6}">
      <dgm:prSet/>
      <dgm:spPr/>
      <dgm:t>
        <a:bodyPr/>
        <a:lstStyle/>
        <a:p>
          <a:endParaRPr lang="fr-CH"/>
        </a:p>
      </dgm:t>
    </dgm:pt>
    <dgm:pt modelId="{807B15B5-3716-4109-ABF8-C9A4D867BBBD}">
      <dgm:prSet phldrT="[Texte]"/>
      <dgm:spPr/>
      <dgm:t>
        <a:bodyPr/>
        <a:lstStyle/>
        <a:p>
          <a:endParaRPr lang="fr-CH" dirty="0"/>
        </a:p>
      </dgm:t>
    </dgm:pt>
    <dgm:pt modelId="{21A8D737-3EC4-480B-92FD-EB81F9DD7566}" type="parTrans" cxnId="{45BB0605-B8AB-4FEE-A03E-65F672C7F27B}">
      <dgm:prSet/>
      <dgm:spPr/>
      <dgm:t>
        <a:bodyPr/>
        <a:lstStyle/>
        <a:p>
          <a:endParaRPr lang="fr-CH"/>
        </a:p>
      </dgm:t>
    </dgm:pt>
    <dgm:pt modelId="{67DF252F-C623-4E83-A1B2-E751916F1262}" type="sibTrans" cxnId="{45BB0605-B8AB-4FEE-A03E-65F672C7F27B}">
      <dgm:prSet/>
      <dgm:spPr/>
      <dgm:t>
        <a:bodyPr/>
        <a:lstStyle/>
        <a:p>
          <a:endParaRPr lang="fr-CH"/>
        </a:p>
      </dgm:t>
    </dgm:pt>
    <dgm:pt modelId="{684018F4-357D-41A6-BC62-5773FB68FAE0}">
      <dgm:prSet phldrT="[Texte]"/>
      <dgm:spPr/>
      <dgm:t>
        <a:bodyPr/>
        <a:lstStyle/>
        <a:p>
          <a:r>
            <a:rPr lang="fr-CH" dirty="0" err="1" smtClean="0"/>
            <a:t>Community</a:t>
          </a:r>
          <a:endParaRPr lang="fr-CH" dirty="0"/>
        </a:p>
      </dgm:t>
    </dgm:pt>
    <dgm:pt modelId="{38B726BF-DF18-49EF-A811-25685EF589F9}" type="parTrans" cxnId="{CF2853C3-0AC6-4B97-8AFD-91B9E25026EC}">
      <dgm:prSet/>
      <dgm:spPr/>
      <dgm:t>
        <a:bodyPr/>
        <a:lstStyle/>
        <a:p>
          <a:endParaRPr lang="fr-CH"/>
        </a:p>
      </dgm:t>
    </dgm:pt>
    <dgm:pt modelId="{462EC74B-CF22-4C4B-B4F2-00B7019B0C68}" type="sibTrans" cxnId="{CF2853C3-0AC6-4B97-8AFD-91B9E25026EC}">
      <dgm:prSet/>
      <dgm:spPr/>
      <dgm:t>
        <a:bodyPr/>
        <a:lstStyle/>
        <a:p>
          <a:endParaRPr lang="fr-CH"/>
        </a:p>
      </dgm:t>
    </dgm:pt>
    <dgm:pt modelId="{4E57B28C-C4A5-4647-BC1A-05B25B3F0A83}">
      <dgm:prSet phldrT="[Texte]"/>
      <dgm:spPr/>
      <dgm:t>
        <a:bodyPr/>
        <a:lstStyle/>
        <a:p>
          <a:r>
            <a:rPr lang="fr-CH" dirty="0" err="1" smtClean="0"/>
            <a:t>Health</a:t>
          </a:r>
          <a:r>
            <a:rPr lang="fr-CH" dirty="0" smtClean="0"/>
            <a:t> care providers</a:t>
          </a:r>
          <a:endParaRPr lang="fr-CH" dirty="0"/>
        </a:p>
      </dgm:t>
    </dgm:pt>
    <dgm:pt modelId="{0595EA30-43B8-4EFF-ABA1-146BAB3D7DC7}" type="parTrans" cxnId="{48C943BF-2457-4F8A-83C3-07A1BFA42646}">
      <dgm:prSet/>
      <dgm:spPr/>
      <dgm:t>
        <a:bodyPr/>
        <a:lstStyle/>
        <a:p>
          <a:endParaRPr lang="fr-CH"/>
        </a:p>
      </dgm:t>
    </dgm:pt>
    <dgm:pt modelId="{92896C27-D403-4A74-A165-19991D28C329}" type="sibTrans" cxnId="{48C943BF-2457-4F8A-83C3-07A1BFA42646}">
      <dgm:prSet/>
      <dgm:spPr/>
      <dgm:t>
        <a:bodyPr/>
        <a:lstStyle/>
        <a:p>
          <a:endParaRPr lang="fr-CH"/>
        </a:p>
      </dgm:t>
    </dgm:pt>
    <dgm:pt modelId="{EB3D5938-6507-47D5-9457-A9ECCEABD4F0}">
      <dgm:prSet phldrT="[Texte]" custLinFactNeighborX="3940" custLinFactNeighborY="0"/>
      <dgm:spPr/>
      <dgm:t>
        <a:bodyPr/>
        <a:lstStyle/>
        <a:p>
          <a:endParaRPr lang="fr-CH" dirty="0"/>
        </a:p>
      </dgm:t>
    </dgm:pt>
    <dgm:pt modelId="{B7AD7336-8F4B-42F8-BAEE-94AF15D02F83}" type="parTrans" cxnId="{5BE9C282-489D-47BB-A324-532EFFEDE712}">
      <dgm:prSet/>
      <dgm:spPr/>
      <dgm:t>
        <a:bodyPr/>
        <a:lstStyle/>
        <a:p>
          <a:endParaRPr lang="fr-CH"/>
        </a:p>
      </dgm:t>
    </dgm:pt>
    <dgm:pt modelId="{6ACAFEFC-C503-4993-A5C1-AF66E9516D1D}" type="sibTrans" cxnId="{5BE9C282-489D-47BB-A324-532EFFEDE712}">
      <dgm:prSet/>
      <dgm:spPr/>
      <dgm:t>
        <a:bodyPr/>
        <a:lstStyle/>
        <a:p>
          <a:endParaRPr lang="fr-CH"/>
        </a:p>
      </dgm:t>
    </dgm:pt>
    <dgm:pt modelId="{67FE874B-44F1-47C0-A253-395F6F19B4E3}" type="pres">
      <dgm:prSet presAssocID="{CDBDEBAF-7D4E-4628-AFC1-C38ED6DF51A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202BA3-C39A-4E5D-A279-607E3DFD7B92}" type="pres">
      <dgm:prSet presAssocID="{CC08A092-6679-45B6-87EB-9B26373652E2}" presName="gear1" presStyleLbl="node1" presStyleIdx="0" presStyleCnt="3" custLinFactNeighborX="394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C214849-18EC-408D-A193-3C68FC60DF8D}" type="pres">
      <dgm:prSet presAssocID="{CC08A092-6679-45B6-87EB-9B26373652E2}" presName="gear1srcNode" presStyleLbl="node1" presStyleIdx="0" presStyleCnt="3"/>
      <dgm:spPr/>
      <dgm:t>
        <a:bodyPr/>
        <a:lstStyle/>
        <a:p>
          <a:endParaRPr lang="fr-CH"/>
        </a:p>
      </dgm:t>
    </dgm:pt>
    <dgm:pt modelId="{39AE411B-6818-45C3-B623-D3AC806B8E76}" type="pres">
      <dgm:prSet presAssocID="{CC08A092-6679-45B6-87EB-9B26373652E2}" presName="gear1dstNode" presStyleLbl="node1" presStyleIdx="0" presStyleCnt="3"/>
      <dgm:spPr/>
      <dgm:t>
        <a:bodyPr/>
        <a:lstStyle/>
        <a:p>
          <a:endParaRPr lang="fr-CH"/>
        </a:p>
      </dgm:t>
    </dgm:pt>
    <dgm:pt modelId="{8AE694A2-1806-47C6-A496-EB8F217D3E2B}" type="pres">
      <dgm:prSet presAssocID="{684018F4-357D-41A6-BC62-5773FB68FAE0}" presName="gear2" presStyleLbl="node1" presStyleIdx="1" presStyleCnt="3" custLinFactNeighborX="394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D5CB0C7F-3A9B-4DE8-85A8-8F7EDB0ECE1E}" type="pres">
      <dgm:prSet presAssocID="{684018F4-357D-41A6-BC62-5773FB68FAE0}" presName="gear2srcNode" presStyleLbl="node1" presStyleIdx="1" presStyleCnt="3"/>
      <dgm:spPr/>
      <dgm:t>
        <a:bodyPr/>
        <a:lstStyle/>
        <a:p>
          <a:endParaRPr lang="fr-CH"/>
        </a:p>
      </dgm:t>
    </dgm:pt>
    <dgm:pt modelId="{4BE4DA0A-3EFF-45D8-AF49-6F39AE0226EE}" type="pres">
      <dgm:prSet presAssocID="{684018F4-357D-41A6-BC62-5773FB68FAE0}" presName="gear2dstNode" presStyleLbl="node1" presStyleIdx="1" presStyleCnt="3"/>
      <dgm:spPr/>
      <dgm:t>
        <a:bodyPr/>
        <a:lstStyle/>
        <a:p>
          <a:endParaRPr lang="fr-CH"/>
        </a:p>
      </dgm:t>
    </dgm:pt>
    <dgm:pt modelId="{4DE0620A-AFE7-47C3-A502-DBC3BC78122C}" type="pres">
      <dgm:prSet presAssocID="{4E57B28C-C4A5-4647-BC1A-05B25B3F0A83}" presName="gear3" presStyleLbl="node1" presStyleIdx="2" presStyleCnt="3" custLinFactNeighborX="3940" custLinFactNeighborY="0"/>
      <dgm:spPr/>
      <dgm:t>
        <a:bodyPr/>
        <a:lstStyle/>
        <a:p>
          <a:endParaRPr lang="fr-CH"/>
        </a:p>
      </dgm:t>
    </dgm:pt>
    <dgm:pt modelId="{AE05A61F-A2C3-410E-94F0-0F00C8FC68CD}" type="pres">
      <dgm:prSet presAssocID="{4E57B28C-C4A5-4647-BC1A-05B25B3F0A8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5EAC0992-CCBE-4B5F-B9EF-6D2967C5DFBF}" type="pres">
      <dgm:prSet presAssocID="{4E57B28C-C4A5-4647-BC1A-05B25B3F0A83}" presName="gear3srcNode" presStyleLbl="node1" presStyleIdx="2" presStyleCnt="3"/>
      <dgm:spPr/>
      <dgm:t>
        <a:bodyPr/>
        <a:lstStyle/>
        <a:p>
          <a:endParaRPr lang="fr-CH"/>
        </a:p>
      </dgm:t>
    </dgm:pt>
    <dgm:pt modelId="{802CE58F-ED66-4C8A-95E3-2CD24E4605F9}" type="pres">
      <dgm:prSet presAssocID="{4E57B28C-C4A5-4647-BC1A-05B25B3F0A83}" presName="gear3dstNode" presStyleLbl="node1" presStyleIdx="2" presStyleCnt="3"/>
      <dgm:spPr/>
      <dgm:t>
        <a:bodyPr/>
        <a:lstStyle/>
        <a:p>
          <a:endParaRPr lang="fr-CH"/>
        </a:p>
      </dgm:t>
    </dgm:pt>
    <dgm:pt modelId="{490D169A-055A-4FB2-B888-5A915CDAABA2}" type="pres">
      <dgm:prSet presAssocID="{09D705A7-0443-4589-AA4B-FCC68F839BD2}" presName="connector1" presStyleLbl="sibTrans2D1" presStyleIdx="0" presStyleCnt="3"/>
      <dgm:spPr/>
      <dgm:t>
        <a:bodyPr/>
        <a:lstStyle/>
        <a:p>
          <a:endParaRPr lang="fr-CH"/>
        </a:p>
      </dgm:t>
    </dgm:pt>
    <dgm:pt modelId="{94188917-D4C6-49F9-9574-B7647891B38C}" type="pres">
      <dgm:prSet presAssocID="{462EC74B-CF22-4C4B-B4F2-00B7019B0C68}" presName="connector2" presStyleLbl="sibTrans2D1" presStyleIdx="1" presStyleCnt="3"/>
      <dgm:spPr/>
      <dgm:t>
        <a:bodyPr/>
        <a:lstStyle/>
        <a:p>
          <a:endParaRPr lang="fr-CH"/>
        </a:p>
      </dgm:t>
    </dgm:pt>
    <dgm:pt modelId="{DB24EFD9-13EC-426C-B12D-54BCAD2F4A39}" type="pres">
      <dgm:prSet presAssocID="{92896C27-D403-4A74-A165-19991D28C329}" presName="connector3" presStyleLbl="sibTrans2D1" presStyleIdx="2" presStyleCnt="3"/>
      <dgm:spPr/>
      <dgm:t>
        <a:bodyPr/>
        <a:lstStyle/>
        <a:p>
          <a:endParaRPr lang="fr-CH"/>
        </a:p>
      </dgm:t>
    </dgm:pt>
  </dgm:ptLst>
  <dgm:cxnLst>
    <dgm:cxn modelId="{6587C657-5A25-456C-B36B-CB43A914333C}" type="presOf" srcId="{92896C27-D403-4A74-A165-19991D28C329}" destId="{DB24EFD9-13EC-426C-B12D-54BCAD2F4A39}" srcOrd="0" destOrd="0" presId="urn:microsoft.com/office/officeart/2005/8/layout/gear1"/>
    <dgm:cxn modelId="{2694802C-9590-44A3-819F-67EFB329D82E}" type="presOf" srcId="{09D705A7-0443-4589-AA4B-FCC68F839BD2}" destId="{490D169A-055A-4FB2-B888-5A915CDAABA2}" srcOrd="0" destOrd="0" presId="urn:microsoft.com/office/officeart/2005/8/layout/gear1"/>
    <dgm:cxn modelId="{42D98662-BC27-4815-A78D-269F650220BD}" type="presOf" srcId="{CC08A092-6679-45B6-87EB-9B26373652E2}" destId="{A0202BA3-C39A-4E5D-A279-607E3DFD7B92}" srcOrd="0" destOrd="0" presId="urn:microsoft.com/office/officeart/2005/8/layout/gear1"/>
    <dgm:cxn modelId="{C12BDC87-2157-48F3-A032-DAF1A7D1355E}" type="presOf" srcId="{4E57B28C-C4A5-4647-BC1A-05B25B3F0A83}" destId="{AE05A61F-A2C3-410E-94F0-0F00C8FC68CD}" srcOrd="1" destOrd="0" presId="urn:microsoft.com/office/officeart/2005/8/layout/gear1"/>
    <dgm:cxn modelId="{6912AB43-07D5-49B5-ACC3-0F99C39F4F63}" type="presOf" srcId="{4E57B28C-C4A5-4647-BC1A-05B25B3F0A83}" destId="{4DE0620A-AFE7-47C3-A502-DBC3BC78122C}" srcOrd="0" destOrd="0" presId="urn:microsoft.com/office/officeart/2005/8/layout/gear1"/>
    <dgm:cxn modelId="{89202E40-E283-4508-AB35-75B2F7FBA910}" type="presOf" srcId="{462EC74B-CF22-4C4B-B4F2-00B7019B0C68}" destId="{94188917-D4C6-49F9-9574-B7647891B38C}" srcOrd="0" destOrd="0" presId="urn:microsoft.com/office/officeart/2005/8/layout/gear1"/>
    <dgm:cxn modelId="{5BE9C282-489D-47BB-A324-532EFFEDE712}" srcId="{CDBDEBAF-7D4E-4628-AFC1-C38ED6DF51AB}" destId="{EB3D5938-6507-47D5-9457-A9ECCEABD4F0}" srcOrd="3" destOrd="0" parTransId="{B7AD7336-8F4B-42F8-BAEE-94AF15D02F83}" sibTransId="{6ACAFEFC-C503-4993-A5C1-AF66E9516D1D}"/>
    <dgm:cxn modelId="{160FBA4A-EE34-48A9-9B09-C4970228A16B}" type="presOf" srcId="{CC08A092-6679-45B6-87EB-9B26373652E2}" destId="{9C214849-18EC-408D-A193-3C68FC60DF8D}" srcOrd="1" destOrd="0" presId="urn:microsoft.com/office/officeart/2005/8/layout/gear1"/>
    <dgm:cxn modelId="{CF2853C3-0AC6-4B97-8AFD-91B9E25026EC}" srcId="{CDBDEBAF-7D4E-4628-AFC1-C38ED6DF51AB}" destId="{684018F4-357D-41A6-BC62-5773FB68FAE0}" srcOrd="1" destOrd="0" parTransId="{38B726BF-DF18-49EF-A811-25685EF589F9}" sibTransId="{462EC74B-CF22-4C4B-B4F2-00B7019B0C68}"/>
    <dgm:cxn modelId="{48C943BF-2457-4F8A-83C3-07A1BFA42646}" srcId="{CDBDEBAF-7D4E-4628-AFC1-C38ED6DF51AB}" destId="{4E57B28C-C4A5-4647-BC1A-05B25B3F0A83}" srcOrd="2" destOrd="0" parTransId="{0595EA30-43B8-4EFF-ABA1-146BAB3D7DC7}" sibTransId="{92896C27-D403-4A74-A165-19991D28C329}"/>
    <dgm:cxn modelId="{B319D757-1794-4C73-98B0-DD45EDEF7DF1}" srcId="{CDBDEBAF-7D4E-4628-AFC1-C38ED6DF51AB}" destId="{CC08A092-6679-45B6-87EB-9B26373652E2}" srcOrd="0" destOrd="0" parTransId="{09EB826E-FCEE-4179-A320-089A6D47534A}" sibTransId="{09D705A7-0443-4589-AA4B-FCC68F839BD2}"/>
    <dgm:cxn modelId="{129B7926-C1C8-4465-A70D-00ED5443F7A5}" type="presOf" srcId="{684018F4-357D-41A6-BC62-5773FB68FAE0}" destId="{4BE4DA0A-3EFF-45D8-AF49-6F39AE0226EE}" srcOrd="2" destOrd="0" presId="urn:microsoft.com/office/officeart/2005/8/layout/gear1"/>
    <dgm:cxn modelId="{7C727A37-723D-4B89-8C23-656E1E3B7F75}" type="presOf" srcId="{CC08A092-6679-45B6-87EB-9B26373652E2}" destId="{39AE411B-6818-45C3-B623-D3AC806B8E76}" srcOrd="2" destOrd="0" presId="urn:microsoft.com/office/officeart/2005/8/layout/gear1"/>
    <dgm:cxn modelId="{5D982B7E-1A34-410E-B5E6-53EF8BAD6CDC}" type="presOf" srcId="{4E57B28C-C4A5-4647-BC1A-05B25B3F0A83}" destId="{5EAC0992-CCBE-4B5F-B9EF-6D2967C5DFBF}" srcOrd="2" destOrd="0" presId="urn:microsoft.com/office/officeart/2005/8/layout/gear1"/>
    <dgm:cxn modelId="{45BB0605-B8AB-4FEE-A03E-65F672C7F27B}" srcId="{CDBDEBAF-7D4E-4628-AFC1-C38ED6DF51AB}" destId="{807B15B5-3716-4109-ABF8-C9A4D867BBBD}" srcOrd="5" destOrd="0" parTransId="{21A8D737-3EC4-480B-92FD-EB81F9DD7566}" sibTransId="{67DF252F-C623-4E83-A1B2-E751916F1262}"/>
    <dgm:cxn modelId="{DB3C904E-7FE8-431F-95C9-018ABB7A42C0}" type="presOf" srcId="{684018F4-357D-41A6-BC62-5773FB68FAE0}" destId="{8AE694A2-1806-47C6-A496-EB8F217D3E2B}" srcOrd="0" destOrd="0" presId="urn:microsoft.com/office/officeart/2005/8/layout/gear1"/>
    <dgm:cxn modelId="{0BC48A4C-94FC-4C5B-8C16-4086335B21B6}" srcId="{CDBDEBAF-7D4E-4628-AFC1-C38ED6DF51AB}" destId="{BFAC3B03-1731-4681-8D7F-D99A989FC0CC}" srcOrd="4" destOrd="0" parTransId="{99EF57AF-4012-44B3-9AC8-B8DD420857AE}" sibTransId="{69618E85-8D2C-4EDF-B5A9-815657854E3D}"/>
    <dgm:cxn modelId="{5E67C8D5-4C56-411C-B0EA-582F9EBD245D}" type="presOf" srcId="{CDBDEBAF-7D4E-4628-AFC1-C38ED6DF51AB}" destId="{67FE874B-44F1-47C0-A253-395F6F19B4E3}" srcOrd="0" destOrd="0" presId="urn:microsoft.com/office/officeart/2005/8/layout/gear1"/>
    <dgm:cxn modelId="{D3042268-FC51-4853-B87C-75A21FCE0217}" type="presOf" srcId="{684018F4-357D-41A6-BC62-5773FB68FAE0}" destId="{D5CB0C7F-3A9B-4DE8-85A8-8F7EDB0ECE1E}" srcOrd="1" destOrd="0" presId="urn:microsoft.com/office/officeart/2005/8/layout/gear1"/>
    <dgm:cxn modelId="{C6EC4891-5D6B-48C3-B783-B3A34A3118D7}" type="presOf" srcId="{4E57B28C-C4A5-4647-BC1A-05B25B3F0A83}" destId="{802CE58F-ED66-4C8A-95E3-2CD24E4605F9}" srcOrd="3" destOrd="0" presId="urn:microsoft.com/office/officeart/2005/8/layout/gear1"/>
    <dgm:cxn modelId="{68C66DD4-3585-4C0A-80EE-0ACD83EF36B7}" type="presParOf" srcId="{67FE874B-44F1-47C0-A253-395F6F19B4E3}" destId="{A0202BA3-C39A-4E5D-A279-607E3DFD7B92}" srcOrd="0" destOrd="0" presId="urn:microsoft.com/office/officeart/2005/8/layout/gear1"/>
    <dgm:cxn modelId="{7F0ED055-9B1F-41AF-9A67-E42460BF308B}" type="presParOf" srcId="{67FE874B-44F1-47C0-A253-395F6F19B4E3}" destId="{9C214849-18EC-408D-A193-3C68FC60DF8D}" srcOrd="1" destOrd="0" presId="urn:microsoft.com/office/officeart/2005/8/layout/gear1"/>
    <dgm:cxn modelId="{8C50AD68-0073-490E-A9E2-C6DCD3DBBFC6}" type="presParOf" srcId="{67FE874B-44F1-47C0-A253-395F6F19B4E3}" destId="{39AE411B-6818-45C3-B623-D3AC806B8E76}" srcOrd="2" destOrd="0" presId="urn:microsoft.com/office/officeart/2005/8/layout/gear1"/>
    <dgm:cxn modelId="{18E72F93-B420-432B-A2C6-3B730D4D3F00}" type="presParOf" srcId="{67FE874B-44F1-47C0-A253-395F6F19B4E3}" destId="{8AE694A2-1806-47C6-A496-EB8F217D3E2B}" srcOrd="3" destOrd="0" presId="urn:microsoft.com/office/officeart/2005/8/layout/gear1"/>
    <dgm:cxn modelId="{0D31A542-A544-4BD2-BD72-F9DBCE270154}" type="presParOf" srcId="{67FE874B-44F1-47C0-A253-395F6F19B4E3}" destId="{D5CB0C7F-3A9B-4DE8-85A8-8F7EDB0ECE1E}" srcOrd="4" destOrd="0" presId="urn:microsoft.com/office/officeart/2005/8/layout/gear1"/>
    <dgm:cxn modelId="{3AC532BF-08C5-498D-9B33-E03522A65169}" type="presParOf" srcId="{67FE874B-44F1-47C0-A253-395F6F19B4E3}" destId="{4BE4DA0A-3EFF-45D8-AF49-6F39AE0226EE}" srcOrd="5" destOrd="0" presId="urn:microsoft.com/office/officeart/2005/8/layout/gear1"/>
    <dgm:cxn modelId="{D55CFCCA-50F7-47B4-8EF2-B29FDCD36B21}" type="presParOf" srcId="{67FE874B-44F1-47C0-A253-395F6F19B4E3}" destId="{4DE0620A-AFE7-47C3-A502-DBC3BC78122C}" srcOrd="6" destOrd="0" presId="urn:microsoft.com/office/officeart/2005/8/layout/gear1"/>
    <dgm:cxn modelId="{369D4EB4-650D-447F-A42E-DFF682118E36}" type="presParOf" srcId="{67FE874B-44F1-47C0-A253-395F6F19B4E3}" destId="{AE05A61F-A2C3-410E-94F0-0F00C8FC68CD}" srcOrd="7" destOrd="0" presId="urn:microsoft.com/office/officeart/2005/8/layout/gear1"/>
    <dgm:cxn modelId="{3E05FE26-01F3-45F7-A1B6-FF8E75AEAB8E}" type="presParOf" srcId="{67FE874B-44F1-47C0-A253-395F6F19B4E3}" destId="{5EAC0992-CCBE-4B5F-B9EF-6D2967C5DFBF}" srcOrd="8" destOrd="0" presId="urn:microsoft.com/office/officeart/2005/8/layout/gear1"/>
    <dgm:cxn modelId="{CB92F0F1-7552-4B3D-9CB7-8C570B934C0F}" type="presParOf" srcId="{67FE874B-44F1-47C0-A253-395F6F19B4E3}" destId="{802CE58F-ED66-4C8A-95E3-2CD24E4605F9}" srcOrd="9" destOrd="0" presId="urn:microsoft.com/office/officeart/2005/8/layout/gear1"/>
    <dgm:cxn modelId="{708835F1-1532-42D9-A88E-70DA05E7233D}" type="presParOf" srcId="{67FE874B-44F1-47C0-A253-395F6F19B4E3}" destId="{490D169A-055A-4FB2-B888-5A915CDAABA2}" srcOrd="10" destOrd="0" presId="urn:microsoft.com/office/officeart/2005/8/layout/gear1"/>
    <dgm:cxn modelId="{50A55E42-5B25-45D5-B37D-21F12405AAAF}" type="presParOf" srcId="{67FE874B-44F1-47C0-A253-395F6F19B4E3}" destId="{94188917-D4C6-49F9-9574-B7647891B38C}" srcOrd="11" destOrd="0" presId="urn:microsoft.com/office/officeart/2005/8/layout/gear1"/>
    <dgm:cxn modelId="{379D095D-02A4-4859-A57E-0C5687800474}" type="presParOf" srcId="{67FE874B-44F1-47C0-A253-395F6F19B4E3}" destId="{DB24EFD9-13EC-426C-B12D-54BCAD2F4A3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02BA3-C39A-4E5D-A279-607E3DFD7B92}">
      <dsp:nvSpPr>
        <dsp:cNvPr id="0" name=""/>
        <dsp:cNvSpPr/>
      </dsp:nvSpPr>
      <dsp:spPr>
        <a:xfrm>
          <a:off x="1787211" y="1835008"/>
          <a:ext cx="2184369" cy="218436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err="1" smtClean="0"/>
            <a:t>Schools</a:t>
          </a:r>
          <a:endParaRPr lang="fr-CH" sz="1200" kern="1200" dirty="0"/>
        </a:p>
      </dsp:txBody>
      <dsp:txXfrm>
        <a:off x="1787211" y="1835008"/>
        <a:ext cx="2184369" cy="2184369"/>
      </dsp:txXfrm>
    </dsp:sp>
    <dsp:sp modelId="{8AE694A2-1806-47C6-A496-EB8F217D3E2B}">
      <dsp:nvSpPr>
        <dsp:cNvPr id="0" name=""/>
        <dsp:cNvSpPr/>
      </dsp:nvSpPr>
      <dsp:spPr>
        <a:xfrm>
          <a:off x="578897" y="1318702"/>
          <a:ext cx="1588632" cy="1588632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err="1" smtClean="0"/>
            <a:t>Community</a:t>
          </a:r>
          <a:endParaRPr lang="fr-CH" sz="1200" kern="1200" dirty="0"/>
        </a:p>
      </dsp:txBody>
      <dsp:txXfrm>
        <a:off x="578897" y="1318702"/>
        <a:ext cx="1588632" cy="1588632"/>
      </dsp:txXfrm>
    </dsp:sp>
    <dsp:sp modelId="{4DE0620A-AFE7-47C3-A502-DBC3BC78122C}">
      <dsp:nvSpPr>
        <dsp:cNvPr id="0" name=""/>
        <dsp:cNvSpPr/>
      </dsp:nvSpPr>
      <dsp:spPr>
        <a:xfrm rot="20700000">
          <a:off x="1481212" y="222708"/>
          <a:ext cx="1556535" cy="1556535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200" kern="1200" dirty="0" err="1" smtClean="0"/>
            <a:t>Health</a:t>
          </a:r>
          <a:r>
            <a:rPr lang="fr-CH" sz="1200" kern="1200" dirty="0" smtClean="0"/>
            <a:t> care providers</a:t>
          </a:r>
          <a:endParaRPr lang="fr-CH" sz="1200" kern="1200" dirty="0"/>
        </a:p>
      </dsp:txBody>
      <dsp:txXfrm>
        <a:off x="1822606" y="564102"/>
        <a:ext cx="873747" cy="873747"/>
      </dsp:txXfrm>
    </dsp:sp>
    <dsp:sp modelId="{490D169A-055A-4FB2-B888-5A915CDAABA2}">
      <dsp:nvSpPr>
        <dsp:cNvPr id="0" name=""/>
        <dsp:cNvSpPr/>
      </dsp:nvSpPr>
      <dsp:spPr>
        <a:xfrm>
          <a:off x="1616821" y="1506768"/>
          <a:ext cx="2795993" cy="2795993"/>
        </a:xfrm>
        <a:prstGeom prst="circularArrow">
          <a:avLst>
            <a:gd name="adj1" fmla="val 4687"/>
            <a:gd name="adj2" fmla="val 299029"/>
            <a:gd name="adj3" fmla="val 2510731"/>
            <a:gd name="adj4" fmla="val 1587303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88917-D4C6-49F9-9574-B7647891B38C}">
      <dsp:nvSpPr>
        <dsp:cNvPr id="0" name=""/>
        <dsp:cNvSpPr/>
      </dsp:nvSpPr>
      <dsp:spPr>
        <a:xfrm>
          <a:off x="234961" y="968154"/>
          <a:ext cx="2031463" cy="20314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4EFD9-13EC-426C-B12D-54BCAD2F4A39}">
      <dsp:nvSpPr>
        <dsp:cNvPr id="0" name=""/>
        <dsp:cNvSpPr/>
      </dsp:nvSpPr>
      <dsp:spPr>
        <a:xfrm>
          <a:off x="1046059" y="-117275"/>
          <a:ext cx="2190326" cy="21903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27803-6F12-4B45-A1BD-B464260C7A9F}" type="datetime1">
              <a:rPr lang="fr-CH" smtClean="0"/>
              <a:pPr/>
              <a:t>06.10.2017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15EB6-B845-EA44-A94C-709D62B4EC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0693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9F034-2853-A945-AB49-A6201DCD2FAF}" type="datetime1">
              <a:rPr lang="fr-CH" smtClean="0"/>
              <a:pPr/>
              <a:t>06.10.2017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C3214-23D4-D645-B2C2-036EAEDA71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7253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Identify target audiences to which deliver training in adolescent health is one facilitating</a:t>
            </a:r>
            <a:r>
              <a:rPr lang="it-IT" sz="1200" baseline="0" dirty="0" smtClean="0"/>
              <a:t> factor to develop YFHS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aseline="0" dirty="0" smtClean="0"/>
              <a:t>Réfléchir pour chaque objectif les messages clés puis choisir la méthode pédagogique pour faire émerger les messages clés</a:t>
            </a:r>
            <a:endParaRPr lang="fr-CH" sz="1200" dirty="0" smtClean="0"/>
          </a:p>
          <a:p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Faire la distinction entre YFHS YFHC</a:t>
            </a:r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Utiliser post-</a:t>
            </a:r>
            <a:r>
              <a:rPr lang="fr-CH" dirty="0" err="1" smtClean="0"/>
              <a:t>it</a:t>
            </a:r>
            <a:r>
              <a:rPr lang="fr-CH" dirty="0" smtClean="0"/>
              <a:t> avec 4 domaines</a:t>
            </a:r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32B6E-249C-4999-B560-9991070E48B7}" type="slidenum">
              <a:rPr lang="en-GB"/>
              <a:pPr/>
              <a:t>20</a:t>
            </a:fld>
            <a:endParaRPr lang="en-GB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999862" y="692075"/>
            <a:ext cx="4858278" cy="3415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01" tIns="43951" rIns="87901" bIns="43951" anchor="ctr"/>
          <a:lstStyle/>
          <a:p>
            <a:endParaRPr lang="fr-FR"/>
          </a:p>
        </p:txBody>
      </p:sp>
      <p:sp>
        <p:nvSpPr>
          <p:cNvPr id="90116" name="Text Box 3"/>
          <p:cNvSpPr>
            <a:spLocks noGrp="1" noChangeArrowheads="1"/>
          </p:cNvSpPr>
          <p:nvPr>
            <p:ph type="body"/>
          </p:nvPr>
        </p:nvSpPr>
        <p:spPr>
          <a:xfrm>
            <a:off x="914295" y="4344032"/>
            <a:ext cx="5023073" cy="4110864"/>
          </a:xfrm>
          <a:noFill/>
          <a:ln/>
        </p:spPr>
        <p:txBody>
          <a:bodyPr wrap="none" anchor="ctr"/>
          <a:lstStyle/>
          <a:p>
            <a:pPr defTabSz="431877"/>
            <a:endParaRPr lang="fr-F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32B6E-249C-4999-B560-9991070E48B7}" type="slidenum">
              <a:rPr lang="en-GB"/>
              <a:pPr/>
              <a:t>21</a:t>
            </a:fld>
            <a:endParaRPr lang="en-GB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999862" y="692075"/>
            <a:ext cx="4858278" cy="341581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01" tIns="43951" rIns="87901" bIns="43951" anchor="ctr"/>
          <a:lstStyle/>
          <a:p>
            <a:endParaRPr lang="fr-FR"/>
          </a:p>
        </p:txBody>
      </p:sp>
      <p:sp>
        <p:nvSpPr>
          <p:cNvPr id="90116" name="Text Box 3"/>
          <p:cNvSpPr>
            <a:spLocks noGrp="1" noChangeArrowheads="1"/>
          </p:cNvSpPr>
          <p:nvPr>
            <p:ph type="body"/>
          </p:nvPr>
        </p:nvSpPr>
        <p:spPr>
          <a:xfrm>
            <a:off x="914295" y="4344032"/>
            <a:ext cx="5023073" cy="4110864"/>
          </a:xfrm>
          <a:noFill/>
          <a:ln/>
        </p:spPr>
        <p:txBody>
          <a:bodyPr wrap="none" anchor="ctr"/>
          <a:lstStyle/>
          <a:p>
            <a:pPr defTabSz="431877"/>
            <a:endParaRPr lang="fr-F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Fish </a:t>
            </a:r>
            <a:r>
              <a:rPr lang="fr-CH" dirty="0" err="1" smtClean="0"/>
              <a:t>bowl</a:t>
            </a:r>
            <a:r>
              <a:rPr lang="fr-CH" dirty="0" smtClean="0"/>
              <a:t> pour la restitution par groupe</a:t>
            </a:r>
            <a:endParaRPr lang="fr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Taking into account the objectives of your YFHS, define and list process indicators as well as output and outcome indicators. Discuss the usefulness and limitations of these indicators.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Examples: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indicator (the way services are organized and delivered) number of facilities opened, number of services offered, user satisfaction 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 indicator (immediate and concrete results of services): number of consultations, profile of users, change in user knowledge and practice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 indicator: (the effect of the service on the health status of the target population): reduction of teenage suicides, STIs or pregnancies.</a:t>
            </a:r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1138097"/>
            <a:ext cx="7772400" cy="1805693"/>
          </a:xfrm>
        </p:spPr>
        <p:txBody>
          <a:bodyPr anchor="t"/>
          <a:lstStyle>
            <a:lvl1pPr algn="l">
              <a:defRPr>
                <a:latin typeface="Corbel"/>
                <a:cs typeface="Corbel"/>
              </a:defRPr>
            </a:lvl1pPr>
          </a:lstStyle>
          <a:p>
            <a:r>
              <a:rPr lang="fr-CH" dirty="0" smtClean="0"/>
              <a:t>Title of module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14400" y="532017"/>
            <a:ext cx="3448287" cy="447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« </a:t>
            </a:r>
            <a:r>
              <a:rPr lang="fr-FR" dirty="0" err="1" smtClean="0"/>
              <a:t>Number</a:t>
            </a:r>
            <a:r>
              <a:rPr lang="fr-FR" dirty="0" smtClean="0"/>
              <a:t> » of module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606073"/>
            <a:ext cx="235502" cy="55845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310139687"/>
              </p:ext>
            </p:extLst>
          </p:nvPr>
        </p:nvGraphicFramePr>
        <p:xfrm>
          <a:off x="822581" y="4401243"/>
          <a:ext cx="5197219" cy="1717208"/>
        </p:xfrm>
        <a:graphic>
          <a:graphicData uri="http://schemas.openxmlformats.org/presentationml/2006/ole">
            <p:oleObj spid="_x0000_s2082" name="Document" r:id="rId3" imgW="2706629" imgH="860412" progId="Word.Document.8">
              <p:embed/>
            </p:oleObj>
          </a:graphicData>
        </a:graphic>
      </p:graphicFrame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87949" y="5858735"/>
            <a:ext cx="2798851" cy="346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pPr lvl="0"/>
            <a:r>
              <a:rPr lang="fr-FR" sz="1800" i="1" dirty="0" err="1" smtClean="0">
                <a:latin typeface="Arial"/>
                <a:cs typeface="Arial"/>
              </a:rPr>
              <a:t>Updated</a:t>
            </a:r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914400" y="1022651"/>
            <a:ext cx="777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951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060267" cy="1143000"/>
          </a:xfrm>
        </p:spPr>
        <p:txBody>
          <a:bodyPr/>
          <a:lstStyle>
            <a:lvl1pPr algn="r">
              <a:defRPr>
                <a:latin typeface="Corbel"/>
                <a:cs typeface="Corbel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  <a:defRPr>
                <a:latin typeface="Corbel"/>
                <a:cs typeface="Corbel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orbel"/>
                <a:cs typeface="Corbel"/>
              </a:defRPr>
            </a:lvl2pPr>
            <a:lvl3pPr>
              <a:defRPr i="1">
                <a:latin typeface="Corbel"/>
                <a:cs typeface="Corbel"/>
              </a:defRPr>
            </a:lvl3pPr>
            <a:lvl4pPr>
              <a:defRPr>
                <a:solidFill>
                  <a:srgbClr val="595959"/>
                </a:solidFill>
                <a:latin typeface="Corbel"/>
                <a:cs typeface="Corbel"/>
              </a:defRPr>
            </a:lvl4pPr>
            <a:lvl5pPr marL="2057400" indent="-228600">
              <a:buFont typeface="Wingdings" charset="2"/>
              <a:buChar char="Ø"/>
              <a:defRPr i="1">
                <a:latin typeface="Corbel"/>
                <a:cs typeface="Corbel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00246" y="275167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932743625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3099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686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878491674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5143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060267" cy="1143000"/>
          </a:xfrm>
        </p:spPr>
        <p:txBody>
          <a:bodyPr/>
          <a:lstStyle>
            <a:lvl1pPr algn="r">
              <a:defRPr>
                <a:latin typeface="Corbel"/>
                <a:cs typeface="Corbel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700246" y="275167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17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fr-FR" smtClean="0"/>
              <a:pPr/>
              <a:t>‹N°›</a:t>
            </a:fld>
            <a:endParaRPr lang="fr-FR" dirty="0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83341845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7191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45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05169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CH" dirty="0" smtClean="0"/>
              <a:t>Insert subtitle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orbel"/>
                <a:cs typeface="Corbel"/>
              </a:defRPr>
            </a:lvl1pPr>
          </a:lstStyle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0E2D86FE-E7F8-5B4B-958C-08B8B1A5B0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7283" y="2705169"/>
            <a:ext cx="230088" cy="1143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Object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254082761"/>
              </p:ext>
            </p:extLst>
          </p:nvPr>
        </p:nvGraphicFramePr>
        <p:xfrm>
          <a:off x="447371" y="6327654"/>
          <a:ext cx="1428693" cy="495890"/>
        </p:xfrm>
        <a:graphic>
          <a:graphicData uri="http://schemas.openxmlformats.org/presentationml/2006/ole">
            <p:oleObj spid="_x0000_s6167" name="Document" r:id="rId3" imgW="2706629" imgH="860412" progId="Word.Document.8">
              <p:embed/>
            </p:oleObj>
          </a:graphicData>
        </a:graphic>
      </p:graphicFrame>
      <p:cxnSp>
        <p:nvCxnSpPr>
          <p:cNvPr id="9" name="Connecteur droit 8"/>
          <p:cNvCxnSpPr/>
          <p:nvPr userDrawn="1"/>
        </p:nvCxnSpPr>
        <p:spPr>
          <a:xfrm>
            <a:off x="457200" y="6226644"/>
            <a:ext cx="8229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05043" y="2597453"/>
            <a:ext cx="2381757" cy="1077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94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Corbel"/>
                <a:cs typeface="Corbel"/>
              </a:defRPr>
            </a:lvl1pPr>
          </a:lstStyle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fr-FR" dirty="0" smtClean="0"/>
              <a:t> </a:t>
            </a:r>
            <a:fld id="{0E2D86FE-E7F8-5B4B-958C-08B8B1A5B05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4433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6" r:id="rId3"/>
    <p:sldLayoutId id="2147483688" r:id="rId4"/>
    <p:sldLayoutId id="2147483687" r:id="rId5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Youth</a:t>
            </a:r>
            <a:r>
              <a:rPr lang="fr-FR" dirty="0" smtClean="0"/>
              <a:t> 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Care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Module C5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july</a:t>
            </a:r>
            <a:r>
              <a:rPr lang="fr-FR" dirty="0" smtClean="0"/>
              <a:t> </a:t>
            </a:r>
            <a:r>
              <a:rPr lang="fr-FR" dirty="0" smtClean="0"/>
              <a:t>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6450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7258" y="363557"/>
            <a:ext cx="83820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IE" sz="5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Settings </a:t>
            </a:r>
            <a:endParaRPr lang="en-IE" sz="54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755650" y="2276475"/>
            <a:ext cx="8763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6088" indent="-446088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  <a:buFont typeface="Wingdings" pitchFamily="2" charset="2"/>
              <a:buChar char="ü"/>
            </a:pPr>
            <a:r>
              <a:rPr lang="en-IE" sz="3200">
                <a:latin typeface="Arial" pitchFamily="34" charset="0"/>
                <a:cs typeface="Arial" pitchFamily="34" charset="0"/>
              </a:rPr>
              <a:t>Hospital</a:t>
            </a:r>
            <a:br>
              <a:rPr lang="en-IE" sz="3200">
                <a:latin typeface="Arial" pitchFamily="34" charset="0"/>
                <a:cs typeface="Arial" pitchFamily="34" charset="0"/>
              </a:rPr>
            </a:br>
            <a:endParaRPr lang="en-IE" sz="3200">
              <a:latin typeface="Arial" pitchFamily="34" charset="0"/>
              <a:cs typeface="Arial" pitchFamily="34" charset="0"/>
            </a:endParaRPr>
          </a:p>
          <a:p>
            <a:pPr marL="446088" indent="-446088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  <a:buFont typeface="Wingdings" pitchFamily="2" charset="2"/>
              <a:buChar char="ü"/>
            </a:pPr>
            <a:r>
              <a:rPr lang="en-IE" sz="3200">
                <a:latin typeface="Arial" pitchFamily="34" charset="0"/>
                <a:cs typeface="Arial" pitchFamily="34" charset="0"/>
              </a:rPr>
              <a:t>School health services</a:t>
            </a:r>
            <a:br>
              <a:rPr lang="en-IE" sz="3200">
                <a:latin typeface="Arial" pitchFamily="34" charset="0"/>
                <a:cs typeface="Arial" pitchFamily="34" charset="0"/>
              </a:rPr>
            </a:br>
            <a:endParaRPr lang="en-IE" sz="3200">
              <a:latin typeface="Arial" pitchFamily="34" charset="0"/>
              <a:cs typeface="Arial" pitchFamily="34" charset="0"/>
            </a:endParaRPr>
          </a:p>
          <a:p>
            <a:pPr marL="446088" indent="-446088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  <a:buFont typeface="Wingdings" pitchFamily="2" charset="2"/>
              <a:buChar char="ü"/>
            </a:pPr>
            <a:r>
              <a:rPr lang="en-IE" sz="3200">
                <a:latin typeface="Arial" pitchFamily="34" charset="0"/>
                <a:cs typeface="Arial" pitchFamily="34" charset="0"/>
              </a:rPr>
              <a:t>Primary health care services</a:t>
            </a:r>
            <a:br>
              <a:rPr lang="en-IE" sz="3200">
                <a:latin typeface="Arial" pitchFamily="34" charset="0"/>
                <a:cs typeface="Arial" pitchFamily="34" charset="0"/>
              </a:rPr>
            </a:br>
            <a:endParaRPr lang="en-IE" sz="3200">
              <a:latin typeface="Arial" pitchFamily="34" charset="0"/>
              <a:cs typeface="Arial" pitchFamily="34" charset="0"/>
            </a:endParaRPr>
          </a:p>
          <a:p>
            <a:pPr marL="446088" indent="-446088" eaLnBrk="1" hangingPunct="1">
              <a:lnSpc>
                <a:spcPct val="90000"/>
              </a:lnSpc>
              <a:spcBef>
                <a:spcPct val="20000"/>
              </a:spcBef>
              <a:buClr>
                <a:srgbClr val="00003E"/>
              </a:buClr>
              <a:buFont typeface="Wingdings" pitchFamily="2" charset="2"/>
              <a:buChar char="ü"/>
            </a:pPr>
            <a:r>
              <a:rPr lang="en-IE" sz="3200">
                <a:latin typeface="Arial" pitchFamily="34" charset="0"/>
                <a:cs typeface="Arial" pitchFamily="34" charset="0"/>
              </a:rPr>
              <a:t> Social facilities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defTabSz="762000"/>
            <a:fld id="{18B9084C-0EAC-461B-88BE-F70ADD159E63}" type="slidenum">
              <a:rPr lang="en-GB" smtClean="0"/>
              <a:pPr defTabSz="762000"/>
              <a:t>11</a:t>
            </a:fld>
            <a:endParaRPr lang="en-GB" smtClean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61" y="189808"/>
            <a:ext cx="7827484" cy="1371600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Four </a:t>
            </a:r>
            <a:r>
              <a:rPr lang="fr-CH" dirty="0" err="1" smtClean="0"/>
              <a:t>levels</a:t>
            </a:r>
            <a:r>
              <a:rPr lang="fr-CH" dirty="0" smtClean="0"/>
              <a:t> of action</a:t>
            </a:r>
            <a:endParaRPr lang="fr-FR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83851"/>
            <a:ext cx="8153400" cy="3909329"/>
          </a:xfrm>
        </p:spPr>
        <p:txBody>
          <a:bodyPr/>
          <a:lstStyle/>
          <a:p>
            <a:pPr marL="609600" indent="-609600" defTabSz="9144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IE" sz="3400" dirty="0" smtClean="0"/>
              <a:t>Youth friendly policies </a:t>
            </a:r>
          </a:p>
          <a:p>
            <a:pPr marL="609600" indent="-609600" defTabSz="9144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IE" sz="3400" dirty="0" smtClean="0">
                <a:solidFill>
                  <a:schemeClr val="tx1"/>
                </a:solidFill>
              </a:rPr>
              <a:t>Youth friendly procedures</a:t>
            </a:r>
          </a:p>
          <a:p>
            <a:pPr marL="609600" indent="-609600" defTabSz="9144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IE" sz="3400" dirty="0" smtClean="0">
                <a:solidFill>
                  <a:schemeClr val="tx1"/>
                </a:solidFill>
              </a:rPr>
              <a:t>A youth friendly environment</a:t>
            </a:r>
          </a:p>
          <a:p>
            <a:pPr marL="609600" indent="-609600" defTabSz="9144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3400" dirty="0" smtClean="0">
                <a:solidFill>
                  <a:schemeClr val="tx1"/>
                </a:solidFill>
              </a:rPr>
              <a:t>A youth friendly staff</a:t>
            </a:r>
            <a:endParaRPr lang="fr-FR" sz="34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Exercise</a:t>
            </a:r>
            <a:r>
              <a:rPr lang="fr-CH" dirty="0" smtClean="0"/>
              <a:t> 1: 30 min group </a:t>
            </a:r>
            <a:r>
              <a:rPr lang="fr-CH" dirty="0" err="1" smtClean="0"/>
              <a:t>work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4 areas of </a:t>
            </a:r>
            <a:r>
              <a:rPr lang="fr-CH" dirty="0" err="1" smtClean="0"/>
              <a:t>concern</a:t>
            </a:r>
            <a:r>
              <a:rPr lang="fr-CH" dirty="0" smtClean="0"/>
              <a:t>  </a:t>
            </a:r>
            <a:r>
              <a:rPr lang="fr-CH" dirty="0" err="1" smtClean="0"/>
              <a:t>sticked</a:t>
            </a:r>
            <a:r>
              <a:rPr lang="fr-CH" dirty="0" smtClean="0"/>
              <a:t> on the </a:t>
            </a:r>
            <a:r>
              <a:rPr lang="fr-CH" dirty="0" err="1" smtClean="0"/>
              <a:t>wall</a:t>
            </a:r>
            <a:endParaRPr lang="fr-CH" dirty="0" smtClean="0"/>
          </a:p>
          <a:p>
            <a:r>
              <a:rPr lang="fr-CH" dirty="0" smtClean="0"/>
              <a:t>Group </a:t>
            </a:r>
            <a:r>
              <a:rPr lang="fr-CH" dirty="0" err="1" smtClean="0"/>
              <a:t>work</a:t>
            </a:r>
            <a:r>
              <a:rPr lang="fr-CH" dirty="0" smtClean="0"/>
              <a:t> for 20 minutes</a:t>
            </a:r>
          </a:p>
          <a:p>
            <a:r>
              <a:rPr lang="fr-CH" dirty="0" smtClean="0"/>
              <a:t>Use post-</a:t>
            </a:r>
            <a:r>
              <a:rPr lang="fr-CH" dirty="0" err="1" smtClean="0"/>
              <a:t>it</a:t>
            </a:r>
            <a:r>
              <a:rPr lang="fr-CH" dirty="0" smtClean="0"/>
              <a:t> and stick </a:t>
            </a:r>
            <a:r>
              <a:rPr lang="fr-CH" dirty="0" err="1" smtClean="0"/>
              <a:t>under</a:t>
            </a:r>
            <a:r>
              <a:rPr lang="fr-CH" dirty="0" smtClean="0"/>
              <a:t> the right </a:t>
            </a:r>
            <a:r>
              <a:rPr lang="fr-CH" dirty="0" err="1" smtClean="0"/>
              <a:t>colomn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</a:t>
            </a:r>
            <a:r>
              <a:rPr lang="fr-CH" dirty="0" err="1" smtClean="0"/>
              <a:t>Policies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Fulfill the rights of adolescents </a:t>
            </a:r>
            <a:r>
              <a:rPr lang="fr-CH" dirty="0" smtClean="0"/>
              <a:t>for all adolescents</a:t>
            </a:r>
          </a:p>
          <a:p>
            <a:r>
              <a:rPr lang="en-US" dirty="0" smtClean="0"/>
              <a:t>Take into account the different needs </a:t>
            </a:r>
            <a:r>
              <a:rPr lang="fr-CH" dirty="0" smtClean="0"/>
              <a:t>of the population</a:t>
            </a:r>
          </a:p>
          <a:p>
            <a:r>
              <a:rPr lang="en-US" dirty="0" smtClean="0"/>
              <a:t>Pay special attention to gender factors</a:t>
            </a:r>
          </a:p>
          <a:p>
            <a:r>
              <a:rPr lang="fr-CH" dirty="0" err="1" smtClean="0"/>
              <a:t>Guarantee</a:t>
            </a:r>
            <a:r>
              <a:rPr lang="fr-CH" dirty="0" smtClean="0"/>
              <a:t> </a:t>
            </a:r>
            <a:r>
              <a:rPr lang="fr-CH" dirty="0" err="1" smtClean="0"/>
              <a:t>privacy</a:t>
            </a:r>
            <a:r>
              <a:rPr lang="fr-CH" dirty="0" smtClean="0"/>
              <a:t> and </a:t>
            </a:r>
            <a:r>
              <a:rPr lang="fr-CH" dirty="0" err="1" smtClean="0"/>
              <a:t>confidentiality</a:t>
            </a:r>
            <a:endParaRPr lang="fr-CH" dirty="0" smtClean="0"/>
          </a:p>
          <a:p>
            <a:r>
              <a:rPr lang="en-US" dirty="0" smtClean="0"/>
              <a:t>Free or not expensive and flexible </a:t>
            </a:r>
            <a:r>
              <a:rPr lang="fr-CH" dirty="0" smtClean="0"/>
              <a:t>about </a:t>
            </a:r>
            <a:r>
              <a:rPr lang="fr-CH" dirty="0" err="1" smtClean="0"/>
              <a:t>payment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Easy</a:t>
            </a:r>
            <a:r>
              <a:rPr lang="fr-CH" dirty="0" smtClean="0"/>
              <a:t> </a:t>
            </a:r>
            <a:r>
              <a:rPr lang="fr-CH" dirty="0" err="1" smtClean="0"/>
              <a:t>access</a:t>
            </a:r>
            <a:r>
              <a:rPr lang="fr-CH" dirty="0" smtClean="0"/>
              <a:t>, registration/</a:t>
            </a:r>
            <a:r>
              <a:rPr lang="fr-CH" dirty="0" err="1" smtClean="0"/>
              <a:t>retrieval</a:t>
            </a:r>
            <a:r>
              <a:rPr lang="fr-CH" dirty="0" smtClean="0"/>
              <a:t> </a:t>
            </a:r>
            <a:r>
              <a:rPr lang="fr-CH" dirty="0" err="1" smtClean="0"/>
              <a:t>procedure</a:t>
            </a:r>
            <a:r>
              <a:rPr lang="fr-CH" dirty="0" smtClean="0"/>
              <a:t> (</a:t>
            </a:r>
            <a:r>
              <a:rPr lang="fr-CH" dirty="0" err="1" smtClean="0"/>
              <a:t>anonymity</a:t>
            </a:r>
            <a:r>
              <a:rPr lang="fr-CH" dirty="0" smtClean="0"/>
              <a:t> if </a:t>
            </a:r>
            <a:r>
              <a:rPr lang="fr-CH" dirty="0" err="1" smtClean="0"/>
              <a:t>required</a:t>
            </a:r>
            <a:r>
              <a:rPr lang="fr-CH" dirty="0" smtClean="0"/>
              <a:t>)</a:t>
            </a:r>
          </a:p>
          <a:p>
            <a:r>
              <a:rPr lang="fr-CH" dirty="0" smtClean="0"/>
              <a:t>Short </a:t>
            </a:r>
            <a:r>
              <a:rPr lang="fr-CH" dirty="0" err="1" smtClean="0"/>
              <a:t>waiting</a:t>
            </a:r>
            <a:r>
              <a:rPr lang="fr-CH" dirty="0" smtClean="0"/>
              <a:t> time</a:t>
            </a:r>
          </a:p>
          <a:p>
            <a:r>
              <a:rPr lang="fr-CH" dirty="0" smtClean="0"/>
              <a:t>Drops-</a:t>
            </a:r>
            <a:r>
              <a:rPr lang="fr-CH" dirty="0" err="1" smtClean="0"/>
              <a:t>ins</a:t>
            </a:r>
            <a:r>
              <a:rPr lang="fr-CH" dirty="0" smtClean="0"/>
              <a:t>’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prior</a:t>
            </a:r>
            <a:r>
              <a:rPr lang="fr-CH" dirty="0" smtClean="0"/>
              <a:t> </a:t>
            </a:r>
            <a:r>
              <a:rPr lang="fr-CH" dirty="0" err="1" smtClean="0"/>
              <a:t>appointment</a:t>
            </a:r>
            <a:r>
              <a:rPr lang="fr-CH" dirty="0" smtClean="0"/>
              <a:t> possible</a:t>
            </a:r>
          </a:p>
          <a:p>
            <a:r>
              <a:rPr lang="fr-CH" dirty="0" err="1" smtClean="0"/>
              <a:t>Strong</a:t>
            </a:r>
            <a:r>
              <a:rPr lang="fr-CH" dirty="0" smtClean="0"/>
              <a:t> linkages to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health</a:t>
            </a:r>
            <a:r>
              <a:rPr lang="fr-CH" dirty="0" smtClean="0"/>
              <a:t> and social service providers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51898"/>
            <a:ext cx="8229600" cy="3555693"/>
          </a:xfrm>
        </p:spPr>
        <p:txBody>
          <a:bodyPr/>
          <a:lstStyle/>
          <a:p>
            <a:r>
              <a:rPr lang="fr-CH" dirty="0" err="1" smtClean="0"/>
              <a:t>Provide</a:t>
            </a:r>
            <a:r>
              <a:rPr lang="fr-CH" dirty="0" smtClean="0"/>
              <a:t> a </a:t>
            </a:r>
            <a:r>
              <a:rPr lang="fr-CH" dirty="0" err="1" smtClean="0"/>
              <a:t>safe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endParaRPr lang="fr-CH" dirty="0" smtClean="0"/>
          </a:p>
          <a:p>
            <a:r>
              <a:rPr lang="fr-CH" dirty="0" err="1" smtClean="0"/>
              <a:t>Convenient</a:t>
            </a:r>
            <a:r>
              <a:rPr lang="fr-CH" dirty="0" smtClean="0"/>
              <a:t> location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appealing</a:t>
            </a:r>
            <a:r>
              <a:rPr lang="fr-CH" dirty="0" smtClean="0"/>
              <a:t> ambiance</a:t>
            </a:r>
          </a:p>
          <a:p>
            <a:r>
              <a:rPr lang="fr-CH" dirty="0" err="1" smtClean="0"/>
              <a:t>Convenient</a:t>
            </a:r>
            <a:r>
              <a:rPr lang="fr-CH" dirty="0" smtClean="0"/>
              <a:t> </a:t>
            </a:r>
            <a:r>
              <a:rPr lang="fr-CH" dirty="0" err="1" smtClean="0"/>
              <a:t>working</a:t>
            </a:r>
            <a:r>
              <a:rPr lang="fr-CH" dirty="0" smtClean="0"/>
              <a:t> </a:t>
            </a:r>
            <a:r>
              <a:rPr lang="fr-CH" dirty="0" err="1" smtClean="0"/>
              <a:t>hours</a:t>
            </a:r>
            <a:endParaRPr lang="fr-CH" dirty="0" smtClean="0"/>
          </a:p>
          <a:p>
            <a:r>
              <a:rPr lang="en-US" dirty="0" smtClean="0"/>
              <a:t>Offer privacy and avoid stigma</a:t>
            </a:r>
          </a:p>
          <a:p>
            <a:r>
              <a:rPr lang="fr-CH" dirty="0" err="1" smtClean="0"/>
              <a:t>Provide</a:t>
            </a:r>
            <a:r>
              <a:rPr lang="fr-CH" dirty="0" smtClean="0"/>
              <a:t> information and </a:t>
            </a:r>
            <a:r>
              <a:rPr lang="fr-CH" dirty="0" err="1" smtClean="0"/>
              <a:t>education</a:t>
            </a:r>
            <a:r>
              <a:rPr lang="fr-CH" dirty="0" smtClean="0"/>
              <a:t> </a:t>
            </a:r>
            <a:r>
              <a:rPr lang="fr-CH" dirty="0" err="1" smtClean="0"/>
              <a:t>material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Staff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Technically competent, interested and concerned</a:t>
            </a:r>
          </a:p>
          <a:p>
            <a:r>
              <a:rPr lang="en-US" sz="2400" dirty="0" smtClean="0"/>
              <a:t>Have interpersonal and communication skills</a:t>
            </a:r>
          </a:p>
          <a:p>
            <a:r>
              <a:rPr lang="fr-CH" sz="2400" dirty="0" smtClean="0"/>
              <a:t>Are </a:t>
            </a:r>
            <a:r>
              <a:rPr lang="fr-CH" sz="2400" dirty="0" err="1" smtClean="0"/>
              <a:t>motivated</a:t>
            </a:r>
            <a:r>
              <a:rPr lang="fr-CH" sz="2400" dirty="0" smtClean="0"/>
              <a:t> and </a:t>
            </a:r>
            <a:r>
              <a:rPr lang="fr-CH" sz="2400" dirty="0" err="1" smtClean="0"/>
              <a:t>supported</a:t>
            </a:r>
            <a:endParaRPr lang="fr-CH" sz="2400" dirty="0" smtClean="0"/>
          </a:p>
          <a:p>
            <a:r>
              <a:rPr lang="fr-CH" sz="2400" dirty="0" smtClean="0"/>
              <a:t>Are non-</a:t>
            </a:r>
            <a:r>
              <a:rPr lang="fr-CH" sz="2400" dirty="0" err="1" smtClean="0"/>
              <a:t>judgmental</a:t>
            </a:r>
            <a:r>
              <a:rPr lang="fr-CH" sz="2400" dirty="0" smtClean="0"/>
              <a:t> and </a:t>
            </a:r>
            <a:r>
              <a:rPr lang="fr-CH" sz="2400" dirty="0" err="1" smtClean="0"/>
              <a:t>considered</a:t>
            </a:r>
            <a:endParaRPr lang="fr-CH" sz="2400" dirty="0" smtClean="0"/>
          </a:p>
          <a:p>
            <a:r>
              <a:rPr lang="en-US" sz="2400" dirty="0" smtClean="0"/>
              <a:t>Devote adequate time to patients</a:t>
            </a:r>
          </a:p>
          <a:p>
            <a:r>
              <a:rPr lang="en-US" sz="2400" dirty="0" smtClean="0"/>
              <a:t>Treat all patients with equal care and respect</a:t>
            </a:r>
          </a:p>
          <a:p>
            <a:r>
              <a:rPr lang="fr-CH" sz="2400" dirty="0" err="1" smtClean="0"/>
              <a:t>Provide</a:t>
            </a:r>
            <a:r>
              <a:rPr lang="fr-CH" sz="2400" dirty="0" smtClean="0"/>
              <a:t> information and support</a:t>
            </a:r>
          </a:p>
          <a:p>
            <a:r>
              <a:rPr lang="fr-CH" sz="2400" dirty="0" err="1" smtClean="0"/>
              <a:t>Experienced</a:t>
            </a:r>
            <a:r>
              <a:rPr lang="fr-CH" sz="2400" dirty="0" smtClean="0"/>
              <a:t> in group </a:t>
            </a:r>
            <a:r>
              <a:rPr lang="fr-CH" sz="2400" dirty="0" err="1" smtClean="0"/>
              <a:t>work</a:t>
            </a:r>
            <a:endParaRPr lang="fr-CH" sz="2400" dirty="0" smtClean="0"/>
          </a:p>
          <a:p>
            <a:r>
              <a:rPr lang="en-US" sz="2400" dirty="0" smtClean="0"/>
              <a:t>Can be contacted at repeat visits (continuity of providers)</a:t>
            </a:r>
          </a:p>
          <a:p>
            <a:r>
              <a:rPr lang="fr-CH" sz="2400" dirty="0" err="1" smtClean="0"/>
              <a:t>Culturally</a:t>
            </a:r>
            <a:r>
              <a:rPr lang="fr-CH" sz="2400" dirty="0" smtClean="0"/>
              <a:t> sensitive</a:t>
            </a:r>
            <a:endParaRPr lang="fr-CH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Barriers</a:t>
            </a:r>
            <a:r>
              <a:rPr lang="fr-CH" dirty="0" smtClean="0"/>
              <a:t> and </a:t>
            </a:r>
            <a:r>
              <a:rPr lang="fr-CH" dirty="0" err="1" smtClean="0"/>
              <a:t>facilitators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7410" name="Picture 2" descr="Résultat de recherche d'images pour &quot;speak clearly mouse carto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612" y="1746173"/>
            <a:ext cx="3707176" cy="3837656"/>
          </a:xfrm>
          <a:prstGeom prst="rect">
            <a:avLst/>
          </a:prstGeom>
          <a:noFill/>
        </p:spPr>
      </p:pic>
      <p:pic>
        <p:nvPicPr>
          <p:cNvPr id="8" name="Picture 2" descr="Résultat de recherche d'images pour &quot;adolescent brai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22" y="1770705"/>
            <a:ext cx="4111505" cy="3947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err="1" smtClean="0"/>
              <a:t>Exercise</a:t>
            </a:r>
            <a:r>
              <a:rPr lang="fr-CH" sz="2800" dirty="0" smtClean="0"/>
              <a:t> 2: </a:t>
            </a:r>
            <a:r>
              <a:rPr lang="fr-CH" sz="2800" dirty="0" err="1" smtClean="0"/>
              <a:t>divide</a:t>
            </a:r>
            <a:r>
              <a:rPr lang="fr-CH" sz="2800" dirty="0" smtClean="0"/>
              <a:t> the participants in </a:t>
            </a:r>
            <a:r>
              <a:rPr lang="fr-CH" sz="2800" dirty="0" err="1" smtClean="0"/>
              <a:t>two</a:t>
            </a:r>
            <a:r>
              <a:rPr lang="fr-CH" sz="2800" dirty="0" smtClean="0"/>
              <a:t> groups 1) </a:t>
            </a:r>
            <a:r>
              <a:rPr lang="fr-CH" sz="2800" dirty="0" err="1" smtClean="0"/>
              <a:t>work</a:t>
            </a:r>
            <a:r>
              <a:rPr lang="fr-CH" sz="2800" dirty="0" smtClean="0"/>
              <a:t> on adolescent vignette et 2) on </a:t>
            </a:r>
            <a:r>
              <a:rPr lang="fr-CH" sz="2800" dirty="0" err="1" smtClean="0"/>
              <a:t>health</a:t>
            </a:r>
            <a:r>
              <a:rPr lang="fr-CH" sz="2800" dirty="0" smtClean="0"/>
              <a:t> </a:t>
            </a:r>
            <a:r>
              <a:rPr lang="fr-CH" sz="2800" dirty="0" err="1" smtClean="0"/>
              <a:t>professionnal</a:t>
            </a:r>
            <a:r>
              <a:rPr lang="fr-CH" sz="2800" dirty="0" smtClean="0"/>
              <a:t> vignette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Adolescent vignette (group 1): </a:t>
            </a:r>
            <a:r>
              <a:rPr lang="fr-CH" dirty="0" err="1" smtClean="0"/>
              <a:t>you</a:t>
            </a:r>
            <a:r>
              <a:rPr lang="fr-CH" dirty="0" smtClean="0"/>
              <a:t> are a 16 </a:t>
            </a:r>
            <a:r>
              <a:rPr lang="fr-CH" dirty="0" err="1" smtClean="0"/>
              <a:t>y.o</a:t>
            </a:r>
            <a:r>
              <a:rPr lang="fr-CH" dirty="0" smtClean="0"/>
              <a:t> boy/girl and </a:t>
            </a:r>
            <a:r>
              <a:rPr lang="fr-CH" dirty="0" err="1" smtClean="0"/>
              <a:t>you</a:t>
            </a:r>
            <a:r>
              <a:rPr lang="fr-CH" dirty="0" smtClean="0"/>
              <a:t> have </a:t>
            </a:r>
            <a:r>
              <a:rPr lang="fr-CH" dirty="0" err="1" smtClean="0"/>
              <a:t>had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first </a:t>
            </a:r>
            <a:r>
              <a:rPr lang="fr-CH" dirty="0" err="1" smtClean="0"/>
              <a:t>sexual</a:t>
            </a:r>
            <a:r>
              <a:rPr lang="fr-CH" dirty="0" smtClean="0"/>
              <a:t> </a:t>
            </a:r>
            <a:r>
              <a:rPr lang="fr-CH" dirty="0" err="1" smtClean="0"/>
              <a:t>experience</a:t>
            </a:r>
            <a:r>
              <a:rPr lang="fr-CH" dirty="0" smtClean="0"/>
              <a:t>. You </a:t>
            </a:r>
            <a:r>
              <a:rPr lang="fr-CH" dirty="0" err="1" smtClean="0"/>
              <a:t>did</a:t>
            </a:r>
            <a:r>
              <a:rPr lang="fr-CH" dirty="0" smtClean="0"/>
              <a:t> not </a:t>
            </a:r>
            <a:r>
              <a:rPr lang="fr-CH" dirty="0" err="1" smtClean="0"/>
              <a:t>protect</a:t>
            </a:r>
            <a:r>
              <a:rPr lang="fr-CH" dirty="0" smtClean="0"/>
              <a:t> </a:t>
            </a:r>
            <a:r>
              <a:rPr lang="fr-CH" dirty="0" err="1" smtClean="0"/>
              <a:t>yourself</a:t>
            </a:r>
            <a:r>
              <a:rPr lang="fr-CH" dirty="0" smtClean="0"/>
              <a:t> as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experience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unplanned</a:t>
            </a:r>
            <a:r>
              <a:rPr lang="fr-CH" dirty="0" smtClean="0"/>
              <a:t>. </a:t>
            </a:r>
            <a:r>
              <a:rPr lang="fr-CH" dirty="0" err="1" smtClean="0"/>
              <a:t>Your</a:t>
            </a:r>
            <a:r>
              <a:rPr lang="fr-CH" dirty="0" smtClean="0"/>
              <a:t> parents do not know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yet</a:t>
            </a:r>
            <a:r>
              <a:rPr lang="fr-CH" dirty="0" smtClean="0"/>
              <a:t>. You are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anxious</a:t>
            </a:r>
            <a:r>
              <a:rPr lang="fr-CH" dirty="0" smtClean="0"/>
              <a:t> about STI +/- </a:t>
            </a:r>
            <a:r>
              <a:rPr lang="fr-CH" dirty="0" err="1" smtClean="0"/>
              <a:t>pregnancy</a:t>
            </a:r>
            <a:r>
              <a:rPr lang="fr-CH" dirty="0" smtClean="0"/>
              <a:t>. You go to the </a:t>
            </a:r>
            <a:r>
              <a:rPr lang="fr-CH" dirty="0" err="1" smtClean="0"/>
              <a:t>doctor</a:t>
            </a:r>
            <a:r>
              <a:rPr lang="fr-CH" dirty="0" smtClean="0"/>
              <a:t>.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help </a:t>
            </a:r>
            <a:r>
              <a:rPr lang="fr-CH" dirty="0" err="1" smtClean="0"/>
              <a:t>you</a:t>
            </a:r>
            <a:r>
              <a:rPr lang="fr-CH" dirty="0" smtClean="0"/>
              <a:t> to </a:t>
            </a:r>
            <a:r>
              <a:rPr lang="fr-CH" dirty="0" err="1" smtClean="0"/>
              <a:t>feel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err="1" smtClean="0"/>
              <a:t>ease</a:t>
            </a:r>
            <a:r>
              <a:rPr lang="fr-CH" dirty="0" smtClean="0"/>
              <a:t>, </a:t>
            </a:r>
            <a:r>
              <a:rPr lang="fr-CH" dirty="0" err="1" smtClean="0"/>
              <a:t>what</a:t>
            </a:r>
            <a:r>
              <a:rPr lang="fr-CH" dirty="0" smtClean="0"/>
              <a:t> do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expect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him</a:t>
            </a:r>
            <a:r>
              <a:rPr lang="fr-CH" dirty="0" smtClean="0"/>
              <a:t>/</a:t>
            </a:r>
            <a:r>
              <a:rPr lang="fr-CH" dirty="0" err="1" smtClean="0"/>
              <a:t>her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Health</a:t>
            </a:r>
            <a:r>
              <a:rPr lang="fr-CH" dirty="0" smtClean="0"/>
              <a:t> care </a:t>
            </a:r>
            <a:r>
              <a:rPr lang="fr-CH" dirty="0" err="1" smtClean="0"/>
              <a:t>professionnal</a:t>
            </a:r>
            <a:r>
              <a:rPr lang="fr-CH" dirty="0" smtClean="0"/>
              <a:t> vignette:</a:t>
            </a:r>
          </a:p>
          <a:p>
            <a:endParaRPr lang="fr-CH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err="1" smtClean="0"/>
              <a:t>Exercise</a:t>
            </a:r>
            <a:r>
              <a:rPr lang="fr-CH" sz="2800" dirty="0" smtClean="0"/>
              <a:t> 2: </a:t>
            </a:r>
            <a:r>
              <a:rPr lang="fr-CH" sz="2800" dirty="0" err="1" smtClean="0"/>
              <a:t>divide</a:t>
            </a:r>
            <a:r>
              <a:rPr lang="fr-CH" sz="2800" dirty="0" smtClean="0"/>
              <a:t> the participants in </a:t>
            </a:r>
            <a:r>
              <a:rPr lang="fr-CH" sz="2800" dirty="0" err="1" smtClean="0"/>
              <a:t>two</a:t>
            </a:r>
            <a:r>
              <a:rPr lang="fr-CH" sz="2800" dirty="0" smtClean="0"/>
              <a:t> groups 1) </a:t>
            </a:r>
            <a:r>
              <a:rPr lang="fr-CH" sz="2800" dirty="0" err="1" smtClean="0"/>
              <a:t>work</a:t>
            </a:r>
            <a:r>
              <a:rPr lang="fr-CH" sz="2800" dirty="0" smtClean="0"/>
              <a:t> on adolescent vignette et 2) on </a:t>
            </a:r>
            <a:r>
              <a:rPr lang="fr-CH" sz="2800" dirty="0" err="1" smtClean="0"/>
              <a:t>health</a:t>
            </a:r>
            <a:r>
              <a:rPr lang="fr-CH" sz="2800" dirty="0" smtClean="0"/>
              <a:t> </a:t>
            </a:r>
            <a:r>
              <a:rPr lang="fr-CH" sz="2800" dirty="0" err="1" smtClean="0"/>
              <a:t>professionnal</a:t>
            </a:r>
            <a:r>
              <a:rPr lang="fr-CH" sz="2800" dirty="0" smtClean="0"/>
              <a:t> vignette</a:t>
            </a:r>
            <a:endParaRPr lang="fr-CH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Health</a:t>
            </a:r>
            <a:r>
              <a:rPr lang="fr-CH" dirty="0" smtClean="0"/>
              <a:t> care </a:t>
            </a:r>
            <a:r>
              <a:rPr lang="fr-CH" dirty="0" err="1" smtClean="0"/>
              <a:t>professional</a:t>
            </a:r>
            <a:r>
              <a:rPr lang="fr-CH" dirty="0" smtClean="0"/>
              <a:t> vignette (group 2): </a:t>
            </a:r>
            <a:r>
              <a:rPr lang="fr-CH" dirty="0" err="1" smtClean="0"/>
              <a:t>you</a:t>
            </a:r>
            <a:r>
              <a:rPr lang="fr-CH" dirty="0" smtClean="0"/>
              <a:t> are a </a:t>
            </a:r>
            <a:r>
              <a:rPr lang="fr-CH" dirty="0" err="1" smtClean="0"/>
              <a:t>health</a:t>
            </a:r>
            <a:r>
              <a:rPr lang="fr-CH" dirty="0" smtClean="0"/>
              <a:t> </a:t>
            </a:r>
            <a:r>
              <a:rPr lang="fr-CH" dirty="0" err="1" smtClean="0"/>
              <a:t>professional</a:t>
            </a:r>
            <a:r>
              <a:rPr lang="fr-CH" dirty="0" smtClean="0"/>
              <a:t> (GP/nurse…) </a:t>
            </a:r>
            <a:r>
              <a:rPr lang="fr-CH" dirty="0" err="1" smtClean="0"/>
              <a:t>working</a:t>
            </a:r>
            <a:r>
              <a:rPr lang="fr-CH" dirty="0" smtClean="0"/>
              <a:t> in a </a:t>
            </a:r>
            <a:r>
              <a:rPr lang="fr-CH" dirty="0" err="1" smtClean="0"/>
              <a:t>private</a:t>
            </a:r>
            <a:r>
              <a:rPr lang="fr-CH" dirty="0" smtClean="0"/>
              <a:t> practice.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secretary</a:t>
            </a:r>
            <a:r>
              <a:rPr lang="fr-CH" dirty="0" smtClean="0"/>
              <a:t> tells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are </a:t>
            </a:r>
            <a:r>
              <a:rPr lang="fr-CH" dirty="0" err="1" smtClean="0"/>
              <a:t>going</a:t>
            </a:r>
            <a:r>
              <a:rPr lang="fr-CH" dirty="0" smtClean="0"/>
              <a:t> to </a:t>
            </a:r>
            <a:r>
              <a:rPr lang="fr-CH" dirty="0" err="1" smtClean="0"/>
              <a:t>see</a:t>
            </a:r>
            <a:r>
              <a:rPr lang="fr-CH" dirty="0" smtClean="0"/>
              <a:t> a new patient, adolescent (16 </a:t>
            </a:r>
            <a:r>
              <a:rPr lang="fr-CH" dirty="0" err="1" smtClean="0"/>
              <a:t>y.o</a:t>
            </a:r>
            <a:r>
              <a:rPr lang="fr-CH" dirty="0" smtClean="0"/>
              <a:t>)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had</a:t>
            </a:r>
            <a:r>
              <a:rPr lang="fr-CH" dirty="0" smtClean="0"/>
              <a:t> </a:t>
            </a:r>
            <a:r>
              <a:rPr lang="fr-CH" dirty="0" err="1" smtClean="0"/>
              <a:t>unprotected</a:t>
            </a:r>
            <a:r>
              <a:rPr lang="fr-CH" dirty="0" smtClean="0"/>
              <a:t> </a:t>
            </a:r>
            <a:r>
              <a:rPr lang="fr-CH" dirty="0" err="1" smtClean="0"/>
              <a:t>sex</a:t>
            </a:r>
            <a:r>
              <a:rPr lang="fr-CH" dirty="0" smtClean="0"/>
              <a:t> and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want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to tell </a:t>
            </a:r>
            <a:r>
              <a:rPr lang="fr-CH" dirty="0" err="1" smtClean="0"/>
              <a:t>his</a:t>
            </a:r>
            <a:r>
              <a:rPr lang="fr-CH" dirty="0" smtClean="0"/>
              <a:t>/</a:t>
            </a:r>
            <a:r>
              <a:rPr lang="fr-CH" dirty="0" err="1" smtClean="0"/>
              <a:t>her</a:t>
            </a:r>
            <a:r>
              <a:rPr lang="fr-CH" dirty="0" smtClean="0"/>
              <a:t> parent. How do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feel</a:t>
            </a:r>
            <a:r>
              <a:rPr lang="fr-CH" dirty="0" smtClean="0"/>
              <a:t>? </a:t>
            </a:r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help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managing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teenager? </a:t>
            </a:r>
            <a:r>
              <a:rPr lang="fr-CH" dirty="0" err="1" smtClean="0"/>
              <a:t>What</a:t>
            </a:r>
            <a:r>
              <a:rPr lang="fr-CH" dirty="0" smtClean="0"/>
              <a:t> are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worries</a:t>
            </a:r>
            <a:r>
              <a:rPr lang="fr-CH" dirty="0" smtClean="0"/>
              <a:t>?</a:t>
            </a:r>
          </a:p>
          <a:p>
            <a:endParaRPr lang="fr-CH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 far </a:t>
            </a:r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learned</a:t>
            </a:r>
            <a:r>
              <a:rPr lang="fr-FR" dirty="0"/>
              <a:t> </a:t>
            </a:r>
            <a:r>
              <a:rPr lang="is-IS" dirty="0"/>
              <a:t>…...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CH" dirty="0" smtClean="0"/>
              <a:t>The importance of </a:t>
            </a:r>
            <a:r>
              <a:rPr lang="fr-CH" dirty="0" err="1" smtClean="0"/>
              <a:t>taking</a:t>
            </a:r>
            <a:r>
              <a:rPr lang="fr-CH" dirty="0" smtClean="0"/>
              <a:t> </a:t>
            </a:r>
            <a:r>
              <a:rPr lang="fr-CH" dirty="0" err="1" smtClean="0"/>
              <a:t>developmental</a:t>
            </a:r>
            <a:r>
              <a:rPr lang="fr-CH" dirty="0" smtClean="0"/>
              <a:t> aspects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account</a:t>
            </a:r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necessity</a:t>
            </a:r>
            <a:r>
              <a:rPr lang="fr-CH" dirty="0" smtClean="0"/>
              <a:t> of </a:t>
            </a:r>
            <a:r>
              <a:rPr lang="fr-CH" dirty="0" err="1" smtClean="0"/>
              <a:t>relying</a:t>
            </a:r>
            <a:r>
              <a:rPr lang="fr-CH" dirty="0" smtClean="0"/>
              <a:t> on </a:t>
            </a:r>
            <a:r>
              <a:rPr lang="fr-CH" dirty="0" err="1" smtClean="0"/>
              <a:t>quality</a:t>
            </a:r>
            <a:r>
              <a:rPr lang="fr-CH" dirty="0" smtClean="0"/>
              <a:t> </a:t>
            </a:r>
            <a:r>
              <a:rPr lang="fr-CH" dirty="0" err="1" smtClean="0"/>
              <a:t>epidemiological</a:t>
            </a:r>
            <a:r>
              <a:rPr lang="fr-CH" dirty="0" smtClean="0"/>
              <a:t> data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Youth</a:t>
            </a:r>
            <a:r>
              <a:rPr lang="fr-FR" dirty="0" smtClean="0"/>
              <a:t> </a:t>
            </a:r>
            <a:r>
              <a:rPr lang="fr-FR" dirty="0" err="1" smtClean="0"/>
              <a:t>friendly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1960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460" y="286438"/>
            <a:ext cx="861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ＭＳ Ｐゴシック" charset="-128"/>
              </a:rPr>
              <a:t>Young people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+mj-lt"/>
              <a:cs typeface="ＭＳ Ｐゴシック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C092B5-1D99-401F-AC79-E3E0DAE8A808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6" name="Picture 2" descr="Résultat de recherche d'images pour &quot;adolescent brai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9956" y="3031283"/>
            <a:ext cx="1552040" cy="1940050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4990641" y="1486588"/>
            <a:ext cx="3183875" cy="1377798"/>
          </a:xfrm>
          <a:prstGeom prst="wedgeRoundRectCallout">
            <a:avLst>
              <a:gd name="adj1" fmla="val -40902"/>
              <a:gd name="adj2" fmla="val 7609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221996" y="1674564"/>
            <a:ext cx="295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</a:pPr>
            <a:r>
              <a:rPr lang="en-GB" sz="2400" dirty="0" smtClean="0"/>
              <a:t>Do not consult easily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</a:pPr>
            <a:endParaRPr lang="fr-CH" sz="2400" dirty="0" smtClean="0">
              <a:latin typeface="Corbel"/>
              <a:cs typeface="Corbel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55185" y="4426255"/>
            <a:ext cx="3183875" cy="1377798"/>
          </a:xfrm>
          <a:prstGeom prst="wedgeRoundRectCallout">
            <a:avLst>
              <a:gd name="adj1" fmla="val -69276"/>
              <a:gd name="adj2" fmla="val 173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5433149" y="4732106"/>
            <a:ext cx="3381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</a:pPr>
            <a:r>
              <a:rPr lang="en-GB" sz="2400" dirty="0" smtClean="0"/>
              <a:t>Do not trust health care providers easily</a:t>
            </a:r>
            <a:endParaRPr lang="fr-CH" sz="2400" dirty="0" smtClean="0">
              <a:latin typeface="Corbel"/>
              <a:cs typeface="Corbe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84460" y="1231364"/>
            <a:ext cx="4090927" cy="1377798"/>
          </a:xfrm>
          <a:prstGeom prst="wedgeRoundRectCallout">
            <a:avLst>
              <a:gd name="adj1" fmla="val 35368"/>
              <a:gd name="adj2" fmla="val 12726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3368" y="1231364"/>
            <a:ext cx="4152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defTabSz="449263">
              <a:tabLst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en-GB" sz="2400" dirty="0" smtClean="0"/>
              <a:t>Do not want to be helped and want to find their ways and solutions on their own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460" y="286438"/>
            <a:ext cx="861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Health professionals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C092B5-1D99-401F-AC79-E3E0DAE8A808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990641" y="1939250"/>
            <a:ext cx="3183875" cy="925136"/>
          </a:xfrm>
          <a:prstGeom prst="wedgeRoundRectCallout">
            <a:avLst>
              <a:gd name="adj1" fmla="val -61663"/>
              <a:gd name="adj2" fmla="val 9276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5221996" y="2167007"/>
            <a:ext cx="29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defTabSz="449263">
              <a:tabLst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en-GB" sz="2000" dirty="0" smtClean="0"/>
              <a:t>feel they lack 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"/>
            </a:pPr>
            <a:endParaRPr lang="fr-CH" sz="2000" dirty="0" smtClean="0">
              <a:latin typeface="Corbel"/>
              <a:cs typeface="Corbel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55185" y="4426255"/>
            <a:ext cx="3183875" cy="1082179"/>
          </a:xfrm>
          <a:prstGeom prst="wedgeRoundRectCallout">
            <a:avLst>
              <a:gd name="adj1" fmla="val -62010"/>
              <a:gd name="adj2" fmla="val -9294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5433149" y="4501271"/>
            <a:ext cx="338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defTabSz="449263">
              <a:tabLst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en-GB" sz="2000" dirty="0" smtClean="0"/>
              <a:t>have time and financial constraints that interfere 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4460" y="1443210"/>
            <a:ext cx="4090927" cy="1165952"/>
          </a:xfrm>
          <a:prstGeom prst="wedgeRoundRectCallout">
            <a:avLst>
              <a:gd name="adj1" fmla="val 25943"/>
              <a:gd name="adj2" fmla="val 85397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23367" y="1585307"/>
            <a:ext cx="4152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defTabSz="449263">
              <a:tabLst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en-GB" sz="2000" dirty="0" smtClean="0"/>
              <a:t>feel </a:t>
            </a:r>
            <a:r>
              <a:rPr lang="en-GB" sz="2000" dirty="0" err="1" smtClean="0"/>
              <a:t>unconfortable</a:t>
            </a:r>
            <a:r>
              <a:rPr lang="en-GB" sz="2000" dirty="0" smtClean="0"/>
              <a:t> when faced to young people (or their parents)</a:t>
            </a:r>
          </a:p>
        </p:txBody>
      </p:sp>
      <p:pic>
        <p:nvPicPr>
          <p:cNvPr id="13" name="Picture 4" descr="Résultat de recherche d'images pour &quot;health care professional cartoon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5946" y="2874893"/>
            <a:ext cx="2686050" cy="2276475"/>
          </a:xfrm>
          <a:prstGeom prst="rect">
            <a:avLst/>
          </a:prstGeom>
          <a:noFill/>
        </p:spPr>
      </p:pic>
      <p:sp>
        <p:nvSpPr>
          <p:cNvPr id="14" name="Rectangle à coins arrondis 13"/>
          <p:cNvSpPr/>
          <p:nvPr/>
        </p:nvSpPr>
        <p:spPr>
          <a:xfrm>
            <a:off x="240304" y="4752302"/>
            <a:ext cx="3183875" cy="1377798"/>
          </a:xfrm>
          <a:prstGeom prst="wedgeRoundRectCallout">
            <a:avLst>
              <a:gd name="adj1" fmla="val 55638"/>
              <a:gd name="adj2" fmla="val -9182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240304" y="4831140"/>
            <a:ext cx="3381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 defTabSz="449263">
              <a:tabLst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en-GB" sz="2000" dirty="0" smtClean="0"/>
              <a:t>do not always grasp the core concepts of adolescent health as a speciality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Asking</a:t>
            </a:r>
            <a:r>
              <a:rPr lang="fr-CH" dirty="0" smtClean="0"/>
              <a:t> Young people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800225" y="1818344"/>
            <a:ext cx="5543550" cy="4171950"/>
            <a:chOff x="1800225" y="1818344"/>
            <a:chExt cx="5543550" cy="4171950"/>
          </a:xfrm>
        </p:grpSpPr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0225" y="1818344"/>
              <a:ext cx="5543550" cy="417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6"/>
            <p:cNvSpPr txBox="1"/>
            <p:nvPr/>
          </p:nvSpPr>
          <p:spPr>
            <a:xfrm>
              <a:off x="5199961" y="4219460"/>
              <a:ext cx="168558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accent1">
                    <a:lumMod val="60000"/>
                    <a:lumOff val="40000"/>
                  </a:schemeClr>
                </a:buClr>
                <a:buFont typeface="Wingdings" charset="2"/>
                <a:buChar char=""/>
              </a:pPr>
              <a:endParaRPr lang="fr-CH" sz="3200" dirty="0" smtClean="0">
                <a:latin typeface="Corbel"/>
                <a:cs typeface="Corbe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pmichaud\Pictures\S1054139X13X00059_cov150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60" y="135731"/>
            <a:ext cx="18002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AFHC from YP’s perspective</a:t>
            </a:r>
            <a:endParaRPr lang="en-US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8313" y="2888456"/>
            <a:ext cx="7127875" cy="366553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Accessibility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Staff communication &amp; technical skills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Guideline-driven care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Appropriate environment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Interdisciplinary network approach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Participation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238" y="1464661"/>
            <a:ext cx="5760755" cy="48727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2" y="216976"/>
            <a:ext cx="5616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4190" y="2115239"/>
            <a:ext cx="6824663" cy="3429000"/>
          </a:xfrm>
          <a:prstGeom prst="rect">
            <a:avLst/>
          </a:prstGeom>
        </p:spPr>
        <p:txBody>
          <a:bodyPr/>
          <a:lstStyle/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Confidentiality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Short waiting time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Low cost/free service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'One stop shop'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Clinic is close to home, school or 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Friendly staff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Convenient opening hours</a:t>
            </a:r>
          </a:p>
          <a:p>
            <a:pPr marL="557213" marR="0" lvl="0" indent="-557213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charset="2"/>
              <a:buChar char="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Staff is not rushed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92715" y="231622"/>
            <a:ext cx="649408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do adolescents perceive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 "friendly"  health services ?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Exercise</a:t>
            </a:r>
            <a:r>
              <a:rPr lang="fr-CH" dirty="0" smtClean="0"/>
              <a:t> 3: Group </a:t>
            </a:r>
            <a:r>
              <a:rPr lang="fr-CH" dirty="0" err="1" smtClean="0"/>
              <a:t>work</a:t>
            </a:r>
            <a:r>
              <a:rPr lang="fr-CH" dirty="0" smtClean="0"/>
              <a:t> and </a:t>
            </a:r>
            <a:r>
              <a:rPr lang="fr-CH" dirty="0" err="1" smtClean="0"/>
              <a:t>fish</a:t>
            </a:r>
            <a:r>
              <a:rPr lang="fr-CH" dirty="0" smtClean="0"/>
              <a:t> </a:t>
            </a:r>
            <a:r>
              <a:rPr lang="fr-CH" dirty="0" err="1" smtClean="0"/>
              <a:t>bowl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After returning to your country from the </a:t>
            </a:r>
            <a:r>
              <a:rPr lang="en-US" sz="2400" dirty="0" err="1" smtClean="0"/>
              <a:t>EuTEACH</a:t>
            </a:r>
            <a:r>
              <a:rPr lang="en-US" sz="2400" dirty="0" smtClean="0"/>
              <a:t> summer school, you have been offered to open a teen clinic. The clinic is in an old (but nicely renewed) building belonging to the regional health department (so no rent to be paid). The building has 6 rooms, a small kitchen and a bathroom.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You can organize it as you wish (after all, </a:t>
            </a:r>
            <a:r>
              <a:rPr lang="en-US" sz="2400" b="1" dirty="0" smtClean="0"/>
              <a:t>you are </a:t>
            </a:r>
            <a:r>
              <a:rPr lang="en-US" sz="2400" dirty="0" smtClean="0"/>
              <a:t>the expert!) and you have a budget of 500’000 (that includes your own salary). Knowing that the salaries (working full time) for possible team </a:t>
            </a:r>
            <a:r>
              <a:rPr lang="fr-CH" sz="2400" dirty="0" err="1" smtClean="0"/>
              <a:t>members</a:t>
            </a:r>
            <a:r>
              <a:rPr lang="fr-CH" sz="2400" dirty="0" smtClean="0"/>
              <a:t> are as </a:t>
            </a:r>
            <a:r>
              <a:rPr lang="fr-CH" sz="2400" dirty="0" err="1" smtClean="0"/>
              <a:t>follows</a:t>
            </a:r>
            <a:r>
              <a:rPr lang="fr-CH" sz="2400" dirty="0" smtClean="0"/>
              <a:t>:</a:t>
            </a:r>
            <a:endParaRPr lang="fr-CH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 would you hire and WHY?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133"/>
            <a:ext cx="8229600" cy="4525433"/>
          </a:xfrm>
        </p:spPr>
        <p:txBody>
          <a:bodyPr/>
          <a:lstStyle/>
          <a:p>
            <a:r>
              <a:rPr lang="fr-CH" dirty="0" smtClean="0"/>
              <a:t>Senior </a:t>
            </a:r>
            <a:r>
              <a:rPr lang="fr-CH" dirty="0" err="1" smtClean="0"/>
              <a:t>physician</a:t>
            </a:r>
            <a:r>
              <a:rPr lang="fr-CH" dirty="0" smtClean="0"/>
              <a:t>: 150’000</a:t>
            </a:r>
          </a:p>
          <a:p>
            <a:r>
              <a:rPr lang="fr-CH" dirty="0" smtClean="0"/>
              <a:t>Senior </a:t>
            </a:r>
            <a:r>
              <a:rPr lang="fr-CH" dirty="0" err="1" smtClean="0"/>
              <a:t>psychologist</a:t>
            </a:r>
            <a:r>
              <a:rPr lang="fr-CH" dirty="0" smtClean="0"/>
              <a:t>: 130’000</a:t>
            </a:r>
          </a:p>
          <a:p>
            <a:r>
              <a:rPr lang="fr-CH" dirty="0" err="1" smtClean="0"/>
              <a:t>Medical</a:t>
            </a:r>
            <a:r>
              <a:rPr lang="fr-CH" dirty="0" smtClean="0"/>
              <a:t> </a:t>
            </a:r>
            <a:r>
              <a:rPr lang="fr-CH" dirty="0" err="1" smtClean="0"/>
              <a:t>resident</a:t>
            </a:r>
            <a:r>
              <a:rPr lang="fr-CH" dirty="0" smtClean="0"/>
              <a:t>: 120’000</a:t>
            </a:r>
          </a:p>
          <a:p>
            <a:r>
              <a:rPr lang="fr-CH" dirty="0" err="1" smtClean="0"/>
              <a:t>Family</a:t>
            </a:r>
            <a:r>
              <a:rPr lang="fr-CH" dirty="0" smtClean="0"/>
              <a:t> planning </a:t>
            </a:r>
            <a:r>
              <a:rPr lang="fr-CH" dirty="0" err="1" smtClean="0"/>
              <a:t>counselor</a:t>
            </a:r>
            <a:r>
              <a:rPr lang="fr-CH" dirty="0" smtClean="0"/>
              <a:t>: 100’00</a:t>
            </a:r>
          </a:p>
          <a:p>
            <a:r>
              <a:rPr lang="fr-CH" dirty="0" err="1" smtClean="0"/>
              <a:t>Dietitian</a:t>
            </a:r>
            <a:r>
              <a:rPr lang="fr-CH" dirty="0" smtClean="0"/>
              <a:t>: 100’000</a:t>
            </a:r>
          </a:p>
          <a:p>
            <a:r>
              <a:rPr lang="fr-CH" dirty="0" smtClean="0"/>
              <a:t>Nurse: 100’000</a:t>
            </a:r>
          </a:p>
          <a:p>
            <a:r>
              <a:rPr lang="fr-CH" dirty="0" err="1" smtClean="0"/>
              <a:t>Secretary</a:t>
            </a:r>
            <a:r>
              <a:rPr lang="fr-CH" dirty="0" smtClean="0"/>
              <a:t>/</a:t>
            </a:r>
            <a:r>
              <a:rPr lang="fr-CH" dirty="0" err="1" smtClean="0"/>
              <a:t>receptionist</a:t>
            </a:r>
            <a:r>
              <a:rPr lang="fr-CH" dirty="0" smtClean="0"/>
              <a:t>: 90’000</a:t>
            </a:r>
          </a:p>
          <a:p>
            <a:r>
              <a:rPr lang="fr-CH" dirty="0" smtClean="0"/>
              <a:t>Social </a:t>
            </a:r>
            <a:r>
              <a:rPr lang="fr-CH" dirty="0" err="1" smtClean="0"/>
              <a:t>worker</a:t>
            </a:r>
            <a:r>
              <a:rPr lang="fr-CH" dirty="0" smtClean="0"/>
              <a:t> 100’000…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250CCC-33E5-4E5A-A176-2F253B9013C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1"/>
            <a:ext cx="6838950" cy="5328592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monitor and evaluate YFHS/C?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Image 5" descr="Capture d’écran 2013-04-19 à 11.18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4" t="16131" r="45000" b="8963"/>
          <a:stretch/>
        </p:blipFill>
        <p:spPr>
          <a:xfrm>
            <a:off x="218703" y="1186567"/>
            <a:ext cx="3116142" cy="4060741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3110777" y="1738418"/>
            <a:ext cx="5788690" cy="4384713"/>
            <a:chOff x="-72007" y="0"/>
            <a:chExt cx="9216007" cy="68580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23927" y="1916832"/>
              <a:ext cx="3960441" cy="9359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>
                  <a:latin typeface="Tahoma" pitchFamily="34" charset="0"/>
                  <a:cs typeface="Tahoma" pitchFamily="34" charset="0"/>
                </a:rPr>
                <a:t>IT access &amp; support</a:t>
              </a:r>
            </a:p>
            <a:p>
              <a:pPr algn="ctr"/>
              <a:r>
                <a:rPr lang="en-US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US" sz="12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>
                  <a:latin typeface="Tahoma" pitchFamily="34" charset="0"/>
                  <a:cs typeface="Tahoma" pitchFamily="34" charset="0"/>
                </a:rPr>
                <a:t>social </a:t>
              </a:r>
              <a:r>
                <a:rPr lang="en-US" sz="1200" dirty="0" smtClean="0">
                  <a:latin typeface="Tahoma" pitchFamily="34" charset="0"/>
                  <a:cs typeface="Tahoma" pitchFamily="34" charset="0"/>
                </a:rPr>
                <a:t>networking</a:t>
              </a:r>
              <a:endParaRPr lang="en-US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364163" y="0"/>
              <a:ext cx="3779837" cy="9556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200" b="1" dirty="0">
                  <a:latin typeface="Tahoma" pitchFamily="34" charset="0"/>
                  <a:cs typeface="Tahoma" pitchFamily="34" charset="0"/>
                </a:rPr>
                <a:t>Consumer participation</a:t>
              </a:r>
            </a:p>
            <a:p>
              <a:pPr algn="ctr"/>
              <a:r>
                <a:rPr lang="en-AU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AU" sz="1200" dirty="0">
                  <a:latin typeface="Tahoma" pitchFamily="34" charset="0"/>
                  <a:cs typeface="Tahoma" pitchFamily="34" charset="0"/>
                </a:rPr>
                <a:t>Youth Advisory 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Committee</a:t>
              </a:r>
              <a:r>
                <a:rPr lang="en-AU" sz="1200" dirty="0" smtClean="0"/>
                <a:t> </a:t>
              </a:r>
              <a:endParaRPr lang="en-AU" sz="1200" dirty="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644008" y="908720"/>
              <a:ext cx="388843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AU" sz="1200" b="1" dirty="0"/>
            </a:p>
            <a:p>
              <a:pPr algn="ctr"/>
              <a:r>
                <a:rPr lang="en-AU" sz="1200" b="1" dirty="0">
                  <a:latin typeface="Tahoma" pitchFamily="34" charset="0"/>
                  <a:cs typeface="Tahoma" pitchFamily="34" charset="0"/>
                </a:rPr>
                <a:t>Clinical guidelines </a:t>
              </a:r>
            </a:p>
            <a:p>
              <a:pPr algn="ctr"/>
              <a:r>
                <a:rPr lang="en-AU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 psychosocial assessment</a:t>
              </a:r>
              <a:endParaRPr lang="en-AU" sz="1200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195736" y="3789040"/>
              <a:ext cx="3240360" cy="986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sz="1200" b="1" dirty="0">
                <a:latin typeface="Tahoma" pitchFamily="34" charset="0"/>
              </a:endParaRPr>
            </a:p>
            <a:p>
              <a:pPr algn="ctr"/>
              <a:r>
                <a:rPr lang="en-AU" sz="1200" b="1" dirty="0">
                  <a:latin typeface="Tahoma" pitchFamily="34" charset="0"/>
                </a:rPr>
                <a:t>Support </a:t>
              </a:r>
              <a:r>
                <a:rPr lang="en-AU" sz="1200" b="1" dirty="0" smtClean="0">
                  <a:latin typeface="Tahoma" pitchFamily="34" charset="0"/>
                </a:rPr>
                <a:t>services</a:t>
              </a:r>
              <a:endParaRPr lang="en-AU" sz="1200" b="1" dirty="0">
                <a:latin typeface="Tahoma" pitchFamily="34" charset="0"/>
              </a:endParaRPr>
            </a:p>
            <a:p>
              <a:pPr algn="ctr"/>
              <a:r>
                <a:rPr lang="en-AU" sz="1200" dirty="0" err="1" smtClean="0">
                  <a:latin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</a:rPr>
                <a:t> education</a:t>
              </a:r>
              <a:r>
                <a:rPr lang="en-AU" sz="1200" dirty="0">
                  <a:latin typeface="Tahoma" pitchFamily="34" charset="0"/>
                </a:rPr>
                <a:t>, peer </a:t>
              </a:r>
              <a:r>
                <a:rPr lang="en-AU" sz="1200" dirty="0" smtClean="0">
                  <a:latin typeface="Tahoma" pitchFamily="34" charset="0"/>
                </a:rPr>
                <a:t>support</a:t>
              </a:r>
              <a:endParaRPr lang="en-AU" sz="1200" dirty="0">
                <a:latin typeface="Tahoma" pitchFamily="34" charset="0"/>
              </a:endParaRPr>
            </a:p>
            <a:p>
              <a:r>
                <a:rPr lang="en-AU" sz="1200" dirty="0"/>
                <a:t> 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043608" y="4725144"/>
              <a:ext cx="3713163" cy="1080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200" b="1" dirty="0">
                  <a:latin typeface="Tahoma" pitchFamily="34" charset="0"/>
                  <a:cs typeface="Tahoma" pitchFamily="34" charset="0"/>
                </a:rPr>
                <a:t>Physical environment</a:t>
              </a:r>
            </a:p>
            <a:p>
              <a:pPr algn="ctr"/>
              <a:r>
                <a:rPr lang="en-AU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 branding</a:t>
              </a:r>
              <a:r>
                <a:rPr lang="en-AU" sz="1200" dirty="0">
                  <a:latin typeface="Tahoma" pitchFamily="34" charset="0"/>
                  <a:cs typeface="Tahoma" pitchFamily="34" charset="0"/>
                </a:rPr>
                <a:t>, adolescent ward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-72007" y="5805264"/>
              <a:ext cx="2987823" cy="10527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200" b="1" dirty="0">
                  <a:latin typeface="Tahoma" pitchFamily="34" charset="0"/>
                  <a:cs typeface="Tahoma" pitchFamily="34" charset="0"/>
                </a:rPr>
                <a:t>Hospital policy</a:t>
              </a:r>
            </a:p>
            <a:p>
              <a:pPr algn="ctr"/>
              <a:r>
                <a:rPr lang="en-AU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AU" sz="1200" dirty="0">
                  <a:latin typeface="Tahoma" pitchFamily="34" charset="0"/>
                  <a:cs typeface="Tahoma" pitchFamily="34" charset="0"/>
                </a:rPr>
                <a:t>upper age, 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transition</a:t>
              </a:r>
              <a:endParaRPr lang="en-AU" sz="12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3131840" y="2852936"/>
              <a:ext cx="4065041" cy="9602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AU" sz="1200" b="1" dirty="0"/>
            </a:p>
            <a:p>
              <a:pPr algn="ctr"/>
              <a:r>
                <a:rPr lang="en-AU" sz="1200" b="1" dirty="0">
                  <a:latin typeface="Tahoma" pitchFamily="34" charset="0"/>
                  <a:cs typeface="Tahoma" pitchFamily="34" charset="0"/>
                </a:rPr>
                <a:t>Academic leadership</a:t>
              </a:r>
            </a:p>
            <a:p>
              <a:pPr algn="ctr"/>
              <a:r>
                <a:rPr lang="en-AU" sz="1200" dirty="0" err="1" smtClean="0">
                  <a:latin typeface="Tahoma" pitchFamily="34" charset="0"/>
                  <a:cs typeface="Tahoma" pitchFamily="34" charset="0"/>
                </a:rPr>
                <a:t>eg</a:t>
              </a:r>
              <a:r>
                <a:rPr lang="en-AU" sz="1200" dirty="0" smtClean="0">
                  <a:latin typeface="Tahoma" pitchFamily="34" charset="0"/>
                  <a:cs typeface="Tahoma" pitchFamily="34" charset="0"/>
                </a:rPr>
                <a:t> Clinical, teaching, research</a:t>
              </a:r>
              <a:endParaRPr lang="en-AU" sz="1200" dirty="0">
                <a:latin typeface="Tahoma" pitchFamily="34" charset="0"/>
                <a:cs typeface="Tahoma" pitchFamily="34" charset="0"/>
              </a:endParaRPr>
            </a:p>
            <a:p>
              <a:endParaRPr lang="en-A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516" y="110170"/>
            <a:ext cx="8459787" cy="1371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By the end of this afternoon the participants will be able to...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500174"/>
            <a:ext cx="8686800" cy="455295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lvl="0"/>
            <a:r>
              <a:rPr lang="en-US" sz="2800" dirty="0" smtClean="0"/>
              <a:t>Describe the characteristics of major components of youth friendly health care</a:t>
            </a:r>
          </a:p>
          <a:p>
            <a:pPr lvl="0"/>
            <a:r>
              <a:rPr lang="it-IT" sz="2800" dirty="0" smtClean="0"/>
              <a:t>Analyze main barriers and facilitating factors when developing services for adolescents</a:t>
            </a:r>
          </a:p>
          <a:p>
            <a:r>
              <a:rPr lang="en-US" sz="2800" dirty="0" smtClean="0"/>
              <a:t>Design a basic plan for a new YFHS in a chosen setting and be prepared to advocate for it</a:t>
            </a:r>
          </a:p>
          <a:p>
            <a:r>
              <a:rPr lang="en-US" sz="2800" dirty="0" smtClean="0"/>
              <a:t>Discuss how to monitor and evaluate YFHS </a:t>
            </a:r>
            <a:endParaRPr lang="fr-CH" sz="2800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1628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C092B5-1D99-401F-AC79-E3E0DAE8A80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30</a:t>
            </a:fld>
            <a:endParaRPr lang="fr-FR" dirty="0"/>
          </a:p>
        </p:txBody>
      </p:sp>
      <p:graphicFrame>
        <p:nvGraphicFramePr>
          <p:cNvPr id="61442" name="Object 3"/>
          <p:cNvGraphicFramePr>
            <a:graphicFrameLocks noChangeAspect="1"/>
          </p:cNvGraphicFramePr>
          <p:nvPr/>
        </p:nvGraphicFramePr>
        <p:xfrm>
          <a:off x="971550" y="184473"/>
          <a:ext cx="3095625" cy="4381500"/>
        </p:xfrm>
        <a:graphic>
          <a:graphicData uri="http://schemas.openxmlformats.org/presentationml/2006/ole">
            <p:oleObj spid="_x0000_s61442" name="Acrobat Document" r:id="rId4" imgW="5355000" imgH="7578000" progId="AcroExch.Document.11">
              <p:embed/>
            </p:oleObj>
          </a:graphicData>
        </a:graphic>
      </p:graphicFrame>
      <p:graphicFrame>
        <p:nvGraphicFramePr>
          <p:cNvPr id="61443" name="Object 5"/>
          <p:cNvGraphicFramePr>
            <a:graphicFrameLocks noChangeAspect="1"/>
          </p:cNvGraphicFramePr>
          <p:nvPr/>
        </p:nvGraphicFramePr>
        <p:xfrm>
          <a:off x="4281488" y="184473"/>
          <a:ext cx="3314700" cy="4691062"/>
        </p:xfrm>
        <a:graphic>
          <a:graphicData uri="http://schemas.openxmlformats.org/presentationml/2006/ole">
            <p:oleObj spid="_x0000_s61443" name="Acrobat Document" r:id="rId5" imgW="5355000" imgH="7578000" progId="AcroExch.Document.11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5580063" y="1984698"/>
          <a:ext cx="3071812" cy="4344987"/>
        </p:xfrm>
        <a:graphic>
          <a:graphicData uri="http://schemas.openxmlformats.org/presentationml/2006/ole">
            <p:oleObj spid="_x0000_s61444" name="Acrobat Document" r:id="rId6" imgW="5355000" imgH="7578000" progId="AcroExch.Document.11">
              <p:embed/>
            </p:oleObj>
          </a:graphicData>
        </a:graphic>
      </p:graphicFrame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124075" y="1984698"/>
          <a:ext cx="3087688" cy="4368800"/>
        </p:xfrm>
        <a:graphic>
          <a:graphicData uri="http://schemas.openxmlformats.org/presentationml/2006/ole">
            <p:oleObj spid="_x0000_s61445" name="Acrobat Document" r:id="rId7" imgW="5355000" imgH="757800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>Percents of adolescents who have been screened in different areas of HEADS</a:t>
            </a:r>
            <a:endParaRPr lang="en-US" sz="3200" dirty="0"/>
          </a:p>
        </p:txBody>
      </p:sp>
      <p:graphicFrame>
        <p:nvGraphicFramePr>
          <p:cNvPr id="3074" name="Content Placeholder 3"/>
          <p:cNvGraphicFramePr>
            <a:graphicFrameLocks/>
          </p:cNvGraphicFramePr>
          <p:nvPr/>
        </p:nvGraphicFramePr>
        <p:xfrm>
          <a:off x="560388" y="1290638"/>
          <a:ext cx="8274050" cy="4926012"/>
        </p:xfrm>
        <a:graphic>
          <a:graphicData uri="http://schemas.openxmlformats.org/presentationml/2006/ole">
            <p:oleObj spid="_x0000_s8194" r:id="rId3" imgW="8272989" imgH="4925995" progId="Excel.Sheet.8">
              <p:embed/>
            </p:oleObj>
          </a:graphicData>
        </a:graphic>
      </p:graphicFrame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0" y="5949950"/>
            <a:ext cx="307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2368"/>
                </a:solidFill>
              </a:rPr>
              <a:t>Sawyer &amp; al, Melbourne, 2012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Change </a:t>
            </a:r>
            <a:r>
              <a:rPr lang="fr-CH" dirty="0" err="1" smtClean="0"/>
              <a:t>through</a:t>
            </a:r>
            <a:r>
              <a:rPr lang="fr-CH" dirty="0" smtClean="0"/>
              <a:t> an </a:t>
            </a:r>
            <a:r>
              <a:rPr lang="fr-CH" dirty="0" err="1" smtClean="0"/>
              <a:t>ecosystem</a:t>
            </a:r>
            <a:endParaRPr lang="fr-CH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457200" y="2090738"/>
          <a:ext cx="3971581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DE164B7F-7A0F-834B-A573-63165F0A40C9}" type="slidenum">
              <a:rPr lang="fr-FR" smtClean="0"/>
              <a:pPr/>
              <a:t>32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3519824" y="1270847"/>
            <a:ext cx="4177853" cy="4420036"/>
            <a:chOff x="3519824" y="1270847"/>
            <a:chExt cx="4177853" cy="4420036"/>
          </a:xfrm>
        </p:grpSpPr>
        <p:sp>
          <p:nvSpPr>
            <p:cNvPr id="10" name="Forme libre 9"/>
            <p:cNvSpPr/>
            <p:nvPr/>
          </p:nvSpPr>
          <p:spPr>
            <a:xfrm>
              <a:off x="5072074" y="3223130"/>
              <a:ext cx="2184369" cy="2184369"/>
            </a:xfrm>
            <a:custGeom>
              <a:avLst/>
              <a:gdLst>
                <a:gd name="connsiteX0" fmla="*/ 1550476 w 2184369"/>
                <a:gd name="connsiteY0" fmla="*/ 348274 h 2184369"/>
                <a:gd name="connsiteX1" fmla="*/ 1720386 w 2184369"/>
                <a:gd name="connsiteY1" fmla="*/ 205696 h 2184369"/>
                <a:gd name="connsiteX2" fmla="*/ 1856123 w 2184369"/>
                <a:gd name="connsiteY2" fmla="*/ 319593 h 2184369"/>
                <a:gd name="connsiteX3" fmla="*/ 1745215 w 2184369"/>
                <a:gd name="connsiteY3" fmla="*/ 511680 h 2184369"/>
                <a:gd name="connsiteX4" fmla="*/ 1921433 w 2184369"/>
                <a:gd name="connsiteY4" fmla="*/ 816900 h 2184369"/>
                <a:gd name="connsiteX5" fmla="*/ 2143239 w 2184369"/>
                <a:gd name="connsiteY5" fmla="*/ 816895 h 2184369"/>
                <a:gd name="connsiteX6" fmla="*/ 2174008 w 2184369"/>
                <a:gd name="connsiteY6" fmla="*/ 991396 h 2184369"/>
                <a:gd name="connsiteX7" fmla="*/ 1965576 w 2184369"/>
                <a:gd name="connsiteY7" fmla="*/ 1067252 h 2184369"/>
                <a:gd name="connsiteX8" fmla="*/ 1904376 w 2184369"/>
                <a:gd name="connsiteY8" fmla="*/ 1414334 h 2184369"/>
                <a:gd name="connsiteX9" fmla="*/ 2074293 w 2184369"/>
                <a:gd name="connsiteY9" fmla="*/ 1556903 h 2184369"/>
                <a:gd name="connsiteX10" fmla="*/ 1985696 w 2184369"/>
                <a:gd name="connsiteY10" fmla="*/ 1710356 h 2184369"/>
                <a:gd name="connsiteX11" fmla="*/ 1777269 w 2184369"/>
                <a:gd name="connsiteY11" fmla="*/ 1634489 h 2184369"/>
                <a:gd name="connsiteX12" fmla="*/ 1507286 w 2184369"/>
                <a:gd name="connsiteY12" fmla="*/ 1861032 h 2184369"/>
                <a:gd name="connsiteX13" fmla="*/ 1545808 w 2184369"/>
                <a:gd name="connsiteY13" fmla="*/ 2079466 h 2184369"/>
                <a:gd name="connsiteX14" fmla="*/ 1379300 w 2184369"/>
                <a:gd name="connsiteY14" fmla="*/ 2140070 h 2184369"/>
                <a:gd name="connsiteX15" fmla="*/ 1268403 w 2184369"/>
                <a:gd name="connsiteY15" fmla="*/ 1947978 h 2184369"/>
                <a:gd name="connsiteX16" fmla="*/ 915965 w 2184369"/>
                <a:gd name="connsiteY16" fmla="*/ 1947978 h 2184369"/>
                <a:gd name="connsiteX17" fmla="*/ 805069 w 2184369"/>
                <a:gd name="connsiteY17" fmla="*/ 2140070 h 2184369"/>
                <a:gd name="connsiteX18" fmla="*/ 638561 w 2184369"/>
                <a:gd name="connsiteY18" fmla="*/ 2079466 h 2184369"/>
                <a:gd name="connsiteX19" fmla="*/ 677083 w 2184369"/>
                <a:gd name="connsiteY19" fmla="*/ 1861032 h 2184369"/>
                <a:gd name="connsiteX20" fmla="*/ 407100 w 2184369"/>
                <a:gd name="connsiteY20" fmla="*/ 1634489 h 2184369"/>
                <a:gd name="connsiteX21" fmla="*/ 198673 w 2184369"/>
                <a:gd name="connsiteY21" fmla="*/ 1710356 h 2184369"/>
                <a:gd name="connsiteX22" fmla="*/ 110076 w 2184369"/>
                <a:gd name="connsiteY22" fmla="*/ 1556903 h 2184369"/>
                <a:gd name="connsiteX23" fmla="*/ 279993 w 2184369"/>
                <a:gd name="connsiteY23" fmla="*/ 1414333 h 2184369"/>
                <a:gd name="connsiteX24" fmla="*/ 218793 w 2184369"/>
                <a:gd name="connsiteY24" fmla="*/ 1067251 h 2184369"/>
                <a:gd name="connsiteX25" fmla="*/ 10361 w 2184369"/>
                <a:gd name="connsiteY25" fmla="*/ 991396 h 2184369"/>
                <a:gd name="connsiteX26" fmla="*/ 41130 w 2184369"/>
                <a:gd name="connsiteY26" fmla="*/ 816895 h 2184369"/>
                <a:gd name="connsiteX27" fmla="*/ 262936 w 2184369"/>
                <a:gd name="connsiteY27" fmla="*/ 816900 h 2184369"/>
                <a:gd name="connsiteX28" fmla="*/ 439155 w 2184369"/>
                <a:gd name="connsiteY28" fmla="*/ 511680 h 2184369"/>
                <a:gd name="connsiteX29" fmla="*/ 328246 w 2184369"/>
                <a:gd name="connsiteY29" fmla="*/ 319593 h 2184369"/>
                <a:gd name="connsiteX30" fmla="*/ 463983 w 2184369"/>
                <a:gd name="connsiteY30" fmla="*/ 205696 h 2184369"/>
                <a:gd name="connsiteX31" fmla="*/ 633893 w 2184369"/>
                <a:gd name="connsiteY31" fmla="*/ 348274 h 2184369"/>
                <a:gd name="connsiteX32" fmla="*/ 965076 w 2184369"/>
                <a:gd name="connsiteY32" fmla="*/ 227734 h 2184369"/>
                <a:gd name="connsiteX33" fmla="*/ 1003587 w 2184369"/>
                <a:gd name="connsiteY33" fmla="*/ 9295 h 2184369"/>
                <a:gd name="connsiteX34" fmla="*/ 1180782 w 2184369"/>
                <a:gd name="connsiteY34" fmla="*/ 9295 h 2184369"/>
                <a:gd name="connsiteX35" fmla="*/ 1219292 w 2184369"/>
                <a:gd name="connsiteY35" fmla="*/ 227732 h 2184369"/>
                <a:gd name="connsiteX36" fmla="*/ 1550475 w 2184369"/>
                <a:gd name="connsiteY36" fmla="*/ 348273 h 2184369"/>
                <a:gd name="connsiteX37" fmla="*/ 1550476 w 2184369"/>
                <a:gd name="connsiteY37" fmla="*/ 348274 h 21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84369" h="2184369">
                  <a:moveTo>
                    <a:pt x="1550476" y="348274"/>
                  </a:moveTo>
                  <a:lnTo>
                    <a:pt x="1720386" y="205696"/>
                  </a:lnTo>
                  <a:lnTo>
                    <a:pt x="1856123" y="319593"/>
                  </a:lnTo>
                  <a:lnTo>
                    <a:pt x="1745215" y="511680"/>
                  </a:lnTo>
                  <a:cubicBezTo>
                    <a:pt x="1824077" y="600394"/>
                    <a:pt x="1884036" y="704247"/>
                    <a:pt x="1921433" y="816900"/>
                  </a:cubicBezTo>
                  <a:lnTo>
                    <a:pt x="2143239" y="816895"/>
                  </a:lnTo>
                  <a:lnTo>
                    <a:pt x="2174008" y="991396"/>
                  </a:lnTo>
                  <a:lnTo>
                    <a:pt x="1965576" y="1067252"/>
                  </a:lnTo>
                  <a:cubicBezTo>
                    <a:pt x="1968963" y="1185902"/>
                    <a:pt x="1948139" y="1303998"/>
                    <a:pt x="1904376" y="1414334"/>
                  </a:cubicBezTo>
                  <a:lnTo>
                    <a:pt x="2074293" y="1556903"/>
                  </a:lnTo>
                  <a:lnTo>
                    <a:pt x="1985696" y="1710356"/>
                  </a:lnTo>
                  <a:lnTo>
                    <a:pt x="1777269" y="1634489"/>
                  </a:lnTo>
                  <a:cubicBezTo>
                    <a:pt x="1703597" y="1727558"/>
                    <a:pt x="1611734" y="1804640"/>
                    <a:pt x="1507286" y="1861032"/>
                  </a:cubicBezTo>
                  <a:lnTo>
                    <a:pt x="1545808" y="2079466"/>
                  </a:lnTo>
                  <a:lnTo>
                    <a:pt x="1379300" y="2140070"/>
                  </a:lnTo>
                  <a:lnTo>
                    <a:pt x="1268403" y="1947978"/>
                  </a:lnTo>
                  <a:cubicBezTo>
                    <a:pt x="1152143" y="1971917"/>
                    <a:pt x="1032225" y="1971917"/>
                    <a:pt x="915965" y="1947978"/>
                  </a:cubicBezTo>
                  <a:lnTo>
                    <a:pt x="805069" y="2140070"/>
                  </a:lnTo>
                  <a:lnTo>
                    <a:pt x="638561" y="2079466"/>
                  </a:lnTo>
                  <a:lnTo>
                    <a:pt x="677083" y="1861032"/>
                  </a:lnTo>
                  <a:cubicBezTo>
                    <a:pt x="572635" y="1804640"/>
                    <a:pt x="480772" y="1727558"/>
                    <a:pt x="407100" y="1634489"/>
                  </a:cubicBezTo>
                  <a:lnTo>
                    <a:pt x="198673" y="1710356"/>
                  </a:lnTo>
                  <a:lnTo>
                    <a:pt x="110076" y="1556903"/>
                  </a:lnTo>
                  <a:lnTo>
                    <a:pt x="279993" y="1414333"/>
                  </a:lnTo>
                  <a:cubicBezTo>
                    <a:pt x="236229" y="1303997"/>
                    <a:pt x="215406" y="1185901"/>
                    <a:pt x="218793" y="1067251"/>
                  </a:cubicBezTo>
                  <a:lnTo>
                    <a:pt x="10361" y="991396"/>
                  </a:lnTo>
                  <a:lnTo>
                    <a:pt x="41130" y="816895"/>
                  </a:lnTo>
                  <a:lnTo>
                    <a:pt x="262936" y="816900"/>
                  </a:lnTo>
                  <a:cubicBezTo>
                    <a:pt x="300334" y="704247"/>
                    <a:pt x="360293" y="600394"/>
                    <a:pt x="439155" y="511680"/>
                  </a:cubicBezTo>
                  <a:lnTo>
                    <a:pt x="328246" y="319593"/>
                  </a:lnTo>
                  <a:lnTo>
                    <a:pt x="463983" y="205696"/>
                  </a:lnTo>
                  <a:lnTo>
                    <a:pt x="633893" y="348274"/>
                  </a:lnTo>
                  <a:cubicBezTo>
                    <a:pt x="734954" y="286015"/>
                    <a:pt x="847640" y="245001"/>
                    <a:pt x="965076" y="227734"/>
                  </a:cubicBezTo>
                  <a:lnTo>
                    <a:pt x="1003587" y="9295"/>
                  </a:lnTo>
                  <a:lnTo>
                    <a:pt x="1180782" y="9295"/>
                  </a:lnTo>
                  <a:lnTo>
                    <a:pt x="1219292" y="227732"/>
                  </a:lnTo>
                  <a:cubicBezTo>
                    <a:pt x="1336728" y="245000"/>
                    <a:pt x="1449414" y="286014"/>
                    <a:pt x="1550475" y="348273"/>
                  </a:cubicBezTo>
                  <a:lnTo>
                    <a:pt x="1550476" y="3482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9474" tIns="532000" rIns="459474" bIns="57020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600" kern="1200" dirty="0" err="1" smtClean="0"/>
                <a:t>Environment</a:t>
              </a:r>
              <a:endParaRPr lang="fr-CH" sz="1600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651090" y="2519541"/>
              <a:ext cx="1947853" cy="1588632"/>
            </a:xfrm>
            <a:custGeom>
              <a:avLst/>
              <a:gdLst>
                <a:gd name="connsiteX0" fmla="*/ 1495694 w 1947853"/>
                <a:gd name="connsiteY0" fmla="*/ 402361 h 1588632"/>
                <a:gd name="connsiteX1" fmla="*/ 1719067 w 1947853"/>
                <a:gd name="connsiteY1" fmla="*/ 302226 h 1588632"/>
                <a:gd name="connsiteX2" fmla="*/ 1839272 w 1947853"/>
                <a:gd name="connsiteY2" fmla="*/ 459594 h 1588632"/>
                <a:gd name="connsiteX3" fmla="*/ 1683904 w 1947853"/>
                <a:gd name="connsiteY3" fmla="*/ 648758 h 1588632"/>
                <a:gd name="connsiteX4" fmla="*/ 1683903 w 1947853"/>
                <a:gd name="connsiteY4" fmla="*/ 939875 h 1588632"/>
                <a:gd name="connsiteX5" fmla="*/ 1839272 w 1947853"/>
                <a:gd name="connsiteY5" fmla="*/ 1129038 h 1588632"/>
                <a:gd name="connsiteX6" fmla="*/ 1719067 w 1947853"/>
                <a:gd name="connsiteY6" fmla="*/ 1286406 h 1588632"/>
                <a:gd name="connsiteX7" fmla="*/ 1495694 w 1947853"/>
                <a:gd name="connsiteY7" fmla="*/ 1186271 h 1588632"/>
                <a:gd name="connsiteX8" fmla="*/ 1162137 w 1947853"/>
                <a:gd name="connsiteY8" fmla="*/ 1331830 h 1588632"/>
                <a:gd name="connsiteX9" fmla="*/ 1106122 w 1947853"/>
                <a:gd name="connsiteY9" fmla="*/ 1570126 h 1588632"/>
                <a:gd name="connsiteX10" fmla="*/ 841731 w 1947853"/>
                <a:gd name="connsiteY10" fmla="*/ 1570126 h 1588632"/>
                <a:gd name="connsiteX11" fmla="*/ 785715 w 1947853"/>
                <a:gd name="connsiteY11" fmla="*/ 1331831 h 1588632"/>
                <a:gd name="connsiteX12" fmla="*/ 452158 w 1947853"/>
                <a:gd name="connsiteY12" fmla="*/ 1186271 h 1588632"/>
                <a:gd name="connsiteX13" fmla="*/ 228786 w 1947853"/>
                <a:gd name="connsiteY13" fmla="*/ 1286406 h 1588632"/>
                <a:gd name="connsiteX14" fmla="*/ 108581 w 1947853"/>
                <a:gd name="connsiteY14" fmla="*/ 1129038 h 1588632"/>
                <a:gd name="connsiteX15" fmla="*/ 263949 w 1947853"/>
                <a:gd name="connsiteY15" fmla="*/ 939874 h 1588632"/>
                <a:gd name="connsiteX16" fmla="*/ 263949 w 1947853"/>
                <a:gd name="connsiteY16" fmla="*/ 648757 h 1588632"/>
                <a:gd name="connsiteX17" fmla="*/ 108581 w 1947853"/>
                <a:gd name="connsiteY17" fmla="*/ 459594 h 1588632"/>
                <a:gd name="connsiteX18" fmla="*/ 228786 w 1947853"/>
                <a:gd name="connsiteY18" fmla="*/ 302226 h 1588632"/>
                <a:gd name="connsiteX19" fmla="*/ 452159 w 1947853"/>
                <a:gd name="connsiteY19" fmla="*/ 402361 h 1588632"/>
                <a:gd name="connsiteX20" fmla="*/ 785716 w 1947853"/>
                <a:gd name="connsiteY20" fmla="*/ 256802 h 1588632"/>
                <a:gd name="connsiteX21" fmla="*/ 841731 w 1947853"/>
                <a:gd name="connsiteY21" fmla="*/ 18506 h 1588632"/>
                <a:gd name="connsiteX22" fmla="*/ 1106122 w 1947853"/>
                <a:gd name="connsiteY22" fmla="*/ 18506 h 1588632"/>
                <a:gd name="connsiteX23" fmla="*/ 1162138 w 1947853"/>
                <a:gd name="connsiteY23" fmla="*/ 256801 h 1588632"/>
                <a:gd name="connsiteX24" fmla="*/ 1495695 w 1947853"/>
                <a:gd name="connsiteY24" fmla="*/ 402361 h 1588632"/>
                <a:gd name="connsiteX25" fmla="*/ 1495694 w 1947853"/>
                <a:gd name="connsiteY25" fmla="*/ 402361 h 15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7853" h="1588632">
                  <a:moveTo>
                    <a:pt x="1495694" y="402361"/>
                  </a:moveTo>
                  <a:lnTo>
                    <a:pt x="1719067" y="302226"/>
                  </a:lnTo>
                  <a:lnTo>
                    <a:pt x="1839272" y="459594"/>
                  </a:lnTo>
                  <a:lnTo>
                    <a:pt x="1683904" y="648758"/>
                  </a:lnTo>
                  <a:cubicBezTo>
                    <a:pt x="1718110" y="744075"/>
                    <a:pt x="1718110" y="844558"/>
                    <a:pt x="1683903" y="939875"/>
                  </a:cubicBezTo>
                  <a:lnTo>
                    <a:pt x="1839272" y="1129038"/>
                  </a:lnTo>
                  <a:lnTo>
                    <a:pt x="1719067" y="1286406"/>
                  </a:lnTo>
                  <a:lnTo>
                    <a:pt x="1495694" y="1186271"/>
                  </a:lnTo>
                  <a:cubicBezTo>
                    <a:pt x="1403585" y="1256320"/>
                    <a:pt x="1288453" y="1306562"/>
                    <a:pt x="1162137" y="1331830"/>
                  </a:cubicBezTo>
                  <a:lnTo>
                    <a:pt x="1106122" y="1570126"/>
                  </a:lnTo>
                  <a:lnTo>
                    <a:pt x="841731" y="1570126"/>
                  </a:lnTo>
                  <a:lnTo>
                    <a:pt x="785715" y="1331831"/>
                  </a:lnTo>
                  <a:cubicBezTo>
                    <a:pt x="659399" y="1306563"/>
                    <a:pt x="544267" y="1256321"/>
                    <a:pt x="452158" y="1186271"/>
                  </a:cubicBezTo>
                  <a:lnTo>
                    <a:pt x="228786" y="1286406"/>
                  </a:lnTo>
                  <a:lnTo>
                    <a:pt x="108581" y="1129038"/>
                  </a:lnTo>
                  <a:lnTo>
                    <a:pt x="263949" y="939874"/>
                  </a:lnTo>
                  <a:cubicBezTo>
                    <a:pt x="229743" y="844557"/>
                    <a:pt x="229743" y="744074"/>
                    <a:pt x="263949" y="648757"/>
                  </a:cubicBezTo>
                  <a:lnTo>
                    <a:pt x="108581" y="459594"/>
                  </a:lnTo>
                  <a:lnTo>
                    <a:pt x="228786" y="302226"/>
                  </a:lnTo>
                  <a:lnTo>
                    <a:pt x="452159" y="402361"/>
                  </a:lnTo>
                  <a:cubicBezTo>
                    <a:pt x="544268" y="332312"/>
                    <a:pt x="659400" y="282070"/>
                    <a:pt x="785716" y="256802"/>
                  </a:cubicBezTo>
                  <a:lnTo>
                    <a:pt x="841731" y="18506"/>
                  </a:lnTo>
                  <a:lnTo>
                    <a:pt x="1106122" y="18506"/>
                  </a:lnTo>
                  <a:lnTo>
                    <a:pt x="1162138" y="256801"/>
                  </a:lnTo>
                  <a:cubicBezTo>
                    <a:pt x="1288454" y="282069"/>
                    <a:pt x="1403586" y="332311"/>
                    <a:pt x="1495695" y="402361"/>
                  </a:cubicBezTo>
                  <a:lnTo>
                    <a:pt x="1495694" y="4023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939" tIns="420141" rIns="469939" bIns="4201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400" kern="1200" dirty="0" err="1" smtClean="0"/>
                <a:t>Procedures</a:t>
              </a:r>
              <a:endParaRPr lang="fr-CH" sz="1400" kern="12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591163" y="1435918"/>
              <a:ext cx="1906359" cy="1906359"/>
            </a:xfrm>
            <a:custGeom>
              <a:avLst/>
              <a:gdLst>
                <a:gd name="connsiteX0" fmla="*/ 1164674 w 1556535"/>
                <a:gd name="connsiteY0" fmla="*/ 394232 h 1556535"/>
                <a:gd name="connsiteX1" fmla="*/ 1394315 w 1556535"/>
                <a:gd name="connsiteY1" fmla="*/ 325023 h 1556535"/>
                <a:gd name="connsiteX2" fmla="*/ 1478814 w 1556535"/>
                <a:gd name="connsiteY2" fmla="*/ 471380 h 1556535"/>
                <a:gd name="connsiteX3" fmla="*/ 1304056 w 1556535"/>
                <a:gd name="connsiteY3" fmla="*/ 635650 h 1556535"/>
                <a:gd name="connsiteX4" fmla="*/ 1304056 w 1556535"/>
                <a:gd name="connsiteY4" fmla="*/ 920885 h 1556535"/>
                <a:gd name="connsiteX5" fmla="*/ 1478814 w 1556535"/>
                <a:gd name="connsiteY5" fmla="*/ 1085155 h 1556535"/>
                <a:gd name="connsiteX6" fmla="*/ 1394315 w 1556535"/>
                <a:gd name="connsiteY6" fmla="*/ 1231512 h 1556535"/>
                <a:gd name="connsiteX7" fmla="*/ 1164674 w 1556535"/>
                <a:gd name="connsiteY7" fmla="*/ 1162303 h 1556535"/>
                <a:gd name="connsiteX8" fmla="*/ 917651 w 1556535"/>
                <a:gd name="connsiteY8" fmla="*/ 1304921 h 1556535"/>
                <a:gd name="connsiteX9" fmla="*/ 862768 w 1556535"/>
                <a:gd name="connsiteY9" fmla="*/ 1538403 h 1556535"/>
                <a:gd name="connsiteX10" fmla="*/ 693767 w 1556535"/>
                <a:gd name="connsiteY10" fmla="*/ 1538403 h 1556535"/>
                <a:gd name="connsiteX11" fmla="*/ 638884 w 1556535"/>
                <a:gd name="connsiteY11" fmla="*/ 1304922 h 1556535"/>
                <a:gd name="connsiteX12" fmla="*/ 391862 w 1556535"/>
                <a:gd name="connsiteY12" fmla="*/ 1162303 h 1556535"/>
                <a:gd name="connsiteX13" fmla="*/ 162220 w 1556535"/>
                <a:gd name="connsiteY13" fmla="*/ 1231512 h 1556535"/>
                <a:gd name="connsiteX14" fmla="*/ 77721 w 1556535"/>
                <a:gd name="connsiteY14" fmla="*/ 1085155 h 1556535"/>
                <a:gd name="connsiteX15" fmla="*/ 252479 w 1556535"/>
                <a:gd name="connsiteY15" fmla="*/ 920885 h 1556535"/>
                <a:gd name="connsiteX16" fmla="*/ 252479 w 1556535"/>
                <a:gd name="connsiteY16" fmla="*/ 635650 h 1556535"/>
                <a:gd name="connsiteX17" fmla="*/ 77721 w 1556535"/>
                <a:gd name="connsiteY17" fmla="*/ 471380 h 1556535"/>
                <a:gd name="connsiteX18" fmla="*/ 162220 w 1556535"/>
                <a:gd name="connsiteY18" fmla="*/ 325023 h 1556535"/>
                <a:gd name="connsiteX19" fmla="*/ 391861 w 1556535"/>
                <a:gd name="connsiteY19" fmla="*/ 394232 h 1556535"/>
                <a:gd name="connsiteX20" fmla="*/ 638884 w 1556535"/>
                <a:gd name="connsiteY20" fmla="*/ 251614 h 1556535"/>
                <a:gd name="connsiteX21" fmla="*/ 693767 w 1556535"/>
                <a:gd name="connsiteY21" fmla="*/ 18132 h 1556535"/>
                <a:gd name="connsiteX22" fmla="*/ 862768 w 1556535"/>
                <a:gd name="connsiteY22" fmla="*/ 18132 h 1556535"/>
                <a:gd name="connsiteX23" fmla="*/ 917651 w 1556535"/>
                <a:gd name="connsiteY23" fmla="*/ 251613 h 1556535"/>
                <a:gd name="connsiteX24" fmla="*/ 1164673 w 1556535"/>
                <a:gd name="connsiteY24" fmla="*/ 394232 h 1556535"/>
                <a:gd name="connsiteX25" fmla="*/ 1164674 w 1556535"/>
                <a:gd name="connsiteY25" fmla="*/ 394232 h 15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56535" h="1556535">
                  <a:moveTo>
                    <a:pt x="1001860" y="393731"/>
                  </a:moveTo>
                  <a:lnTo>
                    <a:pt x="1168347" y="290619"/>
                  </a:lnTo>
                  <a:lnTo>
                    <a:pt x="1265918" y="388190"/>
                  </a:lnTo>
                  <a:lnTo>
                    <a:pt x="1162805" y="554677"/>
                  </a:lnTo>
                  <a:cubicBezTo>
                    <a:pt x="1202520" y="622978"/>
                    <a:pt x="1223325" y="700626"/>
                    <a:pt x="1223082" y="779634"/>
                  </a:cubicBezTo>
                  <a:lnTo>
                    <a:pt x="1395624" y="872259"/>
                  </a:lnTo>
                  <a:lnTo>
                    <a:pt x="1359910" y="1005544"/>
                  </a:lnTo>
                  <a:lnTo>
                    <a:pt x="1164173" y="999489"/>
                  </a:lnTo>
                  <a:cubicBezTo>
                    <a:pt x="1124878" y="1068035"/>
                    <a:pt x="1068036" y="1124877"/>
                    <a:pt x="999491" y="1164171"/>
                  </a:cubicBezTo>
                  <a:lnTo>
                    <a:pt x="1005546" y="1359910"/>
                  </a:lnTo>
                  <a:lnTo>
                    <a:pt x="872260" y="1395624"/>
                  </a:lnTo>
                  <a:lnTo>
                    <a:pt x="779634" y="1223082"/>
                  </a:lnTo>
                  <a:cubicBezTo>
                    <a:pt x="700625" y="1223324"/>
                    <a:pt x="622977" y="1202519"/>
                    <a:pt x="554675" y="1162804"/>
                  </a:cubicBezTo>
                  <a:lnTo>
                    <a:pt x="388188" y="1265916"/>
                  </a:lnTo>
                  <a:lnTo>
                    <a:pt x="290617" y="1168345"/>
                  </a:lnTo>
                  <a:lnTo>
                    <a:pt x="393730" y="1001858"/>
                  </a:lnTo>
                  <a:cubicBezTo>
                    <a:pt x="354015" y="933557"/>
                    <a:pt x="333210" y="855909"/>
                    <a:pt x="333453" y="776901"/>
                  </a:cubicBezTo>
                  <a:lnTo>
                    <a:pt x="160911" y="684276"/>
                  </a:lnTo>
                  <a:lnTo>
                    <a:pt x="196625" y="550991"/>
                  </a:lnTo>
                  <a:lnTo>
                    <a:pt x="392362" y="557046"/>
                  </a:lnTo>
                  <a:cubicBezTo>
                    <a:pt x="431657" y="488500"/>
                    <a:pt x="488499" y="431658"/>
                    <a:pt x="557044" y="392364"/>
                  </a:cubicBezTo>
                  <a:lnTo>
                    <a:pt x="550989" y="196625"/>
                  </a:lnTo>
                  <a:lnTo>
                    <a:pt x="684275" y="160911"/>
                  </a:lnTo>
                  <a:lnTo>
                    <a:pt x="776901" y="333453"/>
                  </a:lnTo>
                  <a:cubicBezTo>
                    <a:pt x="855910" y="333211"/>
                    <a:pt x="933558" y="354016"/>
                    <a:pt x="1001860" y="393731"/>
                  </a:cubicBezTo>
                  <a:lnTo>
                    <a:pt x="1001860" y="3937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356" tIns="535356" rIns="535356" bIns="53535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1500" kern="1200" dirty="0" err="1" smtClean="0"/>
                <a:t>Policies</a:t>
              </a:r>
              <a:endParaRPr lang="fr-CH" sz="1500" kern="1200" dirty="0"/>
            </a:p>
          </p:txBody>
        </p:sp>
        <p:sp>
          <p:nvSpPr>
            <p:cNvPr id="13" name="Flèche en arc 12"/>
            <p:cNvSpPr/>
            <p:nvPr/>
          </p:nvSpPr>
          <p:spPr>
            <a:xfrm>
              <a:off x="4901684" y="2894890"/>
              <a:ext cx="2795993" cy="2795993"/>
            </a:xfrm>
            <a:prstGeom prst="circularArrow">
              <a:avLst>
                <a:gd name="adj1" fmla="val 4687"/>
                <a:gd name="adj2" fmla="val 299029"/>
                <a:gd name="adj3" fmla="val 2510731"/>
                <a:gd name="adj4" fmla="val 15873034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e 13"/>
            <p:cNvSpPr/>
            <p:nvPr/>
          </p:nvSpPr>
          <p:spPr>
            <a:xfrm>
              <a:off x="3519824" y="2356276"/>
              <a:ext cx="2031463" cy="203146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èche en arc 14"/>
            <p:cNvSpPr/>
            <p:nvPr/>
          </p:nvSpPr>
          <p:spPr>
            <a:xfrm>
              <a:off x="4330922" y="1270847"/>
              <a:ext cx="2190326" cy="219032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3" name="Groupe 22"/>
          <p:cNvGrpSpPr/>
          <p:nvPr/>
        </p:nvGrpSpPr>
        <p:grpSpPr>
          <a:xfrm>
            <a:off x="2240031" y="2591035"/>
            <a:ext cx="1009945" cy="967413"/>
            <a:chOff x="3519824" y="1270847"/>
            <a:chExt cx="4177853" cy="4420036"/>
          </a:xfrm>
        </p:grpSpPr>
        <p:sp>
          <p:nvSpPr>
            <p:cNvPr id="24" name="Forme libre 23"/>
            <p:cNvSpPr/>
            <p:nvPr/>
          </p:nvSpPr>
          <p:spPr>
            <a:xfrm>
              <a:off x="5072074" y="3223130"/>
              <a:ext cx="2184369" cy="2184369"/>
            </a:xfrm>
            <a:custGeom>
              <a:avLst/>
              <a:gdLst>
                <a:gd name="connsiteX0" fmla="*/ 1550476 w 2184369"/>
                <a:gd name="connsiteY0" fmla="*/ 348274 h 2184369"/>
                <a:gd name="connsiteX1" fmla="*/ 1720386 w 2184369"/>
                <a:gd name="connsiteY1" fmla="*/ 205696 h 2184369"/>
                <a:gd name="connsiteX2" fmla="*/ 1856123 w 2184369"/>
                <a:gd name="connsiteY2" fmla="*/ 319593 h 2184369"/>
                <a:gd name="connsiteX3" fmla="*/ 1745215 w 2184369"/>
                <a:gd name="connsiteY3" fmla="*/ 511680 h 2184369"/>
                <a:gd name="connsiteX4" fmla="*/ 1921433 w 2184369"/>
                <a:gd name="connsiteY4" fmla="*/ 816900 h 2184369"/>
                <a:gd name="connsiteX5" fmla="*/ 2143239 w 2184369"/>
                <a:gd name="connsiteY5" fmla="*/ 816895 h 2184369"/>
                <a:gd name="connsiteX6" fmla="*/ 2174008 w 2184369"/>
                <a:gd name="connsiteY6" fmla="*/ 991396 h 2184369"/>
                <a:gd name="connsiteX7" fmla="*/ 1965576 w 2184369"/>
                <a:gd name="connsiteY7" fmla="*/ 1067252 h 2184369"/>
                <a:gd name="connsiteX8" fmla="*/ 1904376 w 2184369"/>
                <a:gd name="connsiteY8" fmla="*/ 1414334 h 2184369"/>
                <a:gd name="connsiteX9" fmla="*/ 2074293 w 2184369"/>
                <a:gd name="connsiteY9" fmla="*/ 1556903 h 2184369"/>
                <a:gd name="connsiteX10" fmla="*/ 1985696 w 2184369"/>
                <a:gd name="connsiteY10" fmla="*/ 1710356 h 2184369"/>
                <a:gd name="connsiteX11" fmla="*/ 1777269 w 2184369"/>
                <a:gd name="connsiteY11" fmla="*/ 1634489 h 2184369"/>
                <a:gd name="connsiteX12" fmla="*/ 1507286 w 2184369"/>
                <a:gd name="connsiteY12" fmla="*/ 1861032 h 2184369"/>
                <a:gd name="connsiteX13" fmla="*/ 1545808 w 2184369"/>
                <a:gd name="connsiteY13" fmla="*/ 2079466 h 2184369"/>
                <a:gd name="connsiteX14" fmla="*/ 1379300 w 2184369"/>
                <a:gd name="connsiteY14" fmla="*/ 2140070 h 2184369"/>
                <a:gd name="connsiteX15" fmla="*/ 1268403 w 2184369"/>
                <a:gd name="connsiteY15" fmla="*/ 1947978 h 2184369"/>
                <a:gd name="connsiteX16" fmla="*/ 915965 w 2184369"/>
                <a:gd name="connsiteY16" fmla="*/ 1947978 h 2184369"/>
                <a:gd name="connsiteX17" fmla="*/ 805069 w 2184369"/>
                <a:gd name="connsiteY17" fmla="*/ 2140070 h 2184369"/>
                <a:gd name="connsiteX18" fmla="*/ 638561 w 2184369"/>
                <a:gd name="connsiteY18" fmla="*/ 2079466 h 2184369"/>
                <a:gd name="connsiteX19" fmla="*/ 677083 w 2184369"/>
                <a:gd name="connsiteY19" fmla="*/ 1861032 h 2184369"/>
                <a:gd name="connsiteX20" fmla="*/ 407100 w 2184369"/>
                <a:gd name="connsiteY20" fmla="*/ 1634489 h 2184369"/>
                <a:gd name="connsiteX21" fmla="*/ 198673 w 2184369"/>
                <a:gd name="connsiteY21" fmla="*/ 1710356 h 2184369"/>
                <a:gd name="connsiteX22" fmla="*/ 110076 w 2184369"/>
                <a:gd name="connsiteY22" fmla="*/ 1556903 h 2184369"/>
                <a:gd name="connsiteX23" fmla="*/ 279993 w 2184369"/>
                <a:gd name="connsiteY23" fmla="*/ 1414333 h 2184369"/>
                <a:gd name="connsiteX24" fmla="*/ 218793 w 2184369"/>
                <a:gd name="connsiteY24" fmla="*/ 1067251 h 2184369"/>
                <a:gd name="connsiteX25" fmla="*/ 10361 w 2184369"/>
                <a:gd name="connsiteY25" fmla="*/ 991396 h 2184369"/>
                <a:gd name="connsiteX26" fmla="*/ 41130 w 2184369"/>
                <a:gd name="connsiteY26" fmla="*/ 816895 h 2184369"/>
                <a:gd name="connsiteX27" fmla="*/ 262936 w 2184369"/>
                <a:gd name="connsiteY27" fmla="*/ 816900 h 2184369"/>
                <a:gd name="connsiteX28" fmla="*/ 439155 w 2184369"/>
                <a:gd name="connsiteY28" fmla="*/ 511680 h 2184369"/>
                <a:gd name="connsiteX29" fmla="*/ 328246 w 2184369"/>
                <a:gd name="connsiteY29" fmla="*/ 319593 h 2184369"/>
                <a:gd name="connsiteX30" fmla="*/ 463983 w 2184369"/>
                <a:gd name="connsiteY30" fmla="*/ 205696 h 2184369"/>
                <a:gd name="connsiteX31" fmla="*/ 633893 w 2184369"/>
                <a:gd name="connsiteY31" fmla="*/ 348274 h 2184369"/>
                <a:gd name="connsiteX32" fmla="*/ 965076 w 2184369"/>
                <a:gd name="connsiteY32" fmla="*/ 227734 h 2184369"/>
                <a:gd name="connsiteX33" fmla="*/ 1003587 w 2184369"/>
                <a:gd name="connsiteY33" fmla="*/ 9295 h 2184369"/>
                <a:gd name="connsiteX34" fmla="*/ 1180782 w 2184369"/>
                <a:gd name="connsiteY34" fmla="*/ 9295 h 2184369"/>
                <a:gd name="connsiteX35" fmla="*/ 1219292 w 2184369"/>
                <a:gd name="connsiteY35" fmla="*/ 227732 h 2184369"/>
                <a:gd name="connsiteX36" fmla="*/ 1550475 w 2184369"/>
                <a:gd name="connsiteY36" fmla="*/ 348273 h 2184369"/>
                <a:gd name="connsiteX37" fmla="*/ 1550476 w 2184369"/>
                <a:gd name="connsiteY37" fmla="*/ 348274 h 21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84369" h="2184369">
                  <a:moveTo>
                    <a:pt x="1550476" y="348274"/>
                  </a:moveTo>
                  <a:lnTo>
                    <a:pt x="1720386" y="205696"/>
                  </a:lnTo>
                  <a:lnTo>
                    <a:pt x="1856123" y="319593"/>
                  </a:lnTo>
                  <a:lnTo>
                    <a:pt x="1745215" y="511680"/>
                  </a:lnTo>
                  <a:cubicBezTo>
                    <a:pt x="1824077" y="600394"/>
                    <a:pt x="1884036" y="704247"/>
                    <a:pt x="1921433" y="816900"/>
                  </a:cubicBezTo>
                  <a:lnTo>
                    <a:pt x="2143239" y="816895"/>
                  </a:lnTo>
                  <a:lnTo>
                    <a:pt x="2174008" y="991396"/>
                  </a:lnTo>
                  <a:lnTo>
                    <a:pt x="1965576" y="1067252"/>
                  </a:lnTo>
                  <a:cubicBezTo>
                    <a:pt x="1968963" y="1185902"/>
                    <a:pt x="1948139" y="1303998"/>
                    <a:pt x="1904376" y="1414334"/>
                  </a:cubicBezTo>
                  <a:lnTo>
                    <a:pt x="2074293" y="1556903"/>
                  </a:lnTo>
                  <a:lnTo>
                    <a:pt x="1985696" y="1710356"/>
                  </a:lnTo>
                  <a:lnTo>
                    <a:pt x="1777269" y="1634489"/>
                  </a:lnTo>
                  <a:cubicBezTo>
                    <a:pt x="1703597" y="1727558"/>
                    <a:pt x="1611734" y="1804640"/>
                    <a:pt x="1507286" y="1861032"/>
                  </a:cubicBezTo>
                  <a:lnTo>
                    <a:pt x="1545808" y="2079466"/>
                  </a:lnTo>
                  <a:lnTo>
                    <a:pt x="1379300" y="2140070"/>
                  </a:lnTo>
                  <a:lnTo>
                    <a:pt x="1268403" y="1947978"/>
                  </a:lnTo>
                  <a:cubicBezTo>
                    <a:pt x="1152143" y="1971917"/>
                    <a:pt x="1032225" y="1971917"/>
                    <a:pt x="915965" y="1947978"/>
                  </a:cubicBezTo>
                  <a:lnTo>
                    <a:pt x="805069" y="2140070"/>
                  </a:lnTo>
                  <a:lnTo>
                    <a:pt x="638561" y="2079466"/>
                  </a:lnTo>
                  <a:lnTo>
                    <a:pt x="677083" y="1861032"/>
                  </a:lnTo>
                  <a:cubicBezTo>
                    <a:pt x="572635" y="1804640"/>
                    <a:pt x="480772" y="1727558"/>
                    <a:pt x="407100" y="1634489"/>
                  </a:cubicBezTo>
                  <a:lnTo>
                    <a:pt x="198673" y="1710356"/>
                  </a:lnTo>
                  <a:lnTo>
                    <a:pt x="110076" y="1556903"/>
                  </a:lnTo>
                  <a:lnTo>
                    <a:pt x="279993" y="1414333"/>
                  </a:lnTo>
                  <a:cubicBezTo>
                    <a:pt x="236229" y="1303997"/>
                    <a:pt x="215406" y="1185901"/>
                    <a:pt x="218793" y="1067251"/>
                  </a:cubicBezTo>
                  <a:lnTo>
                    <a:pt x="10361" y="991396"/>
                  </a:lnTo>
                  <a:lnTo>
                    <a:pt x="41130" y="816895"/>
                  </a:lnTo>
                  <a:lnTo>
                    <a:pt x="262936" y="816900"/>
                  </a:lnTo>
                  <a:cubicBezTo>
                    <a:pt x="300334" y="704247"/>
                    <a:pt x="360293" y="600394"/>
                    <a:pt x="439155" y="511680"/>
                  </a:cubicBezTo>
                  <a:lnTo>
                    <a:pt x="328246" y="319593"/>
                  </a:lnTo>
                  <a:lnTo>
                    <a:pt x="463983" y="205696"/>
                  </a:lnTo>
                  <a:lnTo>
                    <a:pt x="633893" y="348274"/>
                  </a:lnTo>
                  <a:cubicBezTo>
                    <a:pt x="734954" y="286015"/>
                    <a:pt x="847640" y="245001"/>
                    <a:pt x="965076" y="227734"/>
                  </a:cubicBezTo>
                  <a:lnTo>
                    <a:pt x="1003587" y="9295"/>
                  </a:lnTo>
                  <a:lnTo>
                    <a:pt x="1180782" y="9295"/>
                  </a:lnTo>
                  <a:lnTo>
                    <a:pt x="1219292" y="227732"/>
                  </a:lnTo>
                  <a:cubicBezTo>
                    <a:pt x="1336728" y="245000"/>
                    <a:pt x="1449414" y="286014"/>
                    <a:pt x="1550475" y="348273"/>
                  </a:cubicBezTo>
                  <a:lnTo>
                    <a:pt x="1550476" y="3482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9474" tIns="532000" rIns="459474" bIns="57020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1600" kern="1200" dirty="0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3651090" y="2519541"/>
              <a:ext cx="1947853" cy="1588632"/>
            </a:xfrm>
            <a:custGeom>
              <a:avLst/>
              <a:gdLst>
                <a:gd name="connsiteX0" fmla="*/ 1495694 w 1947853"/>
                <a:gd name="connsiteY0" fmla="*/ 402361 h 1588632"/>
                <a:gd name="connsiteX1" fmla="*/ 1719067 w 1947853"/>
                <a:gd name="connsiteY1" fmla="*/ 302226 h 1588632"/>
                <a:gd name="connsiteX2" fmla="*/ 1839272 w 1947853"/>
                <a:gd name="connsiteY2" fmla="*/ 459594 h 1588632"/>
                <a:gd name="connsiteX3" fmla="*/ 1683904 w 1947853"/>
                <a:gd name="connsiteY3" fmla="*/ 648758 h 1588632"/>
                <a:gd name="connsiteX4" fmla="*/ 1683903 w 1947853"/>
                <a:gd name="connsiteY4" fmla="*/ 939875 h 1588632"/>
                <a:gd name="connsiteX5" fmla="*/ 1839272 w 1947853"/>
                <a:gd name="connsiteY5" fmla="*/ 1129038 h 1588632"/>
                <a:gd name="connsiteX6" fmla="*/ 1719067 w 1947853"/>
                <a:gd name="connsiteY6" fmla="*/ 1286406 h 1588632"/>
                <a:gd name="connsiteX7" fmla="*/ 1495694 w 1947853"/>
                <a:gd name="connsiteY7" fmla="*/ 1186271 h 1588632"/>
                <a:gd name="connsiteX8" fmla="*/ 1162137 w 1947853"/>
                <a:gd name="connsiteY8" fmla="*/ 1331830 h 1588632"/>
                <a:gd name="connsiteX9" fmla="*/ 1106122 w 1947853"/>
                <a:gd name="connsiteY9" fmla="*/ 1570126 h 1588632"/>
                <a:gd name="connsiteX10" fmla="*/ 841731 w 1947853"/>
                <a:gd name="connsiteY10" fmla="*/ 1570126 h 1588632"/>
                <a:gd name="connsiteX11" fmla="*/ 785715 w 1947853"/>
                <a:gd name="connsiteY11" fmla="*/ 1331831 h 1588632"/>
                <a:gd name="connsiteX12" fmla="*/ 452158 w 1947853"/>
                <a:gd name="connsiteY12" fmla="*/ 1186271 h 1588632"/>
                <a:gd name="connsiteX13" fmla="*/ 228786 w 1947853"/>
                <a:gd name="connsiteY13" fmla="*/ 1286406 h 1588632"/>
                <a:gd name="connsiteX14" fmla="*/ 108581 w 1947853"/>
                <a:gd name="connsiteY14" fmla="*/ 1129038 h 1588632"/>
                <a:gd name="connsiteX15" fmla="*/ 263949 w 1947853"/>
                <a:gd name="connsiteY15" fmla="*/ 939874 h 1588632"/>
                <a:gd name="connsiteX16" fmla="*/ 263949 w 1947853"/>
                <a:gd name="connsiteY16" fmla="*/ 648757 h 1588632"/>
                <a:gd name="connsiteX17" fmla="*/ 108581 w 1947853"/>
                <a:gd name="connsiteY17" fmla="*/ 459594 h 1588632"/>
                <a:gd name="connsiteX18" fmla="*/ 228786 w 1947853"/>
                <a:gd name="connsiteY18" fmla="*/ 302226 h 1588632"/>
                <a:gd name="connsiteX19" fmla="*/ 452159 w 1947853"/>
                <a:gd name="connsiteY19" fmla="*/ 402361 h 1588632"/>
                <a:gd name="connsiteX20" fmla="*/ 785716 w 1947853"/>
                <a:gd name="connsiteY20" fmla="*/ 256802 h 1588632"/>
                <a:gd name="connsiteX21" fmla="*/ 841731 w 1947853"/>
                <a:gd name="connsiteY21" fmla="*/ 18506 h 1588632"/>
                <a:gd name="connsiteX22" fmla="*/ 1106122 w 1947853"/>
                <a:gd name="connsiteY22" fmla="*/ 18506 h 1588632"/>
                <a:gd name="connsiteX23" fmla="*/ 1162138 w 1947853"/>
                <a:gd name="connsiteY23" fmla="*/ 256801 h 1588632"/>
                <a:gd name="connsiteX24" fmla="*/ 1495695 w 1947853"/>
                <a:gd name="connsiteY24" fmla="*/ 402361 h 1588632"/>
                <a:gd name="connsiteX25" fmla="*/ 1495694 w 1947853"/>
                <a:gd name="connsiteY25" fmla="*/ 402361 h 15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47853" h="1588632">
                  <a:moveTo>
                    <a:pt x="1495694" y="402361"/>
                  </a:moveTo>
                  <a:lnTo>
                    <a:pt x="1719067" y="302226"/>
                  </a:lnTo>
                  <a:lnTo>
                    <a:pt x="1839272" y="459594"/>
                  </a:lnTo>
                  <a:lnTo>
                    <a:pt x="1683904" y="648758"/>
                  </a:lnTo>
                  <a:cubicBezTo>
                    <a:pt x="1718110" y="744075"/>
                    <a:pt x="1718110" y="844558"/>
                    <a:pt x="1683903" y="939875"/>
                  </a:cubicBezTo>
                  <a:lnTo>
                    <a:pt x="1839272" y="1129038"/>
                  </a:lnTo>
                  <a:lnTo>
                    <a:pt x="1719067" y="1286406"/>
                  </a:lnTo>
                  <a:lnTo>
                    <a:pt x="1495694" y="1186271"/>
                  </a:lnTo>
                  <a:cubicBezTo>
                    <a:pt x="1403585" y="1256320"/>
                    <a:pt x="1288453" y="1306562"/>
                    <a:pt x="1162137" y="1331830"/>
                  </a:cubicBezTo>
                  <a:lnTo>
                    <a:pt x="1106122" y="1570126"/>
                  </a:lnTo>
                  <a:lnTo>
                    <a:pt x="841731" y="1570126"/>
                  </a:lnTo>
                  <a:lnTo>
                    <a:pt x="785715" y="1331831"/>
                  </a:lnTo>
                  <a:cubicBezTo>
                    <a:pt x="659399" y="1306563"/>
                    <a:pt x="544267" y="1256321"/>
                    <a:pt x="452158" y="1186271"/>
                  </a:cubicBezTo>
                  <a:lnTo>
                    <a:pt x="228786" y="1286406"/>
                  </a:lnTo>
                  <a:lnTo>
                    <a:pt x="108581" y="1129038"/>
                  </a:lnTo>
                  <a:lnTo>
                    <a:pt x="263949" y="939874"/>
                  </a:lnTo>
                  <a:cubicBezTo>
                    <a:pt x="229743" y="844557"/>
                    <a:pt x="229743" y="744074"/>
                    <a:pt x="263949" y="648757"/>
                  </a:cubicBezTo>
                  <a:lnTo>
                    <a:pt x="108581" y="459594"/>
                  </a:lnTo>
                  <a:lnTo>
                    <a:pt x="228786" y="302226"/>
                  </a:lnTo>
                  <a:lnTo>
                    <a:pt x="452159" y="402361"/>
                  </a:lnTo>
                  <a:cubicBezTo>
                    <a:pt x="544268" y="332312"/>
                    <a:pt x="659400" y="282070"/>
                    <a:pt x="785716" y="256802"/>
                  </a:cubicBezTo>
                  <a:lnTo>
                    <a:pt x="841731" y="18506"/>
                  </a:lnTo>
                  <a:lnTo>
                    <a:pt x="1106122" y="18506"/>
                  </a:lnTo>
                  <a:lnTo>
                    <a:pt x="1162138" y="256801"/>
                  </a:lnTo>
                  <a:cubicBezTo>
                    <a:pt x="1288454" y="282069"/>
                    <a:pt x="1403586" y="332311"/>
                    <a:pt x="1495695" y="402361"/>
                  </a:cubicBezTo>
                  <a:lnTo>
                    <a:pt x="1495694" y="40236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939" tIns="420141" rIns="469939" bIns="4201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1400" kern="1200" dirty="0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4591163" y="1435918"/>
              <a:ext cx="1906359" cy="1906359"/>
            </a:xfrm>
            <a:custGeom>
              <a:avLst/>
              <a:gdLst>
                <a:gd name="connsiteX0" fmla="*/ 1164674 w 1556535"/>
                <a:gd name="connsiteY0" fmla="*/ 394232 h 1556535"/>
                <a:gd name="connsiteX1" fmla="*/ 1394315 w 1556535"/>
                <a:gd name="connsiteY1" fmla="*/ 325023 h 1556535"/>
                <a:gd name="connsiteX2" fmla="*/ 1478814 w 1556535"/>
                <a:gd name="connsiteY2" fmla="*/ 471380 h 1556535"/>
                <a:gd name="connsiteX3" fmla="*/ 1304056 w 1556535"/>
                <a:gd name="connsiteY3" fmla="*/ 635650 h 1556535"/>
                <a:gd name="connsiteX4" fmla="*/ 1304056 w 1556535"/>
                <a:gd name="connsiteY4" fmla="*/ 920885 h 1556535"/>
                <a:gd name="connsiteX5" fmla="*/ 1478814 w 1556535"/>
                <a:gd name="connsiteY5" fmla="*/ 1085155 h 1556535"/>
                <a:gd name="connsiteX6" fmla="*/ 1394315 w 1556535"/>
                <a:gd name="connsiteY6" fmla="*/ 1231512 h 1556535"/>
                <a:gd name="connsiteX7" fmla="*/ 1164674 w 1556535"/>
                <a:gd name="connsiteY7" fmla="*/ 1162303 h 1556535"/>
                <a:gd name="connsiteX8" fmla="*/ 917651 w 1556535"/>
                <a:gd name="connsiteY8" fmla="*/ 1304921 h 1556535"/>
                <a:gd name="connsiteX9" fmla="*/ 862768 w 1556535"/>
                <a:gd name="connsiteY9" fmla="*/ 1538403 h 1556535"/>
                <a:gd name="connsiteX10" fmla="*/ 693767 w 1556535"/>
                <a:gd name="connsiteY10" fmla="*/ 1538403 h 1556535"/>
                <a:gd name="connsiteX11" fmla="*/ 638884 w 1556535"/>
                <a:gd name="connsiteY11" fmla="*/ 1304922 h 1556535"/>
                <a:gd name="connsiteX12" fmla="*/ 391862 w 1556535"/>
                <a:gd name="connsiteY12" fmla="*/ 1162303 h 1556535"/>
                <a:gd name="connsiteX13" fmla="*/ 162220 w 1556535"/>
                <a:gd name="connsiteY13" fmla="*/ 1231512 h 1556535"/>
                <a:gd name="connsiteX14" fmla="*/ 77721 w 1556535"/>
                <a:gd name="connsiteY14" fmla="*/ 1085155 h 1556535"/>
                <a:gd name="connsiteX15" fmla="*/ 252479 w 1556535"/>
                <a:gd name="connsiteY15" fmla="*/ 920885 h 1556535"/>
                <a:gd name="connsiteX16" fmla="*/ 252479 w 1556535"/>
                <a:gd name="connsiteY16" fmla="*/ 635650 h 1556535"/>
                <a:gd name="connsiteX17" fmla="*/ 77721 w 1556535"/>
                <a:gd name="connsiteY17" fmla="*/ 471380 h 1556535"/>
                <a:gd name="connsiteX18" fmla="*/ 162220 w 1556535"/>
                <a:gd name="connsiteY18" fmla="*/ 325023 h 1556535"/>
                <a:gd name="connsiteX19" fmla="*/ 391861 w 1556535"/>
                <a:gd name="connsiteY19" fmla="*/ 394232 h 1556535"/>
                <a:gd name="connsiteX20" fmla="*/ 638884 w 1556535"/>
                <a:gd name="connsiteY20" fmla="*/ 251614 h 1556535"/>
                <a:gd name="connsiteX21" fmla="*/ 693767 w 1556535"/>
                <a:gd name="connsiteY21" fmla="*/ 18132 h 1556535"/>
                <a:gd name="connsiteX22" fmla="*/ 862768 w 1556535"/>
                <a:gd name="connsiteY22" fmla="*/ 18132 h 1556535"/>
                <a:gd name="connsiteX23" fmla="*/ 917651 w 1556535"/>
                <a:gd name="connsiteY23" fmla="*/ 251613 h 1556535"/>
                <a:gd name="connsiteX24" fmla="*/ 1164673 w 1556535"/>
                <a:gd name="connsiteY24" fmla="*/ 394232 h 1556535"/>
                <a:gd name="connsiteX25" fmla="*/ 1164674 w 1556535"/>
                <a:gd name="connsiteY25" fmla="*/ 394232 h 15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56535" h="1556535">
                  <a:moveTo>
                    <a:pt x="1001860" y="393731"/>
                  </a:moveTo>
                  <a:lnTo>
                    <a:pt x="1168347" y="290619"/>
                  </a:lnTo>
                  <a:lnTo>
                    <a:pt x="1265918" y="388190"/>
                  </a:lnTo>
                  <a:lnTo>
                    <a:pt x="1162805" y="554677"/>
                  </a:lnTo>
                  <a:cubicBezTo>
                    <a:pt x="1202520" y="622978"/>
                    <a:pt x="1223325" y="700626"/>
                    <a:pt x="1223082" y="779634"/>
                  </a:cubicBezTo>
                  <a:lnTo>
                    <a:pt x="1395624" y="872259"/>
                  </a:lnTo>
                  <a:lnTo>
                    <a:pt x="1359910" y="1005544"/>
                  </a:lnTo>
                  <a:lnTo>
                    <a:pt x="1164173" y="999489"/>
                  </a:lnTo>
                  <a:cubicBezTo>
                    <a:pt x="1124878" y="1068035"/>
                    <a:pt x="1068036" y="1124877"/>
                    <a:pt x="999491" y="1164171"/>
                  </a:cubicBezTo>
                  <a:lnTo>
                    <a:pt x="1005546" y="1359910"/>
                  </a:lnTo>
                  <a:lnTo>
                    <a:pt x="872260" y="1395624"/>
                  </a:lnTo>
                  <a:lnTo>
                    <a:pt x="779634" y="1223082"/>
                  </a:lnTo>
                  <a:cubicBezTo>
                    <a:pt x="700625" y="1223324"/>
                    <a:pt x="622977" y="1202519"/>
                    <a:pt x="554675" y="1162804"/>
                  </a:cubicBezTo>
                  <a:lnTo>
                    <a:pt x="388188" y="1265916"/>
                  </a:lnTo>
                  <a:lnTo>
                    <a:pt x="290617" y="1168345"/>
                  </a:lnTo>
                  <a:lnTo>
                    <a:pt x="393730" y="1001858"/>
                  </a:lnTo>
                  <a:cubicBezTo>
                    <a:pt x="354015" y="933557"/>
                    <a:pt x="333210" y="855909"/>
                    <a:pt x="333453" y="776901"/>
                  </a:cubicBezTo>
                  <a:lnTo>
                    <a:pt x="160911" y="684276"/>
                  </a:lnTo>
                  <a:lnTo>
                    <a:pt x="196625" y="550991"/>
                  </a:lnTo>
                  <a:lnTo>
                    <a:pt x="392362" y="557046"/>
                  </a:lnTo>
                  <a:cubicBezTo>
                    <a:pt x="431657" y="488500"/>
                    <a:pt x="488499" y="431658"/>
                    <a:pt x="557044" y="392364"/>
                  </a:cubicBezTo>
                  <a:lnTo>
                    <a:pt x="550989" y="196625"/>
                  </a:lnTo>
                  <a:lnTo>
                    <a:pt x="684275" y="160911"/>
                  </a:lnTo>
                  <a:lnTo>
                    <a:pt x="776901" y="333453"/>
                  </a:lnTo>
                  <a:cubicBezTo>
                    <a:pt x="855910" y="333211"/>
                    <a:pt x="933558" y="354016"/>
                    <a:pt x="1001860" y="393731"/>
                  </a:cubicBezTo>
                  <a:lnTo>
                    <a:pt x="1001860" y="39373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5356" tIns="535356" rIns="535356" bIns="53535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1500" kern="1200" dirty="0"/>
            </a:p>
          </p:txBody>
        </p:sp>
        <p:sp>
          <p:nvSpPr>
            <p:cNvPr id="27" name="Flèche en arc 26"/>
            <p:cNvSpPr/>
            <p:nvPr/>
          </p:nvSpPr>
          <p:spPr>
            <a:xfrm>
              <a:off x="4901684" y="2894890"/>
              <a:ext cx="2795993" cy="2795993"/>
            </a:xfrm>
            <a:prstGeom prst="circularArrow">
              <a:avLst>
                <a:gd name="adj1" fmla="val 4687"/>
                <a:gd name="adj2" fmla="val 299029"/>
                <a:gd name="adj3" fmla="val 2510731"/>
                <a:gd name="adj4" fmla="val 15873034"/>
                <a:gd name="adj5" fmla="val 546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orme 27"/>
            <p:cNvSpPr/>
            <p:nvPr/>
          </p:nvSpPr>
          <p:spPr>
            <a:xfrm>
              <a:off x="3519824" y="2356276"/>
              <a:ext cx="2031463" cy="2031463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èche en arc 28"/>
            <p:cNvSpPr/>
            <p:nvPr/>
          </p:nvSpPr>
          <p:spPr>
            <a:xfrm>
              <a:off x="4330922" y="1270847"/>
              <a:ext cx="2190326" cy="2190326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Why</a:t>
            </a:r>
            <a:r>
              <a:rPr lang="fr-CH" dirty="0" smtClean="0"/>
              <a:t> do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</a:t>
            </a:r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</a:t>
            </a:r>
            <a:r>
              <a:rPr lang="fr-CH" dirty="0" err="1" smtClean="0"/>
              <a:t>health</a:t>
            </a:r>
            <a:r>
              <a:rPr lang="fr-CH" dirty="0" smtClean="0"/>
              <a:t> care?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27316"/>
            <a:ext cx="8229600" cy="3445523"/>
          </a:xfrm>
        </p:spPr>
        <p:txBody>
          <a:bodyPr/>
          <a:lstStyle/>
          <a:p>
            <a:r>
              <a:rPr lang="fr-CH" dirty="0" err="1" smtClean="0"/>
              <a:t>Burden</a:t>
            </a:r>
            <a:r>
              <a:rPr lang="fr-CH" dirty="0" smtClean="0"/>
              <a:t> of </a:t>
            </a:r>
            <a:r>
              <a:rPr lang="fr-CH" dirty="0" err="1" smtClean="0"/>
              <a:t>disease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Mortality</a:t>
            </a:r>
            <a:r>
              <a:rPr lang="fr-CH" dirty="0" smtClean="0"/>
              <a:t>/</a:t>
            </a:r>
            <a:r>
              <a:rPr lang="fr-CH" dirty="0" err="1" smtClean="0"/>
              <a:t>morbidity</a:t>
            </a:r>
            <a:r>
              <a:rPr lang="fr-CH" dirty="0" smtClean="0"/>
              <a:t> over the last </a:t>
            </a:r>
            <a:r>
              <a:rPr lang="fr-CH" dirty="0" err="1" smtClean="0"/>
              <a:t>decades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Young people have </a:t>
            </a:r>
            <a:r>
              <a:rPr lang="fr-CH" dirty="0" err="1" smtClean="0"/>
              <a:t>specific</a:t>
            </a:r>
            <a:r>
              <a:rPr lang="fr-CH" dirty="0" smtClean="0"/>
              <a:t> </a:t>
            </a:r>
            <a:r>
              <a:rPr lang="fr-CH" dirty="0" err="1" smtClean="0"/>
              <a:t>needs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YFHS vs YFHC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WHO standards for </a:t>
            </a:r>
            <a:r>
              <a:rPr lang="fr-CH" dirty="0" err="1" smtClean="0"/>
              <a:t>Youth</a:t>
            </a:r>
            <a:r>
              <a:rPr lang="fr-CH" dirty="0" smtClean="0"/>
              <a:t> </a:t>
            </a:r>
            <a:r>
              <a:rPr lang="fr-CH" dirty="0" err="1" smtClean="0"/>
              <a:t>Friendly</a:t>
            </a:r>
            <a:r>
              <a:rPr lang="fr-CH" dirty="0" smtClean="0"/>
              <a:t> </a:t>
            </a:r>
            <a:r>
              <a:rPr lang="fr-CH" dirty="0" err="1" smtClean="0"/>
              <a:t>Health</a:t>
            </a:r>
            <a:r>
              <a:rPr lang="fr-CH" dirty="0" smtClean="0"/>
              <a:t> Services (YFHS)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95112"/>
            <a:ext cx="8229600" cy="3324339"/>
          </a:xfrm>
        </p:spPr>
        <p:txBody>
          <a:bodyPr/>
          <a:lstStyle/>
          <a:p>
            <a:r>
              <a:rPr lang="fr-CH" dirty="0" smtClean="0"/>
              <a:t>Accessible</a:t>
            </a:r>
          </a:p>
          <a:p>
            <a:r>
              <a:rPr lang="fr-CH" dirty="0" smtClean="0"/>
              <a:t>Acceptable</a:t>
            </a:r>
          </a:p>
          <a:p>
            <a:r>
              <a:rPr lang="fr-CH" dirty="0" err="1" smtClean="0"/>
              <a:t>Appropriate</a:t>
            </a:r>
            <a:endParaRPr lang="fr-CH" dirty="0" smtClean="0"/>
          </a:p>
          <a:p>
            <a:r>
              <a:rPr lang="fr-CH" dirty="0" smtClean="0"/>
              <a:t>Effective</a:t>
            </a:r>
          </a:p>
          <a:p>
            <a:r>
              <a:rPr lang="fr-CH" dirty="0" smtClean="0"/>
              <a:t>Equitable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38930" y="5847336"/>
            <a:ext cx="137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</a:pPr>
            <a:r>
              <a:rPr lang="fr-CH" dirty="0" err="1" smtClean="0">
                <a:latin typeface="Corbel"/>
                <a:cs typeface="Corbel"/>
              </a:rPr>
              <a:t>Who</a:t>
            </a:r>
            <a:r>
              <a:rPr lang="fr-CH" dirty="0" smtClean="0">
                <a:latin typeface="Corbel"/>
                <a:cs typeface="Corbel"/>
              </a:rPr>
              <a:t> 2002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688" y="3066750"/>
            <a:ext cx="1964267" cy="2780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041" y="1938280"/>
            <a:ext cx="6626563" cy="364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48" y="155589"/>
            <a:ext cx="8686800" cy="1371600"/>
          </a:xfrm>
        </p:spPr>
        <p:txBody>
          <a:bodyPr/>
          <a:lstStyle/>
          <a:p>
            <a:r>
              <a:rPr lang="fr-CH" sz="3600" dirty="0" smtClean="0"/>
              <a:t>WHO STANDARDS</a:t>
            </a:r>
            <a:br>
              <a:rPr lang="fr-CH" sz="3600" dirty="0" smtClean="0"/>
            </a:br>
            <a:r>
              <a:rPr lang="fr-CH" sz="3600" dirty="0" smtClean="0"/>
              <a:t>FOR ADOLESCENT FRIENDLY CARE</a:t>
            </a:r>
            <a:endParaRPr lang="fr-CH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4536"/>
            <a:ext cx="8686800" cy="47525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Adolescents’ health literacy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Community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Appropriate package of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Providers’ competencies	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Facility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Equity and </a:t>
            </a:r>
            <a:r>
              <a:rPr lang="en-CA" dirty="0" err="1" smtClean="0">
                <a:solidFill>
                  <a:schemeClr val="tx1"/>
                </a:solidFill>
              </a:rPr>
              <a:t>nondiscrimination</a:t>
            </a:r>
            <a:endParaRPr lang="en-CA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Data and quality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tx1"/>
                </a:solidFill>
              </a:rPr>
              <a:t>Adolescents’ participation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2B920-02C2-419D-B84D-124BE54CF6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6558060" y="5806059"/>
            <a:ext cx="2259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i="1" dirty="0" smtClean="0">
                <a:solidFill>
                  <a:schemeClr val="accent1">
                    <a:lumMod val="75000"/>
                  </a:schemeClr>
                </a:solidFill>
              </a:rPr>
              <a:t>Nair &amp; al. JAH, 2015</a:t>
            </a:r>
            <a:endParaRPr lang="fr-CH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3988" y="1878278"/>
            <a:ext cx="2113345" cy="298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Youth friendly health care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86FE-E7F8-5B4B-958C-08B8B1A5B05D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438" y="339725"/>
            <a:ext cx="569753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Euteach2017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bg1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accent1">
              <a:lumMod val="60000"/>
              <a:lumOff val="40000"/>
            </a:schemeClr>
          </a:buClr>
          <a:buFont typeface="Wingdings" charset="2"/>
          <a:buChar char=""/>
          <a:defRPr sz="3200" dirty="0" smtClean="0"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mplateEuteach2017" id="{135592E5-9314-7F42-B635-8D88D3ED820F}" vid="{697264D5-2B46-8548-953F-6A0C7DC4B0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TemplateEuteach2017</Template>
  <TotalTime>301</TotalTime>
  <Words>1154</Words>
  <Application>Microsoft Office PowerPoint</Application>
  <PresentationFormat>Affichage à l'écran (4:3)</PresentationFormat>
  <Paragraphs>228</Paragraphs>
  <Slides>32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TemplateEuteach2017</vt:lpstr>
      <vt:lpstr>Document</vt:lpstr>
      <vt:lpstr>Acrobat Document</vt:lpstr>
      <vt:lpstr>Feuille Microsoft Office Excel 97-2003</vt:lpstr>
      <vt:lpstr>Youth Friendly Health Care </vt:lpstr>
      <vt:lpstr>So far we have learned …...</vt:lpstr>
      <vt:lpstr>By the end of this afternoon the participants will be able to...</vt:lpstr>
      <vt:lpstr>Why do we need youth friendly health care?</vt:lpstr>
      <vt:lpstr>YFHS vs YFHC</vt:lpstr>
      <vt:lpstr>WHO standards for Youth Friendly Health Services (YFHS)</vt:lpstr>
      <vt:lpstr>Diapositive 7</vt:lpstr>
      <vt:lpstr>WHO STANDARDS FOR ADOLESCENT FRIENDLY CARE</vt:lpstr>
      <vt:lpstr>Diapositive 9</vt:lpstr>
      <vt:lpstr>Diapositive 10</vt:lpstr>
      <vt:lpstr>Four levels of action</vt:lpstr>
      <vt:lpstr>Exercise 1: 30 min group work</vt:lpstr>
      <vt:lpstr>Youth Friendly Policies</vt:lpstr>
      <vt:lpstr>Youth Friendly Procedures</vt:lpstr>
      <vt:lpstr>Youth Friendly Environment</vt:lpstr>
      <vt:lpstr>Youth Friendly Staff</vt:lpstr>
      <vt:lpstr>Barriers and facilitators</vt:lpstr>
      <vt:lpstr>Exercise 2: divide the participants in two groups 1) work on adolescent vignette et 2) on health professionnal vignette</vt:lpstr>
      <vt:lpstr>Exercise 2: divide the participants in two groups 1) work on adolescent vignette et 2) on health professionnal vignette</vt:lpstr>
      <vt:lpstr>Diapositive 20</vt:lpstr>
      <vt:lpstr>Diapositive 21</vt:lpstr>
      <vt:lpstr>Asking Young people</vt:lpstr>
      <vt:lpstr>AFHC from YP’s perspective</vt:lpstr>
      <vt:lpstr>Diapositive 24</vt:lpstr>
      <vt:lpstr>Diapositive 25</vt:lpstr>
      <vt:lpstr>Exercise 3: Group work and fish bowl</vt:lpstr>
      <vt:lpstr>WHO would you hire and WHY? </vt:lpstr>
      <vt:lpstr>Diapositive 28</vt:lpstr>
      <vt:lpstr>How to monitor and evaluate YFHS/C?</vt:lpstr>
      <vt:lpstr>Diapositive 30</vt:lpstr>
      <vt:lpstr>Percents of adolescents who have been screened in different areas of HEADS</vt:lpstr>
      <vt:lpstr>Change through an ecosystem</vt:lpstr>
    </vt:vector>
  </TitlesOfParts>
  <Company>CHUV | Centre hospitalier universitaire vaudois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Ambresin Anne-Emmanuelle (HOS43775)</dc:creator>
  <cp:lastModifiedBy>Takeuchi Yusuke Leo (HOS51393)</cp:lastModifiedBy>
  <cp:revision>9</cp:revision>
  <dcterms:created xsi:type="dcterms:W3CDTF">2017-06-26T13:03:32Z</dcterms:created>
  <dcterms:modified xsi:type="dcterms:W3CDTF">2017-10-06T08:29:04Z</dcterms:modified>
</cp:coreProperties>
</file>