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1"/>
  </p:notesMasterIdLst>
  <p:handoutMasterIdLst>
    <p:handoutMasterId r:id="rId42"/>
  </p:handoutMasterIdLst>
  <p:sldIdLst>
    <p:sldId id="506" r:id="rId2"/>
    <p:sldId id="461" r:id="rId3"/>
    <p:sldId id="462" r:id="rId4"/>
    <p:sldId id="463" r:id="rId5"/>
    <p:sldId id="464" r:id="rId6"/>
    <p:sldId id="467" r:id="rId7"/>
    <p:sldId id="468" r:id="rId8"/>
    <p:sldId id="469" r:id="rId9"/>
    <p:sldId id="470" r:id="rId10"/>
    <p:sldId id="471" r:id="rId11"/>
    <p:sldId id="472" r:id="rId12"/>
    <p:sldId id="473" r:id="rId13"/>
    <p:sldId id="475" r:id="rId14"/>
    <p:sldId id="476" r:id="rId15"/>
    <p:sldId id="477" r:id="rId16"/>
    <p:sldId id="479" r:id="rId17"/>
    <p:sldId id="481" r:id="rId18"/>
    <p:sldId id="482" r:id="rId19"/>
    <p:sldId id="483" r:id="rId20"/>
    <p:sldId id="485" r:id="rId21"/>
    <p:sldId id="486" r:id="rId22"/>
    <p:sldId id="487" r:id="rId23"/>
    <p:sldId id="488" r:id="rId24"/>
    <p:sldId id="489" r:id="rId25"/>
    <p:sldId id="490" r:id="rId26"/>
    <p:sldId id="493" r:id="rId27"/>
    <p:sldId id="494" r:id="rId28"/>
    <p:sldId id="495" r:id="rId29"/>
    <p:sldId id="496" r:id="rId30"/>
    <p:sldId id="497" r:id="rId31"/>
    <p:sldId id="499" r:id="rId32"/>
    <p:sldId id="500" r:id="rId33"/>
    <p:sldId id="507" r:id="rId34"/>
    <p:sldId id="501" r:id="rId35"/>
    <p:sldId id="502" r:id="rId36"/>
    <p:sldId id="504" r:id="rId37"/>
    <p:sldId id="508" r:id="rId38"/>
    <p:sldId id="466" r:id="rId39"/>
    <p:sldId id="509" r:id="rId40"/>
  </p:sldIdLst>
  <p:sldSz cx="9144000" cy="6858000" type="screen4x3"/>
  <p:notesSz cx="6870700" cy="97742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33"/>
    <a:srgbClr val="FFFF66"/>
    <a:srgbClr val="FFFF00"/>
    <a:srgbClr val="FF0033"/>
    <a:srgbClr val="336600"/>
    <a:srgbClr val="00007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70" d="100"/>
          <a:sy n="70" d="100"/>
        </p:scale>
        <p:origin x="3096" y="8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98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ussellviner:Documents:Adolescent%20health:Lancet%20group:Social%20determinants%20paper%202:Data:SDH%20analyses%206.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ussellviner:Documents:Adolescent%20health:Lancet%20group:Social%20determinants%20paper%202:Data:SDH%20analyses%206.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SlimHP\Documents\Adolescent%20health\Lancet%20group\Social%20determinants%20paper%202\Data\SDH%20analyses%20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ussellviner:Documents:Adolescent%20health:Lancet%20group:Social%20determinants%20paper%202:Data:Figure%20teen%20birth%20gini.xlsx" TargetMode="External"/><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russellviner:Documents:Adolescent%20health:Lancet%20group:Social%20determinants%20paper%202:Data:figure%20male%20mort1519%20education.xlsx" TargetMode="External"/><Relationship Id="rId2"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SlimHP\Documents\Adolescent%20health\Lancet%20group\Social%20determinants%20paper%202\Data\SDH%20analyses%203.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SlimHP\Documents\Adolescent%20health\Lancet%20group\Social%20determinants%20paper%202\Data\SDH%20analyses%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Mortality among males</a:t>
            </a:r>
            <a:r>
              <a:rPr lang="en-US" baseline="0" dirty="0" smtClean="0"/>
              <a:t> in Switzerland 1970-2008</a:t>
            </a:r>
            <a:endParaRPr lang="en-US" dirty="0"/>
          </a:p>
        </c:rich>
      </c:tx>
      <c:overlay val="0"/>
    </c:title>
    <c:autoTitleDeleted val="0"/>
    <c:plotArea>
      <c:layout/>
      <c:lineChart>
        <c:grouping val="standard"/>
        <c:varyColors val="0"/>
        <c:ser>
          <c:idx val="0"/>
          <c:order val="0"/>
          <c:tx>
            <c:strRef>
              <c:f>Sheet1!$B$1</c:f>
              <c:strCache>
                <c:ptCount val="1"/>
                <c:pt idx="0">
                  <c:v>1-4y</c:v>
                </c:pt>
              </c:strCache>
            </c:strRef>
          </c:tx>
          <c:spPr>
            <a:ln>
              <a:solidFill>
                <a:schemeClr val="tx1"/>
              </a:solidFill>
              <a:prstDash val="sysDash"/>
            </a:ln>
          </c:spPr>
          <c:marker>
            <c:symbol val="none"/>
          </c:marker>
          <c:cat>
            <c:numRef>
              <c:f>Sheet1!$A$2:$A$39</c:f>
              <c:numCache>
                <c:formatCode>General</c:formatCode>
                <c:ptCount val="38"/>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numCache>
            </c:numRef>
          </c:cat>
          <c:val>
            <c:numRef>
              <c:f>Sheet1!$B$2:$B$39</c:f>
              <c:numCache>
                <c:formatCode>General</c:formatCode>
                <c:ptCount val="38"/>
                <c:pt idx="0">
                  <c:v>89.59537</c:v>
                </c:pt>
                <c:pt idx="1">
                  <c:v>102.4631000000001</c:v>
                </c:pt>
                <c:pt idx="2">
                  <c:v>100.6543</c:v>
                </c:pt>
                <c:pt idx="3">
                  <c:v>81.34715000000005</c:v>
                </c:pt>
                <c:pt idx="4">
                  <c:v>86.51263</c:v>
                </c:pt>
                <c:pt idx="5">
                  <c:v>77.65896999999998</c:v>
                </c:pt>
                <c:pt idx="6">
                  <c:v>64.59330000000001</c:v>
                </c:pt>
                <c:pt idx="7">
                  <c:v>64.63877999999993</c:v>
                </c:pt>
                <c:pt idx="8">
                  <c:v>70.62706</c:v>
                </c:pt>
                <c:pt idx="9">
                  <c:v>53.52304</c:v>
                </c:pt>
                <c:pt idx="10">
                  <c:v>52.92096</c:v>
                </c:pt>
                <c:pt idx="11">
                  <c:v>62.32877000000001</c:v>
                </c:pt>
                <c:pt idx="12">
                  <c:v>60.37992000000001</c:v>
                </c:pt>
                <c:pt idx="13">
                  <c:v>59.81182999999996</c:v>
                </c:pt>
                <c:pt idx="14">
                  <c:v>53.96403</c:v>
                </c:pt>
                <c:pt idx="15">
                  <c:v>51.72414000000001</c:v>
                </c:pt>
                <c:pt idx="16">
                  <c:v>49.07162</c:v>
                </c:pt>
                <c:pt idx="17">
                  <c:v>42.38411</c:v>
                </c:pt>
                <c:pt idx="18">
                  <c:v>48.6522</c:v>
                </c:pt>
                <c:pt idx="19">
                  <c:v>44.83431</c:v>
                </c:pt>
                <c:pt idx="20">
                  <c:v>48.82689</c:v>
                </c:pt>
                <c:pt idx="21">
                  <c:v>36.90037</c:v>
                </c:pt>
                <c:pt idx="22">
                  <c:v>35.58719</c:v>
                </c:pt>
                <c:pt idx="23">
                  <c:v>30.02309999999999</c:v>
                </c:pt>
                <c:pt idx="24">
                  <c:v>41.04903</c:v>
                </c:pt>
                <c:pt idx="25">
                  <c:v>34.16857000000003</c:v>
                </c:pt>
                <c:pt idx="26">
                  <c:v>29.41177</c:v>
                </c:pt>
                <c:pt idx="27">
                  <c:v>32.82532000000001</c:v>
                </c:pt>
                <c:pt idx="28">
                  <c:v>24.96522999999996</c:v>
                </c:pt>
                <c:pt idx="29">
                  <c:v>27.64173999999998</c:v>
                </c:pt>
                <c:pt idx="30">
                  <c:v>23.02193</c:v>
                </c:pt>
                <c:pt idx="31">
                  <c:v>26.22462999999998</c:v>
                </c:pt>
                <c:pt idx="32">
                  <c:v>24.66427000000001</c:v>
                </c:pt>
                <c:pt idx="33">
                  <c:v>16.31098000000001</c:v>
                </c:pt>
                <c:pt idx="34">
                  <c:v>21.11528000000001</c:v>
                </c:pt>
                <c:pt idx="35">
                  <c:v>18.60601</c:v>
                </c:pt>
                <c:pt idx="36">
                  <c:v>15.95077</c:v>
                </c:pt>
                <c:pt idx="37">
                  <c:v>13.90176</c:v>
                </c:pt>
              </c:numCache>
            </c:numRef>
          </c:val>
          <c:smooth val="0"/>
        </c:ser>
        <c:ser>
          <c:idx val="1"/>
          <c:order val="1"/>
          <c:tx>
            <c:strRef>
              <c:f>Sheet1!$C$1</c:f>
              <c:strCache>
                <c:ptCount val="1"/>
                <c:pt idx="0">
                  <c:v>5-9y</c:v>
                </c:pt>
              </c:strCache>
            </c:strRef>
          </c:tx>
          <c:spPr>
            <a:ln>
              <a:solidFill>
                <a:srgbClr val="008000"/>
              </a:solidFill>
            </a:ln>
          </c:spPr>
          <c:marker>
            <c:symbol val="none"/>
          </c:marker>
          <c:cat>
            <c:numRef>
              <c:f>Sheet1!$A$2:$A$39</c:f>
              <c:numCache>
                <c:formatCode>General</c:formatCode>
                <c:ptCount val="38"/>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numCache>
            </c:numRef>
          </c:cat>
          <c:val>
            <c:numRef>
              <c:f>Sheet1!$C$2:$C$39</c:f>
              <c:numCache>
                <c:formatCode>General</c:formatCode>
                <c:ptCount val="38"/>
                <c:pt idx="0">
                  <c:v>63.15382</c:v>
                </c:pt>
                <c:pt idx="1">
                  <c:v>56.71869</c:v>
                </c:pt>
                <c:pt idx="2">
                  <c:v>55.63967</c:v>
                </c:pt>
                <c:pt idx="3">
                  <c:v>51.3308</c:v>
                </c:pt>
                <c:pt idx="4">
                  <c:v>45.89279000000001</c:v>
                </c:pt>
                <c:pt idx="5">
                  <c:v>40.39604000000001</c:v>
                </c:pt>
                <c:pt idx="6">
                  <c:v>46.01479</c:v>
                </c:pt>
                <c:pt idx="7">
                  <c:v>38.85568</c:v>
                </c:pt>
                <c:pt idx="8">
                  <c:v>48.78049</c:v>
                </c:pt>
                <c:pt idx="9">
                  <c:v>32.67372</c:v>
                </c:pt>
                <c:pt idx="10">
                  <c:v>38.73745</c:v>
                </c:pt>
                <c:pt idx="11">
                  <c:v>30.33317000000001</c:v>
                </c:pt>
                <c:pt idx="12">
                  <c:v>27.22137</c:v>
                </c:pt>
                <c:pt idx="13">
                  <c:v>35.28173</c:v>
                </c:pt>
                <c:pt idx="14">
                  <c:v>27.89700000000001</c:v>
                </c:pt>
                <c:pt idx="15">
                  <c:v>24.28493999999998</c:v>
                </c:pt>
                <c:pt idx="16">
                  <c:v>20.91152999999999</c:v>
                </c:pt>
                <c:pt idx="17">
                  <c:v>23.35456000000001</c:v>
                </c:pt>
                <c:pt idx="18">
                  <c:v>25.73528999999999</c:v>
                </c:pt>
                <c:pt idx="19">
                  <c:v>17.61658000000001</c:v>
                </c:pt>
                <c:pt idx="20">
                  <c:v>19.45723999999998</c:v>
                </c:pt>
                <c:pt idx="21">
                  <c:v>27.77778</c:v>
                </c:pt>
                <c:pt idx="22">
                  <c:v>19.42230999999998</c:v>
                </c:pt>
                <c:pt idx="23">
                  <c:v>28.32030999999999</c:v>
                </c:pt>
                <c:pt idx="24">
                  <c:v>22.98850999999996</c:v>
                </c:pt>
                <c:pt idx="25">
                  <c:v>13.15171</c:v>
                </c:pt>
                <c:pt idx="26">
                  <c:v>15.20737</c:v>
                </c:pt>
                <c:pt idx="27">
                  <c:v>10.00455</c:v>
                </c:pt>
                <c:pt idx="28">
                  <c:v>11.31053000000001</c:v>
                </c:pt>
                <c:pt idx="29">
                  <c:v>12.23419</c:v>
                </c:pt>
                <c:pt idx="30">
                  <c:v>11.42392</c:v>
                </c:pt>
                <c:pt idx="31">
                  <c:v>7.397577999999995</c:v>
                </c:pt>
                <c:pt idx="32">
                  <c:v>9.487846000000004</c:v>
                </c:pt>
                <c:pt idx="33">
                  <c:v>7.148030999999997</c:v>
                </c:pt>
                <c:pt idx="34">
                  <c:v>4.329421</c:v>
                </c:pt>
                <c:pt idx="35">
                  <c:v>11.69272</c:v>
                </c:pt>
                <c:pt idx="36">
                  <c:v>9.909968000000001</c:v>
                </c:pt>
                <c:pt idx="37">
                  <c:v>7.533827000000001</c:v>
                </c:pt>
              </c:numCache>
            </c:numRef>
          </c:val>
          <c:smooth val="0"/>
        </c:ser>
        <c:ser>
          <c:idx val="2"/>
          <c:order val="2"/>
          <c:tx>
            <c:strRef>
              <c:f>Sheet1!$D$1</c:f>
              <c:strCache>
                <c:ptCount val="1"/>
                <c:pt idx="0">
                  <c:v>10-14y</c:v>
                </c:pt>
              </c:strCache>
            </c:strRef>
          </c:tx>
          <c:spPr>
            <a:ln>
              <a:solidFill>
                <a:srgbClr val="CCCC00"/>
              </a:solidFill>
            </a:ln>
          </c:spPr>
          <c:marker>
            <c:symbol val="none"/>
          </c:marker>
          <c:cat>
            <c:numRef>
              <c:f>Sheet1!$A$2:$A$39</c:f>
              <c:numCache>
                <c:formatCode>General</c:formatCode>
                <c:ptCount val="38"/>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numCache>
            </c:numRef>
          </c:cat>
          <c:val>
            <c:numRef>
              <c:f>Sheet1!$D$2:$D$39</c:f>
              <c:numCache>
                <c:formatCode>General</c:formatCode>
                <c:ptCount val="38"/>
                <c:pt idx="0">
                  <c:v>45.06803000000002</c:v>
                </c:pt>
                <c:pt idx="1">
                  <c:v>52.69762</c:v>
                </c:pt>
                <c:pt idx="2">
                  <c:v>44.57284000000001</c:v>
                </c:pt>
                <c:pt idx="3">
                  <c:v>42.47573000000001</c:v>
                </c:pt>
                <c:pt idx="4">
                  <c:v>43.08300000000001</c:v>
                </c:pt>
                <c:pt idx="5">
                  <c:v>36.85026999999997</c:v>
                </c:pt>
                <c:pt idx="6">
                  <c:v>29.95392</c:v>
                </c:pt>
                <c:pt idx="7">
                  <c:v>41.47465</c:v>
                </c:pt>
                <c:pt idx="8">
                  <c:v>44.16893000000003</c:v>
                </c:pt>
                <c:pt idx="9">
                  <c:v>39.03785</c:v>
                </c:pt>
                <c:pt idx="10">
                  <c:v>32.31018</c:v>
                </c:pt>
                <c:pt idx="11">
                  <c:v>33.55427</c:v>
                </c:pt>
                <c:pt idx="12">
                  <c:v>29.83802</c:v>
                </c:pt>
                <c:pt idx="13">
                  <c:v>35.27337000000002</c:v>
                </c:pt>
                <c:pt idx="14">
                  <c:v>26.50822999999998</c:v>
                </c:pt>
                <c:pt idx="15">
                  <c:v>35.57875000000002</c:v>
                </c:pt>
                <c:pt idx="16">
                  <c:v>31.55819</c:v>
                </c:pt>
                <c:pt idx="17">
                  <c:v>18.30198000000001</c:v>
                </c:pt>
                <c:pt idx="18">
                  <c:v>29.53368</c:v>
                </c:pt>
                <c:pt idx="19">
                  <c:v>29.30403</c:v>
                </c:pt>
                <c:pt idx="20">
                  <c:v>20.32309</c:v>
                </c:pt>
                <c:pt idx="21">
                  <c:v>27.12385000000002</c:v>
                </c:pt>
                <c:pt idx="22">
                  <c:v>22.73875999999999</c:v>
                </c:pt>
                <c:pt idx="23">
                  <c:v>17.84828999999998</c:v>
                </c:pt>
                <c:pt idx="24">
                  <c:v>26.32861999999998</c:v>
                </c:pt>
                <c:pt idx="25">
                  <c:v>17.34104</c:v>
                </c:pt>
                <c:pt idx="26">
                  <c:v>11.96172</c:v>
                </c:pt>
                <c:pt idx="27">
                  <c:v>12.86940000000001</c:v>
                </c:pt>
                <c:pt idx="28">
                  <c:v>16.06531999999998</c:v>
                </c:pt>
                <c:pt idx="29">
                  <c:v>16.77062999999998</c:v>
                </c:pt>
                <c:pt idx="30">
                  <c:v>15.5969</c:v>
                </c:pt>
                <c:pt idx="31">
                  <c:v>13.06495</c:v>
                </c:pt>
                <c:pt idx="32">
                  <c:v>10.21178</c:v>
                </c:pt>
                <c:pt idx="33">
                  <c:v>13.32007</c:v>
                </c:pt>
                <c:pt idx="34">
                  <c:v>9.781255999999998</c:v>
                </c:pt>
                <c:pt idx="35">
                  <c:v>12.08686</c:v>
                </c:pt>
                <c:pt idx="36">
                  <c:v>10.86155000000001</c:v>
                </c:pt>
                <c:pt idx="37">
                  <c:v>7.777436999999997</c:v>
                </c:pt>
              </c:numCache>
            </c:numRef>
          </c:val>
          <c:smooth val="0"/>
        </c:ser>
        <c:ser>
          <c:idx val="3"/>
          <c:order val="3"/>
          <c:tx>
            <c:strRef>
              <c:f>Sheet1!$E$1</c:f>
              <c:strCache>
                <c:ptCount val="1"/>
                <c:pt idx="0">
                  <c:v>15-19y</c:v>
                </c:pt>
              </c:strCache>
            </c:strRef>
          </c:tx>
          <c:marker>
            <c:symbol val="none"/>
          </c:marker>
          <c:cat>
            <c:numRef>
              <c:f>Sheet1!$A$2:$A$39</c:f>
              <c:numCache>
                <c:formatCode>General</c:formatCode>
                <c:ptCount val="38"/>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numCache>
            </c:numRef>
          </c:cat>
          <c:val>
            <c:numRef>
              <c:f>Sheet1!$E$2:$E$39</c:f>
              <c:numCache>
                <c:formatCode>General</c:formatCode>
                <c:ptCount val="38"/>
                <c:pt idx="0">
                  <c:v>120.0873</c:v>
                </c:pt>
                <c:pt idx="1">
                  <c:v>121.7582</c:v>
                </c:pt>
                <c:pt idx="2">
                  <c:v>123.8512</c:v>
                </c:pt>
                <c:pt idx="3">
                  <c:v>110.1512</c:v>
                </c:pt>
                <c:pt idx="4">
                  <c:v>122.3881</c:v>
                </c:pt>
                <c:pt idx="5">
                  <c:v>113.9831</c:v>
                </c:pt>
                <c:pt idx="6">
                  <c:v>106.4189</c:v>
                </c:pt>
                <c:pt idx="7">
                  <c:v>103.8797999999999</c:v>
                </c:pt>
                <c:pt idx="8">
                  <c:v>97.63071999999998</c:v>
                </c:pt>
                <c:pt idx="9">
                  <c:v>93.51373</c:v>
                </c:pt>
                <c:pt idx="10">
                  <c:v>102.3256</c:v>
                </c:pt>
                <c:pt idx="11">
                  <c:v>99.27729000000002</c:v>
                </c:pt>
                <c:pt idx="12">
                  <c:v>99.9243</c:v>
                </c:pt>
                <c:pt idx="13">
                  <c:v>103.7122</c:v>
                </c:pt>
                <c:pt idx="14">
                  <c:v>94.69992</c:v>
                </c:pt>
                <c:pt idx="15">
                  <c:v>100.0399</c:v>
                </c:pt>
                <c:pt idx="16">
                  <c:v>100.8163</c:v>
                </c:pt>
                <c:pt idx="17">
                  <c:v>94.60025</c:v>
                </c:pt>
                <c:pt idx="18">
                  <c:v>88.24795000000005</c:v>
                </c:pt>
                <c:pt idx="19">
                  <c:v>89.01683000000001</c:v>
                </c:pt>
                <c:pt idx="20">
                  <c:v>101.1851</c:v>
                </c:pt>
                <c:pt idx="21">
                  <c:v>87.50584999999998</c:v>
                </c:pt>
                <c:pt idx="22">
                  <c:v>74.66280999999998</c:v>
                </c:pt>
                <c:pt idx="23">
                  <c:v>71.74231</c:v>
                </c:pt>
                <c:pt idx="24">
                  <c:v>62.43855000000002</c:v>
                </c:pt>
                <c:pt idx="25">
                  <c:v>74.54635</c:v>
                </c:pt>
                <c:pt idx="26">
                  <c:v>55.8795</c:v>
                </c:pt>
                <c:pt idx="27">
                  <c:v>61.14588000000001</c:v>
                </c:pt>
                <c:pt idx="28">
                  <c:v>62.40621</c:v>
                </c:pt>
                <c:pt idx="29">
                  <c:v>55.01197</c:v>
                </c:pt>
                <c:pt idx="30">
                  <c:v>50.26131000000003</c:v>
                </c:pt>
                <c:pt idx="31">
                  <c:v>57.33468</c:v>
                </c:pt>
                <c:pt idx="32">
                  <c:v>46.82473</c:v>
                </c:pt>
                <c:pt idx="33">
                  <c:v>49.64376</c:v>
                </c:pt>
                <c:pt idx="34">
                  <c:v>49.39301000000001</c:v>
                </c:pt>
                <c:pt idx="35">
                  <c:v>40.19077000000002</c:v>
                </c:pt>
                <c:pt idx="36">
                  <c:v>42.60178</c:v>
                </c:pt>
                <c:pt idx="37">
                  <c:v>42.35126999999996</c:v>
                </c:pt>
              </c:numCache>
            </c:numRef>
          </c:val>
          <c:smooth val="0"/>
        </c:ser>
        <c:ser>
          <c:idx val="4"/>
          <c:order val="4"/>
          <c:tx>
            <c:strRef>
              <c:f>Sheet1!$F$1</c:f>
              <c:strCache>
                <c:ptCount val="1"/>
                <c:pt idx="0">
                  <c:v>20-24y</c:v>
                </c:pt>
              </c:strCache>
            </c:strRef>
          </c:tx>
          <c:spPr>
            <a:ln>
              <a:solidFill>
                <a:schemeClr val="accent6">
                  <a:lumMod val="50000"/>
                </a:schemeClr>
              </a:solidFill>
            </a:ln>
          </c:spPr>
          <c:marker>
            <c:symbol val="none"/>
          </c:marker>
          <c:cat>
            <c:numRef>
              <c:f>Sheet1!$A$2:$A$39</c:f>
              <c:numCache>
                <c:formatCode>General</c:formatCode>
                <c:ptCount val="38"/>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numCache>
            </c:numRef>
          </c:cat>
          <c:val>
            <c:numRef>
              <c:f>Sheet1!$F$2:$F$39</c:f>
              <c:numCache>
                <c:formatCode>General</c:formatCode>
                <c:ptCount val="38"/>
                <c:pt idx="0">
                  <c:v>168.3208000000001</c:v>
                </c:pt>
                <c:pt idx="1">
                  <c:v>167.4134</c:v>
                </c:pt>
                <c:pt idx="2">
                  <c:v>169.687</c:v>
                </c:pt>
                <c:pt idx="3">
                  <c:v>156.9525</c:v>
                </c:pt>
                <c:pt idx="4">
                  <c:v>174.6911</c:v>
                </c:pt>
                <c:pt idx="5">
                  <c:v>167.4704</c:v>
                </c:pt>
                <c:pt idx="6">
                  <c:v>162.3550000000001</c:v>
                </c:pt>
                <c:pt idx="7">
                  <c:v>174.6881000000001</c:v>
                </c:pt>
                <c:pt idx="8">
                  <c:v>163.4998</c:v>
                </c:pt>
                <c:pt idx="9">
                  <c:v>169.1369</c:v>
                </c:pt>
                <c:pt idx="10">
                  <c:v>171.0978</c:v>
                </c:pt>
                <c:pt idx="11">
                  <c:v>188.7584000000001</c:v>
                </c:pt>
                <c:pt idx="12">
                  <c:v>173.1319</c:v>
                </c:pt>
                <c:pt idx="13">
                  <c:v>182.1472</c:v>
                </c:pt>
                <c:pt idx="14">
                  <c:v>152.6688</c:v>
                </c:pt>
                <c:pt idx="15">
                  <c:v>136.8865</c:v>
                </c:pt>
                <c:pt idx="16">
                  <c:v>149.434</c:v>
                </c:pt>
                <c:pt idx="17">
                  <c:v>160.6004</c:v>
                </c:pt>
                <c:pt idx="18">
                  <c:v>152.3379000000001</c:v>
                </c:pt>
                <c:pt idx="19">
                  <c:v>159.4037</c:v>
                </c:pt>
                <c:pt idx="20">
                  <c:v>154.8638</c:v>
                </c:pt>
                <c:pt idx="21">
                  <c:v>173.4653</c:v>
                </c:pt>
                <c:pt idx="22">
                  <c:v>165.0445999999999</c:v>
                </c:pt>
                <c:pt idx="23">
                  <c:v>153.8782000000001</c:v>
                </c:pt>
                <c:pt idx="24">
                  <c:v>155.9948</c:v>
                </c:pt>
                <c:pt idx="25">
                  <c:v>123.6154</c:v>
                </c:pt>
                <c:pt idx="26">
                  <c:v>120.4212000000001</c:v>
                </c:pt>
                <c:pt idx="27">
                  <c:v>112.5235</c:v>
                </c:pt>
                <c:pt idx="28">
                  <c:v>103.8177</c:v>
                </c:pt>
                <c:pt idx="29">
                  <c:v>92.12475999999998</c:v>
                </c:pt>
                <c:pt idx="30">
                  <c:v>94.30403</c:v>
                </c:pt>
                <c:pt idx="31">
                  <c:v>86.5849</c:v>
                </c:pt>
                <c:pt idx="32">
                  <c:v>81.5454</c:v>
                </c:pt>
                <c:pt idx="33">
                  <c:v>82.95294</c:v>
                </c:pt>
                <c:pt idx="34">
                  <c:v>70.65025</c:v>
                </c:pt>
                <c:pt idx="35">
                  <c:v>71.3478</c:v>
                </c:pt>
                <c:pt idx="36">
                  <c:v>59.33289</c:v>
                </c:pt>
                <c:pt idx="37">
                  <c:v>66.63930999999998</c:v>
                </c:pt>
              </c:numCache>
            </c:numRef>
          </c:val>
          <c:smooth val="0"/>
        </c:ser>
        <c:dLbls>
          <c:showLegendKey val="0"/>
          <c:showVal val="0"/>
          <c:showCatName val="0"/>
          <c:showSerName val="0"/>
          <c:showPercent val="0"/>
          <c:showBubbleSize val="0"/>
        </c:dLbls>
        <c:smooth val="0"/>
        <c:axId val="-1336638560"/>
        <c:axId val="-1410796624"/>
      </c:lineChart>
      <c:catAx>
        <c:axId val="-1336638560"/>
        <c:scaling>
          <c:orientation val="minMax"/>
        </c:scaling>
        <c:delete val="0"/>
        <c:axPos val="b"/>
        <c:numFmt formatCode="General" sourceLinked="1"/>
        <c:majorTickMark val="out"/>
        <c:minorTickMark val="none"/>
        <c:tickLblPos val="nextTo"/>
        <c:crossAx val="-1410796624"/>
        <c:crosses val="autoZero"/>
        <c:auto val="1"/>
        <c:lblAlgn val="ctr"/>
        <c:lblOffset val="100"/>
        <c:noMultiLvlLbl val="0"/>
      </c:catAx>
      <c:valAx>
        <c:axId val="-1410796624"/>
        <c:scaling>
          <c:orientation val="minMax"/>
        </c:scaling>
        <c:delete val="0"/>
        <c:axPos val="l"/>
        <c:majorGridlines/>
        <c:numFmt formatCode="General" sourceLinked="1"/>
        <c:majorTickMark val="out"/>
        <c:minorTickMark val="none"/>
        <c:tickLblPos val="nextTo"/>
        <c:crossAx val="-1336638560"/>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Teenage birth rate 15-19</a:t>
            </a:r>
            <a:r>
              <a:rPr lang="en-US" baseline="0" dirty="0" smtClean="0"/>
              <a:t> </a:t>
            </a:r>
            <a:r>
              <a:rPr lang="en-US" baseline="0" dirty="0" err="1" smtClean="0"/>
              <a:t>yr</a:t>
            </a:r>
            <a:endParaRPr lang="en-US" dirty="0"/>
          </a:p>
        </c:rich>
      </c:tx>
      <c:layout>
        <c:manualLayout>
          <c:xMode val="edge"/>
          <c:yMode val="edge"/>
          <c:x val="0.172158991770348"/>
          <c:y val="0.00233310188837852"/>
        </c:manualLayout>
      </c:layout>
      <c:overlay val="0"/>
    </c:title>
    <c:autoTitleDeleted val="0"/>
    <c:plotArea>
      <c:layout>
        <c:manualLayout>
          <c:layoutTarget val="inner"/>
          <c:xMode val="edge"/>
          <c:yMode val="edge"/>
          <c:x val="0.352656994093099"/>
          <c:y val="0.0835968428134213"/>
          <c:w val="0.60034029973494"/>
          <c:h val="0.801110216078665"/>
        </c:manualLayout>
      </c:layout>
      <c:barChart>
        <c:barDir val="bar"/>
        <c:grouping val="clustered"/>
        <c:varyColors val="0"/>
        <c:ser>
          <c:idx val="0"/>
          <c:order val="0"/>
          <c:tx>
            <c:strRef>
              <c:f>'Teenpreg graph'!$B$1</c:f>
              <c:strCache>
                <c:ptCount val="1"/>
                <c:pt idx="0">
                  <c:v>teenpreg</c:v>
                </c:pt>
              </c:strCache>
            </c:strRef>
          </c:tx>
          <c:invertIfNegative val="0"/>
          <c:cat>
            <c:strRef>
              <c:f>'Teenpreg graph'!$A$2:$A$208</c:f>
              <c:strCache>
                <c:ptCount val="196"/>
                <c:pt idx="0">
                  <c:v>Korea (North) Democratic Peoples's Republic of Korea</c:v>
                </c:pt>
                <c:pt idx="1">
                  <c:v>San Marino</c:v>
                </c:pt>
                <c:pt idx="2">
                  <c:v>Korea, Republic of</c:v>
                </c:pt>
                <c:pt idx="3">
                  <c:v>Macau SAR</c:v>
                </c:pt>
                <c:pt idx="4">
                  <c:v>Libyan Arab Jamahiriya</c:v>
                </c:pt>
                <c:pt idx="5">
                  <c:v>Netherlands</c:v>
                </c:pt>
                <c:pt idx="6">
                  <c:v>Hong Kong SAR</c:v>
                </c:pt>
                <c:pt idx="7">
                  <c:v>Switzerland</c:v>
                </c:pt>
                <c:pt idx="8">
                  <c:v>Algeria</c:v>
                </c:pt>
                <c:pt idx="9">
                  <c:v>China</c:v>
                </c:pt>
                <c:pt idx="10">
                  <c:v>Cyprus</c:v>
                </c:pt>
                <c:pt idx="11">
                  <c:v>Japan</c:v>
                </c:pt>
                <c:pt idx="12">
                  <c:v>Slovenia</c:v>
                </c:pt>
                <c:pt idx="13">
                  <c:v>Singapore</c:v>
                </c:pt>
                <c:pt idx="14">
                  <c:v>Sweden</c:v>
                </c:pt>
                <c:pt idx="15">
                  <c:v>Denmark</c:v>
                </c:pt>
                <c:pt idx="16">
                  <c:v>Tunisia</c:v>
                </c:pt>
                <c:pt idx="17">
                  <c:v>Andorra</c:v>
                </c:pt>
                <c:pt idx="18">
                  <c:v>Italy</c:v>
                </c:pt>
                <c:pt idx="19">
                  <c:v>Oman</c:v>
                </c:pt>
                <c:pt idx="20">
                  <c:v>Finland</c:v>
                </c:pt>
                <c:pt idx="21">
                  <c:v>Norway</c:v>
                </c:pt>
                <c:pt idx="22">
                  <c:v>Germany</c:v>
                </c:pt>
                <c:pt idx="23">
                  <c:v>Luxembourg</c:v>
                </c:pt>
                <c:pt idx="24">
                  <c:v>France</c:v>
                </c:pt>
                <c:pt idx="25">
                  <c:v>Belgium</c:v>
                </c:pt>
                <c:pt idx="26">
                  <c:v>Austria</c:v>
                </c:pt>
                <c:pt idx="27">
                  <c:v>Greece</c:v>
                </c:pt>
                <c:pt idx="28">
                  <c:v>Czech Republic</c:v>
                </c:pt>
                <c:pt idx="29">
                  <c:v>Malaysia</c:v>
                </c:pt>
                <c:pt idx="30">
                  <c:v>Kuwait</c:v>
                </c:pt>
                <c:pt idx="31">
                  <c:v>Spain</c:v>
                </c:pt>
                <c:pt idx="32">
                  <c:v>Croatia</c:v>
                </c:pt>
                <c:pt idx="33">
                  <c:v>Bahrain</c:v>
                </c:pt>
                <c:pt idx="34">
                  <c:v>Poland</c:v>
                </c:pt>
                <c:pt idx="35">
                  <c:v>Canada</c:v>
                </c:pt>
                <c:pt idx="36">
                  <c:v>Maldives</c:v>
                </c:pt>
                <c:pt idx="37">
                  <c:v>Iceland</c:v>
                </c:pt>
                <c:pt idx="38">
                  <c:v>Israel</c:v>
                </c:pt>
                <c:pt idx="39">
                  <c:v>Saudi Arabia</c:v>
                </c:pt>
                <c:pt idx="40">
                  <c:v>Bosnia and Herzegovina</c:v>
                </c:pt>
                <c:pt idx="41">
                  <c:v>Qatar</c:v>
                </c:pt>
                <c:pt idx="42">
                  <c:v>Tonga</c:v>
                </c:pt>
                <c:pt idx="43">
                  <c:v>Albania</c:v>
                </c:pt>
                <c:pt idx="44">
                  <c:v>Portugal</c:v>
                </c:pt>
                <c:pt idx="45">
                  <c:v>Ireland</c:v>
                </c:pt>
                <c:pt idx="46">
                  <c:v>Malta</c:v>
                </c:pt>
                <c:pt idx="47">
                  <c:v>Montenegro</c:v>
                </c:pt>
                <c:pt idx="48">
                  <c:v>Myanmar</c:v>
                </c:pt>
                <c:pt idx="49">
                  <c:v>Australia</c:v>
                </c:pt>
                <c:pt idx="50">
                  <c:v>Latvia</c:v>
                </c:pt>
                <c:pt idx="51">
                  <c:v>Lebanon</c:v>
                </c:pt>
                <c:pt idx="52">
                  <c:v>Morocco</c:v>
                </c:pt>
                <c:pt idx="53">
                  <c:v>Mongolia</c:v>
                </c:pt>
                <c:pt idx="54">
                  <c:v>Lithuania</c:v>
                </c:pt>
                <c:pt idx="55">
                  <c:v>Hungary</c:v>
                </c:pt>
                <c:pt idx="56">
                  <c:v>Pakistan</c:v>
                </c:pt>
                <c:pt idx="57">
                  <c:v>Guadeloupe</c:v>
                </c:pt>
                <c:pt idx="58">
                  <c:v>Slovakia</c:v>
                </c:pt>
                <c:pt idx="59">
                  <c:v> Macedonia, TFYR</c:v>
                </c:pt>
                <c:pt idx="60">
                  <c:v>Turkmenistan</c:v>
                </c:pt>
                <c:pt idx="61">
                  <c:v>United Arab Emirates</c:v>
                </c:pt>
                <c:pt idx="62">
                  <c:v>Belarus</c:v>
                </c:pt>
                <c:pt idx="63">
                  <c:v>Serbia</c:v>
                </c:pt>
                <c:pt idx="64">
                  <c:v>Estonia</c:v>
                </c:pt>
                <c:pt idx="65">
                  <c:v>Uzbekistan</c:v>
                </c:pt>
                <c:pt idx="66">
                  <c:v>United Kingdom</c:v>
                </c:pt>
                <c:pt idx="67">
                  <c:v> Moldova, Republic of</c:v>
                </c:pt>
                <c:pt idx="68">
                  <c:v>Brunei Darussalam</c:v>
                </c:pt>
                <c:pt idx="69">
                  <c:v>Armenia</c:v>
                </c:pt>
                <c:pt idx="70">
                  <c:v>Djibouti</c:v>
                </c:pt>
                <c:pt idx="71">
                  <c:v>Tajikistan</c:v>
                </c:pt>
                <c:pt idx="72">
                  <c:v>Jordan</c:v>
                </c:pt>
                <c:pt idx="73">
                  <c:v>Sri Lanka</c:v>
                </c:pt>
                <c:pt idx="74">
                  <c:v>Samoa</c:v>
                </c:pt>
                <c:pt idx="75">
                  <c:v>Palau</c:v>
                </c:pt>
                <c:pt idx="76">
                  <c:v>Russian Federation</c:v>
                </c:pt>
                <c:pt idx="77">
                  <c:v>Kyrgyzstan</c:v>
                </c:pt>
                <c:pt idx="78">
                  <c:v>Fiji</c:v>
                </c:pt>
                <c:pt idx="79">
                  <c:v>Ukraine</c:v>
                </c:pt>
                <c:pt idx="80">
                  <c:v>Burundi</c:v>
                </c:pt>
                <c:pt idx="81">
                  <c:v>Kazakhstan</c:v>
                </c:pt>
                <c:pt idx="82">
                  <c:v>Iran (Islamic Republic of)</c:v>
                </c:pt>
                <c:pt idx="83">
                  <c:v>New Zealand</c:v>
                </c:pt>
                <c:pt idx="84">
                  <c:v>Trinidad and Tobago</c:v>
                </c:pt>
                <c:pt idx="85">
                  <c:v>Netherlands Antilles</c:v>
                </c:pt>
                <c:pt idx="86">
                  <c:v>Viet Nam</c:v>
                </c:pt>
                <c:pt idx="87">
                  <c:v>Mauritius</c:v>
                </c:pt>
                <c:pt idx="88">
                  <c:v>Romania</c:v>
                </c:pt>
                <c:pt idx="89">
                  <c:v>Bermuda</c:v>
                </c:pt>
                <c:pt idx="90">
                  <c:v>Kiribati</c:v>
                </c:pt>
                <c:pt idx="91">
                  <c:v>Aruba</c:v>
                </c:pt>
                <c:pt idx="92">
                  <c:v>United States of America</c:v>
                </c:pt>
                <c:pt idx="93">
                  <c:v>Azerbaijan</c:v>
                </c:pt>
                <c:pt idx="94">
                  <c:v>Bulgaria</c:v>
                </c:pt>
                <c:pt idx="95">
                  <c:v>Anguilla</c:v>
                </c:pt>
                <c:pt idx="96">
                  <c:v>Rwanda</c:v>
                </c:pt>
                <c:pt idx="97">
                  <c:v>Thailand</c:v>
                </c:pt>
                <c:pt idx="98">
                  <c:v>Georgia</c:v>
                </c:pt>
                <c:pt idx="99">
                  <c:v>Bahamas</c:v>
                </c:pt>
                <c:pt idx="100">
                  <c:v>Cuba</c:v>
                </c:pt>
                <c:pt idx="101">
                  <c:v>India</c:v>
                </c:pt>
                <c:pt idx="102">
                  <c:v>Bhutan</c:v>
                </c:pt>
                <c:pt idx="103">
                  <c:v>Dominica</c:v>
                </c:pt>
                <c:pt idx="104">
                  <c:v>Saint Lucia</c:v>
                </c:pt>
                <c:pt idx="105">
                  <c:v>Egypt</c:v>
                </c:pt>
                <c:pt idx="106">
                  <c:v>Chile</c:v>
                </c:pt>
                <c:pt idx="107">
                  <c:v>Botswana</c:v>
                </c:pt>
                <c:pt idx="108">
                  <c:v>Turkey</c:v>
                </c:pt>
                <c:pt idx="109">
                  <c:v>Micronesia (Federated States of)</c:v>
                </c:pt>
                <c:pt idx="110">
                  <c:v>Indonesia</c:v>
                </c:pt>
                <c:pt idx="111">
                  <c:v>Cambodia</c:v>
                </c:pt>
                <c:pt idx="112">
                  <c:v>Barbados</c:v>
                </c:pt>
                <c:pt idx="113">
                  <c:v>Philippines</c:v>
                </c:pt>
                <c:pt idx="114">
                  <c:v>Grenada</c:v>
                </c:pt>
                <c:pt idx="115">
                  <c:v>South Africa</c:v>
                </c:pt>
                <c:pt idx="116">
                  <c:v>Brazil</c:v>
                </c:pt>
                <c:pt idx="117">
                  <c:v>Seychelles</c:v>
                </c:pt>
                <c:pt idx="118">
                  <c:v>Peru</c:v>
                </c:pt>
                <c:pt idx="119">
                  <c:v>Uruguay</c:v>
                </c:pt>
                <c:pt idx="120">
                  <c:v>Puerto Rico</c:v>
                </c:pt>
                <c:pt idx="121">
                  <c:v>Jamaica</c:v>
                </c:pt>
                <c:pt idx="122">
                  <c:v>Argentina</c:v>
                </c:pt>
                <c:pt idx="123">
                  <c:v>Paraguay</c:v>
                </c:pt>
                <c:pt idx="124">
                  <c:v>Cayman Islands</c:v>
                </c:pt>
                <c:pt idx="125">
                  <c:v>Suriname</c:v>
                </c:pt>
                <c:pt idx="126">
                  <c:v>Antigua and Barbuda</c:v>
                </c:pt>
                <c:pt idx="127">
                  <c:v>Saint Kitts and Nevis</c:v>
                </c:pt>
                <c:pt idx="128">
                  <c:v>El Salvador</c:v>
                </c:pt>
                <c:pt idx="129">
                  <c:v>Iraq</c:v>
                </c:pt>
                <c:pt idx="130">
                  <c:v>Costa Rica</c:v>
                </c:pt>
                <c:pt idx="131">
                  <c:v>Haiti</c:v>
                </c:pt>
                <c:pt idx="132">
                  <c:v>Ghana</c:v>
                </c:pt>
                <c:pt idx="133">
                  <c:v>Papua New Guinea</c:v>
                </c:pt>
                <c:pt idx="134">
                  <c:v>Solomon Islands</c:v>
                </c:pt>
                <c:pt idx="135">
                  <c:v>Saint Vincent and Grenadines</c:v>
                </c:pt>
                <c:pt idx="136">
                  <c:v>Sudan</c:v>
                </c:pt>
                <c:pt idx="137">
                  <c:v>Namibia</c:v>
                </c:pt>
                <c:pt idx="138">
                  <c:v>Syrian Arab Republic</c:v>
                </c:pt>
                <c:pt idx="139">
                  <c:v>Yemen</c:v>
                </c:pt>
                <c:pt idx="140">
                  <c:v>Panama</c:v>
                </c:pt>
                <c:pt idx="141">
                  <c:v>Eritrea</c:v>
                </c:pt>
                <c:pt idx="142">
                  <c:v>Mauritania</c:v>
                </c:pt>
                <c:pt idx="143">
                  <c:v>Marshall Islands</c:v>
                </c:pt>
                <c:pt idx="144">
                  <c:v>Togo</c:v>
                </c:pt>
                <c:pt idx="145">
                  <c:v>Bolivia</c:v>
                </c:pt>
                <c:pt idx="146">
                  <c:v>Guyana</c:v>
                </c:pt>
                <c:pt idx="147">
                  <c:v>Mexico</c:v>
                </c:pt>
                <c:pt idx="148">
                  <c:v>Belize</c:v>
                </c:pt>
                <c:pt idx="149">
                  <c:v>Sao Tome and Principe</c:v>
                </c:pt>
                <c:pt idx="150">
                  <c:v>Cape Verde</c:v>
                </c:pt>
                <c:pt idx="151">
                  <c:v>Vanuatu</c:v>
                </c:pt>
                <c:pt idx="152">
                  <c:v>Guatemala</c:v>
                </c:pt>
                <c:pt idx="153">
                  <c:v>Comoros</c:v>
                </c:pt>
                <c:pt idx="154">
                  <c:v>Senegal</c:v>
                </c:pt>
                <c:pt idx="155">
                  <c:v>Colombia</c:v>
                </c:pt>
                <c:pt idx="156">
                  <c:v>Dominican Republic</c:v>
                </c:pt>
                <c:pt idx="157">
                  <c:v>Lesotho</c:v>
                </c:pt>
                <c:pt idx="158">
                  <c:v>Ecuador</c:v>
                </c:pt>
                <c:pt idx="159">
                  <c:v>Venezuela</c:v>
                </c:pt>
                <c:pt idx="160">
                  <c:v>Zimbabwe</c:v>
                </c:pt>
                <c:pt idx="161">
                  <c:v>Kenya</c:v>
                </c:pt>
                <c:pt idx="162">
                  <c:v>Gambia</c:v>
                </c:pt>
                <c:pt idx="163">
                  <c:v>Nepal</c:v>
                </c:pt>
                <c:pt idx="164">
                  <c:v>Honduras</c:v>
                </c:pt>
                <c:pt idx="165">
                  <c:v>Nicaragua</c:v>
                </c:pt>
                <c:pt idx="166">
                  <c:v>Ethiopia</c:v>
                </c:pt>
                <c:pt idx="167">
                  <c:v>Lao People's Democratic Republic</c:v>
                </c:pt>
                <c:pt idx="168">
                  <c:v>Swaziland</c:v>
                </c:pt>
                <c:pt idx="169">
                  <c:v>Cote d'Ivoire</c:v>
                </c:pt>
                <c:pt idx="170">
                  <c:v>Benin</c:v>
                </c:pt>
                <c:pt idx="171">
                  <c:v>Nigeria</c:v>
                </c:pt>
                <c:pt idx="172">
                  <c:v>Somalia</c:v>
                </c:pt>
                <c:pt idx="173">
                  <c:v>Congo, Democratic Republic of the </c:v>
                </c:pt>
                <c:pt idx="174">
                  <c:v>Equatorial Guinea</c:v>
                </c:pt>
                <c:pt idx="175">
                  <c:v>Burkina Faso</c:v>
                </c:pt>
                <c:pt idx="176">
                  <c:v>Congo</c:v>
                </c:pt>
                <c:pt idx="177">
                  <c:v>Central African Republic</c:v>
                </c:pt>
                <c:pt idx="178">
                  <c:v>Bangladesh</c:v>
                </c:pt>
                <c:pt idx="179">
                  <c:v>Tanzania</c:v>
                </c:pt>
                <c:pt idx="180">
                  <c:v>Cameroon</c:v>
                </c:pt>
                <c:pt idx="181">
                  <c:v>Sierra Leone</c:v>
                </c:pt>
                <c:pt idx="182">
                  <c:v>Gabon</c:v>
                </c:pt>
                <c:pt idx="183">
                  <c:v>Madagascar</c:v>
                </c:pt>
                <c:pt idx="184">
                  <c:v>Afghanistan</c:v>
                </c:pt>
                <c:pt idx="185">
                  <c:v>Zambia</c:v>
                </c:pt>
                <c:pt idx="186">
                  <c:v>Guinea</c:v>
                </c:pt>
                <c:pt idx="187">
                  <c:v>Uganda</c:v>
                </c:pt>
                <c:pt idx="188">
                  <c:v>Angola</c:v>
                </c:pt>
                <c:pt idx="189">
                  <c:v>Guinea-Bissau</c:v>
                </c:pt>
                <c:pt idx="190">
                  <c:v>Liberia</c:v>
                </c:pt>
                <c:pt idx="191">
                  <c:v>Malawi</c:v>
                </c:pt>
                <c:pt idx="192">
                  <c:v>Mozambique</c:v>
                </c:pt>
                <c:pt idx="193">
                  <c:v>Mali</c:v>
                </c:pt>
                <c:pt idx="194">
                  <c:v>Chad</c:v>
                </c:pt>
                <c:pt idx="195">
                  <c:v>Niger</c:v>
                </c:pt>
              </c:strCache>
            </c:strRef>
          </c:cat>
          <c:val>
            <c:numRef>
              <c:f>'Teenpreg graph'!$B$2:$B$197</c:f>
              <c:numCache>
                <c:formatCode>0.0</c:formatCode>
                <c:ptCount val="196"/>
                <c:pt idx="0">
                  <c:v>0.65</c:v>
                </c:pt>
                <c:pt idx="1">
                  <c:v>1.4</c:v>
                </c:pt>
                <c:pt idx="2">
                  <c:v>2.3</c:v>
                </c:pt>
                <c:pt idx="3">
                  <c:v>3.4</c:v>
                </c:pt>
                <c:pt idx="4">
                  <c:v>3.7</c:v>
                </c:pt>
                <c:pt idx="5">
                  <c:v>3.8</c:v>
                </c:pt>
                <c:pt idx="6">
                  <c:v>4.3</c:v>
                </c:pt>
                <c:pt idx="7">
                  <c:v>4.3</c:v>
                </c:pt>
                <c:pt idx="8">
                  <c:v>4.4</c:v>
                </c:pt>
                <c:pt idx="9">
                  <c:v>4.6</c:v>
                </c:pt>
                <c:pt idx="10">
                  <c:v>4.6</c:v>
                </c:pt>
                <c:pt idx="11">
                  <c:v>4.9</c:v>
                </c:pt>
                <c:pt idx="12">
                  <c:v>5.1</c:v>
                </c:pt>
                <c:pt idx="13">
                  <c:v>5.2</c:v>
                </c:pt>
                <c:pt idx="14">
                  <c:v>6.0</c:v>
                </c:pt>
                <c:pt idx="15">
                  <c:v>6.02</c:v>
                </c:pt>
                <c:pt idx="16">
                  <c:v>6.2</c:v>
                </c:pt>
                <c:pt idx="17">
                  <c:v>6.9</c:v>
                </c:pt>
                <c:pt idx="18">
                  <c:v>6.9</c:v>
                </c:pt>
                <c:pt idx="19">
                  <c:v>8.1</c:v>
                </c:pt>
                <c:pt idx="20">
                  <c:v>9.200000000000001</c:v>
                </c:pt>
                <c:pt idx="21">
                  <c:v>9.3</c:v>
                </c:pt>
                <c:pt idx="22">
                  <c:v>10.0</c:v>
                </c:pt>
                <c:pt idx="23">
                  <c:v>10.1</c:v>
                </c:pt>
                <c:pt idx="24">
                  <c:v>10.5</c:v>
                </c:pt>
                <c:pt idx="25">
                  <c:v>10.6</c:v>
                </c:pt>
                <c:pt idx="26">
                  <c:v>11.1</c:v>
                </c:pt>
                <c:pt idx="27">
                  <c:v>11.2</c:v>
                </c:pt>
                <c:pt idx="28">
                  <c:v>11.5</c:v>
                </c:pt>
                <c:pt idx="29">
                  <c:v>12.0</c:v>
                </c:pt>
                <c:pt idx="30">
                  <c:v>13.2</c:v>
                </c:pt>
                <c:pt idx="31">
                  <c:v>13.3</c:v>
                </c:pt>
                <c:pt idx="32">
                  <c:v>13.5</c:v>
                </c:pt>
                <c:pt idx="33">
                  <c:v>13.8</c:v>
                </c:pt>
                <c:pt idx="34">
                  <c:v>14.0</c:v>
                </c:pt>
                <c:pt idx="35">
                  <c:v>14.1</c:v>
                </c:pt>
                <c:pt idx="36">
                  <c:v>14.3</c:v>
                </c:pt>
                <c:pt idx="37">
                  <c:v>14.5</c:v>
                </c:pt>
                <c:pt idx="38">
                  <c:v>14.5</c:v>
                </c:pt>
                <c:pt idx="39">
                  <c:v>14.7</c:v>
                </c:pt>
                <c:pt idx="40">
                  <c:v>15.0</c:v>
                </c:pt>
                <c:pt idx="41">
                  <c:v>15.6</c:v>
                </c:pt>
                <c:pt idx="42">
                  <c:v>15.9</c:v>
                </c:pt>
                <c:pt idx="43">
                  <c:v>17.0</c:v>
                </c:pt>
                <c:pt idx="44">
                  <c:v>17.0</c:v>
                </c:pt>
                <c:pt idx="45">
                  <c:v>17.2</c:v>
                </c:pt>
                <c:pt idx="46">
                  <c:v>17.3</c:v>
                </c:pt>
                <c:pt idx="47">
                  <c:v>17.4</c:v>
                </c:pt>
                <c:pt idx="48">
                  <c:v>17.4</c:v>
                </c:pt>
                <c:pt idx="49">
                  <c:v>17.6</c:v>
                </c:pt>
                <c:pt idx="50">
                  <c:v>17.9</c:v>
                </c:pt>
                <c:pt idx="51">
                  <c:v>18.0</c:v>
                </c:pt>
                <c:pt idx="52">
                  <c:v>18.0</c:v>
                </c:pt>
                <c:pt idx="53">
                  <c:v>18.5</c:v>
                </c:pt>
                <c:pt idx="54">
                  <c:v>18.9</c:v>
                </c:pt>
                <c:pt idx="55">
                  <c:v>19.3</c:v>
                </c:pt>
                <c:pt idx="56">
                  <c:v>20.3</c:v>
                </c:pt>
                <c:pt idx="57">
                  <c:v>20.5</c:v>
                </c:pt>
                <c:pt idx="58">
                  <c:v>20.6</c:v>
                </c:pt>
                <c:pt idx="59">
                  <c:v>20.9</c:v>
                </c:pt>
                <c:pt idx="60">
                  <c:v>21.0</c:v>
                </c:pt>
                <c:pt idx="61">
                  <c:v>21.5</c:v>
                </c:pt>
                <c:pt idx="62">
                  <c:v>21.8</c:v>
                </c:pt>
                <c:pt idx="63">
                  <c:v>22.3</c:v>
                </c:pt>
                <c:pt idx="64">
                  <c:v>24.5</c:v>
                </c:pt>
                <c:pt idx="65">
                  <c:v>25.5</c:v>
                </c:pt>
                <c:pt idx="66">
                  <c:v>25.9</c:v>
                </c:pt>
                <c:pt idx="67">
                  <c:v>26.1</c:v>
                </c:pt>
                <c:pt idx="68">
                  <c:v>26.2</c:v>
                </c:pt>
                <c:pt idx="69">
                  <c:v>26.4</c:v>
                </c:pt>
                <c:pt idx="70">
                  <c:v>27.0</c:v>
                </c:pt>
                <c:pt idx="71">
                  <c:v>27.3</c:v>
                </c:pt>
                <c:pt idx="72">
                  <c:v>28.0</c:v>
                </c:pt>
                <c:pt idx="73">
                  <c:v>28.0</c:v>
                </c:pt>
                <c:pt idx="74">
                  <c:v>28.6</c:v>
                </c:pt>
                <c:pt idx="75">
                  <c:v>28.7</c:v>
                </c:pt>
                <c:pt idx="76">
                  <c:v>28.7</c:v>
                </c:pt>
                <c:pt idx="77">
                  <c:v>29.0</c:v>
                </c:pt>
                <c:pt idx="78">
                  <c:v>29.9</c:v>
                </c:pt>
                <c:pt idx="79">
                  <c:v>29.9</c:v>
                </c:pt>
                <c:pt idx="80">
                  <c:v>30.0</c:v>
                </c:pt>
                <c:pt idx="81">
                  <c:v>31.0</c:v>
                </c:pt>
                <c:pt idx="82">
                  <c:v>31.3</c:v>
                </c:pt>
                <c:pt idx="83">
                  <c:v>32.0</c:v>
                </c:pt>
                <c:pt idx="84">
                  <c:v>32.5</c:v>
                </c:pt>
                <c:pt idx="85">
                  <c:v>34.2</c:v>
                </c:pt>
                <c:pt idx="86">
                  <c:v>35.0</c:v>
                </c:pt>
                <c:pt idx="87">
                  <c:v>35.4</c:v>
                </c:pt>
                <c:pt idx="88">
                  <c:v>35.6</c:v>
                </c:pt>
                <c:pt idx="89">
                  <c:v>38.5</c:v>
                </c:pt>
                <c:pt idx="90">
                  <c:v>39.0</c:v>
                </c:pt>
                <c:pt idx="91">
                  <c:v>41.2</c:v>
                </c:pt>
                <c:pt idx="92">
                  <c:v>41.3</c:v>
                </c:pt>
                <c:pt idx="93">
                  <c:v>41.5</c:v>
                </c:pt>
                <c:pt idx="94">
                  <c:v>41.9</c:v>
                </c:pt>
                <c:pt idx="95">
                  <c:v>42.1</c:v>
                </c:pt>
                <c:pt idx="96">
                  <c:v>43.0</c:v>
                </c:pt>
                <c:pt idx="97">
                  <c:v>43.3</c:v>
                </c:pt>
                <c:pt idx="98">
                  <c:v>43.8</c:v>
                </c:pt>
                <c:pt idx="99">
                  <c:v>44.1</c:v>
                </c:pt>
                <c:pt idx="100">
                  <c:v>44.1</c:v>
                </c:pt>
                <c:pt idx="101">
                  <c:v>45.2</c:v>
                </c:pt>
                <c:pt idx="102">
                  <c:v>46.3</c:v>
                </c:pt>
                <c:pt idx="103">
                  <c:v>47.1</c:v>
                </c:pt>
                <c:pt idx="104">
                  <c:v>49.7</c:v>
                </c:pt>
                <c:pt idx="105">
                  <c:v>50.0</c:v>
                </c:pt>
                <c:pt idx="106">
                  <c:v>50.6</c:v>
                </c:pt>
                <c:pt idx="107">
                  <c:v>51.0</c:v>
                </c:pt>
                <c:pt idx="108">
                  <c:v>51.0</c:v>
                </c:pt>
                <c:pt idx="109">
                  <c:v>51.4</c:v>
                </c:pt>
                <c:pt idx="110">
                  <c:v>52.0</c:v>
                </c:pt>
                <c:pt idx="111">
                  <c:v>52.3</c:v>
                </c:pt>
                <c:pt idx="112">
                  <c:v>52.5</c:v>
                </c:pt>
                <c:pt idx="113">
                  <c:v>53.0</c:v>
                </c:pt>
                <c:pt idx="114">
                  <c:v>53.9</c:v>
                </c:pt>
                <c:pt idx="115">
                  <c:v>54.0</c:v>
                </c:pt>
                <c:pt idx="116">
                  <c:v>56.0</c:v>
                </c:pt>
                <c:pt idx="117">
                  <c:v>58.6</c:v>
                </c:pt>
                <c:pt idx="118">
                  <c:v>59.0</c:v>
                </c:pt>
                <c:pt idx="119">
                  <c:v>59.6</c:v>
                </c:pt>
                <c:pt idx="120">
                  <c:v>60.1</c:v>
                </c:pt>
                <c:pt idx="121">
                  <c:v>60.3</c:v>
                </c:pt>
                <c:pt idx="122">
                  <c:v>64.9</c:v>
                </c:pt>
                <c:pt idx="123">
                  <c:v>65.0</c:v>
                </c:pt>
                <c:pt idx="124">
                  <c:v>65.7</c:v>
                </c:pt>
                <c:pt idx="125">
                  <c:v>65.9</c:v>
                </c:pt>
                <c:pt idx="126">
                  <c:v>66.8</c:v>
                </c:pt>
                <c:pt idx="127">
                  <c:v>67.3</c:v>
                </c:pt>
                <c:pt idx="128">
                  <c:v>67.5</c:v>
                </c:pt>
                <c:pt idx="129">
                  <c:v>68.0</c:v>
                </c:pt>
                <c:pt idx="130">
                  <c:v>68.5</c:v>
                </c:pt>
                <c:pt idx="131">
                  <c:v>68.6</c:v>
                </c:pt>
                <c:pt idx="132">
                  <c:v>70.0</c:v>
                </c:pt>
                <c:pt idx="133">
                  <c:v>70.0</c:v>
                </c:pt>
                <c:pt idx="134">
                  <c:v>70.0</c:v>
                </c:pt>
                <c:pt idx="135">
                  <c:v>71.6</c:v>
                </c:pt>
                <c:pt idx="136">
                  <c:v>72.0</c:v>
                </c:pt>
                <c:pt idx="137">
                  <c:v>74.0</c:v>
                </c:pt>
                <c:pt idx="138">
                  <c:v>75.0</c:v>
                </c:pt>
                <c:pt idx="139">
                  <c:v>80.0</c:v>
                </c:pt>
                <c:pt idx="140">
                  <c:v>83.2</c:v>
                </c:pt>
                <c:pt idx="141">
                  <c:v>85.0</c:v>
                </c:pt>
                <c:pt idx="142">
                  <c:v>88.0</c:v>
                </c:pt>
                <c:pt idx="143">
                  <c:v>88.2</c:v>
                </c:pt>
                <c:pt idx="144">
                  <c:v>88.6</c:v>
                </c:pt>
                <c:pt idx="145">
                  <c:v>89.0</c:v>
                </c:pt>
                <c:pt idx="146">
                  <c:v>90.0</c:v>
                </c:pt>
                <c:pt idx="147">
                  <c:v>90.3</c:v>
                </c:pt>
                <c:pt idx="148">
                  <c:v>90.7</c:v>
                </c:pt>
                <c:pt idx="149">
                  <c:v>91.0</c:v>
                </c:pt>
                <c:pt idx="150">
                  <c:v>92.0</c:v>
                </c:pt>
                <c:pt idx="151">
                  <c:v>92.0</c:v>
                </c:pt>
                <c:pt idx="152">
                  <c:v>92.1</c:v>
                </c:pt>
                <c:pt idx="153">
                  <c:v>94.5</c:v>
                </c:pt>
                <c:pt idx="154">
                  <c:v>96.0</c:v>
                </c:pt>
                <c:pt idx="155">
                  <c:v>96.2</c:v>
                </c:pt>
                <c:pt idx="156">
                  <c:v>98.0</c:v>
                </c:pt>
                <c:pt idx="157">
                  <c:v>98.0</c:v>
                </c:pt>
                <c:pt idx="158">
                  <c:v>100.0</c:v>
                </c:pt>
                <c:pt idx="159">
                  <c:v>100.8</c:v>
                </c:pt>
                <c:pt idx="160">
                  <c:v>101.3</c:v>
                </c:pt>
                <c:pt idx="161">
                  <c:v>103.0</c:v>
                </c:pt>
                <c:pt idx="162">
                  <c:v>103.9</c:v>
                </c:pt>
                <c:pt idx="163">
                  <c:v>106.3</c:v>
                </c:pt>
                <c:pt idx="164">
                  <c:v>107.9</c:v>
                </c:pt>
                <c:pt idx="165">
                  <c:v>108.5</c:v>
                </c:pt>
                <c:pt idx="166">
                  <c:v>109.1</c:v>
                </c:pt>
                <c:pt idx="167">
                  <c:v>110.0</c:v>
                </c:pt>
                <c:pt idx="168">
                  <c:v>111.0</c:v>
                </c:pt>
                <c:pt idx="169">
                  <c:v>111.1</c:v>
                </c:pt>
                <c:pt idx="170">
                  <c:v>114.0</c:v>
                </c:pt>
                <c:pt idx="171">
                  <c:v>123.0</c:v>
                </c:pt>
                <c:pt idx="172">
                  <c:v>123.0</c:v>
                </c:pt>
                <c:pt idx="173">
                  <c:v>127.0</c:v>
                </c:pt>
                <c:pt idx="174">
                  <c:v>128.0</c:v>
                </c:pt>
                <c:pt idx="175">
                  <c:v>131.0</c:v>
                </c:pt>
                <c:pt idx="176">
                  <c:v>131.5</c:v>
                </c:pt>
                <c:pt idx="177">
                  <c:v>132.9</c:v>
                </c:pt>
                <c:pt idx="178">
                  <c:v>133.0</c:v>
                </c:pt>
                <c:pt idx="179">
                  <c:v>139.0</c:v>
                </c:pt>
                <c:pt idx="180">
                  <c:v>141.0</c:v>
                </c:pt>
                <c:pt idx="181">
                  <c:v>143.0</c:v>
                </c:pt>
                <c:pt idx="182">
                  <c:v>144.0</c:v>
                </c:pt>
                <c:pt idx="183">
                  <c:v>148.0</c:v>
                </c:pt>
                <c:pt idx="184">
                  <c:v>151.0</c:v>
                </c:pt>
                <c:pt idx="185">
                  <c:v>151.0</c:v>
                </c:pt>
                <c:pt idx="186">
                  <c:v>153.0</c:v>
                </c:pt>
                <c:pt idx="187">
                  <c:v>159.0</c:v>
                </c:pt>
                <c:pt idx="188">
                  <c:v>165.0</c:v>
                </c:pt>
                <c:pt idx="189">
                  <c:v>170.0</c:v>
                </c:pt>
                <c:pt idx="190">
                  <c:v>177.0</c:v>
                </c:pt>
                <c:pt idx="191">
                  <c:v>177.0</c:v>
                </c:pt>
                <c:pt idx="192">
                  <c:v>185.0</c:v>
                </c:pt>
                <c:pt idx="193">
                  <c:v>190.0</c:v>
                </c:pt>
                <c:pt idx="194">
                  <c:v>193.0</c:v>
                </c:pt>
                <c:pt idx="195">
                  <c:v>198.9</c:v>
                </c:pt>
              </c:numCache>
            </c:numRef>
          </c:val>
        </c:ser>
        <c:dLbls>
          <c:showLegendKey val="0"/>
          <c:showVal val="0"/>
          <c:showCatName val="0"/>
          <c:showSerName val="0"/>
          <c:showPercent val="0"/>
          <c:showBubbleSize val="0"/>
        </c:dLbls>
        <c:gapWidth val="150"/>
        <c:axId val="-1340106656"/>
        <c:axId val="-1340111824"/>
      </c:barChart>
      <c:catAx>
        <c:axId val="-1340106656"/>
        <c:scaling>
          <c:orientation val="minMax"/>
        </c:scaling>
        <c:delete val="0"/>
        <c:axPos val="l"/>
        <c:numFmt formatCode="General" sourceLinked="0"/>
        <c:majorTickMark val="out"/>
        <c:minorTickMark val="none"/>
        <c:tickLblPos val="nextTo"/>
        <c:txPr>
          <a:bodyPr/>
          <a:lstStyle/>
          <a:p>
            <a:pPr>
              <a:defRPr sz="900"/>
            </a:pPr>
            <a:endParaRPr lang="fr-FR"/>
          </a:p>
        </c:txPr>
        <c:crossAx val="-1340111824"/>
        <c:crosses val="autoZero"/>
        <c:auto val="1"/>
        <c:lblAlgn val="ctr"/>
        <c:lblOffset val="100"/>
        <c:noMultiLvlLbl val="0"/>
      </c:catAx>
      <c:valAx>
        <c:axId val="-1340111824"/>
        <c:scaling>
          <c:orientation val="minMax"/>
          <c:max val="200.0"/>
        </c:scaling>
        <c:delete val="0"/>
        <c:axPos val="b"/>
        <c:title>
          <c:tx>
            <c:rich>
              <a:bodyPr/>
              <a:lstStyle/>
              <a:p>
                <a:pPr>
                  <a:defRPr sz="1400"/>
                </a:pPr>
                <a:r>
                  <a:rPr lang="en-US" sz="1400" dirty="0" smtClean="0"/>
                  <a:t>Births per 1000 women 15-19yr</a:t>
                </a:r>
                <a:endParaRPr lang="en-US" sz="1400" dirty="0"/>
              </a:p>
            </c:rich>
          </c:tx>
          <c:layout>
            <c:manualLayout>
              <c:xMode val="edge"/>
              <c:yMode val="edge"/>
              <c:x val="0.351074189120855"/>
              <c:y val="0.935823774608719"/>
            </c:manualLayout>
          </c:layout>
          <c:overlay val="0"/>
        </c:title>
        <c:numFmt formatCode="0" sourceLinked="0"/>
        <c:majorTickMark val="out"/>
        <c:minorTickMark val="none"/>
        <c:tickLblPos val="nextTo"/>
        <c:crossAx val="-134010665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Male smoking amongst 15 </a:t>
            </a:r>
            <a:r>
              <a:rPr lang="en-US" dirty="0" err="1" smtClean="0"/>
              <a:t>yo</a:t>
            </a:r>
            <a:endParaRPr lang="en-US" dirty="0"/>
          </a:p>
        </c:rich>
      </c:tx>
      <c:layout>
        <c:manualLayout>
          <c:xMode val="edge"/>
          <c:yMode val="edge"/>
          <c:x val="0.160719401240923"/>
          <c:y val="0.0"/>
        </c:manualLayout>
      </c:layout>
      <c:overlay val="0"/>
    </c:title>
    <c:autoTitleDeleted val="0"/>
    <c:plotArea>
      <c:layout>
        <c:manualLayout>
          <c:layoutTarget val="inner"/>
          <c:xMode val="edge"/>
          <c:yMode val="edge"/>
          <c:x val="0.3311626441206"/>
          <c:y val="0.0801945073236227"/>
          <c:w val="0.603441156476367"/>
          <c:h val="0.804299586331878"/>
        </c:manualLayout>
      </c:layout>
      <c:barChart>
        <c:barDir val="bar"/>
        <c:grouping val="clustered"/>
        <c:varyColors val="0"/>
        <c:ser>
          <c:idx val="1"/>
          <c:order val="0"/>
          <c:tx>
            <c:strRef>
              <c:f>'Smoking graph'!$B$1</c:f>
              <c:strCache>
                <c:ptCount val="1"/>
                <c:pt idx="0">
                  <c:v>male smoking</c:v>
                </c:pt>
              </c:strCache>
            </c:strRef>
          </c:tx>
          <c:invertIfNegative val="0"/>
          <c:cat>
            <c:strRef>
              <c:f>'Smoking graph'!$A$2:$A$123</c:f>
              <c:strCache>
                <c:ptCount val="122"/>
                <c:pt idx="0">
                  <c:v>Maldives</c:v>
                </c:pt>
                <c:pt idx="1">
                  <c:v>Tajikistan</c:v>
                </c:pt>
                <c:pt idx="2">
                  <c:v>Sri Lanka</c:v>
                </c:pt>
                <c:pt idx="3">
                  <c:v>Eritrea</c:v>
                </c:pt>
                <c:pt idx="4">
                  <c:v>Antigua and Barbuda</c:v>
                </c:pt>
                <c:pt idx="5">
                  <c:v>Ghana</c:v>
                </c:pt>
                <c:pt idx="6">
                  <c:v>Bangladesh</c:v>
                </c:pt>
                <c:pt idx="7">
                  <c:v>Rwanda</c:v>
                </c:pt>
                <c:pt idx="8">
                  <c:v>Iraq</c:v>
                </c:pt>
                <c:pt idx="9">
                  <c:v>Oman</c:v>
                </c:pt>
                <c:pt idx="10">
                  <c:v>Cape Verde</c:v>
                </c:pt>
                <c:pt idx="11">
                  <c:v>Malawi</c:v>
                </c:pt>
                <c:pt idx="12">
                  <c:v>Tanzania</c:v>
                </c:pt>
                <c:pt idx="13">
                  <c:v>Virgin Islands (U.S.)</c:v>
                </c:pt>
                <c:pt idx="14">
                  <c:v>Yemen</c:v>
                </c:pt>
                <c:pt idx="15">
                  <c:v>Morocco</c:v>
                </c:pt>
                <c:pt idx="16">
                  <c:v>Cambodia</c:v>
                </c:pt>
                <c:pt idx="17">
                  <c:v>Iran (Islamic Republic of)</c:v>
                </c:pt>
                <c:pt idx="18">
                  <c:v>India</c:v>
                </c:pt>
                <c:pt idx="19">
                  <c:v>Montenegro</c:v>
                </c:pt>
                <c:pt idx="20">
                  <c:v>Nepal</c:v>
                </c:pt>
                <c:pt idx="21">
                  <c:v>Burundi</c:v>
                </c:pt>
                <c:pt idx="22">
                  <c:v>Egypt</c:v>
                </c:pt>
                <c:pt idx="23">
                  <c:v>Panama</c:v>
                </c:pt>
                <c:pt idx="24">
                  <c:v>Viet Nam</c:v>
                </c:pt>
                <c:pt idx="25">
                  <c:v>Venezuela</c:v>
                </c:pt>
                <c:pt idx="26">
                  <c:v>Bahamas</c:v>
                </c:pt>
                <c:pt idx="27">
                  <c:v>Uganda</c:v>
                </c:pt>
                <c:pt idx="28">
                  <c:v>Fiji</c:v>
                </c:pt>
                <c:pt idx="29">
                  <c:v>Kyrgyzstan</c:v>
                </c:pt>
                <c:pt idx="30">
                  <c:v>Saint Kitts and Nevis</c:v>
                </c:pt>
                <c:pt idx="31">
                  <c:v>Dominican Republic</c:v>
                </c:pt>
                <c:pt idx="32">
                  <c:v>Kosovo</c:v>
                </c:pt>
                <c:pt idx="33">
                  <c:v>Libyan Arab Jamahiriya</c:v>
                </c:pt>
                <c:pt idx="34">
                  <c:v>Korea, Republic of</c:v>
                </c:pt>
                <c:pt idx="35">
                  <c:v> Macedonia, TFYR</c:v>
                </c:pt>
                <c:pt idx="36">
                  <c:v>Myanmar</c:v>
                </c:pt>
                <c:pt idx="37">
                  <c:v>Djibouti</c:v>
                </c:pt>
                <c:pt idx="38">
                  <c:v>Swaziland</c:v>
                </c:pt>
                <c:pt idx="39">
                  <c:v>Togo</c:v>
                </c:pt>
                <c:pt idx="40">
                  <c:v>Serbia</c:v>
                </c:pt>
                <c:pt idx="41">
                  <c:v>Suriname</c:v>
                </c:pt>
                <c:pt idx="42">
                  <c:v>Costa Rica</c:v>
                </c:pt>
                <c:pt idx="43">
                  <c:v>Turkey</c:v>
                </c:pt>
                <c:pt idx="44">
                  <c:v>Equatorial Guinea</c:v>
                </c:pt>
                <c:pt idx="45">
                  <c:v>Saudi Arabia</c:v>
                </c:pt>
                <c:pt idx="46">
                  <c:v>Sudan</c:v>
                </c:pt>
                <c:pt idx="47">
                  <c:v>Armenia</c:v>
                </c:pt>
                <c:pt idx="48">
                  <c:v>Singapore</c:v>
                </c:pt>
                <c:pt idx="49">
                  <c:v>Grenada</c:v>
                </c:pt>
                <c:pt idx="50">
                  <c:v>Guyana</c:v>
                </c:pt>
                <c:pt idx="51">
                  <c:v>Macau SAR</c:v>
                </c:pt>
                <c:pt idx="52">
                  <c:v>Mongolia</c:v>
                </c:pt>
                <c:pt idx="53">
                  <c:v>Benin</c:v>
                </c:pt>
                <c:pt idx="54">
                  <c:v>Kenya</c:v>
                </c:pt>
                <c:pt idx="55">
                  <c:v>Greece</c:v>
                </c:pt>
                <c:pt idx="56">
                  <c:v>Paraguay</c:v>
                </c:pt>
                <c:pt idx="57">
                  <c:v>Belize</c:v>
                </c:pt>
                <c:pt idx="58">
                  <c:v>Niger</c:v>
                </c:pt>
                <c:pt idx="59">
                  <c:v>Dominica</c:v>
                </c:pt>
                <c:pt idx="60">
                  <c:v>Lebanon</c:v>
                </c:pt>
                <c:pt idx="61">
                  <c:v>Lesotho</c:v>
                </c:pt>
                <c:pt idx="62">
                  <c:v>Albania</c:v>
                </c:pt>
                <c:pt idx="63">
                  <c:v>Senegal</c:v>
                </c:pt>
                <c:pt idx="64">
                  <c:v>United Arab Emirates</c:v>
                </c:pt>
                <c:pt idx="65">
                  <c:v>Cyprus</c:v>
                </c:pt>
                <c:pt idx="66">
                  <c:v>Kazakhstan</c:v>
                </c:pt>
                <c:pt idx="67">
                  <c:v>Peru</c:v>
                </c:pt>
                <c:pt idx="68">
                  <c:v>Jordan</c:v>
                </c:pt>
                <c:pt idx="69">
                  <c:v>Qatar</c:v>
                </c:pt>
                <c:pt idx="70">
                  <c:v>Comoros</c:v>
                </c:pt>
                <c:pt idx="71">
                  <c:v>Guatemala</c:v>
                </c:pt>
                <c:pt idx="72">
                  <c:v>Barbados</c:v>
                </c:pt>
                <c:pt idx="73">
                  <c:v>Bosnia and Herzegovina</c:v>
                </c:pt>
                <c:pt idx="74">
                  <c:v>Trinidad and Tobago</c:v>
                </c:pt>
                <c:pt idx="75">
                  <c:v>Saint Vincent and Grenadines</c:v>
                </c:pt>
                <c:pt idx="76">
                  <c:v>Congo</c:v>
                </c:pt>
                <c:pt idx="77">
                  <c:v>Tunisia</c:v>
                </c:pt>
                <c:pt idx="78">
                  <c:v>Slovenia</c:v>
                </c:pt>
                <c:pt idx="79">
                  <c:v>Samoa</c:v>
                </c:pt>
                <c:pt idx="80">
                  <c:v>Uruguay</c:v>
                </c:pt>
                <c:pt idx="81">
                  <c:v>Saint Lucia</c:v>
                </c:pt>
                <c:pt idx="82">
                  <c:v>Mali</c:v>
                </c:pt>
                <c:pt idx="83">
                  <c:v>Thailand</c:v>
                </c:pt>
                <c:pt idx="84">
                  <c:v>Bahrain</c:v>
                </c:pt>
                <c:pt idx="85">
                  <c:v>Kuwait</c:v>
                </c:pt>
                <c:pt idx="86">
                  <c:v>Botswana</c:v>
                </c:pt>
                <c:pt idx="87">
                  <c:v>Bhutan</c:v>
                </c:pt>
                <c:pt idx="88">
                  <c:v>El Salvador</c:v>
                </c:pt>
                <c:pt idx="89">
                  <c:v> Moldova, Republic of</c:v>
                </c:pt>
                <c:pt idx="90">
                  <c:v>Syrian Arab Republic</c:v>
                </c:pt>
                <c:pt idx="91">
                  <c:v>Poland</c:v>
                </c:pt>
                <c:pt idx="92">
                  <c:v>Mauritania</c:v>
                </c:pt>
                <c:pt idx="93">
                  <c:v>Mauritius</c:v>
                </c:pt>
                <c:pt idx="94">
                  <c:v>Jamaica</c:v>
                </c:pt>
                <c:pt idx="95">
                  <c:v>South Africa</c:v>
                </c:pt>
                <c:pt idx="96">
                  <c:v>Argentina</c:v>
                </c:pt>
                <c:pt idx="97">
                  <c:v>Romania</c:v>
                </c:pt>
                <c:pt idx="98">
                  <c:v>Hungary</c:v>
                </c:pt>
                <c:pt idx="99">
                  <c:v>Croatia</c:v>
                </c:pt>
                <c:pt idx="100">
                  <c:v>Namibia</c:v>
                </c:pt>
                <c:pt idx="101">
                  <c:v>Seychelles</c:v>
                </c:pt>
                <c:pt idx="102">
                  <c:v>Philippines</c:v>
                </c:pt>
                <c:pt idx="103">
                  <c:v>Indonesia</c:v>
                </c:pt>
                <c:pt idx="104">
                  <c:v>New Zealand</c:v>
                </c:pt>
                <c:pt idx="105">
                  <c:v>Bulgaria</c:v>
                </c:pt>
                <c:pt idx="106">
                  <c:v>Nicaragua</c:v>
                </c:pt>
                <c:pt idx="107">
                  <c:v>Slovakia</c:v>
                </c:pt>
                <c:pt idx="108">
                  <c:v>Russian Federation</c:v>
                </c:pt>
                <c:pt idx="109">
                  <c:v>Ukraine</c:v>
                </c:pt>
                <c:pt idx="110">
                  <c:v>Estonia</c:v>
                </c:pt>
                <c:pt idx="111">
                  <c:v>Vanuatu</c:v>
                </c:pt>
                <c:pt idx="112">
                  <c:v>Czech Republic</c:v>
                </c:pt>
                <c:pt idx="113">
                  <c:v>Madagascar</c:v>
                </c:pt>
                <c:pt idx="114">
                  <c:v>Belarus</c:v>
                </c:pt>
                <c:pt idx="115">
                  <c:v>Lithuania</c:v>
                </c:pt>
                <c:pt idx="116">
                  <c:v>Georgia</c:v>
                </c:pt>
                <c:pt idx="117">
                  <c:v>Latvia</c:v>
                </c:pt>
                <c:pt idx="118">
                  <c:v>Malaysia</c:v>
                </c:pt>
                <c:pt idx="119">
                  <c:v>Micronesia (Federated States of)</c:v>
                </c:pt>
                <c:pt idx="120">
                  <c:v>Timor-Leste</c:v>
                </c:pt>
                <c:pt idx="121">
                  <c:v>Papua New Guinea</c:v>
                </c:pt>
              </c:strCache>
            </c:strRef>
          </c:cat>
          <c:val>
            <c:numRef>
              <c:f>'Smoking graph'!$B$2:$B$123</c:f>
              <c:numCache>
                <c:formatCode>0.0%</c:formatCode>
                <c:ptCount val="122"/>
                <c:pt idx="0">
                  <c:v>0.009</c:v>
                </c:pt>
                <c:pt idx="1">
                  <c:v>0.015</c:v>
                </c:pt>
                <c:pt idx="2">
                  <c:v>0.016</c:v>
                </c:pt>
                <c:pt idx="3">
                  <c:v>0.02</c:v>
                </c:pt>
                <c:pt idx="4">
                  <c:v>0.027</c:v>
                </c:pt>
                <c:pt idx="5">
                  <c:v>0.028</c:v>
                </c:pt>
                <c:pt idx="6">
                  <c:v>0.029</c:v>
                </c:pt>
                <c:pt idx="7">
                  <c:v>0.03</c:v>
                </c:pt>
                <c:pt idx="8">
                  <c:v>0.033</c:v>
                </c:pt>
                <c:pt idx="9">
                  <c:v>0.035</c:v>
                </c:pt>
                <c:pt idx="10">
                  <c:v>0.037</c:v>
                </c:pt>
                <c:pt idx="11">
                  <c:v>0.038</c:v>
                </c:pt>
                <c:pt idx="12">
                  <c:v>0.04</c:v>
                </c:pt>
                <c:pt idx="13">
                  <c:v>0.041</c:v>
                </c:pt>
                <c:pt idx="14">
                  <c:v>0.042</c:v>
                </c:pt>
                <c:pt idx="15">
                  <c:v>0.043</c:v>
                </c:pt>
                <c:pt idx="16">
                  <c:v>0.046</c:v>
                </c:pt>
                <c:pt idx="17">
                  <c:v>0.051</c:v>
                </c:pt>
                <c:pt idx="18">
                  <c:v>0.054</c:v>
                </c:pt>
                <c:pt idx="19">
                  <c:v>0.057</c:v>
                </c:pt>
                <c:pt idx="20">
                  <c:v>0.057</c:v>
                </c:pt>
                <c:pt idx="21">
                  <c:v>0.058</c:v>
                </c:pt>
                <c:pt idx="22">
                  <c:v>0.059</c:v>
                </c:pt>
                <c:pt idx="23">
                  <c:v>0.059</c:v>
                </c:pt>
                <c:pt idx="24">
                  <c:v>0.059</c:v>
                </c:pt>
                <c:pt idx="25">
                  <c:v>0.06</c:v>
                </c:pt>
                <c:pt idx="26">
                  <c:v>0.062</c:v>
                </c:pt>
                <c:pt idx="27">
                  <c:v>0.066</c:v>
                </c:pt>
                <c:pt idx="28">
                  <c:v>0.067</c:v>
                </c:pt>
                <c:pt idx="29">
                  <c:v>0.068</c:v>
                </c:pt>
                <c:pt idx="30">
                  <c:v>0.07</c:v>
                </c:pt>
                <c:pt idx="31">
                  <c:v>0.073</c:v>
                </c:pt>
                <c:pt idx="32">
                  <c:v>0.077</c:v>
                </c:pt>
                <c:pt idx="33">
                  <c:v>0.077</c:v>
                </c:pt>
                <c:pt idx="34">
                  <c:v>0.0790000000000001</c:v>
                </c:pt>
                <c:pt idx="35">
                  <c:v>0.085</c:v>
                </c:pt>
                <c:pt idx="36">
                  <c:v>0.085</c:v>
                </c:pt>
                <c:pt idx="37">
                  <c:v>0.086</c:v>
                </c:pt>
                <c:pt idx="38">
                  <c:v>0.0890000000000001</c:v>
                </c:pt>
                <c:pt idx="39">
                  <c:v>0.091</c:v>
                </c:pt>
                <c:pt idx="40">
                  <c:v>0.0930000000000001</c:v>
                </c:pt>
                <c:pt idx="41">
                  <c:v>0.0930000000000001</c:v>
                </c:pt>
                <c:pt idx="42">
                  <c:v>0.094</c:v>
                </c:pt>
                <c:pt idx="43">
                  <c:v>0.094</c:v>
                </c:pt>
                <c:pt idx="44">
                  <c:v>0.099</c:v>
                </c:pt>
                <c:pt idx="45">
                  <c:v>0.102</c:v>
                </c:pt>
                <c:pt idx="46">
                  <c:v>0.102</c:v>
                </c:pt>
                <c:pt idx="47">
                  <c:v>0.103</c:v>
                </c:pt>
                <c:pt idx="48">
                  <c:v>0.105</c:v>
                </c:pt>
                <c:pt idx="49">
                  <c:v>0.109</c:v>
                </c:pt>
                <c:pt idx="50">
                  <c:v>0.11</c:v>
                </c:pt>
                <c:pt idx="51">
                  <c:v>0.11</c:v>
                </c:pt>
                <c:pt idx="52">
                  <c:v>0.11</c:v>
                </c:pt>
                <c:pt idx="53">
                  <c:v>0.112</c:v>
                </c:pt>
                <c:pt idx="54">
                  <c:v>0.112</c:v>
                </c:pt>
                <c:pt idx="55">
                  <c:v>0.113</c:v>
                </c:pt>
                <c:pt idx="56">
                  <c:v>0.113</c:v>
                </c:pt>
                <c:pt idx="57">
                  <c:v>0.117</c:v>
                </c:pt>
                <c:pt idx="58">
                  <c:v>0.117</c:v>
                </c:pt>
                <c:pt idx="59">
                  <c:v>0.118</c:v>
                </c:pt>
                <c:pt idx="60">
                  <c:v>0.118</c:v>
                </c:pt>
                <c:pt idx="61">
                  <c:v>0.118</c:v>
                </c:pt>
                <c:pt idx="62">
                  <c:v>0.119</c:v>
                </c:pt>
                <c:pt idx="63">
                  <c:v>0.121</c:v>
                </c:pt>
                <c:pt idx="64">
                  <c:v>0.121</c:v>
                </c:pt>
                <c:pt idx="65">
                  <c:v>0.123</c:v>
                </c:pt>
                <c:pt idx="66">
                  <c:v>0.127</c:v>
                </c:pt>
                <c:pt idx="67">
                  <c:v>0.129</c:v>
                </c:pt>
                <c:pt idx="68">
                  <c:v>0.132</c:v>
                </c:pt>
                <c:pt idx="69">
                  <c:v>0.134</c:v>
                </c:pt>
                <c:pt idx="70">
                  <c:v>0.135</c:v>
                </c:pt>
                <c:pt idx="71">
                  <c:v>0.137</c:v>
                </c:pt>
                <c:pt idx="72">
                  <c:v>0.143</c:v>
                </c:pt>
                <c:pt idx="73">
                  <c:v>0.143</c:v>
                </c:pt>
                <c:pt idx="74">
                  <c:v>0.147</c:v>
                </c:pt>
                <c:pt idx="75">
                  <c:v>0.148</c:v>
                </c:pt>
                <c:pt idx="76">
                  <c:v>0.15</c:v>
                </c:pt>
                <c:pt idx="77">
                  <c:v>0.151</c:v>
                </c:pt>
                <c:pt idx="78">
                  <c:v>0.152</c:v>
                </c:pt>
                <c:pt idx="79">
                  <c:v>0.16</c:v>
                </c:pt>
                <c:pt idx="80">
                  <c:v>0.164</c:v>
                </c:pt>
                <c:pt idx="81">
                  <c:v>0.17</c:v>
                </c:pt>
                <c:pt idx="82">
                  <c:v>0.174</c:v>
                </c:pt>
                <c:pt idx="83">
                  <c:v>0.174</c:v>
                </c:pt>
                <c:pt idx="84">
                  <c:v>0.175</c:v>
                </c:pt>
                <c:pt idx="85">
                  <c:v>0.177</c:v>
                </c:pt>
                <c:pt idx="86">
                  <c:v>0.181</c:v>
                </c:pt>
                <c:pt idx="87">
                  <c:v>0.183</c:v>
                </c:pt>
                <c:pt idx="88">
                  <c:v>0.184</c:v>
                </c:pt>
                <c:pt idx="89">
                  <c:v>0.185</c:v>
                </c:pt>
                <c:pt idx="90">
                  <c:v>0.191</c:v>
                </c:pt>
                <c:pt idx="91">
                  <c:v>0.196</c:v>
                </c:pt>
                <c:pt idx="92">
                  <c:v>0.203</c:v>
                </c:pt>
                <c:pt idx="93">
                  <c:v>0.203</c:v>
                </c:pt>
                <c:pt idx="94">
                  <c:v>0.206</c:v>
                </c:pt>
                <c:pt idx="95">
                  <c:v>0.21</c:v>
                </c:pt>
                <c:pt idx="96">
                  <c:v>0.211</c:v>
                </c:pt>
                <c:pt idx="97">
                  <c:v>0.215</c:v>
                </c:pt>
                <c:pt idx="98">
                  <c:v>0.216</c:v>
                </c:pt>
                <c:pt idx="99">
                  <c:v>0.217</c:v>
                </c:pt>
                <c:pt idx="100">
                  <c:v>0.219</c:v>
                </c:pt>
                <c:pt idx="101">
                  <c:v>0.232</c:v>
                </c:pt>
                <c:pt idx="102">
                  <c:v>0.234</c:v>
                </c:pt>
                <c:pt idx="103">
                  <c:v>0.239</c:v>
                </c:pt>
                <c:pt idx="104">
                  <c:v>0.239</c:v>
                </c:pt>
                <c:pt idx="105">
                  <c:v>0.244</c:v>
                </c:pt>
                <c:pt idx="106">
                  <c:v>0.254</c:v>
                </c:pt>
                <c:pt idx="107">
                  <c:v>0.265</c:v>
                </c:pt>
                <c:pt idx="108">
                  <c:v>0.269</c:v>
                </c:pt>
                <c:pt idx="109">
                  <c:v>0.276</c:v>
                </c:pt>
                <c:pt idx="110">
                  <c:v>0.282</c:v>
                </c:pt>
                <c:pt idx="111">
                  <c:v>0.282</c:v>
                </c:pt>
                <c:pt idx="112">
                  <c:v>0.298</c:v>
                </c:pt>
                <c:pt idx="113">
                  <c:v>0.307</c:v>
                </c:pt>
                <c:pt idx="114">
                  <c:v>0.312</c:v>
                </c:pt>
                <c:pt idx="115">
                  <c:v>0.338</c:v>
                </c:pt>
                <c:pt idx="116">
                  <c:v>0.355</c:v>
                </c:pt>
                <c:pt idx="117">
                  <c:v>0.363</c:v>
                </c:pt>
                <c:pt idx="118">
                  <c:v>0.363</c:v>
                </c:pt>
                <c:pt idx="119">
                  <c:v>0.369</c:v>
                </c:pt>
                <c:pt idx="120">
                  <c:v>0.506</c:v>
                </c:pt>
                <c:pt idx="121">
                  <c:v>0.521</c:v>
                </c:pt>
              </c:numCache>
            </c:numRef>
          </c:val>
        </c:ser>
        <c:dLbls>
          <c:showLegendKey val="0"/>
          <c:showVal val="0"/>
          <c:showCatName val="0"/>
          <c:showSerName val="0"/>
          <c:showPercent val="0"/>
          <c:showBubbleSize val="0"/>
        </c:dLbls>
        <c:gapWidth val="150"/>
        <c:axId val="-1341699376"/>
        <c:axId val="-1341697056"/>
      </c:barChart>
      <c:catAx>
        <c:axId val="-1341699376"/>
        <c:scaling>
          <c:orientation val="minMax"/>
        </c:scaling>
        <c:delete val="0"/>
        <c:axPos val="l"/>
        <c:numFmt formatCode="General" sourceLinked="0"/>
        <c:majorTickMark val="out"/>
        <c:minorTickMark val="none"/>
        <c:tickLblPos val="nextTo"/>
        <c:txPr>
          <a:bodyPr/>
          <a:lstStyle/>
          <a:p>
            <a:pPr>
              <a:defRPr sz="900"/>
            </a:pPr>
            <a:endParaRPr lang="fr-FR"/>
          </a:p>
        </c:txPr>
        <c:crossAx val="-1341697056"/>
        <c:crosses val="autoZero"/>
        <c:auto val="1"/>
        <c:lblAlgn val="ctr"/>
        <c:lblOffset val="100"/>
        <c:noMultiLvlLbl val="0"/>
      </c:catAx>
      <c:valAx>
        <c:axId val="-1341697056"/>
        <c:scaling>
          <c:orientation val="minMax"/>
        </c:scaling>
        <c:delete val="0"/>
        <c:axPos val="b"/>
        <c:title>
          <c:tx>
            <c:rich>
              <a:bodyPr/>
              <a:lstStyle/>
              <a:p>
                <a:pPr>
                  <a:defRPr sz="1400" b="1"/>
                </a:pPr>
                <a:r>
                  <a:rPr lang="en-US" sz="1400" b="1" dirty="0" smtClean="0"/>
                  <a:t>% smoked in last month</a:t>
                </a:r>
                <a:endParaRPr lang="en-US" sz="1400" b="1" dirty="0"/>
              </a:p>
            </c:rich>
          </c:tx>
          <c:layout>
            <c:manualLayout>
              <c:xMode val="edge"/>
              <c:yMode val="edge"/>
              <c:x val="0.456542667148938"/>
              <c:y val="0.937126439656291"/>
            </c:manualLayout>
          </c:layout>
          <c:overlay val="0"/>
        </c:title>
        <c:numFmt formatCode="0%" sourceLinked="0"/>
        <c:majorTickMark val="out"/>
        <c:minorTickMark val="none"/>
        <c:tickLblPos val="nextTo"/>
        <c:crossAx val="-1341699376"/>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010391776384"/>
          <c:y val="0.203053200080759"/>
          <c:w val="0.535287671525785"/>
          <c:h val="0.674083195145669"/>
        </c:manualLayout>
      </c:layout>
      <c:barChart>
        <c:barDir val="bar"/>
        <c:grouping val="clustered"/>
        <c:varyColors val="0"/>
        <c:ser>
          <c:idx val="0"/>
          <c:order val="0"/>
          <c:tx>
            <c:v>Male</c:v>
          </c:tx>
          <c:spPr>
            <a:solidFill>
              <a:srgbClr val="006699"/>
            </a:solidFill>
            <a:ln>
              <a:noFill/>
            </a:ln>
          </c:spPr>
          <c:invertIfNegative val="0"/>
          <c:cat>
            <c:multiLvlStrRef>
              <c:f>GDP!$A$7:$B$16</c:f>
              <c:multiLvlStrCache>
                <c:ptCount val="10"/>
                <c:lvl>
                  <c:pt idx="0">
                    <c:v>Communicable disease mortality</c:v>
                  </c:pt>
                  <c:pt idx="1">
                    <c:v>Non-communicable disease mortality</c:v>
                  </c:pt>
                  <c:pt idx="2">
                    <c:v>Injury mortality</c:v>
                  </c:pt>
                  <c:pt idx="3">
                    <c:v>All-cause mortality</c:v>
                  </c:pt>
                  <c:pt idx="4">
                    <c:v>HIV prevalence</c:v>
                  </c:pt>
                  <c:pt idx="5">
                    <c:v>Teenage pregnancy</c:v>
                  </c:pt>
                  <c:pt idx="6">
                    <c:v>Injuries</c:v>
                  </c:pt>
                  <c:pt idx="7">
                    <c:v>Violence </c:v>
                  </c:pt>
                  <c:pt idx="8">
                    <c:v>Bullying</c:v>
                  </c:pt>
                  <c:pt idx="9">
                    <c:v>Smoking </c:v>
                  </c:pt>
                </c:lvl>
                <c:lvl>
                  <c:pt idx="0">
                    <c:v>Mortality</c:v>
                  </c:pt>
                  <c:pt idx="4">
                    <c:v>Sexual health</c:v>
                  </c:pt>
                  <c:pt idx="6">
                    <c:v>Behaviour &amp; mental health</c:v>
                  </c:pt>
                </c:lvl>
              </c:multiLvlStrCache>
            </c:multiLvlStrRef>
          </c:cat>
          <c:val>
            <c:numRef>
              <c:f>GDP!$C$7:$C$16</c:f>
              <c:numCache>
                <c:formatCode>General</c:formatCode>
                <c:ptCount val="10"/>
                <c:pt idx="0">
                  <c:v>0.57</c:v>
                </c:pt>
                <c:pt idx="1">
                  <c:v>0.720000000000001</c:v>
                </c:pt>
                <c:pt idx="2">
                  <c:v>0.26</c:v>
                </c:pt>
                <c:pt idx="3">
                  <c:v>0.46</c:v>
                </c:pt>
                <c:pt idx="4">
                  <c:v>0.18</c:v>
                </c:pt>
                <c:pt idx="8">
                  <c:v>0.48</c:v>
                </c:pt>
                <c:pt idx="9">
                  <c:v>-0.27</c:v>
                </c:pt>
              </c:numCache>
            </c:numRef>
          </c:val>
        </c:ser>
        <c:ser>
          <c:idx val="1"/>
          <c:order val="1"/>
          <c:tx>
            <c:v>Female</c:v>
          </c:tx>
          <c:spPr>
            <a:solidFill>
              <a:srgbClr val="808000"/>
            </a:solidFill>
            <a:ln>
              <a:noFill/>
            </a:ln>
          </c:spPr>
          <c:invertIfNegative val="0"/>
          <c:cat>
            <c:multiLvlStrRef>
              <c:f>GDP!$A$7:$B$16</c:f>
              <c:multiLvlStrCache>
                <c:ptCount val="10"/>
                <c:lvl>
                  <c:pt idx="0">
                    <c:v>Communicable disease mortality</c:v>
                  </c:pt>
                  <c:pt idx="1">
                    <c:v>Non-communicable disease mortality</c:v>
                  </c:pt>
                  <c:pt idx="2">
                    <c:v>Injury mortality</c:v>
                  </c:pt>
                  <c:pt idx="3">
                    <c:v>All-cause mortality</c:v>
                  </c:pt>
                  <c:pt idx="4">
                    <c:v>HIV prevalence</c:v>
                  </c:pt>
                  <c:pt idx="5">
                    <c:v>Teenage pregnancy</c:v>
                  </c:pt>
                  <c:pt idx="6">
                    <c:v>Injuries</c:v>
                  </c:pt>
                  <c:pt idx="7">
                    <c:v>Violence </c:v>
                  </c:pt>
                  <c:pt idx="8">
                    <c:v>Bullying</c:v>
                  </c:pt>
                  <c:pt idx="9">
                    <c:v>Smoking </c:v>
                  </c:pt>
                </c:lvl>
                <c:lvl>
                  <c:pt idx="0">
                    <c:v>Mortality</c:v>
                  </c:pt>
                  <c:pt idx="4">
                    <c:v>Sexual health</c:v>
                  </c:pt>
                  <c:pt idx="6">
                    <c:v>Behaviour &amp; mental health</c:v>
                  </c:pt>
                </c:lvl>
              </c:multiLvlStrCache>
            </c:multiLvlStrRef>
          </c:cat>
          <c:val>
            <c:numRef>
              <c:f>GDP!$E$7:$E$16</c:f>
              <c:numCache>
                <c:formatCode>General</c:formatCode>
                <c:ptCount val="10"/>
                <c:pt idx="0">
                  <c:v>0.35</c:v>
                </c:pt>
                <c:pt idx="1">
                  <c:v>0.660000000000001</c:v>
                </c:pt>
                <c:pt idx="3">
                  <c:v>0.56</c:v>
                </c:pt>
                <c:pt idx="4">
                  <c:v>0.23</c:v>
                </c:pt>
                <c:pt idx="5">
                  <c:v>0.700000000000001</c:v>
                </c:pt>
                <c:pt idx="7">
                  <c:v>0.3</c:v>
                </c:pt>
                <c:pt idx="8">
                  <c:v>0.51</c:v>
                </c:pt>
                <c:pt idx="9">
                  <c:v>-0.36</c:v>
                </c:pt>
              </c:numCache>
            </c:numRef>
          </c:val>
        </c:ser>
        <c:dLbls>
          <c:showLegendKey val="0"/>
          <c:showVal val="0"/>
          <c:showCatName val="0"/>
          <c:showSerName val="0"/>
          <c:showPercent val="0"/>
          <c:showBubbleSize val="0"/>
        </c:dLbls>
        <c:gapWidth val="150"/>
        <c:axId val="-1409509264"/>
        <c:axId val="-1409506944"/>
      </c:barChart>
      <c:catAx>
        <c:axId val="-1409509264"/>
        <c:scaling>
          <c:orientation val="minMax"/>
        </c:scaling>
        <c:delete val="0"/>
        <c:axPos val="l"/>
        <c:numFmt formatCode="General" sourceLinked="0"/>
        <c:majorTickMark val="none"/>
        <c:minorTickMark val="none"/>
        <c:tickLblPos val="low"/>
        <c:txPr>
          <a:bodyPr/>
          <a:lstStyle/>
          <a:p>
            <a:pPr>
              <a:defRPr sz="1600"/>
            </a:pPr>
            <a:endParaRPr lang="fr-FR"/>
          </a:p>
        </c:txPr>
        <c:crossAx val="-1409506944"/>
        <c:crosses val="autoZero"/>
        <c:auto val="0"/>
        <c:lblAlgn val="ctr"/>
        <c:lblOffset val="100"/>
        <c:noMultiLvlLbl val="0"/>
      </c:catAx>
      <c:valAx>
        <c:axId val="-1409506944"/>
        <c:scaling>
          <c:orientation val="minMax"/>
          <c:max val="0.8"/>
          <c:min val="-0.8"/>
        </c:scaling>
        <c:delete val="0"/>
        <c:axPos val="b"/>
        <c:title>
          <c:tx>
            <c:rich>
              <a:bodyPr/>
              <a:lstStyle/>
              <a:p>
                <a:pPr>
                  <a:defRPr sz="1800"/>
                </a:pPr>
                <a:r>
                  <a:rPr lang="en-GB" sz="1800" baseline="0" dirty="0"/>
                  <a:t>Poorer </a:t>
                </a:r>
                <a:r>
                  <a:rPr lang="en-GB" sz="1800" dirty="0"/>
                  <a:t>health           Better</a:t>
                </a:r>
                <a:r>
                  <a:rPr lang="en-GB" sz="1800" baseline="0" dirty="0"/>
                  <a:t> health</a:t>
                </a:r>
                <a:endParaRPr lang="en-GB" sz="1800" dirty="0"/>
              </a:p>
            </c:rich>
          </c:tx>
          <c:layout>
            <c:manualLayout>
              <c:xMode val="edge"/>
              <c:yMode val="edge"/>
              <c:x val="0.496074228467368"/>
              <c:y val="0.124740940992839"/>
            </c:manualLayout>
          </c:layout>
          <c:overlay val="0"/>
        </c:title>
        <c:numFmt formatCode="General" sourceLinked="1"/>
        <c:majorTickMark val="none"/>
        <c:minorTickMark val="none"/>
        <c:tickLblPos val="nextTo"/>
        <c:txPr>
          <a:bodyPr/>
          <a:lstStyle/>
          <a:p>
            <a:pPr>
              <a:defRPr sz="1800"/>
            </a:pPr>
            <a:endParaRPr lang="fr-FR"/>
          </a:p>
        </c:txPr>
        <c:crossAx val="-1409509264"/>
        <c:crossesAt val="1.0"/>
        <c:crossBetween val="between"/>
      </c:valAx>
    </c:plotArea>
    <c:legend>
      <c:legendPos val="r"/>
      <c:layout>
        <c:manualLayout>
          <c:xMode val="edge"/>
          <c:yMode val="edge"/>
          <c:x val="0.552309848225495"/>
          <c:y val="0.413817131031698"/>
          <c:w val="0.126619103046902"/>
          <c:h val="0.176324449828387"/>
        </c:manualLayout>
      </c:layout>
      <c:overlay val="0"/>
      <c:txPr>
        <a:bodyPr/>
        <a:lstStyle/>
        <a:p>
          <a:pPr>
            <a:defRPr sz="1800"/>
          </a:pPr>
          <a:endParaRPr lang="fr-FR"/>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tx2">
                    <a:lumMod val="75000"/>
                    <a:lumOff val="25000"/>
                  </a:schemeClr>
                </a:solidFill>
              </a:defRPr>
            </a:pPr>
            <a:r>
              <a:rPr lang="en-US" dirty="0">
                <a:solidFill>
                  <a:schemeClr val="tx2">
                    <a:lumMod val="75000"/>
                    <a:lumOff val="25000"/>
                  </a:schemeClr>
                </a:solidFill>
              </a:rPr>
              <a:t>Teenage</a:t>
            </a:r>
            <a:r>
              <a:rPr lang="en-US" baseline="0" dirty="0">
                <a:solidFill>
                  <a:schemeClr val="tx2">
                    <a:lumMod val="75000"/>
                    <a:lumOff val="25000"/>
                  </a:schemeClr>
                </a:solidFill>
              </a:rPr>
              <a:t> birth rate 15-19 </a:t>
            </a:r>
            <a:r>
              <a:rPr lang="en-US" baseline="0" dirty="0" err="1" smtClean="0">
                <a:solidFill>
                  <a:schemeClr val="tx2">
                    <a:lumMod val="75000"/>
                    <a:lumOff val="25000"/>
                  </a:schemeClr>
                </a:solidFill>
              </a:rPr>
              <a:t>yr</a:t>
            </a:r>
            <a:r>
              <a:rPr lang="en-US" baseline="0" dirty="0" smtClean="0">
                <a:solidFill>
                  <a:schemeClr val="tx2">
                    <a:lumMod val="75000"/>
                    <a:lumOff val="25000"/>
                  </a:schemeClr>
                </a:solidFill>
              </a:rPr>
              <a:t> and </a:t>
            </a:r>
            <a:r>
              <a:rPr lang="en-US" baseline="0" dirty="0" err="1" smtClean="0">
                <a:solidFill>
                  <a:schemeClr val="tx2">
                    <a:lumMod val="75000"/>
                    <a:lumOff val="25000"/>
                  </a:schemeClr>
                </a:solidFill>
              </a:rPr>
              <a:t>Gini</a:t>
            </a:r>
            <a:r>
              <a:rPr lang="en-US" baseline="0" dirty="0" smtClean="0">
                <a:solidFill>
                  <a:schemeClr val="tx2">
                    <a:lumMod val="75000"/>
                    <a:lumOff val="25000"/>
                  </a:schemeClr>
                </a:solidFill>
              </a:rPr>
              <a:t> coefficient</a:t>
            </a:r>
            <a:endParaRPr lang="en-US" dirty="0">
              <a:solidFill>
                <a:schemeClr val="tx2">
                  <a:lumMod val="75000"/>
                  <a:lumOff val="25000"/>
                </a:schemeClr>
              </a:solidFill>
            </a:endParaRPr>
          </a:p>
        </c:rich>
      </c:tx>
      <c:layout>
        <c:manualLayout>
          <c:xMode val="edge"/>
          <c:yMode val="edge"/>
          <c:x val="0.263835076813716"/>
          <c:y val="0.0199532541423405"/>
        </c:manualLayout>
      </c:layout>
      <c:overlay val="0"/>
    </c:title>
    <c:autoTitleDeleted val="0"/>
    <c:plotArea>
      <c:layout>
        <c:manualLayout>
          <c:layoutTarget val="inner"/>
          <c:xMode val="edge"/>
          <c:yMode val="edge"/>
          <c:x val="0.102448907540396"/>
          <c:y val="0.0117647058823529"/>
          <c:w val="0.863925162818469"/>
          <c:h val="0.74994611610061"/>
        </c:manualLayout>
      </c:layout>
      <c:scatterChart>
        <c:scatterStyle val="lineMarker"/>
        <c:varyColors val="0"/>
        <c:ser>
          <c:idx val="0"/>
          <c:order val="0"/>
          <c:tx>
            <c:strRef>
              <c:f>Sheet1!$C$1</c:f>
              <c:strCache>
                <c:ptCount val="1"/>
                <c:pt idx="0">
                  <c:v>teenpreg</c:v>
                </c:pt>
              </c:strCache>
            </c:strRef>
          </c:tx>
          <c:spPr>
            <a:ln w="47625">
              <a:noFill/>
            </a:ln>
          </c:spPr>
          <c:marker>
            <c:symbol val="circle"/>
            <c:size val="3"/>
          </c:marker>
          <c:dLbls>
            <c:dLbl>
              <c:idx val="0"/>
              <c:tx>
                <c:strRef>
                  <c:f>Sheet1!$A$2</c:f>
                  <c:strCache>
                    <c:ptCount val="1"/>
                    <c:pt idx="0">
                      <c:v>Niger</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{0C972860-40A9-0A46-95DE-7503171480B5}</c15:txfldGUID>
                      <c15:f>Sheet1!$A$2</c15:f>
                      <c15:dlblFieldTableCache>
                        <c:ptCount val="1"/>
                        <c:pt idx="0">
                          <c:v>Niger</c:v>
                        </c:pt>
                      </c15:dlblFieldTableCache>
                    </c15:dlblFTEntry>
                  </c15:dlblFieldTable>
                  <c15:showDataLabelsRange val="0"/>
                </c:ext>
              </c:extLst>
            </c:dLbl>
            <c:dLbl>
              <c:idx val="1"/>
              <c:tx>
                <c:strRef>
                  <c:f>Sheet1!$A$3</c:f>
                  <c:strCache>
                    <c:ptCount val="1"/>
                    <c:pt idx="0">
                      <c:v>Chad</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{994F85F6-2E56-8548-A07D-E6AE6BB8BEAA}</c15:txfldGUID>
                      <c15:f>Sheet1!$A$3</c15:f>
                      <c15:dlblFieldTableCache>
                        <c:ptCount val="1"/>
                        <c:pt idx="0">
                          <c:v>Chad</c:v>
                        </c:pt>
                      </c15:dlblFieldTableCache>
                    </c15:dlblFTEntry>
                  </c15:dlblFieldTable>
                  <c15:showDataLabelsRange val="0"/>
                </c:ext>
              </c:extLst>
            </c:dLbl>
            <c:dLbl>
              <c:idx val="2"/>
              <c:tx>
                <c:strRef>
                  <c:f>Sheet1!$A$4</c:f>
                  <c:strCache>
                    <c:ptCount val="1"/>
                    <c:pt idx="0">
                      <c:v>Mali</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{D4FF0554-5FDF-5642-8081-6E22B2A93F98}</c15:txfldGUID>
                      <c15:f>Sheet1!$A$4</c15:f>
                      <c15:dlblFieldTableCache>
                        <c:ptCount val="1"/>
                        <c:pt idx="0">
                          <c:v>Mali</c:v>
                        </c:pt>
                      </c15:dlblFieldTableCache>
                    </c15:dlblFTEntry>
                  </c15:dlblFieldTable>
                  <c15:showDataLabelsRange val="0"/>
                </c:ext>
              </c:extLst>
            </c:dLbl>
            <c:dLbl>
              <c:idx val="3"/>
              <c:tx>
                <c:strRef>
                  <c:f>Sheet1!$A$5</c:f>
                  <c:strCache>
                    <c:ptCount val="1"/>
                    <c:pt idx="0">
                      <c:v>Mozambique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{01E460D5-9D22-B844-AA13-276DAFFC9563}</c15:txfldGUID>
                      <c15:f>Sheet1!$A$5</c15:f>
                      <c15:dlblFieldTableCache>
                        <c:ptCount val="1"/>
                        <c:pt idx="0">
                          <c:v>Mozambique</c:v>
                        </c:pt>
                      </c15:dlblFieldTableCache>
                    </c15:dlblFTEntry>
                  </c15:dlblFieldTable>
                  <c15:showDataLabelsRange val="0"/>
                </c:ext>
              </c:extLst>
            </c:dLbl>
            <c:dLbl>
              <c:idx val="4"/>
              <c:tx>
                <c:strRef>
                  <c:f>Sheet1!$A$6</c:f>
                  <c:strCache>
                    <c:ptCount val="1"/>
                    <c:pt idx="0">
                      <c:v>Liberia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{0D126DC7-F9A7-2545-B173-63B4E2EFFBF9}</c15:txfldGUID>
                      <c15:f>Sheet1!$A$6</c15:f>
                      <c15:dlblFieldTableCache>
                        <c:ptCount val="1"/>
                        <c:pt idx="0">
                          <c:v>Liberia</c:v>
                        </c:pt>
                      </c15:dlblFieldTableCache>
                    </c15:dlblFTEntry>
                  </c15:dlblFieldTable>
                  <c15:showDataLabelsRange val="0"/>
                </c:ext>
              </c:extLst>
            </c:dLbl>
            <c:dLbl>
              <c:idx val="5"/>
              <c:tx>
                <c:strRef>
                  <c:f>Sheet1!$A$7</c:f>
                  <c:strCache>
                    <c:ptCount val="1"/>
                    <c:pt idx="0">
                      <c:v>Malawi</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{5C6EA18B-813D-5E45-8A91-BA367E5CBE2F}</c15:txfldGUID>
                      <c15:f>Sheet1!$A$7</c15:f>
                      <c15:dlblFieldTableCache>
                        <c:ptCount val="1"/>
                        <c:pt idx="0">
                          <c:v>Malawi</c:v>
                        </c:pt>
                      </c15:dlblFieldTableCache>
                    </c15:dlblFTEntry>
                  </c15:dlblFieldTable>
                  <c15:showDataLabelsRange val="0"/>
                </c:ext>
              </c:extLst>
            </c:dLbl>
            <c:dLbl>
              <c:idx val="6"/>
              <c:tx>
                <c:strRef>
                  <c:f>Sheet1!$A$8</c:f>
                  <c:strCache>
                    <c:ptCount val="1"/>
                    <c:pt idx="0">
                      <c:v>Guinea-Bissau</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{75FF5538-B8B9-564D-8F13-116A9E0C6994}</c15:txfldGUID>
                      <c15:f>Sheet1!$A$8</c15:f>
                      <c15:dlblFieldTableCache>
                        <c:ptCount val="1"/>
                        <c:pt idx="0">
                          <c:v>Guinea-Bissau</c:v>
                        </c:pt>
                      </c15:dlblFieldTableCache>
                    </c15:dlblFTEntry>
                  </c15:dlblFieldTable>
                  <c15:showDataLabelsRange val="0"/>
                </c:ext>
              </c:extLst>
            </c:dLbl>
            <c:dLbl>
              <c:idx val="7"/>
              <c:tx>
                <c:strRef>
                  <c:f>Sheet1!$A$9</c:f>
                  <c:strCache>
                    <c:ptCount val="1"/>
                    <c:pt idx="0">
                      <c:v>Angola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{34219A38-CAAE-F84A-895E-4E7A3E2BDCB8}</c15:txfldGUID>
                      <c15:f>Sheet1!$A$9</c15:f>
                      <c15:dlblFieldTableCache>
                        <c:ptCount val="1"/>
                        <c:pt idx="0">
                          <c:v>Angola</c:v>
                        </c:pt>
                      </c15:dlblFieldTableCache>
                    </c15:dlblFTEntry>
                  </c15:dlblFieldTable>
                  <c15:showDataLabelsRange val="0"/>
                </c:ext>
              </c:extLst>
            </c:dLbl>
            <c:dLbl>
              <c:idx val="8"/>
              <c:tx>
                <c:strRef>
                  <c:f>Sheet1!$A$10</c:f>
                  <c:strCache>
                    <c:ptCount val="1"/>
                    <c:pt idx="0">
                      <c:v>Uganda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{C25AB96D-A54A-EC46-927B-59D4D472DF4A}</c15:txfldGUID>
                      <c15:f>Sheet1!$A$10</c15:f>
                      <c15:dlblFieldTableCache>
                        <c:ptCount val="1"/>
                        <c:pt idx="0">
                          <c:v>Uganda</c:v>
                        </c:pt>
                      </c15:dlblFieldTableCache>
                    </c15:dlblFTEntry>
                  </c15:dlblFieldTable>
                  <c15:showDataLabelsRange val="0"/>
                </c:ext>
              </c:extLst>
            </c:dLbl>
            <c:dLbl>
              <c:idx val="9"/>
              <c:tx>
                <c:strRef>
                  <c:f>Sheet1!$A$11</c:f>
                  <c:strCache>
                    <c:ptCount val="1"/>
                    <c:pt idx="0">
                      <c:v>Guinea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{96CE03E1-52CE-014A-BA8C-042081B96B10}</c15:txfldGUID>
                      <c15:f>Sheet1!$A$11</c15:f>
                      <c15:dlblFieldTableCache>
                        <c:ptCount val="1"/>
                        <c:pt idx="0">
                          <c:v>Guinea</c:v>
                        </c:pt>
                      </c15:dlblFieldTableCache>
                    </c15:dlblFTEntry>
                  </c15:dlblFieldTable>
                  <c15:showDataLabelsRange val="0"/>
                </c:ext>
              </c:extLst>
            </c:dLbl>
            <c:dLbl>
              <c:idx val="10"/>
              <c:tx>
                <c:strRef>
                  <c:f>Sheet1!$A$12</c:f>
                  <c:strCache>
                    <c:ptCount val="1"/>
                    <c:pt idx="0">
                      <c:v>Afghanistan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{9D3E6BFE-856E-9C4F-8950-9E9A29813919}</c15:txfldGUID>
                      <c15:f>Sheet1!$A$12</c15:f>
                      <c15:dlblFieldTableCache>
                        <c:ptCount val="1"/>
                        <c:pt idx="0">
                          <c:v>Afghanistan</c:v>
                        </c:pt>
                      </c15:dlblFieldTableCache>
                    </c15:dlblFTEntry>
                  </c15:dlblFieldTable>
                  <c15:showDataLabelsRange val="0"/>
                </c:ext>
              </c:extLst>
            </c:dLbl>
            <c:dLbl>
              <c:idx val="11"/>
              <c:layout>
                <c:manualLayout>
                  <c:x val="-0.011609820070332"/>
                  <c:y val="-0.0170683026092911"/>
                </c:manualLayout>
              </c:layout>
              <c:tx>
                <c:strRef>
                  <c:f>Sheet1!$A$13</c:f>
                  <c:strCache>
                    <c:ptCount val="1"/>
                    <c:pt idx="0">
                      <c:v>Zambia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{4BF799FD-1127-A14C-835A-E62DF1E640C9}</c15:txfldGUID>
                      <c15:f>Sheet1!$A$13</c15:f>
                      <c15:dlblFieldTableCache>
                        <c:ptCount val="1"/>
                        <c:pt idx="0">
                          <c:v>Zambia</c:v>
                        </c:pt>
                      </c15:dlblFieldTableCache>
                    </c15:dlblFTEntry>
                  </c15:dlblFieldTable>
                  <c15:showDataLabelsRange val="0"/>
                </c:ext>
              </c:extLst>
            </c:dLbl>
            <c:dLbl>
              <c:idx val="12"/>
              <c:tx>
                <c:strRef>
                  <c:f>Sheet1!$A$14</c:f>
                  <c:strCache>
                    <c:ptCount val="1"/>
                    <c:pt idx="0">
                      <c:v>Madagascar</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{7FBCABDC-CE94-A24B-AF24-345FE58B9B7C}</c15:txfldGUID>
                      <c15:f>Sheet1!$A$14</c15:f>
                      <c15:dlblFieldTableCache>
                        <c:ptCount val="1"/>
                        <c:pt idx="0">
                          <c:v>Madagascar</c:v>
                        </c:pt>
                      </c15:dlblFieldTableCache>
                    </c15:dlblFTEntry>
                  </c15:dlblFieldTable>
                  <c15:showDataLabelsRange val="0"/>
                </c:ext>
              </c:extLst>
            </c:dLbl>
            <c:dLbl>
              <c:idx val="13"/>
              <c:tx>
                <c:strRef>
                  <c:f>Sheet1!$A$15</c:f>
                  <c:strCache>
                    <c:ptCount val="1"/>
                    <c:pt idx="0">
                      <c:v>Gabon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{03C66272-0132-424E-8CD6-1E4AB739449D}</c15:txfldGUID>
                      <c15:f>Sheet1!$A$15</c15:f>
                      <c15:dlblFieldTableCache>
                        <c:ptCount val="1"/>
                        <c:pt idx="0">
                          <c:v>Gabon</c:v>
                        </c:pt>
                      </c15:dlblFieldTableCache>
                    </c15:dlblFTEntry>
                  </c15:dlblFieldTable>
                  <c15:showDataLabelsRange val="0"/>
                </c:ext>
              </c:extLst>
            </c:dLbl>
            <c:dLbl>
              <c:idx val="14"/>
              <c:tx>
                <c:strRef>
                  <c:f>Sheet1!$A$16</c:f>
                  <c:strCache>
                    <c:ptCount val="1"/>
                    <c:pt idx="0">
                      <c:v>Sierra Leone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{C9B9838B-69C4-A44B-8EFD-7C286BC236D4}</c15:txfldGUID>
                      <c15:f>Sheet1!$A$16</c15:f>
                      <c15:dlblFieldTableCache>
                        <c:ptCount val="1"/>
                        <c:pt idx="0">
                          <c:v>Sierra Leone</c:v>
                        </c:pt>
                      </c15:dlblFieldTableCache>
                    </c15:dlblFTEntry>
                  </c15:dlblFieldTable>
                  <c15:showDataLabelsRange val="0"/>
                </c:ext>
              </c:extLst>
            </c:dLbl>
            <c:dLbl>
              <c:idx val="16"/>
              <c:tx>
                <c:strRef>
                  <c:f>Sheet1!$A$18</c:f>
                  <c:strCache>
                    <c:ptCount val="1"/>
                    <c:pt idx="0">
                      <c:v>Tanzania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{0520B9E7-CE81-DC43-A65C-FBA5EAE676CA}</c15:txfldGUID>
                      <c15:f>Sheet1!$A$18</c15:f>
                      <c15:dlblFieldTableCache>
                        <c:ptCount val="1"/>
                        <c:pt idx="0">
                          <c:v>Tanzania</c:v>
                        </c:pt>
                      </c15:dlblFieldTableCache>
                    </c15:dlblFTEntry>
                  </c15:dlblFieldTable>
                  <c15:showDataLabelsRange val="0"/>
                </c:ext>
              </c:extLst>
            </c:dLbl>
            <c:dLbl>
              <c:idx val="17"/>
              <c:layout>
                <c:manualLayout>
                  <c:x val="-0.0686974510158746"/>
                  <c:y val="-0.0277357187507402"/>
                </c:manualLayout>
              </c:layout>
              <c:tx>
                <c:strRef>
                  <c:f>Sheet1!$A$19</c:f>
                  <c:strCache>
                    <c:ptCount val="1"/>
                    <c:pt idx="0">
                      <c:v>Bangladesh</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{3B358DBE-24B5-1545-A07B-DD1870CB0F2C}</c15:txfldGUID>
                      <c15:f>Sheet1!$A$19</c15:f>
                      <c15:dlblFieldTableCache>
                        <c:ptCount val="1"/>
                        <c:pt idx="0">
                          <c:v>Bangladesh</c:v>
                        </c:pt>
                      </c15:dlblFieldTableCache>
                    </c15:dlblFTEntry>
                  </c15:dlblFieldTable>
                  <c15:showDataLabelsRange val="0"/>
                </c:ext>
              </c:extLst>
            </c:dLbl>
            <c:dLbl>
              <c:idx val="18"/>
              <c:tx>
                <c:strRef>
                  <c:f>Sheet1!$A$20</c:f>
                  <c:strCache>
                    <c:ptCount val="1"/>
                    <c:pt idx="0">
                      <c:v>Central African Republic</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{4CB47D36-9A1E-9246-BD8F-DAF2204A1582}</c15:txfldGUID>
                      <c15:f>Sheet1!$A$20</c15:f>
                      <c15:dlblFieldTableCache>
                        <c:ptCount val="1"/>
                        <c:pt idx="0">
                          <c:v>Central African Republic</c:v>
                        </c:pt>
                      </c15:dlblFieldTableCache>
                    </c15:dlblFTEntry>
                  </c15:dlblFieldTable>
                  <c15:showDataLabelsRange val="0"/>
                </c:ext>
              </c:extLst>
            </c:dLbl>
            <c:dLbl>
              <c:idx val="19"/>
              <c:tx>
                <c:strRef>
                  <c:f>Sheet1!$A$21</c:f>
                  <c:strCache>
                    <c:ptCount val="1"/>
                    <c:pt idx="0">
                      <c:v>Congo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{EDC60390-7879-E94A-8026-2D70B2D727C8}</c15:txfldGUID>
                      <c15:f>Sheet1!$A$21</c15:f>
                      <c15:dlblFieldTableCache>
                        <c:ptCount val="1"/>
                        <c:pt idx="0">
                          <c:v>Congo</c:v>
                        </c:pt>
                      </c15:dlblFieldTableCache>
                    </c15:dlblFTEntry>
                  </c15:dlblFieldTable>
                  <c15:showDataLabelsRange val="0"/>
                </c:ext>
              </c:extLst>
            </c:dLbl>
            <c:dLbl>
              <c:idx val="20"/>
              <c:tx>
                <c:strRef>
                  <c:f>Sheet1!$A$22</c:f>
                  <c:strCache>
                    <c:ptCount val="1"/>
                    <c:pt idx="0">
                      <c:v>Burkina Faso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{15F8461B-05D7-2348-963C-6534CEB7099F}</c15:txfldGUID>
                      <c15:f>Sheet1!$A$22</c15:f>
                      <c15:dlblFieldTableCache>
                        <c:ptCount val="1"/>
                        <c:pt idx="0">
                          <c:v>Burkina Faso</c:v>
                        </c:pt>
                      </c15:dlblFieldTableCache>
                    </c15:dlblFTEntry>
                  </c15:dlblFieldTable>
                  <c15:showDataLabelsRange val="0"/>
                </c:ext>
              </c:extLst>
            </c:dLbl>
            <c:dLbl>
              <c:idx val="21"/>
              <c:tx>
                <c:strRef>
                  <c:f>Sheet1!$A$23</c:f>
                  <c:strCache>
                    <c:ptCount val="1"/>
                    <c:pt idx="0">
                      <c:v>Equatorial Guinea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{8FB14F57-28E8-E241-916D-A108ACCB11D5}</c15:txfldGUID>
                      <c15:f>Sheet1!$A$23</c15:f>
                      <c15:dlblFieldTableCache>
                        <c:ptCount val="1"/>
                        <c:pt idx="0">
                          <c:v>Equatorial Guinea</c:v>
                        </c:pt>
                      </c15:dlblFieldTableCache>
                    </c15:dlblFTEntry>
                  </c15:dlblFieldTable>
                  <c15:showDataLabelsRange val="0"/>
                </c:ext>
              </c:extLst>
            </c:dLbl>
            <c:dLbl>
              <c:idx val="22"/>
              <c:tx>
                <c:strRef>
                  <c:f>Sheet1!$A$24</c:f>
                  <c:strCache>
                    <c:ptCount val="1"/>
                    <c:pt idx="0">
                      <c:v>Congo, Democratic Republic of the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{F97CC45E-3C68-EC45-BD0D-61AD950A8A2B}</c15:txfldGUID>
                      <c15:f>Sheet1!$A$24</c15:f>
                      <c15:dlblFieldTableCache>
                        <c:ptCount val="1"/>
                        <c:pt idx="0">
                          <c:v>Congo, Democratic Republic of the</c:v>
                        </c:pt>
                      </c15:dlblFieldTableCache>
                    </c15:dlblFTEntry>
                  </c15:dlblFieldTable>
                  <c15:showDataLabelsRange val="0"/>
                </c:ext>
              </c:extLst>
            </c:dLbl>
            <c:dLbl>
              <c:idx val="23"/>
              <c:tx>
                <c:strRef>
                  <c:f>Sheet1!$A$25</c:f>
                  <c:strCache>
                    <c:ptCount val="1"/>
                    <c:pt idx="0">
                      <c:v>Nigeria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{23C1569C-3F81-3545-BA8A-C5D1346FA56E}</c15:txfldGUID>
                      <c15:f>Sheet1!$A$25</c15:f>
                      <c15:dlblFieldTableCache>
                        <c:ptCount val="1"/>
                        <c:pt idx="0">
                          <c:v>Nigeria</c:v>
                        </c:pt>
                      </c15:dlblFieldTableCache>
                    </c15:dlblFTEntry>
                  </c15:dlblFieldTable>
                  <c15:showDataLabelsRange val="0"/>
                </c:ext>
              </c:extLst>
            </c:dLbl>
            <c:dLbl>
              <c:idx val="24"/>
              <c:tx>
                <c:strRef>
                  <c:f>Sheet1!$A$26</c:f>
                  <c:strCache>
                    <c:ptCount val="1"/>
                    <c:pt idx="0">
                      <c:v>Somalia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{12287B25-5411-2B43-A21E-C91EAF358032}</c15:txfldGUID>
                      <c15:f>Sheet1!$A$26</c15:f>
                      <c15:dlblFieldTableCache>
                        <c:ptCount val="1"/>
                        <c:pt idx="0">
                          <c:v>Somalia</c:v>
                        </c:pt>
                      </c15:dlblFieldTableCache>
                    </c15:dlblFTEntry>
                  </c15:dlblFieldTable>
                  <c15:showDataLabelsRange val="0"/>
                </c:ext>
              </c:extLst>
            </c:dLbl>
            <c:dLbl>
              <c:idx val="25"/>
              <c:tx>
                <c:strRef>
                  <c:f>Sheet1!$A$27</c:f>
                  <c:strCache>
                    <c:ptCount val="1"/>
                    <c:pt idx="0">
                      <c:v>Benin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{0EF4E295-366D-634E-BDDB-50EBD11B4111}</c15:txfldGUID>
                      <c15:f>Sheet1!$A$27</c15:f>
                      <c15:dlblFieldTableCache>
                        <c:ptCount val="1"/>
                        <c:pt idx="0">
                          <c:v>Benin</c:v>
                        </c:pt>
                      </c15:dlblFieldTableCache>
                    </c15:dlblFTEntry>
                  </c15:dlblFieldTable>
                  <c15:showDataLabelsRange val="0"/>
                </c:ext>
              </c:extLst>
            </c:dLbl>
            <c:dLbl>
              <c:idx val="26"/>
              <c:tx>
                <c:strRef>
                  <c:f>Sheet1!$A$28</c:f>
                  <c:strCache>
                    <c:ptCount val="1"/>
                    <c:pt idx="0">
                      <c:v>Cote d'Ivoire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{ECD2B8AD-4BE0-8343-A997-93906185ED77}</c15:txfldGUID>
                      <c15:f>Sheet1!$A$28</c15:f>
                      <c15:dlblFieldTableCache>
                        <c:ptCount val="1"/>
                        <c:pt idx="0">
                          <c:v>Cote d'Ivoire</c:v>
                        </c:pt>
                      </c15:dlblFieldTableCache>
                    </c15:dlblFTEntry>
                  </c15:dlblFieldTable>
                  <c15:showDataLabelsRange val="0"/>
                </c:ext>
              </c:extLst>
            </c:dLbl>
            <c:dLbl>
              <c:idx val="27"/>
              <c:tx>
                <c:strRef>
                  <c:f>Sheet1!$A$29</c:f>
                  <c:strCache>
                    <c:ptCount val="1"/>
                    <c:pt idx="0">
                      <c:v>Swaziland</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{DB25EBFA-B3A4-094D-80C7-F36E2A0462D6}</c15:txfldGUID>
                      <c15:f>Sheet1!$A$29</c15:f>
                      <c15:dlblFieldTableCache>
                        <c:ptCount val="1"/>
                        <c:pt idx="0">
                          <c:v>Swaziland</c:v>
                        </c:pt>
                      </c15:dlblFieldTableCache>
                    </c15:dlblFTEntry>
                  </c15:dlblFieldTable>
                  <c15:showDataLabelsRange val="0"/>
                </c:ext>
              </c:extLst>
            </c:dLbl>
            <c:dLbl>
              <c:idx val="28"/>
              <c:tx>
                <c:rich>
                  <a:bodyPr/>
                  <a:lstStyle/>
                  <a:p>
                    <a:r>
                      <a:rPr lang="en-US" dirty="0" smtClean="0"/>
                      <a:t>Laos</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29"/>
              <c:tx>
                <c:strRef>
                  <c:f>Sheet1!$A$31</c:f>
                  <c:strCache>
                    <c:ptCount val="1"/>
                    <c:pt idx="0">
                      <c:v>Ethiopia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{34291F99-7A08-2D4F-8A2C-43B0636F5C7E}</c15:txfldGUID>
                      <c15:f>Sheet1!$A$31</c15:f>
                      <c15:dlblFieldTableCache>
                        <c:ptCount val="1"/>
                        <c:pt idx="0">
                          <c:v>Ethiopia</c:v>
                        </c:pt>
                      </c15:dlblFieldTableCache>
                    </c15:dlblFTEntry>
                  </c15:dlblFieldTable>
                  <c15:showDataLabelsRange val="0"/>
                </c:ext>
              </c:extLst>
            </c:dLbl>
            <c:dLbl>
              <c:idx val="31"/>
              <c:tx>
                <c:strRef>
                  <c:f>Sheet1!$A$33</c:f>
                  <c:strCache>
                    <c:ptCount val="1"/>
                    <c:pt idx="0">
                      <c:v>Honduras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{71222E0A-19B0-3B41-B66A-C7C37B977994}</c15:txfldGUID>
                      <c15:f>Sheet1!$A$33</c15:f>
                      <c15:dlblFieldTableCache>
                        <c:ptCount val="1"/>
                        <c:pt idx="0">
                          <c:v>Honduras</c:v>
                        </c:pt>
                      </c15:dlblFieldTableCache>
                    </c15:dlblFTEntry>
                  </c15:dlblFieldTable>
                  <c15:showDataLabelsRange val="0"/>
                </c:ext>
              </c:extLst>
            </c:dLbl>
            <c:dLbl>
              <c:idx val="33"/>
              <c:tx>
                <c:strRef>
                  <c:f>Sheet1!$A$35</c:f>
                  <c:strCache>
                    <c:ptCount val="1"/>
                    <c:pt idx="0">
                      <c:v>Gambia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{BD7D0E98-0CD9-6941-BA3F-7A6FE275905B}</c15:txfldGUID>
                      <c15:f>Sheet1!$A$35</c15:f>
                      <c15:dlblFieldTableCache>
                        <c:ptCount val="1"/>
                        <c:pt idx="0">
                          <c:v>Gambia</c:v>
                        </c:pt>
                      </c15:dlblFieldTableCache>
                    </c15:dlblFTEntry>
                  </c15:dlblFieldTable>
                  <c15:showDataLabelsRange val="0"/>
                </c:ext>
              </c:extLst>
            </c:dLbl>
            <c:dLbl>
              <c:idx val="34"/>
              <c:tx>
                <c:strRef>
                  <c:f>Sheet1!$A$36</c:f>
                  <c:strCache>
                    <c:ptCount val="1"/>
                    <c:pt idx="0">
                      <c:v>Kenya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{6D90ACDC-21E7-BB4E-8843-ED1E29572AE3}</c15:txfldGUID>
                      <c15:f>Sheet1!$A$36</c15:f>
                      <c15:dlblFieldTableCache>
                        <c:ptCount val="1"/>
                        <c:pt idx="0">
                          <c:v>Kenya</c:v>
                        </c:pt>
                      </c15:dlblFieldTableCache>
                    </c15:dlblFTEntry>
                  </c15:dlblFieldTable>
                  <c15:showDataLabelsRange val="0"/>
                </c:ext>
              </c:extLst>
            </c:dLbl>
            <c:dLbl>
              <c:idx val="35"/>
              <c:tx>
                <c:strRef>
                  <c:f>Sheet1!$A$37</c:f>
                  <c:strCache>
                    <c:ptCount val="1"/>
                    <c:pt idx="0">
                      <c:v>Zimbabwe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{F162E445-8B50-5941-A0E6-0F33216326A8}</c15:txfldGUID>
                      <c15:f>Sheet1!$A$37</c15:f>
                      <c15:dlblFieldTableCache>
                        <c:ptCount val="1"/>
                        <c:pt idx="0">
                          <c:v>Zimbabwe</c:v>
                        </c:pt>
                      </c15:dlblFieldTableCache>
                    </c15:dlblFTEntry>
                  </c15:dlblFieldTable>
                  <c15:showDataLabelsRange val="0"/>
                </c:ext>
              </c:extLst>
            </c:dLbl>
            <c:dLbl>
              <c:idx val="36"/>
              <c:tx>
                <c:strRef>
                  <c:f>Sheet1!$A$38</c:f>
                  <c:strCache>
                    <c:ptCount val="1"/>
                    <c:pt idx="0">
                      <c:v>Venezuela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{480CAAC2-6306-9640-A9EF-8D0D63F36749}</c15:txfldGUID>
                      <c15:f>Sheet1!$A$38</c15:f>
                      <c15:dlblFieldTableCache>
                        <c:ptCount val="1"/>
                        <c:pt idx="0">
                          <c:v>Venezuela</c:v>
                        </c:pt>
                      </c15:dlblFieldTableCache>
                    </c15:dlblFTEntry>
                  </c15:dlblFieldTable>
                  <c15:showDataLabelsRange val="0"/>
                </c:ext>
              </c:extLst>
            </c:dLbl>
            <c:dLbl>
              <c:idx val="37"/>
              <c:tx>
                <c:strRef>
                  <c:f>Sheet1!$A$39</c:f>
                  <c:strCache>
                    <c:ptCount val="1"/>
                    <c:pt idx="0">
                      <c:v>Ecuador</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{1B86D8D4-B2E5-4E47-92ED-C5D03B00373C}</c15:txfldGUID>
                      <c15:f>Sheet1!$A$39</c15:f>
                      <c15:dlblFieldTableCache>
                        <c:ptCount val="1"/>
                        <c:pt idx="0">
                          <c:v>Ecuador</c:v>
                        </c:pt>
                      </c15:dlblFieldTableCache>
                    </c15:dlblFTEntry>
                  </c15:dlblFieldTable>
                  <c15:showDataLabelsRange val="0"/>
                </c:ext>
              </c:extLst>
            </c:dLbl>
            <c:dLbl>
              <c:idx val="39"/>
              <c:tx>
                <c:strRef>
                  <c:f>Sheet1!$A$41</c:f>
                  <c:strCache>
                    <c:ptCount val="1"/>
                    <c:pt idx="0">
                      <c:v>Lesotho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{065B3F82-437B-B147-8A03-AECDA1316288}</c15:txfldGUID>
                      <c15:f>Sheet1!$A$41</c15:f>
                      <c15:dlblFieldTableCache>
                        <c:ptCount val="1"/>
                        <c:pt idx="0">
                          <c:v>Lesotho</c:v>
                        </c:pt>
                      </c15:dlblFieldTableCache>
                    </c15:dlblFTEntry>
                  </c15:dlblFieldTable>
                  <c15:showDataLabelsRange val="0"/>
                </c:ext>
              </c:extLst>
            </c:dLbl>
            <c:dLbl>
              <c:idx val="40"/>
              <c:layout>
                <c:manualLayout>
                  <c:x val="-0.0463404848343445"/>
                  <c:y val="-0.0170681346158402"/>
                </c:manualLayout>
              </c:layout>
              <c:tx>
                <c:strRef>
                  <c:f>Sheet1!$A$42</c:f>
                  <c:strCache>
                    <c:ptCount val="1"/>
                    <c:pt idx="0">
                      <c:v>Colombia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{8855CE60-C859-D04A-AFFC-CD3418C3556F}</c15:txfldGUID>
                      <c15:f>Sheet1!$A$42</c15:f>
                      <c15:dlblFieldTableCache>
                        <c:ptCount val="1"/>
                        <c:pt idx="0">
                          <c:v>Colombia</c:v>
                        </c:pt>
                      </c15:dlblFieldTableCache>
                    </c15:dlblFTEntry>
                  </c15:dlblFieldTable>
                  <c15:showDataLabelsRange val="0"/>
                </c:ext>
              </c:extLst>
            </c:dLbl>
            <c:dLbl>
              <c:idx val="41"/>
              <c:tx>
                <c:strRef>
                  <c:f>Sheet1!$A$43</c:f>
                  <c:strCache>
                    <c:ptCount val="1"/>
                    <c:pt idx="0">
                      <c:v>Senegal</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{BAD78177-9DCA-E442-9574-4581242E6F62}</c15:txfldGUID>
                      <c15:f>Sheet1!$A$43</c15:f>
                      <c15:dlblFieldTableCache>
                        <c:ptCount val="1"/>
                        <c:pt idx="0">
                          <c:v>Senegal</c:v>
                        </c:pt>
                      </c15:dlblFieldTableCache>
                    </c15:dlblFTEntry>
                  </c15:dlblFieldTable>
                  <c15:showDataLabelsRange val="0"/>
                </c:ext>
              </c:extLst>
            </c:dLbl>
            <c:dLbl>
              <c:idx val="42"/>
              <c:tx>
                <c:strRef>
                  <c:f>Sheet1!$A$44</c:f>
                  <c:strCache>
                    <c:ptCount val="1"/>
                    <c:pt idx="0">
                      <c:v>Comoros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{8431EF3A-647B-244D-AF8F-BF2575F4C0D0}</c15:txfldGUID>
                      <c15:f>Sheet1!$A$44</c15:f>
                      <c15:dlblFieldTableCache>
                        <c:ptCount val="1"/>
                        <c:pt idx="0">
                          <c:v>Comoros</c:v>
                        </c:pt>
                      </c15:dlblFieldTableCache>
                    </c15:dlblFTEntry>
                  </c15:dlblFieldTable>
                  <c15:showDataLabelsRange val="0"/>
                </c:ext>
              </c:extLst>
            </c:dLbl>
            <c:dLbl>
              <c:idx val="43"/>
              <c:tx>
                <c:strRef>
                  <c:f>Sheet1!$A$45</c:f>
                  <c:strCache>
                    <c:ptCount val="1"/>
                    <c:pt idx="0">
                      <c:v>Guatemala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{C56049FD-4578-8348-8ABA-4B7EBF08AC89}</c15:txfldGUID>
                      <c15:f>Sheet1!$A$45</c15:f>
                      <c15:dlblFieldTableCache>
                        <c:ptCount val="1"/>
                        <c:pt idx="0">
                          <c:v>Guatemala</c:v>
                        </c:pt>
                      </c15:dlblFieldTableCache>
                    </c15:dlblFTEntry>
                  </c15:dlblFieldTable>
                  <c15:showDataLabelsRange val="0"/>
                </c:ext>
              </c:extLst>
            </c:dLbl>
            <c:dLbl>
              <c:idx val="44"/>
              <c:tx>
                <c:strRef>
                  <c:f>Sheet1!$A$46</c:f>
                  <c:strCache>
                    <c:ptCount val="1"/>
                    <c:pt idx="0">
                      <c:v>Cape Verde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{5182450A-AA94-D644-B13E-AECEC725E2A5}</c15:txfldGUID>
                      <c15:f>Sheet1!$A$46</c15:f>
                      <c15:dlblFieldTableCache>
                        <c:ptCount val="1"/>
                        <c:pt idx="0">
                          <c:v>Cape Verde</c:v>
                        </c:pt>
                      </c15:dlblFieldTableCache>
                    </c15:dlblFTEntry>
                  </c15:dlblFieldTable>
                  <c15:showDataLabelsRange val="0"/>
                </c:ext>
              </c:extLst>
            </c:dLbl>
            <c:dLbl>
              <c:idx val="45"/>
              <c:tx>
                <c:strRef>
                  <c:f>Sheet1!$A$47</c:f>
                  <c:strCache>
                    <c:ptCount val="1"/>
                    <c:pt idx="0">
                      <c:v>Vanuatu</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{A0E8F9E7-9A2F-AC4C-BAAD-99F45FA52B57}</c15:txfldGUID>
                      <c15:f>Sheet1!$A$47</c15:f>
                      <c15:dlblFieldTableCache>
                        <c:ptCount val="1"/>
                        <c:pt idx="0">
                          <c:v>Vanuatu</c:v>
                        </c:pt>
                      </c15:dlblFieldTableCache>
                    </c15:dlblFTEntry>
                  </c15:dlblFieldTable>
                  <c15:showDataLabelsRange val="0"/>
                </c:ext>
              </c:extLst>
            </c:dLbl>
            <c:dLbl>
              <c:idx val="46"/>
              <c:tx>
                <c:strRef>
                  <c:f>Sheet1!$A$48</c:f>
                  <c:strCache>
                    <c:ptCount val="1"/>
                    <c:pt idx="0">
                      <c:v>Sao Tome and Principe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{9E03B7E3-BD1F-8847-B9C7-F37628B8B9C3}</c15:txfldGUID>
                      <c15:f>Sheet1!$A$48</c15:f>
                      <c15:dlblFieldTableCache>
                        <c:ptCount val="1"/>
                        <c:pt idx="0">
                          <c:v>Sao Tome and Principe</c:v>
                        </c:pt>
                      </c15:dlblFieldTableCache>
                    </c15:dlblFTEntry>
                  </c15:dlblFieldTable>
                  <c15:showDataLabelsRange val="0"/>
                </c:ext>
              </c:extLst>
            </c:dLbl>
            <c:dLbl>
              <c:idx val="47"/>
              <c:tx>
                <c:strRef>
                  <c:f>Sheet1!$A$49</c:f>
                  <c:strCache>
                    <c:ptCount val="1"/>
                    <c:pt idx="0">
                      <c:v>Belize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{40C90802-5DEF-FA4C-94DE-1D6326D27775}</c15:txfldGUID>
                      <c15:f>Sheet1!$A$49</c15:f>
                      <c15:dlblFieldTableCache>
                        <c:ptCount val="1"/>
                        <c:pt idx="0">
                          <c:v>Belize</c:v>
                        </c:pt>
                      </c15:dlblFieldTableCache>
                    </c15:dlblFTEntry>
                  </c15:dlblFieldTable>
                  <c15:showDataLabelsRange val="0"/>
                </c:ext>
              </c:extLst>
            </c:dLbl>
            <c:dLbl>
              <c:idx val="48"/>
              <c:layout>
                <c:manualLayout>
                  <c:x val="-0.0412039838956031"/>
                  <c:y val="-0.0106675841349001"/>
                </c:manualLayout>
              </c:layout>
              <c:tx>
                <c:strRef>
                  <c:f>Sheet1!$A$50</c:f>
                  <c:strCache>
                    <c:ptCount val="1"/>
                    <c:pt idx="0">
                      <c:v>Mexico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{364EC8F6-3E0D-0640-B2B4-20EFAE1255C8}</c15:txfldGUID>
                      <c15:f>Sheet1!$A$50</c15:f>
                      <c15:dlblFieldTableCache>
                        <c:ptCount val="1"/>
                        <c:pt idx="0">
                          <c:v>Mexico</c:v>
                        </c:pt>
                      </c15:dlblFieldTableCache>
                    </c15:dlblFTEntry>
                  </c15:dlblFieldTable>
                  <c15:showDataLabelsRange val="0"/>
                </c:ext>
              </c:extLst>
            </c:dLbl>
            <c:dLbl>
              <c:idx val="49"/>
              <c:tx>
                <c:strRef>
                  <c:f>Sheet1!$A$51</c:f>
                  <c:strCache>
                    <c:ptCount val="1"/>
                    <c:pt idx="0">
                      <c:v>Guyana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{C312F952-A722-2F47-A4DE-0FD64546771F}</c15:txfldGUID>
                      <c15:f>Sheet1!$A$51</c15:f>
                      <c15:dlblFieldTableCache>
                        <c:ptCount val="1"/>
                        <c:pt idx="0">
                          <c:v>Guyana</c:v>
                        </c:pt>
                      </c15:dlblFieldTableCache>
                    </c15:dlblFTEntry>
                  </c15:dlblFieldTable>
                  <c15:showDataLabelsRange val="0"/>
                </c:ext>
              </c:extLst>
            </c:dLbl>
            <c:dLbl>
              <c:idx val="51"/>
              <c:tx>
                <c:strRef>
                  <c:f>Sheet1!$A$53</c:f>
                  <c:strCache>
                    <c:ptCount val="1"/>
                    <c:pt idx="0">
                      <c:v>Togo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{A0CA0FE2-D0AA-A645-81DE-409234A455A6}</c15:txfldGUID>
                      <c15:f>Sheet1!$A$53</c15:f>
                      <c15:dlblFieldTableCache>
                        <c:ptCount val="1"/>
                        <c:pt idx="0">
                          <c:v>Togo</c:v>
                        </c:pt>
                      </c15:dlblFieldTableCache>
                    </c15:dlblFTEntry>
                  </c15:dlblFieldTable>
                  <c15:showDataLabelsRange val="0"/>
                </c:ext>
              </c:extLst>
            </c:dLbl>
            <c:dLbl>
              <c:idx val="52"/>
              <c:tx>
                <c:strRef>
                  <c:f>Sheet1!$A$54</c:f>
                  <c:strCache>
                    <c:ptCount val="1"/>
                    <c:pt idx="0">
                      <c:v>Marshall Islands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{EBED1BFE-5718-9E48-9A6F-DEAC5ECD9CB9}</c15:txfldGUID>
                      <c15:f>Sheet1!$A$54</c15:f>
                      <c15:dlblFieldTableCache>
                        <c:ptCount val="1"/>
                        <c:pt idx="0">
                          <c:v>Marshall Islands</c:v>
                        </c:pt>
                      </c15:dlblFieldTableCache>
                    </c15:dlblFTEntry>
                  </c15:dlblFieldTable>
                  <c15:showDataLabelsRange val="0"/>
                </c:ext>
              </c:extLst>
            </c:dLbl>
            <c:dLbl>
              <c:idx val="53"/>
              <c:tx>
                <c:strRef>
                  <c:f>Sheet1!$A$55</c:f>
                  <c:strCache>
                    <c:ptCount val="1"/>
                    <c:pt idx="0">
                      <c:v>Mauritania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{36F9EF4D-6DA2-4B4F-9C56-0D2E2BA5398E}</c15:txfldGUID>
                      <c15:f>Sheet1!$A$55</c15:f>
                      <c15:dlblFieldTableCache>
                        <c:ptCount val="1"/>
                        <c:pt idx="0">
                          <c:v>Mauritania</c:v>
                        </c:pt>
                      </c15:dlblFieldTableCache>
                    </c15:dlblFTEntry>
                  </c15:dlblFieldTable>
                  <c15:showDataLabelsRange val="0"/>
                </c:ext>
              </c:extLst>
            </c:dLbl>
            <c:dLbl>
              <c:idx val="54"/>
              <c:tx>
                <c:strRef>
                  <c:f>Sheet1!$A$56</c:f>
                  <c:strCache>
                    <c:ptCount val="1"/>
                    <c:pt idx="0">
                      <c:v>Eritrea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{8762B104-AF63-FD43-83C9-2A0ACBE665C6}</c15:txfldGUID>
                      <c15:f>Sheet1!$A$56</c15:f>
                      <c15:dlblFieldTableCache>
                        <c:ptCount val="1"/>
                        <c:pt idx="0">
                          <c:v>Eritrea</c:v>
                        </c:pt>
                      </c15:dlblFieldTableCache>
                    </c15:dlblFTEntry>
                  </c15:dlblFieldTable>
                  <c15:showDataLabelsRange val="0"/>
                </c:ext>
              </c:extLst>
            </c:dLbl>
            <c:dLbl>
              <c:idx val="55"/>
              <c:tx>
                <c:strRef>
                  <c:f>Sheet1!$A$57</c:f>
                  <c:strCache>
                    <c:ptCount val="1"/>
                    <c:pt idx="0">
                      <c:v>Panama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{465103B6-A80B-424A-BE4A-D9AAD10393FC}</c15:txfldGUID>
                      <c15:f>Sheet1!$A$57</c15:f>
                      <c15:dlblFieldTableCache>
                        <c:ptCount val="1"/>
                        <c:pt idx="0">
                          <c:v>Panama</c:v>
                        </c:pt>
                      </c15:dlblFieldTableCache>
                    </c15:dlblFTEntry>
                  </c15:dlblFieldTable>
                  <c15:showDataLabelsRange val="0"/>
                </c:ext>
              </c:extLst>
            </c:dLbl>
            <c:dLbl>
              <c:idx val="56"/>
              <c:tx>
                <c:strRef>
                  <c:f>Sheet1!$A$58</c:f>
                  <c:strCache>
                    <c:ptCount val="1"/>
                    <c:pt idx="0">
                      <c:v>Yemen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{E84A6016-C0D6-8048-A9F2-9F4A69C1148F}</c15:txfldGUID>
                      <c15:f>Sheet1!$A$58</c15:f>
                      <c15:dlblFieldTableCache>
                        <c:ptCount val="1"/>
                        <c:pt idx="0">
                          <c:v>Yemen</c:v>
                        </c:pt>
                      </c15:dlblFieldTableCache>
                    </c15:dlblFTEntry>
                  </c15:dlblFieldTable>
                  <c15:showDataLabelsRange val="0"/>
                </c:ext>
              </c:extLst>
            </c:dLbl>
            <c:dLbl>
              <c:idx val="57"/>
              <c:tx>
                <c:strRef>
                  <c:f>Sheet1!$A$59</c:f>
                  <c:strCache>
                    <c:ptCount val="1"/>
                    <c:pt idx="0">
                      <c:v>Syrian Arab Republic</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{67DF1AF0-3EC3-0249-AE86-B3DDA1BC661A}</c15:txfldGUID>
                      <c15:f>Sheet1!$A$59</c15:f>
                      <c15:dlblFieldTableCache>
                        <c:ptCount val="1"/>
                        <c:pt idx="0">
                          <c:v>Syrian Arab Republic</c:v>
                        </c:pt>
                      </c15:dlblFieldTableCache>
                    </c15:dlblFTEntry>
                  </c15:dlblFieldTable>
                  <c15:showDataLabelsRange val="0"/>
                </c:ext>
              </c:extLst>
            </c:dLbl>
            <c:dLbl>
              <c:idx val="58"/>
              <c:tx>
                <c:strRef>
                  <c:f>Sheet1!$A$60</c:f>
                  <c:strCache>
                    <c:ptCount val="1"/>
                    <c:pt idx="0">
                      <c:v>Namibia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{DC708E70-AAEB-4648-881D-CDB6EF45776D}</c15:txfldGUID>
                      <c15:f>Sheet1!$A$60</c15:f>
                      <c15:dlblFieldTableCache>
                        <c:ptCount val="1"/>
                        <c:pt idx="0">
                          <c:v>Namibia</c:v>
                        </c:pt>
                      </c15:dlblFieldTableCache>
                    </c15:dlblFTEntry>
                  </c15:dlblFieldTable>
                  <c15:showDataLabelsRange val="0"/>
                </c:ext>
              </c:extLst>
            </c:dLbl>
            <c:dLbl>
              <c:idx val="59"/>
              <c:tx>
                <c:strRef>
                  <c:f>Sheet1!$A$61</c:f>
                  <c:strCache>
                    <c:ptCount val="1"/>
                    <c:pt idx="0">
                      <c:v>Sudan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{2F613B0B-9A70-694A-B7B1-5F0A9A4535DD}</c15:txfldGUID>
                      <c15:f>Sheet1!$A$61</c15:f>
                      <c15:dlblFieldTableCache>
                        <c:ptCount val="1"/>
                        <c:pt idx="0">
                          <c:v>Sudan</c:v>
                        </c:pt>
                      </c15:dlblFieldTableCache>
                    </c15:dlblFTEntry>
                  </c15:dlblFieldTable>
                  <c15:showDataLabelsRange val="0"/>
                </c:ext>
              </c:extLst>
            </c:dLbl>
            <c:dLbl>
              <c:idx val="60"/>
              <c:tx>
                <c:strRef>
                  <c:f>Sheet1!$A$62</c:f>
                  <c:strCache>
                    <c:ptCount val="1"/>
                    <c:pt idx="0">
                      <c:v>Saint Vincent and Grenadines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{325861AD-5AD7-6E45-9FB7-FE2AC424C6CD}</c15:txfldGUID>
                      <c15:f>Sheet1!$A$62</c15:f>
                      <c15:dlblFieldTableCache>
                        <c:ptCount val="1"/>
                        <c:pt idx="0">
                          <c:v>Saint Vincent and Grenadines</c:v>
                        </c:pt>
                      </c15:dlblFieldTableCache>
                    </c15:dlblFTEntry>
                  </c15:dlblFieldTable>
                  <c15:showDataLabelsRange val="0"/>
                </c:ext>
              </c:extLst>
            </c:dLbl>
            <c:dLbl>
              <c:idx val="61"/>
              <c:tx>
                <c:strRef>
                  <c:f>Sheet1!$A$63</c:f>
                  <c:strCache>
                    <c:ptCount val="1"/>
                    <c:pt idx="0">
                      <c:v>Ghana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{68DB5147-5A2F-9442-91C7-6686EF5A9D1F}</c15:txfldGUID>
                      <c15:f>Sheet1!$A$63</c15:f>
                      <c15:dlblFieldTableCache>
                        <c:ptCount val="1"/>
                        <c:pt idx="0">
                          <c:v>Ghana</c:v>
                        </c:pt>
                      </c15:dlblFieldTableCache>
                    </c15:dlblFTEntry>
                  </c15:dlblFieldTable>
                  <c15:showDataLabelsRange val="0"/>
                </c:ext>
              </c:extLst>
            </c:dLbl>
            <c:dLbl>
              <c:idx val="62"/>
              <c:layout>
                <c:manualLayout>
                  <c:x val="-0.0733137360286669"/>
                  <c:y val="-0.0405368197126203"/>
                </c:manualLayout>
              </c:layout>
              <c:tx>
                <c:strRef>
                  <c:f>Sheet1!$A$64</c:f>
                  <c:strCache>
                    <c:ptCount val="1"/>
                    <c:pt idx="0">
                      <c:v>Papua New Guinea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{C02B3D48-8A08-8C49-A452-CD188354ABDA}</c15:txfldGUID>
                      <c15:f>Sheet1!$A$64</c15:f>
                      <c15:dlblFieldTableCache>
                        <c:ptCount val="1"/>
                        <c:pt idx="0">
                          <c:v>Papua New Guinea</c:v>
                        </c:pt>
                      </c15:dlblFieldTableCache>
                    </c15:dlblFTEntry>
                  </c15:dlblFieldTable>
                  <c15:showDataLabelsRange val="0"/>
                </c:ext>
              </c:extLst>
            </c:dLbl>
            <c:dLbl>
              <c:idx val="63"/>
              <c:tx>
                <c:strRef>
                  <c:f>Sheet1!$A$65</c:f>
                  <c:strCache>
                    <c:ptCount val="1"/>
                    <c:pt idx="0">
                      <c:v>Solomon Islands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{F1A2240C-D9E8-774F-8439-EE29B3D8D835}</c15:txfldGUID>
                      <c15:f>Sheet1!$A$65</c15:f>
                      <c15:dlblFieldTableCache>
                        <c:ptCount val="1"/>
                        <c:pt idx="0">
                          <c:v>Solomon Islands</c:v>
                        </c:pt>
                      </c15:dlblFieldTableCache>
                    </c15:dlblFTEntry>
                  </c15:dlblFieldTable>
                  <c15:showDataLabelsRange val="0"/>
                </c:ext>
              </c:extLst>
            </c:dLbl>
            <c:dLbl>
              <c:idx val="64"/>
              <c:tx>
                <c:strRef>
                  <c:f>Sheet1!$A$66</c:f>
                  <c:strCache>
                    <c:ptCount val="1"/>
                    <c:pt idx="0">
                      <c:v>Haiti</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{490A29E1-6D5A-1E49-AD6D-B05AA2CE4241}</c15:txfldGUID>
                      <c15:f>Sheet1!$A$66</c15:f>
                      <c15:dlblFieldTableCache>
                        <c:ptCount val="1"/>
                        <c:pt idx="0">
                          <c:v>Haiti</c:v>
                        </c:pt>
                      </c15:dlblFieldTableCache>
                    </c15:dlblFTEntry>
                  </c15:dlblFieldTable>
                  <c15:showDataLabelsRange val="0"/>
                </c:ext>
              </c:extLst>
            </c:dLbl>
            <c:dLbl>
              <c:idx val="68"/>
              <c:tx>
                <c:strRef>
                  <c:f>Sheet1!$A$70</c:f>
                  <c:strCache>
                    <c:ptCount val="1"/>
                    <c:pt idx="0">
                      <c:v>Saint Kitts and Nevis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{B14B4307-0993-9A47-B841-FEB11F82F881}</c15:txfldGUID>
                      <c15:f>Sheet1!$A$70</c15:f>
                      <c15:dlblFieldTableCache>
                        <c:ptCount val="1"/>
                        <c:pt idx="0">
                          <c:v>Saint Kitts and Nevis</c:v>
                        </c:pt>
                      </c15:dlblFieldTableCache>
                    </c15:dlblFTEntry>
                  </c15:dlblFieldTable>
                  <c15:showDataLabelsRange val="0"/>
                </c:ext>
              </c:extLst>
            </c:dLbl>
            <c:dLbl>
              <c:idx val="69"/>
              <c:tx>
                <c:strRef>
                  <c:f>Sheet1!$A$71</c:f>
                  <c:strCache>
                    <c:ptCount val="1"/>
                    <c:pt idx="0">
                      <c:v>Antigua and Barbuda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{DA63AEB7-B757-704C-8542-457B9A499BF0}</c15:txfldGUID>
                      <c15:f>Sheet1!$A$71</c15:f>
                      <c15:dlblFieldTableCache>
                        <c:ptCount val="1"/>
                        <c:pt idx="0">
                          <c:v>Antigua and Barbuda</c:v>
                        </c:pt>
                      </c15:dlblFieldTableCache>
                    </c15:dlblFTEntry>
                  </c15:dlblFieldTable>
                  <c15:showDataLabelsRange val="0"/>
                </c:ext>
              </c:extLst>
            </c:dLbl>
            <c:dLbl>
              <c:idx val="71"/>
              <c:tx>
                <c:strRef>
                  <c:f>Sheet1!$A$73</c:f>
                  <c:strCache>
                    <c:ptCount val="1"/>
                    <c:pt idx="0">
                      <c:v>Cayman Islands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{5878A3F8-1719-764B-B4D8-4F3326CE9EA6}</c15:txfldGUID>
                      <c15:f>Sheet1!$A$73</c15:f>
                      <c15:dlblFieldTableCache>
                        <c:ptCount val="1"/>
                        <c:pt idx="0">
                          <c:v>Cayman Islands</c:v>
                        </c:pt>
                      </c15:dlblFieldTableCache>
                    </c15:dlblFTEntry>
                  </c15:dlblFieldTable>
                  <c15:showDataLabelsRange val="0"/>
                </c:ext>
              </c:extLst>
            </c:dLbl>
            <c:dLbl>
              <c:idx val="73"/>
              <c:tx>
                <c:strRef>
                  <c:f>Sheet1!$A$75</c:f>
                  <c:strCache>
                    <c:ptCount val="1"/>
                    <c:pt idx="0">
                      <c:v>Argentina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{8059CCEF-4F0D-DD49-A26E-EFBC0E75DB48}</c15:txfldGUID>
                      <c15:f>Sheet1!$A$75</c15:f>
                      <c15:dlblFieldTableCache>
                        <c:ptCount val="1"/>
                        <c:pt idx="0">
                          <c:v>Argentina</c:v>
                        </c:pt>
                      </c15:dlblFieldTableCache>
                    </c15:dlblFTEntry>
                  </c15:dlblFieldTable>
                  <c15:showDataLabelsRange val="0"/>
                </c:ext>
              </c:extLst>
            </c:dLbl>
            <c:dLbl>
              <c:idx val="74"/>
              <c:layout>
                <c:manualLayout>
                  <c:x val="-0.0471188993349539"/>
                  <c:y val="-0.0426703365396004"/>
                </c:manualLayout>
              </c:layout>
              <c:tx>
                <c:strRef>
                  <c:f>Sheet1!$A$76</c:f>
                  <c:strCache>
                    <c:ptCount val="1"/>
                    <c:pt idx="0">
                      <c:v>Jamaica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{40D068D7-C1A7-BC4A-A803-CBBE1F0D2B82}</c15:txfldGUID>
                      <c15:f>Sheet1!$A$76</c15:f>
                      <c15:dlblFieldTableCache>
                        <c:ptCount val="1"/>
                        <c:pt idx="0">
                          <c:v>Jamaica</c:v>
                        </c:pt>
                      </c15:dlblFieldTableCache>
                    </c15:dlblFTEntry>
                  </c15:dlblFieldTable>
                  <c15:showDataLabelsRange val="0"/>
                </c:ext>
              </c:extLst>
            </c:dLbl>
            <c:dLbl>
              <c:idx val="75"/>
              <c:tx>
                <c:strRef>
                  <c:f>Sheet1!$A$77</c:f>
                  <c:strCache>
                    <c:ptCount val="1"/>
                    <c:pt idx="0">
                      <c:v>Puerto Rico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{4BCB9229-A49A-244C-A317-64B5BC1EC5C1}</c15:txfldGUID>
                      <c15:f>Sheet1!$A$77</c15:f>
                      <c15:dlblFieldTableCache>
                        <c:ptCount val="1"/>
                        <c:pt idx="0">
                          <c:v>Puerto Rico</c:v>
                        </c:pt>
                      </c15:dlblFieldTableCache>
                    </c15:dlblFTEntry>
                  </c15:dlblFieldTable>
                  <c15:showDataLabelsRange val="0"/>
                </c:ext>
              </c:extLst>
            </c:dLbl>
            <c:dLbl>
              <c:idx val="77"/>
              <c:tx>
                <c:strRef>
                  <c:f>Sheet1!$A$79</c:f>
                  <c:strCache>
                    <c:ptCount val="1"/>
                    <c:pt idx="0">
                      <c:v>Peru</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{1E6C53ED-DA9F-B844-B5EA-746543ECB096}</c15:txfldGUID>
                      <c15:f>Sheet1!$A$79</c15:f>
                      <c15:dlblFieldTableCache>
                        <c:ptCount val="1"/>
                        <c:pt idx="0">
                          <c:v>Peru</c:v>
                        </c:pt>
                      </c15:dlblFieldTableCache>
                    </c15:dlblFTEntry>
                  </c15:dlblFieldTable>
                  <c15:showDataLabelsRange val="0"/>
                </c:ext>
              </c:extLst>
            </c:dLbl>
            <c:dLbl>
              <c:idx val="78"/>
              <c:tx>
                <c:strRef>
                  <c:f>Sheet1!$A$80</c:f>
                  <c:strCache>
                    <c:ptCount val="1"/>
                    <c:pt idx="0">
                      <c:v>Seychelles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{7A9D311C-D9AC-DC41-9B94-9B0D4731F15D}</c15:txfldGUID>
                      <c15:f>Sheet1!$A$80</c15:f>
                      <c15:dlblFieldTableCache>
                        <c:ptCount val="1"/>
                        <c:pt idx="0">
                          <c:v>Seychelles</c:v>
                        </c:pt>
                      </c15:dlblFieldTableCache>
                    </c15:dlblFTEntry>
                  </c15:dlblFieldTable>
                  <c15:showDataLabelsRange val="0"/>
                </c:ext>
              </c:extLst>
            </c:dLbl>
            <c:dLbl>
              <c:idx val="79"/>
              <c:tx>
                <c:strRef>
                  <c:f>Sheet1!$A$81</c:f>
                  <c:strCache>
                    <c:ptCount val="1"/>
                    <c:pt idx="0">
                      <c:v>Brazil</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{2D62FBF7-7A13-184B-A470-925319396975}</c15:txfldGUID>
                      <c15:f>Sheet1!$A$81</c15:f>
                      <c15:dlblFieldTableCache>
                        <c:ptCount val="1"/>
                        <c:pt idx="0">
                          <c:v>Brazil</c:v>
                        </c:pt>
                      </c15:dlblFieldTableCache>
                    </c15:dlblFTEntry>
                  </c15:dlblFieldTable>
                  <c15:showDataLabelsRange val="0"/>
                </c:ext>
              </c:extLst>
            </c:dLbl>
            <c:dLbl>
              <c:idx val="80"/>
              <c:layout>
                <c:manualLayout>
                  <c:x val="-0.0022848602875933"/>
                  <c:y val="-0.0149346177888602"/>
                </c:manualLayout>
              </c:layout>
              <c:tx>
                <c:strRef>
                  <c:f>Sheet1!$A$82</c:f>
                  <c:strCache>
                    <c:ptCount val="1"/>
                    <c:pt idx="0">
                      <c:v>South Africa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{C08CAA32-9A06-7444-A4BD-168A75AE1988}</c15:txfldGUID>
                      <c15:f>Sheet1!$A$82</c15:f>
                      <c15:dlblFieldTableCache>
                        <c:ptCount val="1"/>
                        <c:pt idx="0">
                          <c:v>South Africa</c:v>
                        </c:pt>
                      </c15:dlblFieldTableCache>
                    </c15:dlblFTEntry>
                  </c15:dlblFieldTable>
                  <c15:showDataLabelsRange val="0"/>
                </c:ext>
              </c:extLst>
            </c:dLbl>
            <c:dLbl>
              <c:idx val="81"/>
              <c:tx>
                <c:strRef>
                  <c:f>Sheet1!$A$83</c:f>
                  <c:strCache>
                    <c:ptCount val="1"/>
                    <c:pt idx="0">
                      <c:v>Grenada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{540B6FD7-CFBF-4C4B-B785-7AE849045BC1}</c15:txfldGUID>
                      <c15:f>Sheet1!$A$83</c15:f>
                      <c15:dlblFieldTableCache>
                        <c:ptCount val="1"/>
                        <c:pt idx="0">
                          <c:v>Grenada</c:v>
                        </c:pt>
                      </c15:dlblFieldTableCache>
                    </c15:dlblFTEntry>
                  </c15:dlblFieldTable>
                  <c15:showDataLabelsRange val="0"/>
                </c:ext>
              </c:extLst>
            </c:dLbl>
            <c:dLbl>
              <c:idx val="82"/>
              <c:layout>
                <c:manualLayout>
                  <c:x val="-0.0276630947144067"/>
                  <c:y val="-0.0277357187507403"/>
                </c:manualLayout>
              </c:layout>
              <c:tx>
                <c:strRef>
                  <c:f>Sheet1!$A$84</c:f>
                  <c:strCache>
                    <c:ptCount val="1"/>
                    <c:pt idx="0">
                      <c:v>Philippines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{0CD10D2F-F413-B649-B901-C35411AC36F5}</c15:txfldGUID>
                      <c15:f>Sheet1!$A$84</c15:f>
                      <c15:dlblFieldTableCache>
                        <c:ptCount val="1"/>
                        <c:pt idx="0">
                          <c:v>Philippines</c:v>
                        </c:pt>
                      </c15:dlblFieldTableCache>
                    </c15:dlblFTEntry>
                  </c15:dlblFieldTable>
                  <c15:showDataLabelsRange val="0"/>
                </c:ext>
              </c:extLst>
            </c:dLbl>
            <c:dLbl>
              <c:idx val="84"/>
              <c:layout>
                <c:manualLayout>
                  <c:x val="-0.067726619447699"/>
                  <c:y val="-0.0277357187507402"/>
                </c:manualLayout>
              </c:layout>
              <c:tx>
                <c:strRef>
                  <c:f>Sheet1!$A$86</c:f>
                  <c:strCache>
                    <c:ptCount val="1"/>
                    <c:pt idx="0">
                      <c:v>Cambodia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{B0198B18-7B46-EF49-A5D7-68DB66E4ABE8}</c15:txfldGUID>
                      <c15:f>Sheet1!$A$86</c15:f>
                      <c15:dlblFieldTableCache>
                        <c:ptCount val="1"/>
                        <c:pt idx="0">
                          <c:v>Cambodia</c:v>
                        </c:pt>
                      </c15:dlblFieldTableCache>
                    </c15:dlblFTEntry>
                  </c15:dlblFieldTable>
                  <c15:showDataLabelsRange val="0"/>
                </c:ext>
              </c:extLst>
            </c:dLbl>
            <c:dLbl>
              <c:idx val="86"/>
              <c:tx>
                <c:strRef>
                  <c:f>Sheet1!$A$88</c:f>
                  <c:strCache>
                    <c:ptCount val="1"/>
                    <c:pt idx="0">
                      <c:v>Micronesia (Federated States of)</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{67725240-12DC-654E-954A-63A08E03E861}</c15:txfldGUID>
                      <c15:f>Sheet1!$A$88</c15:f>
                      <c15:dlblFieldTableCache>
                        <c:ptCount val="1"/>
                        <c:pt idx="0">
                          <c:v>Micronesia (Federated States of)</c:v>
                        </c:pt>
                      </c15:dlblFieldTableCache>
                    </c15:dlblFTEntry>
                  </c15:dlblFieldTable>
                  <c15:showDataLabelsRange val="0"/>
                </c:ext>
              </c:extLst>
            </c:dLbl>
            <c:dLbl>
              <c:idx val="87"/>
              <c:tx>
                <c:strRef>
                  <c:f>Sheet1!$A$89</c:f>
                  <c:strCache>
                    <c:ptCount val="1"/>
                    <c:pt idx="0">
                      <c:v>Botswana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{939010D2-BEEA-1E40-A44F-5A6775FE5D75}</c15:txfldGUID>
                      <c15:f>Sheet1!$A$89</c15:f>
                      <c15:dlblFieldTableCache>
                        <c:ptCount val="1"/>
                        <c:pt idx="0">
                          <c:v>Botswana</c:v>
                        </c:pt>
                      </c15:dlblFieldTableCache>
                    </c15:dlblFTEntry>
                  </c15:dlblFieldTable>
                  <c15:showDataLabelsRange val="0"/>
                </c:ext>
              </c:extLst>
            </c:dLbl>
            <c:dLbl>
              <c:idx val="90"/>
              <c:tx>
                <c:strRef>
                  <c:f>Sheet1!$A$92</c:f>
                  <c:strCache>
                    <c:ptCount val="1"/>
                    <c:pt idx="0">
                      <c:v>Egypt</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{E30033EB-FC03-9A48-82AF-238EE1514532}</c15:txfldGUID>
                      <c15:f>Sheet1!$A$92</c15:f>
                      <c15:dlblFieldTableCache>
                        <c:ptCount val="1"/>
                        <c:pt idx="0">
                          <c:v>Egypt</c:v>
                        </c:pt>
                      </c15:dlblFieldTableCache>
                    </c15:dlblFTEntry>
                  </c15:dlblFieldTable>
                  <c15:showDataLabelsRange val="0"/>
                </c:ext>
              </c:extLst>
            </c:dLbl>
            <c:dLbl>
              <c:idx val="91"/>
              <c:tx>
                <c:strRef>
                  <c:f>Sheet1!$A$93</c:f>
                  <c:strCache>
                    <c:ptCount val="1"/>
                    <c:pt idx="0">
                      <c:v>Saint Lucia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{DFC5534A-4A51-7D45-810A-A22E583BF1E2}</c15:txfldGUID>
                      <c15:f>Sheet1!$A$93</c15:f>
                      <c15:dlblFieldTableCache>
                        <c:ptCount val="1"/>
                        <c:pt idx="0">
                          <c:v>Saint Lucia</c:v>
                        </c:pt>
                      </c15:dlblFieldTableCache>
                    </c15:dlblFTEntry>
                  </c15:dlblFieldTable>
                  <c15:showDataLabelsRange val="0"/>
                </c:ext>
              </c:extLst>
            </c:dLbl>
            <c:dLbl>
              <c:idx val="92"/>
              <c:tx>
                <c:strRef>
                  <c:f>Sheet1!$A$94</c:f>
                  <c:strCache>
                    <c:ptCount val="1"/>
                    <c:pt idx="0">
                      <c:v>Dominica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{673CE2F4-E35C-514B-BBBC-C8033140D9F0}</c15:txfldGUID>
                      <c15:f>Sheet1!$A$94</c15:f>
                      <c15:dlblFieldTableCache>
                        <c:ptCount val="1"/>
                        <c:pt idx="0">
                          <c:v>Dominica</c:v>
                        </c:pt>
                      </c15:dlblFieldTableCache>
                    </c15:dlblFTEntry>
                  </c15:dlblFieldTable>
                  <c15:showDataLabelsRange val="0"/>
                </c:ext>
              </c:extLst>
            </c:dLbl>
            <c:dLbl>
              <c:idx val="93"/>
              <c:tx>
                <c:strRef>
                  <c:f>Sheet1!$A$95</c:f>
                  <c:strCache>
                    <c:ptCount val="1"/>
                    <c:pt idx="0">
                      <c:v>Bhutan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{CFD0AD88-D378-4F4F-85C2-E32D55D0AFE7}</c15:txfldGUID>
                      <c15:f>Sheet1!$A$95</c15:f>
                      <c15:dlblFieldTableCache>
                        <c:ptCount val="1"/>
                        <c:pt idx="0">
                          <c:v>Bhutan</c:v>
                        </c:pt>
                      </c15:dlblFieldTableCache>
                    </c15:dlblFTEntry>
                  </c15:dlblFieldTable>
                  <c15:showDataLabelsRange val="0"/>
                </c:ext>
              </c:extLst>
            </c:dLbl>
            <c:dLbl>
              <c:idx val="94"/>
              <c:tx>
                <c:strRef>
                  <c:f>Sheet1!$A$96</c:f>
                  <c:strCache>
                    <c:ptCount val="1"/>
                    <c:pt idx="0">
                      <c:v>India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{0AA45DE4-A1EC-724B-9FD8-4D15E431FB1E}</c15:txfldGUID>
                      <c15:f>Sheet1!$A$96</c15:f>
                      <c15:dlblFieldTableCache>
                        <c:ptCount val="1"/>
                        <c:pt idx="0">
                          <c:v>India</c:v>
                        </c:pt>
                      </c15:dlblFieldTableCache>
                    </c15:dlblFTEntry>
                  </c15:dlblFieldTable>
                  <c15:showDataLabelsRange val="0"/>
                </c:ext>
              </c:extLst>
            </c:dLbl>
            <c:dLbl>
              <c:idx val="95"/>
              <c:layout>
                <c:manualLayout>
                  <c:x val="-0.0619889691557412"/>
                  <c:y val="-0.0277357187507403"/>
                </c:manualLayout>
              </c:layout>
              <c:tx>
                <c:strRef>
                  <c:f>Sheet1!$A$97</c:f>
                  <c:strCache>
                    <c:ptCount val="1"/>
                    <c:pt idx="0">
                      <c:v>Bahamas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{645E4E37-AD24-2241-83A5-38D082FD3E42}</c15:txfldGUID>
                      <c15:f>Sheet1!$A$97</c15:f>
                      <c15:dlblFieldTableCache>
                        <c:ptCount val="1"/>
                        <c:pt idx="0">
                          <c:v>Bahamas</c:v>
                        </c:pt>
                      </c15:dlblFieldTableCache>
                    </c15:dlblFTEntry>
                  </c15:dlblFieldTable>
                  <c15:showDataLabelsRange val="0"/>
                </c:ext>
              </c:extLst>
            </c:dLbl>
            <c:dLbl>
              <c:idx val="96"/>
              <c:tx>
                <c:strRef>
                  <c:f>Sheet1!$A$98</c:f>
                  <c:strCache>
                    <c:ptCount val="1"/>
                    <c:pt idx="0">
                      <c:v>Cuba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{393F32A1-535A-1744-96F4-069DAAF2CE28}</c15:txfldGUID>
                      <c15:f>Sheet1!$A$98</c15:f>
                      <c15:dlblFieldTableCache>
                        <c:ptCount val="1"/>
                        <c:pt idx="0">
                          <c:v>Cuba</c:v>
                        </c:pt>
                      </c15:dlblFieldTableCache>
                    </c15:dlblFTEntry>
                  </c15:dlblFieldTable>
                  <c15:showDataLabelsRange val="0"/>
                </c:ext>
              </c:extLst>
            </c:dLbl>
            <c:dLbl>
              <c:idx val="99"/>
              <c:layout>
                <c:manualLayout>
                  <c:x val="-0.024788664589827"/>
                  <c:y val="-0.0362697860586603"/>
                </c:manualLayout>
              </c:layout>
              <c:tx>
                <c:strRef>
                  <c:f>Sheet1!$A$101</c:f>
                  <c:strCache>
                    <c:ptCount val="1"/>
                    <c:pt idx="0">
                      <c:v>Rwanda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{58717BCC-DCFB-FB46-A10D-55F371D05ADD}</c15:txfldGUID>
                      <c15:f>Sheet1!$A$101</c15:f>
                      <c15:dlblFieldTableCache>
                        <c:ptCount val="1"/>
                        <c:pt idx="0">
                          <c:v>Rwanda</c:v>
                        </c:pt>
                      </c15:dlblFieldTableCache>
                    </c15:dlblFTEntry>
                  </c15:dlblFieldTable>
                  <c15:showDataLabelsRange val="0"/>
                </c:ext>
              </c:extLst>
            </c:dLbl>
            <c:dLbl>
              <c:idx val="100"/>
              <c:tx>
                <c:strRef>
                  <c:f>Sheet1!$A$102</c:f>
                  <c:strCache>
                    <c:ptCount val="1"/>
                    <c:pt idx="0">
                      <c:v>Anguilla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{6461C738-502C-BD49-9612-F4461472AF5D}</c15:txfldGUID>
                      <c15:f>Sheet1!$A$102</c15:f>
                      <c15:dlblFieldTableCache>
                        <c:ptCount val="1"/>
                        <c:pt idx="0">
                          <c:v>Anguilla</c:v>
                        </c:pt>
                      </c15:dlblFieldTableCache>
                    </c15:dlblFTEntry>
                  </c15:dlblFieldTable>
                  <c15:showDataLabelsRange val="0"/>
                </c:ext>
              </c:extLst>
            </c:dLbl>
            <c:dLbl>
              <c:idx val="101"/>
              <c:tx>
                <c:strRef>
                  <c:f>Sheet1!$A$103</c:f>
                  <c:strCache>
                    <c:ptCount val="1"/>
                    <c:pt idx="0">
                      <c:v>Bulgaria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{3295D8BA-14C5-0A42-B9C8-E1FB033181AF}</c15:txfldGUID>
                      <c15:f>Sheet1!$A$103</c15:f>
                      <c15:dlblFieldTableCache>
                        <c:ptCount val="1"/>
                        <c:pt idx="0">
                          <c:v>Bulgaria</c:v>
                        </c:pt>
                      </c15:dlblFieldTableCache>
                    </c15:dlblFTEntry>
                  </c15:dlblFieldTable>
                  <c15:showDataLabelsRange val="0"/>
                </c:ext>
              </c:extLst>
            </c:dLbl>
            <c:dLbl>
              <c:idx val="103"/>
              <c:layout>
                <c:manualLayout>
                  <c:x val="-0.069660891403478"/>
                  <c:y val="-0.0213351682698001"/>
                </c:manualLayout>
              </c:layout>
              <c:tx>
                <c:strRef>
                  <c:f>Sheet1!$A$105</c:f>
                  <c:strCache>
                    <c:ptCount val="1"/>
                    <c:pt idx="0">
                      <c:v>United States of America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{FFDCD3C1-5D2B-B243-A1B9-0CD8C7081B45}</c15:txfldGUID>
                      <c15:f>Sheet1!$A$105</c15:f>
                      <c15:dlblFieldTableCache>
                        <c:ptCount val="1"/>
                        <c:pt idx="0">
                          <c:v>United States of America</c:v>
                        </c:pt>
                      </c15:dlblFieldTableCache>
                    </c15:dlblFTEntry>
                  </c15:dlblFieldTable>
                  <c15:showDataLabelsRange val="0"/>
                </c:ext>
              </c:extLst>
            </c:dLbl>
            <c:dLbl>
              <c:idx val="104"/>
              <c:tx>
                <c:strRef>
                  <c:f>Sheet1!$A$106</c:f>
                  <c:strCache>
                    <c:ptCount val="1"/>
                    <c:pt idx="0">
                      <c:v>Aruba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{EBB67E92-ADAA-EF41-A57B-E8261ED045C6}</c15:txfldGUID>
                      <c15:f>Sheet1!$A$106</c15:f>
                      <c15:dlblFieldTableCache>
                        <c:ptCount val="1"/>
                        <c:pt idx="0">
                          <c:v>Aruba</c:v>
                        </c:pt>
                      </c15:dlblFieldTableCache>
                    </c15:dlblFTEntry>
                  </c15:dlblFieldTable>
                  <c15:showDataLabelsRange val="0"/>
                </c:ext>
              </c:extLst>
            </c:dLbl>
            <c:dLbl>
              <c:idx val="105"/>
              <c:tx>
                <c:strRef>
                  <c:f>Sheet1!$A$107</c:f>
                  <c:strCache>
                    <c:ptCount val="1"/>
                    <c:pt idx="0">
                      <c:v>Kiribati</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{B533143A-EA56-A047-B347-BCB4D9729C09}</c15:txfldGUID>
                      <c15:f>Sheet1!$A$107</c15:f>
                      <c15:dlblFieldTableCache>
                        <c:ptCount val="1"/>
                        <c:pt idx="0">
                          <c:v>Kiribati</c:v>
                        </c:pt>
                      </c15:dlblFieldTableCache>
                    </c15:dlblFTEntry>
                  </c15:dlblFieldTable>
                  <c15:showDataLabelsRange val="0"/>
                </c:ext>
              </c:extLst>
            </c:dLbl>
            <c:dLbl>
              <c:idx val="106"/>
              <c:tx>
                <c:strRef>
                  <c:f>Sheet1!$A$108</c:f>
                  <c:strCache>
                    <c:ptCount val="1"/>
                    <c:pt idx="0">
                      <c:v>Bermuda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{F6BD80C6-0F01-7D4E-B24B-13951D3C3FB1}</c15:txfldGUID>
                      <c15:f>Sheet1!$A$108</c15:f>
                      <c15:dlblFieldTableCache>
                        <c:ptCount val="1"/>
                        <c:pt idx="0">
                          <c:v>Bermuda</c:v>
                        </c:pt>
                      </c15:dlblFieldTableCache>
                    </c15:dlblFTEntry>
                  </c15:dlblFieldTable>
                  <c15:showDataLabelsRange val="0"/>
                </c:ext>
              </c:extLst>
            </c:dLbl>
            <c:dLbl>
              <c:idx val="107"/>
              <c:layout>
                <c:manualLayout>
                  <c:x val="-0.0258289732553827"/>
                  <c:y val="-0.0384033028856402"/>
                </c:manualLayout>
              </c:layout>
              <c:tx>
                <c:strRef>
                  <c:f>Sheet1!$A$109</c:f>
                  <c:strCache>
                    <c:ptCount val="1"/>
                    <c:pt idx="0">
                      <c:v>Romania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{F68D904F-78C1-BC4F-BADF-8E4D54134B0A}</c15:txfldGUID>
                      <c15:f>Sheet1!$A$109</c15:f>
                      <c15:dlblFieldTableCache>
                        <c:ptCount val="1"/>
                        <c:pt idx="0">
                          <c:v>Romania</c:v>
                        </c:pt>
                      </c15:dlblFieldTableCache>
                    </c15:dlblFTEntry>
                  </c15:dlblFieldTable>
                  <c15:showDataLabelsRange val="0"/>
                </c:ext>
              </c:extLst>
            </c:dLbl>
            <c:dLbl>
              <c:idx val="110"/>
              <c:tx>
                <c:strRef>
                  <c:f>Sheet1!$A$112</c:f>
                  <c:strCache>
                    <c:ptCount val="1"/>
                    <c:pt idx="0">
                      <c:v>Netherlands Antilles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{B46E3FB2-146A-054B-BCF6-66927D62E270}</c15:txfldGUID>
                      <c15:f>Sheet1!$A$112</c15:f>
                      <c15:dlblFieldTableCache>
                        <c:ptCount val="1"/>
                        <c:pt idx="0">
                          <c:v>Netherlands Antilles</c:v>
                        </c:pt>
                      </c15:dlblFieldTableCache>
                    </c15:dlblFTEntry>
                  </c15:dlblFieldTable>
                  <c15:showDataLabelsRange val="0"/>
                </c:ext>
              </c:extLst>
            </c:dLbl>
            <c:dLbl>
              <c:idx val="112"/>
              <c:layout>
                <c:manualLayout>
                  <c:x val="-0.0593878895259949"/>
                  <c:y val="-0.0320027524047002"/>
                </c:manualLayout>
              </c:layout>
              <c:tx>
                <c:strRef>
                  <c:f>Sheet1!$A$114</c:f>
                  <c:strCache>
                    <c:ptCount val="1"/>
                    <c:pt idx="0">
                      <c:v>New Zealand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{6A72D0B2-B6D9-C449-AC5B-A7E32CFCCFB6}</c15:txfldGUID>
                      <c15:f>Sheet1!$A$114</c15:f>
                      <c15:dlblFieldTableCache>
                        <c:ptCount val="1"/>
                        <c:pt idx="0">
                          <c:v>New Zealand</c:v>
                        </c:pt>
                      </c15:dlblFieldTableCache>
                    </c15:dlblFTEntry>
                  </c15:dlblFieldTable>
                  <c15:showDataLabelsRange val="0"/>
                </c:ext>
              </c:extLst>
            </c:dLbl>
            <c:dLbl>
              <c:idx val="115"/>
              <c:layout>
                <c:manualLayout>
                  <c:x val="-0.0496465599043483"/>
                  <c:y val="-0.0426703365396003"/>
                </c:manualLayout>
              </c:layout>
              <c:tx>
                <c:strRef>
                  <c:f>Sheet1!$A$117</c:f>
                  <c:strCache>
                    <c:ptCount val="1"/>
                    <c:pt idx="0">
                      <c:v>Burundi</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{D9AB78B6-DC38-9442-9869-1FA5CE016663}</c15:txfldGUID>
                      <c15:f>Sheet1!$A$117</c15:f>
                      <c15:dlblFieldTableCache>
                        <c:ptCount val="1"/>
                        <c:pt idx="0">
                          <c:v>Burundi</c:v>
                        </c:pt>
                      </c15:dlblFieldTableCache>
                    </c15:dlblFTEntry>
                  </c15:dlblFieldTable>
                  <c15:showDataLabelsRange val="0"/>
                </c:ext>
              </c:extLst>
            </c:dLbl>
            <c:dLbl>
              <c:idx val="116"/>
              <c:layout>
                <c:manualLayout>
                  <c:x val="-0.0232897331697583"/>
                  <c:y val="-0.0426703365396003"/>
                </c:manualLayout>
              </c:layout>
              <c:tx>
                <c:strRef>
                  <c:f>Sheet1!$A$118</c:f>
                  <c:strCache>
                    <c:ptCount val="1"/>
                    <c:pt idx="0">
                      <c:v>Fiji</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{29C1D69B-3DC9-3E4B-8361-70E26FFE3D34}</c15:txfldGUID>
                      <c15:f>Sheet1!$A$118</c15:f>
                      <c15:dlblFieldTableCache>
                        <c:ptCount val="1"/>
                        <c:pt idx="0">
                          <c:v>Fiji</c:v>
                        </c:pt>
                      </c15:dlblFieldTableCache>
                    </c15:dlblFTEntry>
                  </c15:dlblFieldTable>
                  <c15:showDataLabelsRange val="0"/>
                </c:ext>
              </c:extLst>
            </c:dLbl>
            <c:dLbl>
              <c:idx val="117"/>
              <c:tx>
                <c:strRef>
                  <c:f>Sheet1!$A$119</c:f>
                  <c:strCache>
                    <c:ptCount val="1"/>
                    <c:pt idx="0">
                      <c:v>Ukraine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{CE743F66-79C2-2744-86EA-8E98B49DAEA5}</c15:txfldGUID>
                      <c15:f>Sheet1!$A$119</c15:f>
                      <c15:dlblFieldTableCache>
                        <c:ptCount val="1"/>
                        <c:pt idx="0">
                          <c:v>Ukraine</c:v>
                        </c:pt>
                      </c15:dlblFieldTableCache>
                    </c15:dlblFTEntry>
                  </c15:dlblFieldTable>
                  <c15:showDataLabelsRange val="0"/>
                </c:ext>
              </c:extLst>
            </c:dLbl>
            <c:dLbl>
              <c:idx val="118"/>
              <c:tx>
                <c:strRef>
                  <c:f>Sheet1!$A$120</c:f>
                  <c:strCache>
                    <c:ptCount val="1"/>
                    <c:pt idx="0">
                      <c:v>Kyrgyzstan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{2723D29A-9A6E-644B-AF81-EBF86DB28DB7}</c15:txfldGUID>
                      <c15:f>Sheet1!$A$120</c15:f>
                      <c15:dlblFieldTableCache>
                        <c:ptCount val="1"/>
                        <c:pt idx="0">
                          <c:v>Kyrgyzstan</c:v>
                        </c:pt>
                      </c15:dlblFieldTableCache>
                    </c15:dlblFTEntry>
                  </c15:dlblFieldTable>
                  <c15:showDataLabelsRange val="0"/>
                </c:ext>
              </c:extLst>
            </c:dLbl>
            <c:dLbl>
              <c:idx val="119"/>
              <c:tx>
                <c:strRef>
                  <c:f>Sheet1!$A$121</c:f>
                  <c:strCache>
                    <c:ptCount val="1"/>
                    <c:pt idx="0">
                      <c:v>Palau</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{D7BA2F84-E819-D74B-9678-EF2BBEF5C439}</c15:txfldGUID>
                      <c15:f>Sheet1!$A$121</c15:f>
                      <c15:dlblFieldTableCache>
                        <c:ptCount val="1"/>
                        <c:pt idx="0">
                          <c:v>Palau</c:v>
                        </c:pt>
                      </c15:dlblFieldTableCache>
                    </c15:dlblFTEntry>
                  </c15:dlblFieldTable>
                  <c15:showDataLabelsRange val="0"/>
                </c:ext>
              </c:extLst>
            </c:dLbl>
            <c:dLbl>
              <c:idx val="121"/>
              <c:tx>
                <c:strRef>
                  <c:f>Sheet1!$A$123</c:f>
                  <c:strCache>
                    <c:ptCount val="1"/>
                    <c:pt idx="0">
                      <c:v>Samoa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{8C38E934-4BBD-B24B-BAB3-2EF1D3F10562}</c15:txfldGUID>
                      <c15:f>Sheet1!$A$123</c15:f>
                      <c15:dlblFieldTableCache>
                        <c:ptCount val="1"/>
                        <c:pt idx="0">
                          <c:v>Samoa</c:v>
                        </c:pt>
                      </c15:dlblFieldTableCache>
                    </c15:dlblFTEntry>
                  </c15:dlblFieldTable>
                  <c15:showDataLabelsRange val="0"/>
                </c:ext>
              </c:extLst>
            </c:dLbl>
            <c:dLbl>
              <c:idx val="122"/>
              <c:layout>
                <c:manualLayout>
                  <c:x val="-0.0278289035319126"/>
                  <c:y val="-0.0298692355777202"/>
                </c:manualLayout>
              </c:layout>
              <c:tx>
                <c:strRef>
                  <c:f>Sheet1!$A$124</c:f>
                  <c:strCache>
                    <c:ptCount val="1"/>
                    <c:pt idx="0">
                      <c:v>Jordan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{5FEB7821-C893-874C-A421-F59BE6750924}</c15:txfldGUID>
                      <c15:f>Sheet1!$A$124</c15:f>
                      <c15:dlblFieldTableCache>
                        <c:ptCount val="1"/>
                        <c:pt idx="0">
                          <c:v>Jordan</c:v>
                        </c:pt>
                      </c15:dlblFieldTableCache>
                    </c15:dlblFTEntry>
                  </c15:dlblFieldTable>
                  <c15:showDataLabelsRange val="0"/>
                </c:ext>
              </c:extLst>
            </c:dLbl>
            <c:dLbl>
              <c:idx val="127"/>
              <c:tx>
                <c:strRef>
                  <c:f>Sheet1!$A$129</c:f>
                  <c:strCache>
                    <c:ptCount val="1"/>
                    <c:pt idx="0">
                      <c:v>Brunei Darussalam</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{1D038601-E852-3B43-B581-487DE72CC74E}</c15:txfldGUID>
                      <c15:f>Sheet1!$A$129</c15:f>
                      <c15:dlblFieldTableCache>
                        <c:ptCount val="1"/>
                        <c:pt idx="0">
                          <c:v>Brunei Darussalam</c:v>
                        </c:pt>
                      </c15:dlblFieldTableCache>
                    </c15:dlblFTEntry>
                  </c15:dlblFieldTable>
                  <c15:showDataLabelsRange val="0"/>
                </c:ext>
              </c:extLst>
            </c:dLbl>
            <c:dLbl>
              <c:idx val="129"/>
              <c:tx>
                <c:strRef>
                  <c:f>Sheet1!$A$131</c:f>
                  <c:strCache>
                    <c:ptCount val="1"/>
                    <c:pt idx="0">
                      <c:v>United Kingdom</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{14A5620F-E393-4E49-83C2-0BD882413148}</c15:txfldGUID>
                      <c15:f>Sheet1!$A$131</c15:f>
                      <c15:dlblFieldTableCache>
                        <c:ptCount val="1"/>
                        <c:pt idx="0">
                          <c:v>United Kingdom</c:v>
                        </c:pt>
                      </c15:dlblFieldTableCache>
                    </c15:dlblFTEntry>
                  </c15:dlblFieldTable>
                  <c15:showDataLabelsRange val="0"/>
                </c:ext>
              </c:extLst>
            </c:dLbl>
            <c:dLbl>
              <c:idx val="133"/>
              <c:layout>
                <c:manualLayout>
                  <c:x val="-0.0460784674830554"/>
                  <c:y val="-0.0192016514428201"/>
                </c:manualLayout>
              </c:layout>
              <c:tx>
                <c:strRef>
                  <c:f>Sheet1!$A$135</c:f>
                  <c:strCache>
                    <c:ptCount val="1"/>
                    <c:pt idx="0">
                      <c:v>Belarus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{6345F53E-42B5-9B4C-BE34-C7C75F999E2B}</c15:txfldGUID>
                      <c15:f>Sheet1!$A$135</c15:f>
                      <c15:dlblFieldTableCache>
                        <c:ptCount val="1"/>
                        <c:pt idx="0">
                          <c:v>Belarus</c:v>
                        </c:pt>
                      </c15:dlblFieldTableCache>
                    </c15:dlblFTEntry>
                  </c15:dlblFieldTable>
                  <c15:showDataLabelsRange val="0"/>
                </c:ext>
              </c:extLst>
            </c:dLbl>
            <c:dLbl>
              <c:idx val="134"/>
              <c:tx>
                <c:strRef>
                  <c:f>Sheet1!$A$136</c:f>
                  <c:strCache>
                    <c:ptCount val="1"/>
                    <c:pt idx="0">
                      <c:v>United Arab Emirates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{58191901-DDA9-494C-81AB-1D9CBCE81969}</c15:txfldGUID>
                      <c15:f>Sheet1!$A$136</c15:f>
                      <c15:dlblFieldTableCache>
                        <c:ptCount val="1"/>
                        <c:pt idx="0">
                          <c:v>United Arab Emirates</c:v>
                        </c:pt>
                      </c15:dlblFieldTableCache>
                    </c15:dlblFTEntry>
                  </c15:dlblFieldTable>
                  <c15:showDataLabelsRange val="0"/>
                </c:ext>
              </c:extLst>
            </c:dLbl>
            <c:dLbl>
              <c:idx val="135"/>
              <c:layout>
                <c:manualLayout>
                  <c:x val="-0.052570018193391"/>
                  <c:y val="-0.0341362692316803"/>
                </c:manualLayout>
              </c:layout>
              <c:tx>
                <c:strRef>
                  <c:f>Sheet1!$A$137</c:f>
                  <c:strCache>
                    <c:ptCount val="1"/>
                    <c:pt idx="0">
                      <c:v>Turkmenistan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{05D0C873-4FFA-0145-8CC2-B2568B0E737F}</c15:txfldGUID>
                      <c15:f>Sheet1!$A$137</c15:f>
                      <c15:dlblFieldTableCache>
                        <c:ptCount val="1"/>
                        <c:pt idx="0">
                          <c:v>Turkmenistan</c:v>
                        </c:pt>
                      </c15:dlblFieldTableCache>
                    </c15:dlblFTEntry>
                  </c15:dlblFieldTable>
                  <c15:showDataLabelsRange val="0"/>
                </c:ext>
              </c:extLst>
            </c:dLbl>
            <c:dLbl>
              <c:idx val="137"/>
              <c:layout>
                <c:manualLayout>
                  <c:x val="-0.0522514583107235"/>
                  <c:y val="-0.0405368197126203"/>
                </c:manualLayout>
              </c:layout>
              <c:tx>
                <c:strRef>
                  <c:f>Sheet1!$A$139</c:f>
                  <c:strCache>
                    <c:ptCount val="1"/>
                    <c:pt idx="0">
                      <c:v>Slovakia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{7D94FDD8-C655-2B49-9075-337541DA4193}</c15:txfldGUID>
                      <c15:f>Sheet1!$A$139</c15:f>
                      <c15:dlblFieldTableCache>
                        <c:ptCount val="1"/>
                        <c:pt idx="0">
                          <c:v>Slovakia</c:v>
                        </c:pt>
                      </c15:dlblFieldTableCache>
                    </c15:dlblFTEntry>
                  </c15:dlblFieldTable>
                  <c15:showDataLabelsRange val="0"/>
                </c:ext>
              </c:extLst>
            </c:dLbl>
            <c:dLbl>
              <c:idx val="138"/>
              <c:tx>
                <c:strRef>
                  <c:f>Sheet1!$A$140</c:f>
                  <c:strCache>
                    <c:ptCount val="1"/>
                    <c:pt idx="0">
                      <c:v>Guadeloupe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{76FF487E-90E8-C946-A0E7-0852A735596F}</c15:txfldGUID>
                      <c15:f>Sheet1!$A$140</c15:f>
                      <c15:dlblFieldTableCache>
                        <c:ptCount val="1"/>
                        <c:pt idx="0">
                          <c:v>Guadeloupe</c:v>
                        </c:pt>
                      </c15:dlblFieldTableCache>
                    </c15:dlblFTEntry>
                  </c15:dlblFieldTable>
                  <c15:showDataLabelsRange val="0"/>
                </c:ext>
              </c:extLst>
            </c:dLbl>
            <c:dLbl>
              <c:idx val="140"/>
              <c:tx>
                <c:strRef>
                  <c:f>Sheet1!$A$142</c:f>
                  <c:strCache>
                    <c:ptCount val="1"/>
                    <c:pt idx="0">
                      <c:v>Hungary</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{6FA5E805-A372-4140-B6BC-2591C073ECCC}</c15:txfldGUID>
                      <c15:f>Sheet1!$A$142</c15:f>
                      <c15:dlblFieldTableCache>
                        <c:ptCount val="1"/>
                        <c:pt idx="0">
                          <c:v>Hungary</c:v>
                        </c:pt>
                      </c15:dlblFieldTableCache>
                    </c15:dlblFTEntry>
                  </c15:dlblFieldTable>
                  <c15:showDataLabelsRange val="0"/>
                </c:ext>
              </c:extLst>
            </c:dLbl>
            <c:dLbl>
              <c:idx val="141"/>
              <c:tx>
                <c:strRef>
                  <c:f>Sheet1!$A$143</c:f>
                  <c:strCache>
                    <c:ptCount val="1"/>
                    <c:pt idx="0">
                      <c:v>Lithuania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{C2664EE0-3EC8-6C46-A47C-E37D84E1108B}</c15:txfldGUID>
                      <c15:f>Sheet1!$A$143</c15:f>
                      <c15:dlblFieldTableCache>
                        <c:ptCount val="1"/>
                        <c:pt idx="0">
                          <c:v>Lithuania</c:v>
                        </c:pt>
                      </c15:dlblFieldTableCache>
                    </c15:dlblFTEntry>
                  </c15:dlblFieldTable>
                  <c15:showDataLabelsRange val="0"/>
                </c:ext>
              </c:extLst>
            </c:dLbl>
            <c:dLbl>
              <c:idx val="143"/>
              <c:tx>
                <c:strRef>
                  <c:f>Sheet1!$A$145</c:f>
                  <c:strCache>
                    <c:ptCount val="1"/>
                    <c:pt idx="0">
                      <c:v>Lebanon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{32F386F9-A7B7-AF4B-98D9-1FBFAE47E5E5}</c15:txfldGUID>
                      <c15:f>Sheet1!$A$145</c15:f>
                      <c15:dlblFieldTableCache>
                        <c:ptCount val="1"/>
                        <c:pt idx="0">
                          <c:v>Lebanon</c:v>
                        </c:pt>
                      </c15:dlblFieldTableCache>
                    </c15:dlblFTEntry>
                  </c15:dlblFieldTable>
                  <c15:showDataLabelsRange val="0"/>
                </c:ext>
              </c:extLst>
            </c:dLbl>
            <c:dLbl>
              <c:idx val="144"/>
              <c:layout>
                <c:manualLayout>
                  <c:x val="-0.0292122861623673"/>
                  <c:y val="-0.0277357187507402"/>
                </c:manualLayout>
              </c:layout>
              <c:tx>
                <c:strRef>
                  <c:f>Sheet1!$A$146</c:f>
                  <c:strCache>
                    <c:ptCount val="1"/>
                    <c:pt idx="0">
                      <c:v>Morocco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{EE3DAD06-1E76-D344-9F2E-E92AF37037BC}</c15:txfldGUID>
                      <c15:f>Sheet1!$A$146</c15:f>
                      <c15:dlblFieldTableCache>
                        <c:ptCount val="1"/>
                        <c:pt idx="0">
                          <c:v>Morocco</c:v>
                        </c:pt>
                      </c15:dlblFieldTableCache>
                    </c15:dlblFTEntry>
                  </c15:dlblFieldTable>
                  <c15:showDataLabelsRange val="0"/>
                </c:ext>
              </c:extLst>
            </c:dLbl>
            <c:dLbl>
              <c:idx val="147"/>
              <c:tx>
                <c:strRef>
                  <c:f>Sheet1!$A$149</c:f>
                  <c:strCache>
                    <c:ptCount val="1"/>
                    <c:pt idx="0">
                      <c:v>Montenegro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{11F68E1E-FE0C-9E41-B871-5431B6CFB63D}</c15:txfldGUID>
                      <c15:f>Sheet1!$A$149</c15:f>
                      <c15:dlblFieldTableCache>
                        <c:ptCount val="1"/>
                        <c:pt idx="0">
                          <c:v>Montenegro</c:v>
                        </c:pt>
                      </c15:dlblFieldTableCache>
                    </c15:dlblFTEntry>
                  </c15:dlblFieldTable>
                  <c15:showDataLabelsRange val="0"/>
                </c:ext>
              </c:extLst>
            </c:dLbl>
            <c:dLbl>
              <c:idx val="148"/>
              <c:tx>
                <c:strRef>
                  <c:f>Sheet1!$A$150</c:f>
                  <c:strCache>
                    <c:ptCount val="1"/>
                    <c:pt idx="0">
                      <c:v>Myanmar</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{52CA4F81-D36E-4D48-94D0-4F1008DC7A15}</c15:txfldGUID>
                      <c15:f>Sheet1!$A$150</c15:f>
                      <c15:dlblFieldTableCache>
                        <c:ptCount val="1"/>
                        <c:pt idx="0">
                          <c:v>Myanmar</c:v>
                        </c:pt>
                      </c15:dlblFieldTableCache>
                    </c15:dlblFTEntry>
                  </c15:dlblFieldTable>
                  <c15:showDataLabelsRange val="0"/>
                </c:ext>
              </c:extLst>
            </c:dLbl>
            <c:dLbl>
              <c:idx val="153"/>
              <c:tx>
                <c:strRef>
                  <c:f>Sheet1!$A$155</c:f>
                  <c:strCache>
                    <c:ptCount val="1"/>
                    <c:pt idx="0">
                      <c:v>Tonga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{69A7598A-CD9E-0D44-AE2D-E017FA2CFCC9}</c15:txfldGUID>
                      <c15:f>Sheet1!$A$155</c15:f>
                      <c15:dlblFieldTableCache>
                        <c:ptCount val="1"/>
                        <c:pt idx="0">
                          <c:v>Tonga</c:v>
                        </c:pt>
                      </c15:dlblFieldTableCache>
                    </c15:dlblFTEntry>
                  </c15:dlblFieldTable>
                  <c15:showDataLabelsRange val="0"/>
                </c:ext>
              </c:extLst>
            </c:dLbl>
            <c:dLbl>
              <c:idx val="154"/>
              <c:tx>
                <c:strRef>
                  <c:f>Sheet1!$A$156</c:f>
                  <c:strCache>
                    <c:ptCount val="1"/>
                    <c:pt idx="0">
                      <c:v>Qatar</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{1576058D-1FD4-D74B-A8D9-AC7CB323F619}</c15:txfldGUID>
                      <c15:f>Sheet1!$A$156</c15:f>
                      <c15:dlblFieldTableCache>
                        <c:ptCount val="1"/>
                        <c:pt idx="0">
                          <c:v>Qatar</c:v>
                        </c:pt>
                      </c15:dlblFieldTableCache>
                    </c15:dlblFTEntry>
                  </c15:dlblFieldTable>
                  <c15:showDataLabelsRange val="0"/>
                </c:ext>
              </c:extLst>
            </c:dLbl>
            <c:dLbl>
              <c:idx val="156"/>
              <c:tx>
                <c:strRef>
                  <c:f>Sheet1!$A$158</c:f>
                  <c:strCache>
                    <c:ptCount val="1"/>
                    <c:pt idx="0">
                      <c:v>Saudi Arabia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{C6D679C6-C9D2-0041-85AA-072D3A31B293}</c15:txfldGUID>
                      <c15:f>Sheet1!$A$158</c15:f>
                      <c15:dlblFieldTableCache>
                        <c:ptCount val="1"/>
                        <c:pt idx="0">
                          <c:v>Saudi Arabia</c:v>
                        </c:pt>
                      </c15:dlblFieldTableCache>
                    </c15:dlblFTEntry>
                  </c15:dlblFieldTable>
                  <c15:showDataLabelsRange val="0"/>
                </c:ext>
              </c:extLst>
            </c:dLbl>
            <c:dLbl>
              <c:idx val="157"/>
              <c:layout>
                <c:manualLayout>
                  <c:x val="-0.0510377032744038"/>
                  <c:y val="-0.0384033028856405"/>
                </c:manualLayout>
              </c:layout>
              <c:tx>
                <c:strRef>
                  <c:f>Sheet1!$A$159</c:f>
                  <c:strCache>
                    <c:ptCount val="1"/>
                    <c:pt idx="0">
                      <c:v>Iceland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{4030EE2B-42F5-2A45-B7E1-75154410869E}</c15:txfldGUID>
                      <c15:f>Sheet1!$A$159</c15:f>
                      <c15:dlblFieldTableCache>
                        <c:ptCount val="1"/>
                        <c:pt idx="0">
                          <c:v>Iceland</c:v>
                        </c:pt>
                      </c15:dlblFieldTableCache>
                    </c15:dlblFTEntry>
                  </c15:dlblFieldTable>
                  <c15:showDataLabelsRange val="0"/>
                </c:ext>
              </c:extLst>
            </c:dLbl>
            <c:dLbl>
              <c:idx val="159"/>
              <c:tx>
                <c:strRef>
                  <c:f>Sheet1!$A$161</c:f>
                  <c:strCache>
                    <c:ptCount val="1"/>
                    <c:pt idx="0">
                      <c:v>Maldives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{7042D23E-A21C-A841-A256-19EA9CA9F6C3}</c15:txfldGUID>
                      <c15:f>Sheet1!$A$161</c15:f>
                      <c15:dlblFieldTableCache>
                        <c:ptCount val="1"/>
                        <c:pt idx="0">
                          <c:v>Maldives</c:v>
                        </c:pt>
                      </c15:dlblFieldTableCache>
                    </c15:dlblFTEntry>
                  </c15:dlblFieldTable>
                  <c15:showDataLabelsRange val="0"/>
                </c:ext>
              </c:extLst>
            </c:dLbl>
            <c:dLbl>
              <c:idx val="161"/>
              <c:tx>
                <c:strRef>
                  <c:f>Sheet1!$A$163</c:f>
                  <c:strCache>
                    <c:ptCount val="1"/>
                    <c:pt idx="0">
                      <c:v>Poland</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{C87522A1-0E8B-B645-8E10-44E90E4B28C4}</c15:txfldGUID>
                      <c15:f>Sheet1!$A$163</c15:f>
                      <c15:dlblFieldTableCache>
                        <c:ptCount val="1"/>
                        <c:pt idx="0">
                          <c:v>Poland</c:v>
                        </c:pt>
                      </c15:dlblFieldTableCache>
                    </c15:dlblFTEntry>
                  </c15:dlblFieldTable>
                  <c15:showDataLabelsRange val="0"/>
                </c:ext>
              </c:extLst>
            </c:dLbl>
            <c:dLbl>
              <c:idx val="162"/>
              <c:tx>
                <c:strRef>
                  <c:f>Sheet1!$A$164</c:f>
                  <c:strCache>
                    <c:ptCount val="1"/>
                    <c:pt idx="0">
                      <c:v>Bahrain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{8221CA17-E18B-0345-9D51-6501AF068461}</c15:txfldGUID>
                      <c15:f>Sheet1!$A$164</c15:f>
                      <c15:dlblFieldTableCache>
                        <c:ptCount val="1"/>
                        <c:pt idx="0">
                          <c:v>Bahrain</c:v>
                        </c:pt>
                      </c15:dlblFieldTableCache>
                    </c15:dlblFTEntry>
                  </c15:dlblFieldTable>
                  <c15:showDataLabelsRange val="0"/>
                </c:ext>
              </c:extLst>
            </c:dLbl>
            <c:dLbl>
              <c:idx val="165"/>
              <c:tx>
                <c:strRef>
                  <c:f>Sheet1!$A$167</c:f>
                  <c:strCache>
                    <c:ptCount val="1"/>
                    <c:pt idx="0">
                      <c:v>Kuwait</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{AB1B3F6A-1EE7-B243-8B8D-61C25D8719F5}</c15:txfldGUID>
                      <c15:f>Sheet1!$A$167</c15:f>
                      <c15:dlblFieldTableCache>
                        <c:ptCount val="1"/>
                        <c:pt idx="0">
                          <c:v>Kuwait</c:v>
                        </c:pt>
                      </c15:dlblFieldTableCache>
                    </c15:dlblFTEntry>
                  </c15:dlblFieldTable>
                  <c15:showDataLabelsRange val="0"/>
                </c:ext>
              </c:extLst>
            </c:dLbl>
            <c:dLbl>
              <c:idx val="166"/>
              <c:tx>
                <c:strRef>
                  <c:f>Sheet1!$A$168</c:f>
                  <c:strCache>
                    <c:ptCount val="1"/>
                    <c:pt idx="0">
                      <c:v>Malaysia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{E0D7AE84-D610-364C-BC9F-94250A45E518}</c15:txfldGUID>
                      <c15:f>Sheet1!$A$168</c15:f>
                      <c15:dlblFieldTableCache>
                        <c:ptCount val="1"/>
                        <c:pt idx="0">
                          <c:v>Malaysia</c:v>
                        </c:pt>
                      </c15:dlblFieldTableCache>
                    </c15:dlblFTEntry>
                  </c15:dlblFieldTable>
                  <c15:showDataLabelsRange val="0"/>
                </c:ext>
              </c:extLst>
            </c:dLbl>
            <c:dLbl>
              <c:idx val="167"/>
              <c:tx>
                <c:strRef>
                  <c:f>Sheet1!$A$169</c:f>
                  <c:strCache>
                    <c:ptCount val="1"/>
                    <c:pt idx="0">
                      <c:v>Czech Republic</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{75569041-F9FB-0A43-9ADE-A498EAB781EF}</c15:txfldGUID>
                      <c15:f>Sheet1!$A$169</c15:f>
                      <c15:dlblFieldTableCache>
                        <c:ptCount val="1"/>
                        <c:pt idx="0">
                          <c:v>Czech Republic</c:v>
                        </c:pt>
                      </c15:dlblFieldTableCache>
                    </c15:dlblFTEntry>
                  </c15:dlblFieldTable>
                  <c15:showDataLabelsRange val="0"/>
                </c:ext>
              </c:extLst>
            </c:dLbl>
            <c:dLbl>
              <c:idx val="168"/>
              <c:tx>
                <c:strRef>
                  <c:f>Sheet1!$A$170</c:f>
                  <c:strCache>
                    <c:ptCount val="1"/>
                    <c:pt idx="0">
                      <c:v>Greece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{D4B8A04F-C4D5-0F4B-AD04-7A39132F96EA}</c15:txfldGUID>
                      <c15:f>Sheet1!$A$170</c15:f>
                      <c15:dlblFieldTableCache>
                        <c:ptCount val="1"/>
                        <c:pt idx="0">
                          <c:v>Greece</c:v>
                        </c:pt>
                      </c15:dlblFieldTableCache>
                    </c15:dlblFTEntry>
                  </c15:dlblFieldTable>
                  <c15:showDataLabelsRange val="0"/>
                </c:ext>
              </c:extLst>
            </c:dLbl>
            <c:dLbl>
              <c:idx val="176"/>
              <c:tx>
                <c:strRef>
                  <c:f>Sheet1!$A$178</c:f>
                  <c:strCache>
                    <c:ptCount val="1"/>
                    <c:pt idx="0">
                      <c:v>Oman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{8AC12D54-000E-3C47-A81D-E34E6CAB85A6}</c15:txfldGUID>
                      <c15:f>Sheet1!$A$178</c15:f>
                      <c15:dlblFieldTableCache>
                        <c:ptCount val="1"/>
                        <c:pt idx="0">
                          <c:v>Oman</c:v>
                        </c:pt>
                      </c15:dlblFieldTableCache>
                    </c15:dlblFTEntry>
                  </c15:dlblFieldTable>
                  <c15:showDataLabelsRange val="0"/>
                </c:ext>
              </c:extLst>
            </c:dLbl>
            <c:dLbl>
              <c:idx val="177"/>
              <c:tx>
                <c:strRef>
                  <c:f>Sheet1!$A$179</c:f>
                  <c:strCache>
                    <c:ptCount val="1"/>
                    <c:pt idx="0">
                      <c:v>Andorra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{5F92F7A9-22E6-FD4F-9895-606B0B2D3740}</c15:txfldGUID>
                      <c15:f>Sheet1!$A$179</c15:f>
                      <c15:dlblFieldTableCache>
                        <c:ptCount val="1"/>
                        <c:pt idx="0">
                          <c:v>Andorra</c:v>
                        </c:pt>
                      </c15:dlblFieldTableCache>
                    </c15:dlblFTEntry>
                  </c15:dlblFieldTable>
                  <c15:showDataLabelsRange val="0"/>
                </c:ext>
              </c:extLst>
            </c:dLbl>
            <c:dLbl>
              <c:idx val="178"/>
              <c:tx>
                <c:strRef>
                  <c:f>Sheet1!$A$180</c:f>
                  <c:strCache>
                    <c:ptCount val="1"/>
                    <c:pt idx="0">
                      <c:v>Italy</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{80345B9B-C942-1949-AAF6-673DA7A9C68C}</c15:txfldGUID>
                      <c15:f>Sheet1!$A$180</c15:f>
                      <c15:dlblFieldTableCache>
                        <c:ptCount val="1"/>
                        <c:pt idx="0">
                          <c:v>Italy</c:v>
                        </c:pt>
                      </c15:dlblFieldTableCache>
                    </c15:dlblFTEntry>
                  </c15:dlblFieldTable>
                  <c15:showDataLabelsRange val="0"/>
                </c:ext>
              </c:extLst>
            </c:dLbl>
            <c:dLbl>
              <c:idx val="179"/>
              <c:tx>
                <c:strRef>
                  <c:f>Sheet1!$A$181</c:f>
                  <c:strCache>
                    <c:ptCount val="1"/>
                    <c:pt idx="0">
                      <c:v>Tunisia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{2BEEC0CB-1107-8846-A74A-2E003683D88B}</c15:txfldGUID>
                      <c15:f>Sheet1!$A$181</c15:f>
                      <c15:dlblFieldTableCache>
                        <c:ptCount val="1"/>
                        <c:pt idx="0">
                          <c:v>Tunisia</c:v>
                        </c:pt>
                      </c15:dlblFieldTableCache>
                    </c15:dlblFTEntry>
                  </c15:dlblFieldTable>
                  <c15:showDataLabelsRange val="0"/>
                </c:ext>
              </c:extLst>
            </c:dLbl>
            <c:dLbl>
              <c:idx val="181"/>
              <c:layout>
                <c:manualLayout>
                  <c:x val="-0.0478238947752114"/>
                  <c:y val="-0.0234686850967802"/>
                </c:manualLayout>
              </c:layout>
              <c:tx>
                <c:strRef>
                  <c:f>Sheet1!$A$183</c:f>
                  <c:strCache>
                    <c:ptCount val="1"/>
                    <c:pt idx="0">
                      <c:v>Sweden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{2930419A-EDC2-9343-A82B-3C73A4ECB06A}</c15:txfldGUID>
                      <c15:f>Sheet1!$A$183</c15:f>
                      <c15:dlblFieldTableCache>
                        <c:ptCount val="1"/>
                        <c:pt idx="0">
                          <c:v>Sweden</c:v>
                        </c:pt>
                      </c15:dlblFieldTableCache>
                    </c15:dlblFTEntry>
                  </c15:dlblFieldTable>
                  <c15:showDataLabelsRange val="0"/>
                </c:ext>
              </c:extLst>
            </c:dLbl>
            <c:dLbl>
              <c:idx val="182"/>
              <c:layout>
                <c:manualLayout>
                  <c:x val="-0.0286225931390381"/>
                  <c:y val="-0.0256022019237602"/>
                </c:manualLayout>
              </c:layout>
              <c:tx>
                <c:strRef>
                  <c:f>Sheet1!$A$184</c:f>
                  <c:strCache>
                    <c:ptCount val="1"/>
                    <c:pt idx="0">
                      <c:v>Singapore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{8AA6DDC9-EFD0-6C4F-A4DD-1103F94F20BD}</c15:txfldGUID>
                      <c15:f>Sheet1!$A$184</c15:f>
                      <c15:dlblFieldTableCache>
                        <c:ptCount val="1"/>
                        <c:pt idx="0">
                          <c:v>Singapore</c:v>
                        </c:pt>
                      </c15:dlblFieldTableCache>
                    </c15:dlblFTEntry>
                  </c15:dlblFieldTable>
                  <c15:showDataLabelsRange val="0"/>
                </c:ext>
              </c:extLst>
            </c:dLbl>
            <c:dLbl>
              <c:idx val="183"/>
              <c:layout>
                <c:manualLayout>
                  <c:x val="-0.01201461039301"/>
                  <c:y val="-0.00640055048094005"/>
                </c:manualLayout>
              </c:layout>
              <c:tx>
                <c:strRef>
                  <c:f>Sheet1!$A$185</c:f>
                  <c:strCache>
                    <c:ptCount val="1"/>
                    <c:pt idx="0">
                      <c:v>Slovenia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{77BD7EDA-B5D3-864B-84C3-C8E77257BD90}</c15:txfldGUID>
                      <c15:f>Sheet1!$A$185</c15:f>
                      <c15:dlblFieldTableCache>
                        <c:ptCount val="1"/>
                        <c:pt idx="0">
                          <c:v>Slovenia</c:v>
                        </c:pt>
                      </c15:dlblFieldTableCache>
                    </c15:dlblFTEntry>
                  </c15:dlblFieldTable>
                  <c15:showDataLabelsRange val="0"/>
                </c:ext>
              </c:extLst>
            </c:dLbl>
            <c:dLbl>
              <c:idx val="184"/>
              <c:layout>
                <c:manualLayout>
                  <c:x val="-0.0346108044523979"/>
                  <c:y val="-0.0106675841349001"/>
                </c:manualLayout>
              </c:layout>
              <c:tx>
                <c:strRef>
                  <c:f>Sheet1!$A$186</c:f>
                  <c:strCache>
                    <c:ptCount val="1"/>
                    <c:pt idx="0">
                      <c:v>Japan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{CA3B50B8-6AB0-F748-9F58-7C304C52EEC7}</c15:txfldGUID>
                      <c15:f>Sheet1!$A$186</c15:f>
                      <c15:dlblFieldTableCache>
                        <c:ptCount val="1"/>
                        <c:pt idx="0">
                          <c:v>Japan</c:v>
                        </c:pt>
                      </c15:dlblFieldTableCache>
                    </c15:dlblFTEntry>
                  </c15:dlblFieldTable>
                  <c15:showDataLabelsRange val="0"/>
                </c:ext>
              </c:extLst>
            </c:dLbl>
            <c:dLbl>
              <c:idx val="185"/>
              <c:tx>
                <c:strRef>
                  <c:f>Sheet1!$A$187</c:f>
                  <c:strCache>
                    <c:ptCount val="1"/>
                    <c:pt idx="0">
                      <c:v>China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{BB23C193-0AE0-544A-A2E5-A66553561676}</c15:txfldGUID>
                      <c15:f>Sheet1!$A$187</c15:f>
                      <c15:dlblFieldTableCache>
                        <c:ptCount val="1"/>
                        <c:pt idx="0">
                          <c:v>China</c:v>
                        </c:pt>
                      </c15:dlblFieldTableCache>
                    </c15:dlblFTEntry>
                  </c15:dlblFieldTable>
                  <c15:showDataLabelsRange val="0"/>
                </c:ext>
              </c:extLst>
            </c:dLbl>
            <c:dLbl>
              <c:idx val="186"/>
              <c:tx>
                <c:strRef>
                  <c:f>Sheet1!$A$188</c:f>
                  <c:strCache>
                    <c:ptCount val="1"/>
                    <c:pt idx="0">
                      <c:v>Cyprus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{FECC9BBA-3D11-6446-9258-750C0BAFB577}</c15:txfldGUID>
                      <c15:f>Sheet1!$A$188</c15:f>
                      <c15:dlblFieldTableCache>
                        <c:ptCount val="1"/>
                        <c:pt idx="0">
                          <c:v>Cyprus</c:v>
                        </c:pt>
                      </c15:dlblFieldTableCache>
                    </c15:dlblFTEntry>
                  </c15:dlblFieldTable>
                  <c15:showDataLabelsRange val="0"/>
                </c:ext>
              </c:extLst>
            </c:dLbl>
            <c:dLbl>
              <c:idx val="187"/>
              <c:tx>
                <c:strRef>
                  <c:f>Sheet1!$A$189</c:f>
                  <c:strCache>
                    <c:ptCount val="1"/>
                    <c:pt idx="0">
                      <c:v>Algeria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{46A4A68E-32D6-1943-AD1D-1CCC50BA0380}</c15:txfldGUID>
                      <c15:f>Sheet1!$A$189</c15:f>
                      <c15:dlblFieldTableCache>
                        <c:ptCount val="1"/>
                        <c:pt idx="0">
                          <c:v>Algeria</c:v>
                        </c:pt>
                      </c15:dlblFieldTableCache>
                    </c15:dlblFTEntry>
                  </c15:dlblFieldTable>
                  <c15:showDataLabelsRange val="0"/>
                </c:ext>
              </c:extLst>
            </c:dLbl>
            <c:dLbl>
              <c:idx val="191"/>
              <c:tx>
                <c:strRef>
                  <c:f>Sheet1!$A$193</c:f>
                  <c:strCache>
                    <c:ptCount val="1"/>
                    <c:pt idx="0">
                      <c:v>Libyan Arab Jamahiriya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{057A3140-6941-D64C-87E5-8F32CDE0263C}</c15:txfldGUID>
                      <c15:f>Sheet1!$A$193</c15:f>
                      <c15:dlblFieldTableCache>
                        <c:ptCount val="1"/>
                        <c:pt idx="0">
                          <c:v>Libyan Arab Jamahiriya</c:v>
                        </c:pt>
                      </c15:dlblFieldTableCache>
                    </c15:dlblFTEntry>
                  </c15:dlblFieldTable>
                  <c15:showDataLabelsRange val="0"/>
                </c:ext>
              </c:extLst>
            </c:dLbl>
            <c:dLbl>
              <c:idx val="192"/>
              <c:tx>
                <c:strRef>
                  <c:f>Sheet1!$A$194</c:f>
                  <c:strCache>
                    <c:ptCount val="1"/>
                    <c:pt idx="0">
                      <c:v>Macau SAR</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{522680DC-367D-5E41-B8E3-019351C10FC0}</c15:txfldGUID>
                      <c15:f>Sheet1!$A$194</c15:f>
                      <c15:dlblFieldTableCache>
                        <c:ptCount val="1"/>
                        <c:pt idx="0">
                          <c:v>Macau SAR</c:v>
                        </c:pt>
                      </c15:dlblFieldTableCache>
                    </c15:dlblFTEntry>
                  </c15:dlblFieldTable>
                  <c15:showDataLabelsRange val="0"/>
                </c:ext>
              </c:extLst>
            </c:dLbl>
            <c:dLbl>
              <c:idx val="194"/>
              <c:tx>
                <c:strRef>
                  <c:f>Sheet1!$A$196</c:f>
                  <c:strCache>
                    <c:ptCount val="1"/>
                    <c:pt idx="0">
                      <c:v>San Marino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{01639AE9-1DC4-3B47-8777-749C6AC174B3}</c15:txfldGUID>
                      <c15:f>Sheet1!$A$196</c15:f>
                      <c15:dlblFieldTableCache>
                        <c:ptCount val="1"/>
                        <c:pt idx="0">
                          <c:v>San Marino</c:v>
                        </c:pt>
                      </c15:dlblFieldTableCache>
                    </c15:dlblFTEntry>
                  </c15:dlblFieldTable>
                  <c15:showDataLabelsRange val="0"/>
                </c:ext>
              </c:extLst>
            </c:dLbl>
            <c:dLbl>
              <c:idx val="195"/>
              <c:tx>
                <c:strRef>
                  <c:f>Sheet1!$A$197</c:f>
                  <c:strCache>
                    <c:ptCount val="1"/>
                    <c:pt idx="0">
                      <c:v>Korea (North) Democratic Peoples's Republic of Korea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{D8429923-44C1-2844-A8A2-C69AE1359CDA}</c15:txfldGUID>
                      <c15:f>Sheet1!$A$197</c15:f>
                      <c15:dlblFieldTableCache>
                        <c:ptCount val="1"/>
                        <c:pt idx="0">
                          <c:v>Korea (North) Democratic Peoples's Republic of Korea</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Sheet1!$B$2:$B$197</c:f>
              <c:numCache>
                <c:formatCode>General</c:formatCode>
                <c:ptCount val="196"/>
                <c:pt idx="0">
                  <c:v>50.6</c:v>
                </c:pt>
                <c:pt idx="2">
                  <c:v>40.1</c:v>
                </c:pt>
                <c:pt idx="3">
                  <c:v>47.3</c:v>
                </c:pt>
                <c:pt idx="5">
                  <c:v>39.0</c:v>
                </c:pt>
                <c:pt idx="6">
                  <c:v>44.3</c:v>
                </c:pt>
                <c:pt idx="8">
                  <c:v>45.7</c:v>
                </c:pt>
                <c:pt idx="9">
                  <c:v>38.6</c:v>
                </c:pt>
                <c:pt idx="11">
                  <c:v>50.8</c:v>
                </c:pt>
                <c:pt idx="12">
                  <c:v>47.4</c:v>
                </c:pt>
                <c:pt idx="13">
                  <c:v>44.1</c:v>
                </c:pt>
                <c:pt idx="14">
                  <c:v>39.0</c:v>
                </c:pt>
                <c:pt idx="15">
                  <c:v>44.0</c:v>
                </c:pt>
                <c:pt idx="16">
                  <c:v>36.7</c:v>
                </c:pt>
                <c:pt idx="17">
                  <c:v>34.1</c:v>
                </c:pt>
                <c:pt idx="18">
                  <c:v>64.9</c:v>
                </c:pt>
                <c:pt idx="20">
                  <c:v>39.5</c:v>
                </c:pt>
                <c:pt idx="23">
                  <c:v>43.7</c:v>
                </c:pt>
                <c:pt idx="24">
                  <c:v>47.4</c:v>
                </c:pt>
                <c:pt idx="25">
                  <c:v>36.5</c:v>
                </c:pt>
                <c:pt idx="26">
                  <c:v>44.5</c:v>
                </c:pt>
                <c:pt idx="27">
                  <c:v>50.4</c:v>
                </c:pt>
                <c:pt idx="28">
                  <c:v>34.6</c:v>
                </c:pt>
                <c:pt idx="29">
                  <c:v>29.5</c:v>
                </c:pt>
                <c:pt idx="30">
                  <c:v>52.3</c:v>
                </c:pt>
                <c:pt idx="31">
                  <c:v>56.6</c:v>
                </c:pt>
                <c:pt idx="32">
                  <c:v>47.2</c:v>
                </c:pt>
                <c:pt idx="33">
                  <c:v>47.1</c:v>
                </c:pt>
                <c:pt idx="34">
                  <c:v>41.9</c:v>
                </c:pt>
                <c:pt idx="35">
                  <c:v>73.3</c:v>
                </c:pt>
                <c:pt idx="36">
                  <c:v>47.6</c:v>
                </c:pt>
                <c:pt idx="37">
                  <c:v>53.5</c:v>
                </c:pt>
                <c:pt idx="38">
                  <c:v>50.6</c:v>
                </c:pt>
                <c:pt idx="39">
                  <c:v>60.0</c:v>
                </c:pt>
                <c:pt idx="40">
                  <c:v>56.2</c:v>
                </c:pt>
                <c:pt idx="41">
                  <c:v>41.3</c:v>
                </c:pt>
                <c:pt idx="43">
                  <c:v>49.4</c:v>
                </c:pt>
                <c:pt idx="48">
                  <c:v>51.0</c:v>
                </c:pt>
                <c:pt idx="49">
                  <c:v>44.2</c:v>
                </c:pt>
                <c:pt idx="50">
                  <c:v>50.5</c:v>
                </c:pt>
                <c:pt idx="53">
                  <c:v>39.0</c:v>
                </c:pt>
                <c:pt idx="55">
                  <c:v>54.8</c:v>
                </c:pt>
                <c:pt idx="56">
                  <c:v>37.7</c:v>
                </c:pt>
                <c:pt idx="58">
                  <c:v>73.9</c:v>
                </c:pt>
                <c:pt idx="61">
                  <c:v>40.7</c:v>
                </c:pt>
                <c:pt idx="62">
                  <c:v>50.4</c:v>
                </c:pt>
                <c:pt idx="64">
                  <c:v>50.9</c:v>
                </c:pt>
                <c:pt idx="65">
                  <c:v>47.2</c:v>
                </c:pt>
                <c:pt idx="66">
                  <c:v>41.5</c:v>
                </c:pt>
                <c:pt idx="67">
                  <c:v>48.4</c:v>
                </c:pt>
                <c:pt idx="70">
                  <c:v>52.8</c:v>
                </c:pt>
                <c:pt idx="72">
                  <c:v>53.9</c:v>
                </c:pt>
                <c:pt idx="73">
                  <c:v>50.1</c:v>
                </c:pt>
                <c:pt idx="74">
                  <c:v>45.5</c:v>
                </c:pt>
                <c:pt idx="75">
                  <c:v>52.9</c:v>
                </c:pt>
                <c:pt idx="76">
                  <c:v>45.0</c:v>
                </c:pt>
                <c:pt idx="77">
                  <c:v>47.5</c:v>
                </c:pt>
                <c:pt idx="79">
                  <c:v>56.4</c:v>
                </c:pt>
                <c:pt idx="80">
                  <c:v>56.5</c:v>
                </c:pt>
                <c:pt idx="82">
                  <c:v>44.5</c:v>
                </c:pt>
                <c:pt idx="83">
                  <c:v>46.4</c:v>
                </c:pt>
                <c:pt idx="84">
                  <c:v>41.7</c:v>
                </c:pt>
                <c:pt idx="85">
                  <c:v>39.4</c:v>
                </c:pt>
                <c:pt idx="87">
                  <c:v>53.7</c:v>
                </c:pt>
                <c:pt idx="88">
                  <c:v>45.0</c:v>
                </c:pt>
                <c:pt idx="89">
                  <c:v>54.6</c:v>
                </c:pt>
                <c:pt idx="90">
                  <c:v>34.4</c:v>
                </c:pt>
                <c:pt idx="94">
                  <c:v>36.8</c:v>
                </c:pt>
                <c:pt idx="95">
                  <c:v>43.0</c:v>
                </c:pt>
                <c:pt idx="96">
                  <c:v>27.0</c:v>
                </c:pt>
                <c:pt idx="97">
                  <c:v>40.8</c:v>
                </c:pt>
                <c:pt idx="98">
                  <c:v>42.0</c:v>
                </c:pt>
                <c:pt idx="99">
                  <c:v>45.4</c:v>
                </c:pt>
                <c:pt idx="101">
                  <c:v>33.8</c:v>
                </c:pt>
                <c:pt idx="102">
                  <c:v>50.8</c:v>
                </c:pt>
                <c:pt idx="103">
                  <c:v>46.4</c:v>
                </c:pt>
                <c:pt idx="107">
                  <c:v>36.1</c:v>
                </c:pt>
                <c:pt idx="108">
                  <c:v>37.1</c:v>
                </c:pt>
                <c:pt idx="109">
                  <c:v>34.4</c:v>
                </c:pt>
                <c:pt idx="111">
                  <c:v>40.2</c:v>
                </c:pt>
                <c:pt idx="112">
                  <c:v>33.5</c:v>
                </c:pt>
                <c:pt idx="113">
                  <c:v>38.4</c:v>
                </c:pt>
                <c:pt idx="114">
                  <c:v>32.2</c:v>
                </c:pt>
                <c:pt idx="115">
                  <c:v>41.8</c:v>
                </c:pt>
                <c:pt idx="116">
                  <c:v>44.1</c:v>
                </c:pt>
                <c:pt idx="117">
                  <c:v>28.2</c:v>
                </c:pt>
                <c:pt idx="118">
                  <c:v>47.5</c:v>
                </c:pt>
                <c:pt idx="120">
                  <c:v>44.5</c:v>
                </c:pt>
                <c:pt idx="122">
                  <c:v>38.8</c:v>
                </c:pt>
                <c:pt idx="123">
                  <c:v>40.2</c:v>
                </c:pt>
                <c:pt idx="124">
                  <c:v>33.6</c:v>
                </c:pt>
                <c:pt idx="125">
                  <c:v>40.9</c:v>
                </c:pt>
                <c:pt idx="126">
                  <c:v>43.4</c:v>
                </c:pt>
                <c:pt idx="128">
                  <c:v>43.0</c:v>
                </c:pt>
                <c:pt idx="129">
                  <c:v>34.0</c:v>
                </c:pt>
                <c:pt idx="130">
                  <c:v>48.1</c:v>
                </c:pt>
                <c:pt idx="131">
                  <c:v>32.0</c:v>
                </c:pt>
                <c:pt idx="132">
                  <c:v>39.3</c:v>
                </c:pt>
                <c:pt idx="133">
                  <c:v>32.6</c:v>
                </c:pt>
                <c:pt idx="135">
                  <c:v>42.1</c:v>
                </c:pt>
                <c:pt idx="136">
                  <c:v>39.1</c:v>
                </c:pt>
                <c:pt idx="137">
                  <c:v>26.0</c:v>
                </c:pt>
                <c:pt idx="139">
                  <c:v>31.2</c:v>
                </c:pt>
                <c:pt idx="140">
                  <c:v>28.0</c:v>
                </c:pt>
                <c:pt idx="141">
                  <c:v>36.0</c:v>
                </c:pt>
                <c:pt idx="142">
                  <c:v>32.8</c:v>
                </c:pt>
                <c:pt idx="144">
                  <c:v>39.4</c:v>
                </c:pt>
                <c:pt idx="145">
                  <c:v>36.0</c:v>
                </c:pt>
                <c:pt idx="146">
                  <c:v>29.3</c:v>
                </c:pt>
                <c:pt idx="149">
                  <c:v>28.0</c:v>
                </c:pt>
                <c:pt idx="150">
                  <c:v>32.0</c:v>
                </c:pt>
                <c:pt idx="151">
                  <c:v>31.1</c:v>
                </c:pt>
                <c:pt idx="152">
                  <c:v>38.0</c:v>
                </c:pt>
                <c:pt idx="155">
                  <c:v>35.8</c:v>
                </c:pt>
                <c:pt idx="157">
                  <c:v>25.0</c:v>
                </c:pt>
                <c:pt idx="158">
                  <c:v>38.9</c:v>
                </c:pt>
                <c:pt idx="160">
                  <c:v>30.1</c:v>
                </c:pt>
                <c:pt idx="161">
                  <c:v>36.0</c:v>
                </c:pt>
                <c:pt idx="163">
                  <c:v>29.0</c:v>
                </c:pt>
                <c:pt idx="164">
                  <c:v>32.0</c:v>
                </c:pt>
                <c:pt idx="166">
                  <c:v>40.3</c:v>
                </c:pt>
                <c:pt idx="167">
                  <c:v>26.0</c:v>
                </c:pt>
                <c:pt idx="168">
                  <c:v>33.0</c:v>
                </c:pt>
                <c:pt idx="169">
                  <c:v>26.0</c:v>
                </c:pt>
                <c:pt idx="170">
                  <c:v>28.0</c:v>
                </c:pt>
                <c:pt idx="171">
                  <c:v>28.0</c:v>
                </c:pt>
                <c:pt idx="172">
                  <c:v>26.0</c:v>
                </c:pt>
                <c:pt idx="173">
                  <c:v>26.0</c:v>
                </c:pt>
                <c:pt idx="174">
                  <c:v>28.0</c:v>
                </c:pt>
                <c:pt idx="175">
                  <c:v>26.0</c:v>
                </c:pt>
                <c:pt idx="178">
                  <c:v>33.0</c:v>
                </c:pt>
                <c:pt idx="179">
                  <c:v>40.6</c:v>
                </c:pt>
                <c:pt idx="180">
                  <c:v>24.0</c:v>
                </c:pt>
                <c:pt idx="181">
                  <c:v>23.0</c:v>
                </c:pt>
                <c:pt idx="182">
                  <c:v>48.1</c:v>
                </c:pt>
                <c:pt idx="183">
                  <c:v>24.0</c:v>
                </c:pt>
                <c:pt idx="184">
                  <c:v>31.9</c:v>
                </c:pt>
                <c:pt idx="185">
                  <c:v>44.9</c:v>
                </c:pt>
                <c:pt idx="186">
                  <c:v>29.0</c:v>
                </c:pt>
                <c:pt idx="187">
                  <c:v>35.4</c:v>
                </c:pt>
                <c:pt idx="188">
                  <c:v>51.4</c:v>
                </c:pt>
                <c:pt idx="189">
                  <c:v>31.1</c:v>
                </c:pt>
                <c:pt idx="190">
                  <c:v>27.0</c:v>
                </c:pt>
                <c:pt idx="193">
                  <c:v>31.6</c:v>
                </c:pt>
              </c:numCache>
            </c:numRef>
          </c:xVal>
          <c:yVal>
            <c:numRef>
              <c:f>Sheet1!$C$2:$C$197</c:f>
              <c:numCache>
                <c:formatCode>General</c:formatCode>
                <c:ptCount val="196"/>
                <c:pt idx="0">
                  <c:v>198.9</c:v>
                </c:pt>
                <c:pt idx="1">
                  <c:v>193.0</c:v>
                </c:pt>
                <c:pt idx="2">
                  <c:v>190.0</c:v>
                </c:pt>
                <c:pt idx="3">
                  <c:v>185.0</c:v>
                </c:pt>
                <c:pt idx="4">
                  <c:v>177.0</c:v>
                </c:pt>
                <c:pt idx="5">
                  <c:v>177.0</c:v>
                </c:pt>
                <c:pt idx="6">
                  <c:v>170.0</c:v>
                </c:pt>
                <c:pt idx="7">
                  <c:v>165.0</c:v>
                </c:pt>
                <c:pt idx="8">
                  <c:v>159.0</c:v>
                </c:pt>
                <c:pt idx="9">
                  <c:v>153.0</c:v>
                </c:pt>
                <c:pt idx="10">
                  <c:v>151.0</c:v>
                </c:pt>
                <c:pt idx="11">
                  <c:v>151.0</c:v>
                </c:pt>
                <c:pt idx="12">
                  <c:v>148.0</c:v>
                </c:pt>
                <c:pt idx="13">
                  <c:v>144.0</c:v>
                </c:pt>
                <c:pt idx="14">
                  <c:v>143.0</c:v>
                </c:pt>
                <c:pt idx="15">
                  <c:v>141.0</c:v>
                </c:pt>
                <c:pt idx="16">
                  <c:v>139.0</c:v>
                </c:pt>
                <c:pt idx="17">
                  <c:v>133.0</c:v>
                </c:pt>
                <c:pt idx="18">
                  <c:v>132.9</c:v>
                </c:pt>
                <c:pt idx="19">
                  <c:v>131.5</c:v>
                </c:pt>
                <c:pt idx="20">
                  <c:v>131.0</c:v>
                </c:pt>
                <c:pt idx="21">
                  <c:v>128.0</c:v>
                </c:pt>
                <c:pt idx="22">
                  <c:v>127.0</c:v>
                </c:pt>
                <c:pt idx="23">
                  <c:v>123.0</c:v>
                </c:pt>
                <c:pt idx="24">
                  <c:v>123.0</c:v>
                </c:pt>
                <c:pt idx="25">
                  <c:v>114.0</c:v>
                </c:pt>
                <c:pt idx="26">
                  <c:v>111.1</c:v>
                </c:pt>
                <c:pt idx="27">
                  <c:v>111.0</c:v>
                </c:pt>
                <c:pt idx="28">
                  <c:v>110.0</c:v>
                </c:pt>
                <c:pt idx="29">
                  <c:v>109.1</c:v>
                </c:pt>
                <c:pt idx="30">
                  <c:v>108.5</c:v>
                </c:pt>
                <c:pt idx="31">
                  <c:v>107.9</c:v>
                </c:pt>
                <c:pt idx="32">
                  <c:v>106.3</c:v>
                </c:pt>
                <c:pt idx="33">
                  <c:v>103.9</c:v>
                </c:pt>
                <c:pt idx="34">
                  <c:v>103.0</c:v>
                </c:pt>
                <c:pt idx="35">
                  <c:v>101.3</c:v>
                </c:pt>
                <c:pt idx="36">
                  <c:v>100.8</c:v>
                </c:pt>
                <c:pt idx="37">
                  <c:v>100.0</c:v>
                </c:pt>
                <c:pt idx="38">
                  <c:v>98.0</c:v>
                </c:pt>
                <c:pt idx="39">
                  <c:v>98.0</c:v>
                </c:pt>
                <c:pt idx="40">
                  <c:v>96.2</c:v>
                </c:pt>
                <c:pt idx="41">
                  <c:v>96.0</c:v>
                </c:pt>
                <c:pt idx="42">
                  <c:v>94.5</c:v>
                </c:pt>
                <c:pt idx="43">
                  <c:v>92.1</c:v>
                </c:pt>
                <c:pt idx="44">
                  <c:v>92.0</c:v>
                </c:pt>
                <c:pt idx="45">
                  <c:v>92.0</c:v>
                </c:pt>
                <c:pt idx="46">
                  <c:v>91.0</c:v>
                </c:pt>
                <c:pt idx="47">
                  <c:v>90.7</c:v>
                </c:pt>
                <c:pt idx="48">
                  <c:v>90.3</c:v>
                </c:pt>
                <c:pt idx="49">
                  <c:v>90.0</c:v>
                </c:pt>
                <c:pt idx="50">
                  <c:v>89.0</c:v>
                </c:pt>
                <c:pt idx="51">
                  <c:v>88.6</c:v>
                </c:pt>
                <c:pt idx="52">
                  <c:v>88.2</c:v>
                </c:pt>
                <c:pt idx="53">
                  <c:v>88.0</c:v>
                </c:pt>
                <c:pt idx="54">
                  <c:v>85.0</c:v>
                </c:pt>
                <c:pt idx="55">
                  <c:v>83.2</c:v>
                </c:pt>
                <c:pt idx="56">
                  <c:v>80.0</c:v>
                </c:pt>
                <c:pt idx="57">
                  <c:v>75.0</c:v>
                </c:pt>
                <c:pt idx="58">
                  <c:v>74.0</c:v>
                </c:pt>
                <c:pt idx="59">
                  <c:v>72.0</c:v>
                </c:pt>
                <c:pt idx="60">
                  <c:v>71.6</c:v>
                </c:pt>
                <c:pt idx="61">
                  <c:v>70.0</c:v>
                </c:pt>
                <c:pt idx="62">
                  <c:v>70.0</c:v>
                </c:pt>
                <c:pt idx="63">
                  <c:v>70.0</c:v>
                </c:pt>
                <c:pt idx="64">
                  <c:v>68.6</c:v>
                </c:pt>
                <c:pt idx="65">
                  <c:v>68.5</c:v>
                </c:pt>
                <c:pt idx="66">
                  <c:v>68.0</c:v>
                </c:pt>
                <c:pt idx="67">
                  <c:v>67.5</c:v>
                </c:pt>
                <c:pt idx="68">
                  <c:v>67.3</c:v>
                </c:pt>
                <c:pt idx="69">
                  <c:v>66.8</c:v>
                </c:pt>
                <c:pt idx="70">
                  <c:v>65.9</c:v>
                </c:pt>
                <c:pt idx="71">
                  <c:v>65.7</c:v>
                </c:pt>
                <c:pt idx="72">
                  <c:v>65.0</c:v>
                </c:pt>
                <c:pt idx="73">
                  <c:v>64.9</c:v>
                </c:pt>
                <c:pt idx="74">
                  <c:v>60.3</c:v>
                </c:pt>
                <c:pt idx="75">
                  <c:v>60.1</c:v>
                </c:pt>
                <c:pt idx="76">
                  <c:v>59.6</c:v>
                </c:pt>
                <c:pt idx="77">
                  <c:v>59.0</c:v>
                </c:pt>
                <c:pt idx="78">
                  <c:v>58.6</c:v>
                </c:pt>
                <c:pt idx="79">
                  <c:v>56.0</c:v>
                </c:pt>
                <c:pt idx="80">
                  <c:v>54.0</c:v>
                </c:pt>
                <c:pt idx="81">
                  <c:v>53.9</c:v>
                </c:pt>
                <c:pt idx="82">
                  <c:v>53.0</c:v>
                </c:pt>
                <c:pt idx="83">
                  <c:v>52.5</c:v>
                </c:pt>
                <c:pt idx="84">
                  <c:v>52.3</c:v>
                </c:pt>
                <c:pt idx="85">
                  <c:v>52.0</c:v>
                </c:pt>
                <c:pt idx="86">
                  <c:v>51.4</c:v>
                </c:pt>
                <c:pt idx="87">
                  <c:v>51.0</c:v>
                </c:pt>
                <c:pt idx="88">
                  <c:v>51.0</c:v>
                </c:pt>
                <c:pt idx="89">
                  <c:v>50.6</c:v>
                </c:pt>
                <c:pt idx="90">
                  <c:v>50.0</c:v>
                </c:pt>
                <c:pt idx="91">
                  <c:v>49.7</c:v>
                </c:pt>
                <c:pt idx="92">
                  <c:v>47.1</c:v>
                </c:pt>
                <c:pt idx="93">
                  <c:v>46.3</c:v>
                </c:pt>
                <c:pt idx="94">
                  <c:v>45.2</c:v>
                </c:pt>
                <c:pt idx="95">
                  <c:v>44.1</c:v>
                </c:pt>
                <c:pt idx="96">
                  <c:v>44.1</c:v>
                </c:pt>
                <c:pt idx="97">
                  <c:v>43.8</c:v>
                </c:pt>
                <c:pt idx="98">
                  <c:v>43.3</c:v>
                </c:pt>
                <c:pt idx="99">
                  <c:v>43.0</c:v>
                </c:pt>
                <c:pt idx="100">
                  <c:v>42.1</c:v>
                </c:pt>
                <c:pt idx="101">
                  <c:v>41.9</c:v>
                </c:pt>
                <c:pt idx="102">
                  <c:v>41.5</c:v>
                </c:pt>
                <c:pt idx="103">
                  <c:v>41.3</c:v>
                </c:pt>
                <c:pt idx="104">
                  <c:v>41.2</c:v>
                </c:pt>
                <c:pt idx="105">
                  <c:v>39.0</c:v>
                </c:pt>
                <c:pt idx="106">
                  <c:v>38.5</c:v>
                </c:pt>
                <c:pt idx="107">
                  <c:v>35.6</c:v>
                </c:pt>
                <c:pt idx="108">
                  <c:v>35.4</c:v>
                </c:pt>
                <c:pt idx="109">
                  <c:v>35.0</c:v>
                </c:pt>
                <c:pt idx="110">
                  <c:v>34.2</c:v>
                </c:pt>
                <c:pt idx="111">
                  <c:v>32.5</c:v>
                </c:pt>
                <c:pt idx="112">
                  <c:v>32.0</c:v>
                </c:pt>
                <c:pt idx="113">
                  <c:v>31.3</c:v>
                </c:pt>
                <c:pt idx="114">
                  <c:v>31.0</c:v>
                </c:pt>
                <c:pt idx="115">
                  <c:v>30.0</c:v>
                </c:pt>
                <c:pt idx="116">
                  <c:v>29.9</c:v>
                </c:pt>
                <c:pt idx="117">
                  <c:v>29.9</c:v>
                </c:pt>
                <c:pt idx="118">
                  <c:v>29.0</c:v>
                </c:pt>
                <c:pt idx="119">
                  <c:v>28.7</c:v>
                </c:pt>
                <c:pt idx="120">
                  <c:v>28.7</c:v>
                </c:pt>
                <c:pt idx="121">
                  <c:v>28.6</c:v>
                </c:pt>
                <c:pt idx="122">
                  <c:v>28.0</c:v>
                </c:pt>
                <c:pt idx="123">
                  <c:v>28.0</c:v>
                </c:pt>
                <c:pt idx="124">
                  <c:v>27.3</c:v>
                </c:pt>
                <c:pt idx="125">
                  <c:v>27.0</c:v>
                </c:pt>
                <c:pt idx="126">
                  <c:v>26.4</c:v>
                </c:pt>
                <c:pt idx="127">
                  <c:v>26.2</c:v>
                </c:pt>
                <c:pt idx="128">
                  <c:v>26.1</c:v>
                </c:pt>
                <c:pt idx="129">
                  <c:v>25.9</c:v>
                </c:pt>
                <c:pt idx="130">
                  <c:v>25.5</c:v>
                </c:pt>
                <c:pt idx="131">
                  <c:v>24.5</c:v>
                </c:pt>
                <c:pt idx="132">
                  <c:v>22.3</c:v>
                </c:pt>
                <c:pt idx="133">
                  <c:v>21.8</c:v>
                </c:pt>
                <c:pt idx="134">
                  <c:v>21.5</c:v>
                </c:pt>
                <c:pt idx="135">
                  <c:v>21.0</c:v>
                </c:pt>
                <c:pt idx="136">
                  <c:v>20.9</c:v>
                </c:pt>
                <c:pt idx="137">
                  <c:v>20.6</c:v>
                </c:pt>
                <c:pt idx="138">
                  <c:v>20.5</c:v>
                </c:pt>
                <c:pt idx="139">
                  <c:v>20.3</c:v>
                </c:pt>
                <c:pt idx="140">
                  <c:v>19.3</c:v>
                </c:pt>
                <c:pt idx="141">
                  <c:v>18.9</c:v>
                </c:pt>
                <c:pt idx="142">
                  <c:v>18.5</c:v>
                </c:pt>
                <c:pt idx="143">
                  <c:v>18.0</c:v>
                </c:pt>
                <c:pt idx="144">
                  <c:v>18.0</c:v>
                </c:pt>
                <c:pt idx="145">
                  <c:v>17.9</c:v>
                </c:pt>
                <c:pt idx="146">
                  <c:v>17.6</c:v>
                </c:pt>
                <c:pt idx="147">
                  <c:v>17.4</c:v>
                </c:pt>
                <c:pt idx="148">
                  <c:v>17.4</c:v>
                </c:pt>
                <c:pt idx="149">
                  <c:v>17.3</c:v>
                </c:pt>
                <c:pt idx="150">
                  <c:v>17.2</c:v>
                </c:pt>
                <c:pt idx="151">
                  <c:v>17.0</c:v>
                </c:pt>
                <c:pt idx="152">
                  <c:v>17.0</c:v>
                </c:pt>
                <c:pt idx="153">
                  <c:v>15.9</c:v>
                </c:pt>
                <c:pt idx="154">
                  <c:v>15.6</c:v>
                </c:pt>
                <c:pt idx="155">
                  <c:v>15.0</c:v>
                </c:pt>
                <c:pt idx="156">
                  <c:v>14.7</c:v>
                </c:pt>
                <c:pt idx="157">
                  <c:v>14.5</c:v>
                </c:pt>
                <c:pt idx="158">
                  <c:v>14.5</c:v>
                </c:pt>
                <c:pt idx="159">
                  <c:v>14.3</c:v>
                </c:pt>
                <c:pt idx="160">
                  <c:v>14.1</c:v>
                </c:pt>
                <c:pt idx="161">
                  <c:v>14.0</c:v>
                </c:pt>
                <c:pt idx="162">
                  <c:v>13.8</c:v>
                </c:pt>
                <c:pt idx="163">
                  <c:v>13.5</c:v>
                </c:pt>
                <c:pt idx="164">
                  <c:v>13.3</c:v>
                </c:pt>
                <c:pt idx="165">
                  <c:v>13.2</c:v>
                </c:pt>
                <c:pt idx="166">
                  <c:v>12.0</c:v>
                </c:pt>
                <c:pt idx="167">
                  <c:v>11.5</c:v>
                </c:pt>
                <c:pt idx="168">
                  <c:v>11.2</c:v>
                </c:pt>
                <c:pt idx="169">
                  <c:v>11.1</c:v>
                </c:pt>
                <c:pt idx="170">
                  <c:v>10.6</c:v>
                </c:pt>
                <c:pt idx="171">
                  <c:v>10.5</c:v>
                </c:pt>
                <c:pt idx="172">
                  <c:v>10.1</c:v>
                </c:pt>
                <c:pt idx="173">
                  <c:v>10.0</c:v>
                </c:pt>
                <c:pt idx="174">
                  <c:v>9.3</c:v>
                </c:pt>
                <c:pt idx="175">
                  <c:v>9.200000000000001</c:v>
                </c:pt>
                <c:pt idx="176">
                  <c:v>8.1</c:v>
                </c:pt>
                <c:pt idx="177">
                  <c:v>6.9</c:v>
                </c:pt>
                <c:pt idx="178">
                  <c:v>6.9</c:v>
                </c:pt>
                <c:pt idx="179">
                  <c:v>6.2</c:v>
                </c:pt>
                <c:pt idx="180">
                  <c:v>6.0</c:v>
                </c:pt>
                <c:pt idx="181">
                  <c:v>6.0</c:v>
                </c:pt>
                <c:pt idx="182">
                  <c:v>5.2</c:v>
                </c:pt>
                <c:pt idx="183">
                  <c:v>5.1</c:v>
                </c:pt>
                <c:pt idx="184">
                  <c:v>4.9</c:v>
                </c:pt>
                <c:pt idx="185">
                  <c:v>4.6</c:v>
                </c:pt>
                <c:pt idx="186">
                  <c:v>4.6</c:v>
                </c:pt>
                <c:pt idx="187">
                  <c:v>4.4</c:v>
                </c:pt>
                <c:pt idx="188">
                  <c:v>4.3</c:v>
                </c:pt>
                <c:pt idx="189">
                  <c:v>4.3</c:v>
                </c:pt>
                <c:pt idx="190">
                  <c:v>3.8</c:v>
                </c:pt>
                <c:pt idx="191">
                  <c:v>3.7</c:v>
                </c:pt>
                <c:pt idx="192">
                  <c:v>3.4</c:v>
                </c:pt>
                <c:pt idx="193">
                  <c:v>2.3</c:v>
                </c:pt>
                <c:pt idx="194">
                  <c:v>1.4</c:v>
                </c:pt>
                <c:pt idx="195">
                  <c:v>0.7</c:v>
                </c:pt>
              </c:numCache>
            </c:numRef>
          </c:yVal>
          <c:smooth val="0"/>
        </c:ser>
        <c:dLbls>
          <c:showLegendKey val="0"/>
          <c:showVal val="0"/>
          <c:showCatName val="0"/>
          <c:showSerName val="0"/>
          <c:showPercent val="0"/>
          <c:showBubbleSize val="0"/>
        </c:dLbls>
        <c:axId val="-1336238016"/>
        <c:axId val="-1336245344"/>
      </c:scatterChart>
      <c:valAx>
        <c:axId val="-1336238016"/>
        <c:scaling>
          <c:orientation val="minMax"/>
          <c:min val="20.0"/>
        </c:scaling>
        <c:delete val="0"/>
        <c:axPos val="b"/>
        <c:title>
          <c:tx>
            <c:rich>
              <a:bodyPr/>
              <a:lstStyle/>
              <a:p>
                <a:pPr>
                  <a:defRPr sz="1600"/>
                </a:pPr>
                <a:r>
                  <a:rPr lang="en-US" sz="1600"/>
                  <a:t>Gini coefficient</a:t>
                </a:r>
              </a:p>
            </c:rich>
          </c:tx>
          <c:layout>
            <c:manualLayout>
              <c:xMode val="edge"/>
              <c:yMode val="edge"/>
              <c:x val="0.793593102963145"/>
              <c:y val="0.720147773759189"/>
            </c:manualLayout>
          </c:layout>
          <c:overlay val="0"/>
        </c:title>
        <c:numFmt formatCode="General" sourceLinked="1"/>
        <c:majorTickMark val="out"/>
        <c:minorTickMark val="none"/>
        <c:tickLblPos val="nextTo"/>
        <c:txPr>
          <a:bodyPr/>
          <a:lstStyle/>
          <a:p>
            <a:pPr>
              <a:defRPr sz="1800"/>
            </a:pPr>
            <a:endParaRPr lang="fr-FR"/>
          </a:p>
        </c:txPr>
        <c:crossAx val="-1336245344"/>
        <c:crosses val="autoZero"/>
        <c:crossBetween val="midCat"/>
      </c:valAx>
      <c:valAx>
        <c:axId val="-1336245344"/>
        <c:scaling>
          <c:orientation val="minMax"/>
        </c:scaling>
        <c:delete val="0"/>
        <c:axPos val="l"/>
        <c:title>
          <c:tx>
            <c:rich>
              <a:bodyPr rot="-5400000" vert="horz"/>
              <a:lstStyle/>
              <a:p>
                <a:pPr>
                  <a:defRPr sz="1600"/>
                </a:pPr>
                <a:r>
                  <a:rPr lang="en-US" sz="1600"/>
                  <a:t>births</a:t>
                </a:r>
                <a:r>
                  <a:rPr lang="en-US" sz="1600" baseline="0"/>
                  <a:t> per 1000 women</a:t>
                </a:r>
                <a:endParaRPr lang="en-US" sz="1600"/>
              </a:p>
            </c:rich>
          </c:tx>
          <c:overlay val="0"/>
        </c:title>
        <c:numFmt formatCode="General" sourceLinked="1"/>
        <c:majorTickMark val="out"/>
        <c:minorTickMark val="none"/>
        <c:tickLblPos val="nextTo"/>
        <c:txPr>
          <a:bodyPr/>
          <a:lstStyle/>
          <a:p>
            <a:pPr>
              <a:defRPr sz="1800"/>
            </a:pPr>
            <a:endParaRPr lang="fr-FR"/>
          </a:p>
        </c:txPr>
        <c:crossAx val="-1336238016"/>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0092C2"/>
                </a:solidFill>
              </a:defRPr>
            </a:pPr>
            <a:r>
              <a:rPr lang="en-US">
                <a:solidFill>
                  <a:srgbClr val="0092C2"/>
                </a:solidFill>
              </a:rPr>
              <a:t>Male 15-19 year all-cause mortality by education participation</a:t>
            </a:r>
          </a:p>
        </c:rich>
      </c:tx>
      <c:layout>
        <c:manualLayout>
          <c:xMode val="edge"/>
          <c:yMode val="edge"/>
          <c:x val="0.184693894770697"/>
          <c:y val="0.0265716591164243"/>
        </c:manualLayout>
      </c:layout>
      <c:overlay val="0"/>
    </c:title>
    <c:autoTitleDeleted val="0"/>
    <c:plotArea>
      <c:layout>
        <c:manualLayout>
          <c:layoutTarget val="inner"/>
          <c:xMode val="edge"/>
          <c:yMode val="edge"/>
          <c:x val="0.102617604593254"/>
          <c:y val="0.118540854152062"/>
          <c:w val="0.868103034523355"/>
          <c:h val="0.663656286319247"/>
        </c:manualLayout>
      </c:layout>
      <c:scatterChart>
        <c:scatterStyle val="lineMarker"/>
        <c:varyColors val="0"/>
        <c:ser>
          <c:idx val="0"/>
          <c:order val="0"/>
          <c:tx>
            <c:strRef>
              <c:f>Sheet1!$C$1</c:f>
              <c:strCache>
                <c:ptCount val="1"/>
                <c:pt idx="0">
                  <c:v>mmort1519</c:v>
                </c:pt>
              </c:strCache>
            </c:strRef>
          </c:tx>
          <c:spPr>
            <a:ln w="47625">
              <a:noFill/>
            </a:ln>
          </c:spPr>
          <c:marker>
            <c:symbol val="circle"/>
            <c:size val="3"/>
          </c:marker>
          <c:dLbls>
            <c:dLbl>
              <c:idx val="0"/>
              <c:tx>
                <c:strRef>
                  <c:f>Sheet1!$A$2</c:f>
                  <c:strCache>
                    <c:ptCount val="1"/>
                    <c:pt idx="0">
                      <c:v>Singapore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{BDFC9220-AB34-BA4F-B1EF-5AAAEA07BBD1}</c15:txfldGUID>
                      <c15:f>Sheet1!$A$2</c15:f>
                      <c15:dlblFieldTableCache>
                        <c:ptCount val="1"/>
                        <c:pt idx="0">
                          <c:v>Singapore</c:v>
                        </c:pt>
                      </c15:dlblFieldTableCache>
                    </c15:dlblFTEntry>
                  </c15:dlblFieldTable>
                  <c15:showDataLabelsRange val="0"/>
                </c:ext>
              </c:extLst>
            </c:dLbl>
            <c:dLbl>
              <c:idx val="1"/>
              <c:layout>
                <c:manualLayout>
                  <c:x val="-0.0103760656865436"/>
                  <c:y val="0.0203681811588442"/>
                </c:manualLayout>
              </c:layout>
              <c:tx>
                <c:strRef>
                  <c:f>Sheet1!$A$3</c:f>
                  <c:strCache>
                    <c:ptCount val="1"/>
                    <c:pt idx="0">
                      <c:v>Sweden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{37731616-2864-9F41-818C-3FA6F2CE6072}</c15:txfldGUID>
                      <c15:f>Sheet1!$A$3</c15:f>
                      <c15:dlblFieldTableCache>
                        <c:ptCount val="1"/>
                        <c:pt idx="0">
                          <c:v>Sweden</c:v>
                        </c:pt>
                      </c15:dlblFieldTableCache>
                    </c15:dlblFTEntry>
                  </c15:dlblFieldTable>
                  <c15:showDataLabelsRange val="0"/>
                </c:ext>
              </c:extLst>
            </c:dLbl>
            <c:dLbl>
              <c:idx val="2"/>
              <c:layout>
                <c:manualLayout>
                  <c:x val="-0.026244415646167"/>
                  <c:y val="-0.0181050499189728"/>
                </c:manualLayout>
              </c:layout>
              <c:tx>
                <c:strRef>
                  <c:f>Sheet1!$A$4</c:f>
                  <c:strCache>
                    <c:ptCount val="1"/>
                    <c:pt idx="0">
                      <c:v>Japan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{4C5B9F4E-050A-564A-B172-481836C483D0}</c15:txfldGUID>
                      <c15:f>Sheet1!$A$4</c15:f>
                      <c15:dlblFieldTableCache>
                        <c:ptCount val="1"/>
                        <c:pt idx="0">
                          <c:v>Japan</c:v>
                        </c:pt>
                      </c15:dlblFieldTableCache>
                    </c15:dlblFTEntry>
                  </c15:dlblFieldTable>
                  <c15:showDataLabelsRange val="0"/>
                </c:ext>
              </c:extLst>
            </c:dLbl>
            <c:dLbl>
              <c:idx val="3"/>
              <c:layout>
                <c:manualLayout>
                  <c:x val="-0.0558805150534971"/>
                  <c:y val="-0.0045262624797432"/>
                </c:manualLayout>
              </c:layout>
              <c:tx>
                <c:strRef>
                  <c:f>Sheet1!$A$5</c:f>
                  <c:strCache>
                    <c:ptCount val="1"/>
                    <c:pt idx="0">
                      <c:v>Netherlands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{294A2DD7-9924-1F49-A2D4-B5C31075BF0B}</c15:txfldGUID>
                      <c15:f>Sheet1!$A$5</c15:f>
                      <c15:dlblFieldTableCache>
                        <c:ptCount val="1"/>
                        <c:pt idx="0">
                          <c:v>Netherlands</c:v>
                        </c:pt>
                      </c15:dlblFieldTableCache>
                    </c15:dlblFTEntry>
                  </c15:dlblFieldTable>
                  <c15:showDataLabelsRange val="0"/>
                </c:ext>
              </c:extLst>
            </c:dLbl>
            <c:dLbl>
              <c:idx val="4"/>
              <c:layout>
                <c:manualLayout>
                  <c:x val="-0.0125153800834931"/>
                  <c:y val="-0.0203681811588445"/>
                </c:manualLayout>
              </c:layout>
              <c:tx>
                <c:strRef>
                  <c:f>Sheet1!$A$6</c:f>
                  <c:strCache>
                    <c:ptCount val="1"/>
                    <c:pt idx="0">
                      <c:v>Korea, Republic of</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{0F5E0055-592B-2640-83EA-4416C30A6D41}</c15:txfldGUID>
                      <c15:f>Sheet1!$A$6</c15:f>
                      <c15:dlblFieldTableCache>
                        <c:ptCount val="1"/>
                        <c:pt idx="0">
                          <c:v>Korea, Republic of</c:v>
                        </c:pt>
                      </c15:dlblFieldTableCache>
                    </c15:dlblFTEntry>
                  </c15:dlblFieldTable>
                  <c15:showDataLabelsRange val="0"/>
                </c:ext>
              </c:extLst>
            </c:dLbl>
            <c:dLbl>
              <c:idx val="5"/>
              <c:tx>
                <c:strRef>
                  <c:f>Sheet1!$A$7</c:f>
                  <c:strCache>
                    <c:ptCount val="1"/>
                    <c:pt idx="0">
                      <c:v>Iceland</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{E4BA0E43-9DEC-9C41-A11D-66724DF04D3D}</c15:txfldGUID>
                      <c15:f>Sheet1!$A$7</c15:f>
                      <c15:dlblFieldTableCache>
                        <c:ptCount val="1"/>
                        <c:pt idx="0">
                          <c:v>Iceland</c:v>
                        </c:pt>
                      </c15:dlblFieldTableCache>
                    </c15:dlblFTEntry>
                  </c15:dlblFieldTable>
                  <c15:showDataLabelsRange val="0"/>
                </c:ext>
              </c:extLst>
            </c:dLbl>
            <c:dLbl>
              <c:idx val="6"/>
              <c:layout>
                <c:manualLayout>
                  <c:x val="-0.0541222594415969"/>
                  <c:y val="-0.0067893937196148"/>
                </c:manualLayout>
              </c:layout>
              <c:tx>
                <c:strRef>
                  <c:f>Sheet1!$A$8</c:f>
                  <c:strCache>
                    <c:ptCount val="1"/>
                    <c:pt idx="0">
                      <c:v>Switzerland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{792E5B5A-C8FB-934A-B2F1-9995E78ADF45}</c15:txfldGUID>
                      <c15:f>Sheet1!$A$8</c15:f>
                      <c15:dlblFieldTableCache>
                        <c:ptCount val="1"/>
                        <c:pt idx="0">
                          <c:v>Switzerland</c:v>
                        </c:pt>
                      </c15:dlblFieldTableCache>
                    </c15:dlblFTEntry>
                  </c15:dlblFieldTable>
                  <c15:showDataLabelsRange val="0"/>
                </c:ext>
              </c:extLst>
            </c:dLbl>
            <c:dLbl>
              <c:idx val="8"/>
              <c:tx>
                <c:strRef>
                  <c:f>Sheet1!$A$10</c:f>
                  <c:strCache>
                    <c:ptCount val="1"/>
                    <c:pt idx="0">
                      <c:v>Germany</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{D0108D0F-79A1-9847-8B05-32A40303CD50}</c15:txfldGUID>
                      <c15:f>Sheet1!$A$10</c15:f>
                      <c15:dlblFieldTableCache>
                        <c:ptCount val="1"/>
                        <c:pt idx="0">
                          <c:v>Germany</c:v>
                        </c:pt>
                      </c15:dlblFieldTableCache>
                    </c15:dlblFTEntry>
                  </c15:dlblFieldTable>
                  <c15:showDataLabelsRange val="0"/>
                </c:ext>
              </c:extLst>
            </c:dLbl>
            <c:dLbl>
              <c:idx val="10"/>
              <c:tx>
                <c:strRef>
                  <c:f>Sheet1!$A$12</c:f>
                  <c:strCache>
                    <c:ptCount val="1"/>
                    <c:pt idx="0">
                      <c:v>Hungary</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{8B7A9244-5E81-2B4D-B287-6B31BCD4E23D}</c15:txfldGUID>
                      <c15:f>Sheet1!$A$12</c15:f>
                      <c15:dlblFieldTableCache>
                        <c:ptCount val="1"/>
                        <c:pt idx="0">
                          <c:v>Hungary</c:v>
                        </c:pt>
                      </c15:dlblFieldTableCache>
                    </c15:dlblFTEntry>
                  </c15:dlblFieldTable>
                  <c15:showDataLabelsRange val="0"/>
                </c:ext>
              </c:extLst>
            </c:dLbl>
            <c:dLbl>
              <c:idx val="11"/>
              <c:layout>
                <c:manualLayout>
                  <c:x val="-0.0641790596595858"/>
                  <c:y val="-0.0248944436385875"/>
                </c:manualLayout>
              </c:layout>
              <c:tx>
                <c:strRef>
                  <c:f>Sheet1!$A$13</c:f>
                  <c:strCache>
                    <c:ptCount val="1"/>
                    <c:pt idx="0">
                      <c:v>Malta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{2B7015AE-D417-4F4A-AEB1-6264BDC2CFA4}</c15:txfldGUID>
                      <c15:f>Sheet1!$A$13</c15:f>
                      <c15:dlblFieldTableCache>
                        <c:ptCount val="1"/>
                        <c:pt idx="0">
                          <c:v>Malta</c:v>
                        </c:pt>
                      </c15:dlblFieldTableCache>
                    </c15:dlblFTEntry>
                  </c15:dlblFieldTable>
                  <c15:showDataLabelsRange val="0"/>
                </c:ext>
              </c:extLst>
            </c:dLbl>
            <c:dLbl>
              <c:idx val="15"/>
              <c:tx>
                <c:strRef>
                  <c:f>Sheet1!$A$17</c:f>
                  <c:strCache>
                    <c:ptCount val="1"/>
                    <c:pt idx="0">
                      <c:v>Spain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{7E0AB080-7523-B74D-AE6D-E9BE907D0EC1}</c15:txfldGUID>
                      <c15:f>Sheet1!$A$17</c15:f>
                      <c15:dlblFieldTableCache>
                        <c:ptCount val="1"/>
                        <c:pt idx="0">
                          <c:v>Spain</c:v>
                        </c:pt>
                      </c15:dlblFieldTableCache>
                    </c15:dlblFTEntry>
                  </c15:dlblFieldTable>
                  <c15:showDataLabelsRange val="0"/>
                </c:ext>
              </c:extLst>
            </c:dLbl>
            <c:dLbl>
              <c:idx val="16"/>
              <c:layout>
                <c:manualLayout>
                  <c:x val="-0.0603479981198949"/>
                  <c:y val="0.00678939371961471"/>
                </c:manualLayout>
              </c:layout>
              <c:tx>
                <c:strRef>
                  <c:f>Sheet1!$A$18</c:f>
                  <c:strCache>
                    <c:ptCount val="1"/>
                    <c:pt idx="0">
                      <c:v>Luxembourg</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{EAAD7065-3E50-BA4B-B19E-2EC8EC625C5C}</c15:txfldGUID>
                      <c15:f>Sheet1!$A$18</c15:f>
                      <c15:dlblFieldTableCache>
                        <c:ptCount val="1"/>
                        <c:pt idx="0">
                          <c:v>Luxembourg</c:v>
                        </c:pt>
                      </c15:dlblFieldTableCache>
                    </c15:dlblFTEntry>
                  </c15:dlblFieldTable>
                  <c15:showDataLabelsRange val="0"/>
                </c:ext>
              </c:extLst>
            </c:dLbl>
            <c:dLbl>
              <c:idx val="17"/>
              <c:tx>
                <c:strRef>
                  <c:f>Sheet1!$A$19</c:f>
                  <c:strCache>
                    <c:ptCount val="1"/>
                    <c:pt idx="0">
                      <c:v>Slovakia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{6F09E9EF-53C2-F142-BD00-D18FA4C70BA7}</c15:txfldGUID>
                      <c15:f>Sheet1!$A$19</c15:f>
                      <c15:dlblFieldTableCache>
                        <c:ptCount val="1"/>
                        <c:pt idx="0">
                          <c:v>Slovakia</c:v>
                        </c:pt>
                      </c15:dlblFieldTableCache>
                    </c15:dlblFTEntry>
                  </c15:dlblFieldTable>
                  <c15:showDataLabelsRange val="0"/>
                </c:ext>
              </c:extLst>
            </c:dLbl>
            <c:dLbl>
              <c:idx val="19"/>
              <c:layout>
                <c:manualLayout>
                  <c:x val="-0.0203375701875292"/>
                  <c:y val="-0.0135787874392296"/>
                </c:manualLayout>
              </c:layout>
              <c:tx>
                <c:strRef>
                  <c:f>Sheet1!$A$21</c:f>
                  <c:strCache>
                    <c:ptCount val="1"/>
                    <c:pt idx="0">
                      <c:v>France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{6E7525A3-7DBC-344E-AB41-7C450BBF732D}</c15:txfldGUID>
                      <c15:f>Sheet1!$A$21</c15:f>
                      <c15:dlblFieldTableCache>
                        <c:ptCount val="1"/>
                        <c:pt idx="0">
                          <c:v>France</c:v>
                        </c:pt>
                      </c15:dlblFieldTableCache>
                    </c15:dlblFTEntry>
                  </c15:dlblFieldTable>
                  <c15:showDataLabelsRange val="0"/>
                </c:ext>
              </c:extLst>
            </c:dLbl>
            <c:dLbl>
              <c:idx val="20"/>
              <c:tx>
                <c:strRef>
                  <c:f>Sheet1!$A$22</c:f>
                  <c:strCache>
                    <c:ptCount val="1"/>
                    <c:pt idx="0">
                      <c:v>Australia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{47BF14BA-7DEA-8540-8630-95494179372C}</c15:txfldGUID>
                      <c15:f>Sheet1!$A$22</c15:f>
                      <c15:dlblFieldTableCache>
                        <c:ptCount val="1"/>
                        <c:pt idx="0">
                          <c:v>Australia</c:v>
                        </c:pt>
                      </c15:dlblFieldTableCache>
                    </c15:dlblFTEntry>
                  </c15:dlblFieldTable>
                  <c15:showDataLabelsRange val="0"/>
                </c:ext>
              </c:extLst>
            </c:dLbl>
            <c:dLbl>
              <c:idx val="22"/>
              <c:tx>
                <c:strRef>
                  <c:f>Sheet1!$A$24</c:f>
                  <c:strCache>
                    <c:ptCount val="1"/>
                    <c:pt idx="0">
                      <c:v>Norway</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{24490435-569D-C449-9B42-42A47B34BB0B}</c15:txfldGUID>
                      <c15:f>Sheet1!$A$24</c15:f>
                      <c15:dlblFieldTableCache>
                        <c:ptCount val="1"/>
                        <c:pt idx="0">
                          <c:v>Norway</c:v>
                        </c:pt>
                      </c15:dlblFieldTableCache>
                    </c15:dlblFTEntry>
                  </c15:dlblFieldTable>
                  <c15:showDataLabelsRange val="0"/>
                </c:ext>
              </c:extLst>
            </c:dLbl>
            <c:dLbl>
              <c:idx val="24"/>
              <c:tx>
                <c:strRef>
                  <c:f>Sheet1!$A$26</c:f>
                  <c:strCache>
                    <c:ptCount val="1"/>
                    <c:pt idx="0">
                      <c:v>Czech Republic</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{F170F9F3-73F7-F44C-8D24-12708CB12A3F}</c15:txfldGUID>
                      <c15:f>Sheet1!$A$26</c15:f>
                      <c15:dlblFieldTableCache>
                        <c:ptCount val="1"/>
                        <c:pt idx="0">
                          <c:v>Czech Republic</c:v>
                        </c:pt>
                      </c15:dlblFieldTableCache>
                    </c15:dlblFTEntry>
                  </c15:dlblFieldTable>
                  <c15:showDataLabelsRange val="0"/>
                </c:ext>
              </c:extLst>
            </c:dLbl>
            <c:dLbl>
              <c:idx val="27"/>
              <c:tx>
                <c:strRef>
                  <c:f>Sheet1!$A$29</c:f>
                  <c:strCache>
                    <c:ptCount val="1"/>
                    <c:pt idx="0">
                      <c:v>Georgia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{765ECA49-76D9-3148-A355-BB87462F1715}</c15:txfldGUID>
                      <c15:f>Sheet1!$A$29</c15:f>
                      <c15:dlblFieldTableCache>
                        <c:ptCount val="1"/>
                        <c:pt idx="0">
                          <c:v>Georgia</c:v>
                        </c:pt>
                      </c15:dlblFieldTableCache>
                    </c15:dlblFTEntry>
                  </c15:dlblFieldTable>
                  <c15:showDataLabelsRange val="0"/>
                </c:ext>
              </c:extLst>
            </c:dLbl>
            <c:dLbl>
              <c:idx val="28"/>
              <c:tx>
                <c:strRef>
                  <c:f>Sheet1!$A$30</c:f>
                  <c:strCache>
                    <c:ptCount val="1"/>
                    <c:pt idx="0">
                      <c:v>Canada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{34B5341B-A828-4742-A7A8-2E0EDA2C5147}</c15:txfldGUID>
                      <c15:f>Sheet1!$A$30</c15:f>
                      <c15:dlblFieldTableCache>
                        <c:ptCount val="1"/>
                        <c:pt idx="0">
                          <c:v>Canada</c:v>
                        </c:pt>
                      </c15:dlblFieldTableCache>
                    </c15:dlblFTEntry>
                  </c15:dlblFieldTable>
                  <c15:showDataLabelsRange val="0"/>
                </c:ext>
              </c:extLst>
            </c:dLbl>
            <c:dLbl>
              <c:idx val="30"/>
              <c:tx>
                <c:strRef>
                  <c:f>Sheet1!$A$32</c:f>
                  <c:strCache>
                    <c:ptCount val="1"/>
                    <c:pt idx="0">
                      <c:v>Maldives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{8A4A33E1-6898-CD4E-8C79-60C8FDD0C541}</c15:txfldGUID>
                      <c15:f>Sheet1!$A$32</c15:f>
                      <c15:dlblFieldTableCache>
                        <c:ptCount val="1"/>
                        <c:pt idx="0">
                          <c:v>Maldives</c:v>
                        </c:pt>
                      </c15:dlblFieldTableCache>
                    </c15:dlblFTEntry>
                  </c15:dlblFieldTable>
                  <c15:showDataLabelsRange val="0"/>
                </c:ext>
              </c:extLst>
            </c:dLbl>
            <c:dLbl>
              <c:idx val="34"/>
              <c:tx>
                <c:strRef>
                  <c:f>Sheet1!$A$36</c:f>
                  <c:strCache>
                    <c:ptCount val="1"/>
                    <c:pt idx="0">
                      <c:v>Greece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{EEC56A80-0ACC-D44D-8C52-5E8C0975B218}</c15:txfldGUID>
                      <c15:f>Sheet1!$A$36</c15:f>
                      <c15:dlblFieldTableCache>
                        <c:ptCount val="1"/>
                        <c:pt idx="0">
                          <c:v>Greece</c:v>
                        </c:pt>
                      </c15:dlblFieldTableCache>
                    </c15:dlblFTEntry>
                  </c15:dlblFieldTable>
                  <c15:showDataLabelsRange val="0"/>
                </c:ext>
              </c:extLst>
            </c:dLbl>
            <c:dLbl>
              <c:idx val="35"/>
              <c:tx>
                <c:strRef>
                  <c:f>Sheet1!$A$37</c:f>
                  <c:strCache>
                    <c:ptCount val="1"/>
                    <c:pt idx="0">
                      <c:v>Ireland</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{4DDD475C-4D00-CA45-8972-350439D1225B}</c15:txfldGUID>
                      <c15:f>Sheet1!$A$37</c15:f>
                      <c15:dlblFieldTableCache>
                        <c:ptCount val="1"/>
                        <c:pt idx="0">
                          <c:v>Ireland</c:v>
                        </c:pt>
                      </c15:dlblFieldTableCache>
                    </c15:dlblFTEntry>
                  </c15:dlblFieldTable>
                  <c15:showDataLabelsRange val="0"/>
                </c:ext>
              </c:extLst>
            </c:dLbl>
            <c:dLbl>
              <c:idx val="36"/>
              <c:layout>
                <c:manualLayout>
                  <c:x val="-0.0142911313934367"/>
                  <c:y val="-0.0362100998379455"/>
                </c:manualLayout>
              </c:layout>
              <c:tx>
                <c:strRef>
                  <c:f>Sheet1!$A$38</c:f>
                  <c:strCache>
                    <c:ptCount val="1"/>
                    <c:pt idx="0">
                      <c:v>Poland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{BC92906A-0E4A-0545-A776-6B53CA898E02}</c15:txfldGUID>
                      <c15:f>Sheet1!$A$38</c15:f>
                      <c15:dlblFieldTableCache>
                        <c:ptCount val="1"/>
                        <c:pt idx="0">
                          <c:v>Poland</c:v>
                        </c:pt>
                      </c15:dlblFieldTableCache>
                    </c15:dlblFTEntry>
                  </c15:dlblFieldTable>
                  <c15:showDataLabelsRange val="0"/>
                </c:ext>
              </c:extLst>
            </c:dLbl>
            <c:dLbl>
              <c:idx val="37"/>
              <c:layout>
                <c:manualLayout>
                  <c:x val="-0.0313500574007796"/>
                  <c:y val="-0.0452626247974319"/>
                </c:manualLayout>
              </c:layout>
              <c:tx>
                <c:strRef>
                  <c:f>Sheet1!$A$39</c:f>
                  <c:strCache>
                    <c:ptCount val="1"/>
                    <c:pt idx="0">
                      <c:v>Chile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{3D59F9CF-FDEC-2A48-ABF0-5F0975A4A0C3}</c15:txfldGUID>
                      <c15:f>Sheet1!$A$39</c15:f>
                      <c15:dlblFieldTableCache>
                        <c:ptCount val="1"/>
                        <c:pt idx="0">
                          <c:v>Chile</c:v>
                        </c:pt>
                      </c15:dlblFieldTableCache>
                    </c15:dlblFTEntry>
                  </c15:dlblFieldTable>
                  <c15:showDataLabelsRange val="0"/>
                </c:ext>
              </c:extLst>
            </c:dLbl>
            <c:dLbl>
              <c:idx val="38"/>
              <c:tx>
                <c:strRef>
                  <c:f>Sheet1!$A$40</c:f>
                  <c:strCache>
                    <c:ptCount val="1"/>
                    <c:pt idx="0">
                      <c:v>Croatia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{0269B914-EBD4-4F43-9AD8-B4A5EFA82D11}</c15:txfldGUID>
                      <c15:f>Sheet1!$A$40</c15:f>
                      <c15:dlblFieldTableCache>
                        <c:ptCount val="1"/>
                        <c:pt idx="0">
                          <c:v>Croatia</c:v>
                        </c:pt>
                      </c15:dlblFieldTableCache>
                    </c15:dlblFTEntry>
                  </c15:dlblFieldTable>
                  <c15:showDataLabelsRange val="0"/>
                </c:ext>
              </c:extLst>
            </c:dLbl>
            <c:dLbl>
              <c:idx val="39"/>
              <c:tx>
                <c:strRef>
                  <c:f>Sheet1!$A$41</c:f>
                  <c:strCache>
                    <c:ptCount val="1"/>
                    <c:pt idx="0">
                      <c:v>Romania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{D04602FE-87BF-654B-A078-291A91B29EB1}</c15:txfldGUID>
                      <c15:f>Sheet1!$A$41</c15:f>
                      <c15:dlblFieldTableCache>
                        <c:ptCount val="1"/>
                        <c:pt idx="0">
                          <c:v>Romania</c:v>
                        </c:pt>
                      </c15:dlblFieldTableCache>
                    </c15:dlblFTEntry>
                  </c15:dlblFieldTable>
                  <c15:showDataLabelsRange val="0"/>
                </c:ext>
              </c:extLst>
            </c:dLbl>
            <c:dLbl>
              <c:idx val="41"/>
              <c:tx>
                <c:strRef>
                  <c:f>Sheet1!$A$43</c:f>
                  <c:strCache>
                    <c:ptCount val="1"/>
                    <c:pt idx="0">
                      <c:v>Saint Lucia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{956FD490-7DF5-A94E-861A-83D3030F77EC}</c15:txfldGUID>
                      <c15:f>Sheet1!$A$43</c15:f>
                      <c15:dlblFieldTableCache>
                        <c:ptCount val="1"/>
                        <c:pt idx="0">
                          <c:v>Saint Lucia</c:v>
                        </c:pt>
                      </c15:dlblFieldTableCache>
                    </c15:dlblFTEntry>
                  </c15:dlblFieldTable>
                  <c15:showDataLabelsRange val="0"/>
                </c:ext>
              </c:extLst>
            </c:dLbl>
            <c:dLbl>
              <c:idx val="42"/>
              <c:tx>
                <c:strRef>
                  <c:f>Sheet1!$A$44</c:f>
                  <c:strCache>
                    <c:ptCount val="1"/>
                    <c:pt idx="0">
                      <c:v>Austria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{B847ED6C-5F5B-414C-A4E4-E6A201DB9E8D}</c15:txfldGUID>
                      <c15:f>Sheet1!$A$44</c15:f>
                      <c15:dlblFieldTableCache>
                        <c:ptCount val="1"/>
                        <c:pt idx="0">
                          <c:v>Austria</c:v>
                        </c:pt>
                      </c15:dlblFieldTableCache>
                    </c15:dlblFTEntry>
                  </c15:dlblFieldTable>
                  <c15:showDataLabelsRange val="0"/>
                </c:ext>
              </c:extLst>
            </c:dLbl>
            <c:dLbl>
              <c:idx val="44"/>
              <c:tx>
                <c:strRef>
                  <c:f>Sheet1!$A$46</c:f>
                  <c:strCache>
                    <c:ptCount val="1"/>
                    <c:pt idx="0">
                      <c:v>Slovenia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{E7D875B3-392B-AA4A-A3CC-5CAF792D61FD}</c15:txfldGUID>
                      <c15:f>Sheet1!$A$46</c15:f>
                      <c15:dlblFieldTableCache>
                        <c:ptCount val="1"/>
                        <c:pt idx="0">
                          <c:v>Slovenia</c:v>
                        </c:pt>
                      </c15:dlblFieldTableCache>
                    </c15:dlblFTEntry>
                  </c15:dlblFieldTable>
                  <c15:showDataLabelsRange val="0"/>
                </c:ext>
              </c:extLst>
            </c:dLbl>
            <c:dLbl>
              <c:idx val="45"/>
              <c:tx>
                <c:strRef>
                  <c:f>Sheet1!$A$47</c:f>
                  <c:strCache>
                    <c:ptCount val="1"/>
                    <c:pt idx="0">
                      <c:v>Costa Rica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{1D96ECB3-D6D5-5646-AABE-26968825D477}</c15:txfldGUID>
                      <c15:f>Sheet1!$A$47</c15:f>
                      <c15:dlblFieldTableCache>
                        <c:ptCount val="1"/>
                        <c:pt idx="0">
                          <c:v>Costa Rica</c:v>
                        </c:pt>
                      </c15:dlblFieldTableCache>
                    </c15:dlblFTEntry>
                  </c15:dlblFieldTable>
                  <c15:showDataLabelsRange val="0"/>
                </c:ext>
              </c:extLst>
            </c:dLbl>
            <c:dLbl>
              <c:idx val="46"/>
              <c:tx>
                <c:strRef>
                  <c:f>Sheet1!$A$48</c:f>
                  <c:strCache>
                    <c:ptCount val="1"/>
                    <c:pt idx="0">
                      <c:v>Portugal</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{C0D4D1BB-A679-9A40-B9B0-FBAD317929FF}</c15:txfldGUID>
                      <c15:f>Sheet1!$A$48</c15:f>
                      <c15:dlblFieldTableCache>
                        <c:ptCount val="1"/>
                        <c:pt idx="0">
                          <c:v>Portugal</c:v>
                        </c:pt>
                      </c15:dlblFieldTableCache>
                    </c15:dlblFTEntry>
                  </c15:dlblFieldTable>
                  <c15:showDataLabelsRange val="0"/>
                </c:ext>
              </c:extLst>
            </c:dLbl>
            <c:dLbl>
              <c:idx val="47"/>
              <c:tx>
                <c:strRef>
                  <c:f>Sheet1!$A$49</c:f>
                  <c:strCache>
                    <c:ptCount val="1"/>
                    <c:pt idx="0">
                      <c:v>Cyprus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{5FBA2E3D-8C77-9F4B-BCB2-482BB5871D84}</c15:txfldGUID>
                      <c15:f>Sheet1!$A$49</c15:f>
                      <c15:dlblFieldTableCache>
                        <c:ptCount val="1"/>
                        <c:pt idx="0">
                          <c:v>Cyprus</c:v>
                        </c:pt>
                      </c15:dlblFieldTableCache>
                    </c15:dlblFTEntry>
                  </c15:dlblFieldTable>
                  <c15:showDataLabelsRange val="0"/>
                </c:ext>
              </c:extLst>
            </c:dLbl>
            <c:dLbl>
              <c:idx val="48"/>
              <c:layout>
                <c:manualLayout>
                  <c:x val="-0.0577547882375305"/>
                  <c:y val="-0.0339469685980739"/>
                </c:manualLayout>
              </c:layout>
              <c:tx>
                <c:strRef>
                  <c:f>Sheet1!$A$50</c:f>
                  <c:strCache>
                    <c:ptCount val="1"/>
                    <c:pt idx="0">
                      <c:v>Kuwait</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{8D31EBF5-2F3B-EB42-8903-27DF4616420E}</c15:txfldGUID>
                      <c15:f>Sheet1!$A$50</c15:f>
                      <c15:dlblFieldTableCache>
                        <c:ptCount val="1"/>
                        <c:pt idx="0">
                          <c:v>Kuwait</c:v>
                        </c:pt>
                      </c15:dlblFieldTableCache>
                    </c15:dlblFTEntry>
                  </c15:dlblFieldTable>
                  <c15:showDataLabelsRange val="0"/>
                </c:ext>
              </c:extLst>
            </c:dLbl>
            <c:dLbl>
              <c:idx val="50"/>
              <c:layout>
                <c:manualLayout>
                  <c:x val="-0.0665505332837664"/>
                  <c:y val="-0.0384732310778171"/>
                </c:manualLayout>
              </c:layout>
              <c:tx>
                <c:strRef>
                  <c:f>Sheet1!$A$52</c:f>
                  <c:strCache>
                    <c:ptCount val="1"/>
                    <c:pt idx="0">
                      <c:v>Kyrgyzstan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{765611BC-7272-B547-BE71-FBDF12D6DF90}</c15:txfldGUID>
                      <c15:f>Sheet1!$A$52</c15:f>
                      <c15:dlblFieldTableCache>
                        <c:ptCount val="1"/>
                        <c:pt idx="0">
                          <c:v>Kyrgyzstan</c:v>
                        </c:pt>
                      </c15:dlblFieldTableCache>
                    </c15:dlblFTEntry>
                  </c15:dlblFieldTable>
                  <c15:showDataLabelsRange val="0"/>
                </c:ext>
              </c:extLst>
            </c:dLbl>
            <c:dLbl>
              <c:idx val="51"/>
              <c:tx>
                <c:strRef>
                  <c:f>Sheet1!$A$53</c:f>
                  <c:strCache>
                    <c:ptCount val="1"/>
                    <c:pt idx="0">
                      <c:v>New Zealand</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{78EBDC66-5C31-894D-B518-96928B26D2FF}</c15:txfldGUID>
                      <c15:f>Sheet1!$A$53</c15:f>
                      <c15:dlblFieldTableCache>
                        <c:ptCount val="1"/>
                        <c:pt idx="0">
                          <c:v>New Zealand</c:v>
                        </c:pt>
                      </c15:dlblFieldTableCache>
                    </c15:dlblFTEntry>
                  </c15:dlblFieldTable>
                  <c15:showDataLabelsRange val="0"/>
                </c:ext>
              </c:extLst>
            </c:dLbl>
            <c:dLbl>
              <c:idx val="52"/>
              <c:tx>
                <c:strRef>
                  <c:f>Sheet1!$A$54</c:f>
                  <c:strCache>
                    <c:ptCount val="1"/>
                    <c:pt idx="0">
                      <c:v>Barbados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{5D9D898C-1C95-B243-84F8-DD87F4BC147C}</c15:txfldGUID>
                      <c15:f>Sheet1!$A$54</c15:f>
                      <c15:dlblFieldTableCache>
                        <c:ptCount val="1"/>
                        <c:pt idx="0">
                          <c:v>Barbados</c:v>
                        </c:pt>
                      </c15:dlblFieldTableCache>
                    </c15:dlblFTEntry>
                  </c15:dlblFieldTable>
                  <c15:showDataLabelsRange val="0"/>
                </c:ext>
              </c:extLst>
            </c:dLbl>
            <c:dLbl>
              <c:idx val="53"/>
              <c:layout>
                <c:manualLayout>
                  <c:x val="-0.0948765647482283"/>
                  <c:y val="-0.0407363623176887"/>
                </c:manualLayout>
              </c:layout>
              <c:tx>
                <c:strRef>
                  <c:f>Sheet1!$A$55</c:f>
                  <c:strCache>
                    <c:ptCount val="1"/>
                    <c:pt idx="0">
                      <c:v>United States of America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{A347E076-17BC-7446-9343-2195E07562D4}</c15:txfldGUID>
                      <c15:f>Sheet1!$A$55</c15:f>
                      <c15:dlblFieldTableCache>
                        <c:ptCount val="1"/>
                        <c:pt idx="0">
                          <c:v>United States of America</c:v>
                        </c:pt>
                      </c15:dlblFieldTableCache>
                    </c15:dlblFTEntry>
                  </c15:dlblFieldTable>
                  <c15:showDataLabelsRange val="0"/>
                </c:ext>
              </c:extLst>
            </c:dLbl>
            <c:dLbl>
              <c:idx val="54"/>
              <c:tx>
                <c:strRef>
                  <c:f>Sheet1!$A$56</c:f>
                  <c:strCache>
                    <c:ptCount val="1"/>
                    <c:pt idx="0">
                      <c:v>Uruguay</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{DCF22B7E-D38A-E242-B5B2-87B13F3E50B8}</c15:txfldGUID>
                      <c15:f>Sheet1!$A$56</c15:f>
                      <c15:dlblFieldTableCache>
                        <c:ptCount val="1"/>
                        <c:pt idx="0">
                          <c:v>Uruguay</c:v>
                        </c:pt>
                      </c15:dlblFieldTableCache>
                    </c15:dlblFTEntry>
                  </c15:dlblFieldTable>
                  <c15:showDataLabelsRange val="0"/>
                </c:ext>
              </c:extLst>
            </c:dLbl>
            <c:dLbl>
              <c:idx val="55"/>
              <c:layout>
                <c:manualLayout>
                  <c:x val="-0.0471162870803328"/>
                  <c:y val="-0.0022631312398716"/>
                </c:manualLayout>
              </c:layout>
              <c:tx>
                <c:strRef>
                  <c:f>Sheet1!$A$57</c:f>
                  <c:strCache>
                    <c:ptCount val="1"/>
                    <c:pt idx="0">
                      <c:v>Suriname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{929E8B8C-6CD9-1247-B0D1-58BF60BCE73B}</c15:txfldGUID>
                      <c15:f>Sheet1!$A$57</c15:f>
                      <c15:dlblFieldTableCache>
                        <c:ptCount val="1"/>
                        <c:pt idx="0">
                          <c:v>Suriname</c:v>
                        </c:pt>
                      </c15:dlblFieldTableCache>
                    </c15:dlblFTEntry>
                  </c15:dlblFieldTable>
                  <c15:showDataLabelsRange val="0"/>
                </c:ext>
              </c:extLst>
            </c:dLbl>
            <c:dLbl>
              <c:idx val="56"/>
              <c:tx>
                <c:strRef>
                  <c:f>Sheet1!$A$58</c:f>
                  <c:strCache>
                    <c:ptCount val="1"/>
                    <c:pt idx="0">
                      <c:v>Latvia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{10A3CDB4-EA74-5E4A-ABA1-685EAC4FB1FC}</c15:txfldGUID>
                      <c15:f>Sheet1!$A$58</c15:f>
                      <c15:dlblFieldTableCache>
                        <c:ptCount val="1"/>
                        <c:pt idx="0">
                          <c:v>Latvia</c:v>
                        </c:pt>
                      </c15:dlblFieldTableCache>
                    </c15:dlblFTEntry>
                  </c15:dlblFieldTable>
                  <c15:showDataLabelsRange val="0"/>
                </c:ext>
              </c:extLst>
            </c:dLbl>
            <c:dLbl>
              <c:idx val="57"/>
              <c:tx>
                <c:strRef>
                  <c:f>Sheet1!$A$59</c:f>
                  <c:strCache>
                    <c:ptCount val="1"/>
                    <c:pt idx="0">
                      <c:v>Philippines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{9A618C10-3FE4-0C45-A096-C3A39C12D4FA}</c15:txfldGUID>
                      <c15:f>Sheet1!$A$59</c15:f>
                      <c15:dlblFieldTableCache>
                        <c:ptCount val="1"/>
                        <c:pt idx="0">
                          <c:v>Philippines</c:v>
                        </c:pt>
                      </c15:dlblFieldTableCache>
                    </c15:dlblFTEntry>
                  </c15:dlblFieldTable>
                  <c15:showDataLabelsRange val="0"/>
                </c:ext>
              </c:extLst>
            </c:dLbl>
            <c:dLbl>
              <c:idx val="58"/>
              <c:layout>
                <c:manualLayout>
                  <c:x val="-0.10055931637235"/>
                  <c:y val="-0.0633676747164047"/>
                </c:manualLayout>
              </c:layout>
              <c:tx>
                <c:strRef>
                  <c:f>Sheet1!$A$60</c:f>
                  <c:strCache>
                    <c:ptCount val="1"/>
                    <c:pt idx="0">
                      <c:v>Trinidad and Tobago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{14FCC27D-8919-3E4B-89D2-E1FAD3273622}</c15:txfldGUID>
                      <c15:f>Sheet1!$A$60</c15:f>
                      <c15:dlblFieldTableCache>
                        <c:ptCount val="1"/>
                        <c:pt idx="0">
                          <c:v>Trinidad and Tobago</c:v>
                        </c:pt>
                      </c15:dlblFieldTableCache>
                    </c15:dlblFTEntry>
                  </c15:dlblFieldTable>
                  <c15:showDataLabelsRange val="0"/>
                </c:ext>
              </c:extLst>
            </c:dLbl>
            <c:dLbl>
              <c:idx val="59"/>
              <c:tx>
                <c:strRef>
                  <c:f>Sheet1!$A$61</c:f>
                  <c:strCache>
                    <c:ptCount val="1"/>
                    <c:pt idx="0">
                      <c:v>Panama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{7B3382A5-14A5-7A41-B99E-697FC1D002D2}</c15:txfldGUID>
                      <c15:f>Sheet1!$A$61</c15:f>
                      <c15:dlblFieldTableCache>
                        <c:ptCount val="1"/>
                        <c:pt idx="0">
                          <c:v>Panama</c:v>
                        </c:pt>
                      </c15:dlblFieldTableCache>
                    </c15:dlblFTEntry>
                  </c15:dlblFieldTable>
                  <c15:showDataLabelsRange val="0"/>
                </c:ext>
              </c:extLst>
            </c:dLbl>
            <c:dLbl>
              <c:idx val="60"/>
              <c:tx>
                <c:strRef>
                  <c:f>Sheet1!$A$62</c:f>
                  <c:strCache>
                    <c:ptCount val="1"/>
                    <c:pt idx="0">
                      <c:v>Bahamas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{724C1718-D629-6A4C-8F70-ABB733D5099C}</c15:txfldGUID>
                      <c15:f>Sheet1!$A$62</c15:f>
                      <c15:dlblFieldTableCache>
                        <c:ptCount val="1"/>
                        <c:pt idx="0">
                          <c:v>Bahamas</c:v>
                        </c:pt>
                      </c15:dlblFieldTableCache>
                    </c15:dlblFTEntry>
                  </c15:dlblFieldTable>
                  <c15:showDataLabelsRange val="0"/>
                </c:ext>
              </c:extLst>
            </c:dLbl>
            <c:dLbl>
              <c:idx val="61"/>
              <c:tx>
                <c:strRef>
                  <c:f>Sheet1!$A$63</c:f>
                  <c:strCache>
                    <c:ptCount val="1"/>
                    <c:pt idx="0">
                      <c:v>Mexico</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{F559CB8F-8078-E847-BF14-2E1C484B69B5}</c15:txfldGUID>
                      <c15:f>Sheet1!$A$63</c15:f>
                      <c15:dlblFieldTableCache>
                        <c:ptCount val="1"/>
                        <c:pt idx="0">
                          <c:v>Mexico</c:v>
                        </c:pt>
                      </c15:dlblFieldTableCache>
                    </c15:dlblFTEntry>
                  </c15:dlblFieldTable>
                  <c15:showDataLabelsRange val="0"/>
                </c:ext>
              </c:extLst>
            </c:dLbl>
            <c:dLbl>
              <c:idx val="62"/>
              <c:tx>
                <c:strRef>
                  <c:f>Sheet1!$A$64</c:f>
                  <c:strCache>
                    <c:ptCount val="1"/>
                    <c:pt idx="0">
                      <c:v>Argentina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{0098A0F3-D5B7-FE45-9D73-811F9CD2C208}</c15:txfldGUID>
                      <c15:f>Sheet1!$A$64</c15:f>
                      <c15:dlblFieldTableCache>
                        <c:ptCount val="1"/>
                        <c:pt idx="0">
                          <c:v>Argentina</c:v>
                        </c:pt>
                      </c15:dlblFieldTableCache>
                    </c15:dlblFTEntry>
                  </c15:dlblFieldTable>
                  <c15:showDataLabelsRange val="0"/>
                </c:ext>
              </c:extLst>
            </c:dLbl>
            <c:dLbl>
              <c:idx val="63"/>
              <c:tx>
                <c:strRef>
                  <c:f>Sheet1!$A$65</c:f>
                  <c:strCache>
                    <c:ptCount val="1"/>
                    <c:pt idx="0">
                      <c:v>Estonia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{81A6C1E1-BF66-D54E-8348-3F28DE70DD4B}</c15:txfldGUID>
                      <c15:f>Sheet1!$A$65</c15:f>
                      <c15:dlblFieldTableCache>
                        <c:ptCount val="1"/>
                        <c:pt idx="0">
                          <c:v>Estonia</c:v>
                        </c:pt>
                      </c15:dlblFieldTableCache>
                    </c15:dlblFTEntry>
                  </c15:dlblFieldTable>
                  <c15:showDataLabelsRange val="0"/>
                </c:ext>
              </c:extLst>
            </c:dLbl>
            <c:dLbl>
              <c:idx val="64"/>
              <c:tx>
                <c:strRef>
                  <c:f>Sheet1!$A$66</c:f>
                  <c:strCache>
                    <c:ptCount val="1"/>
                    <c:pt idx="0">
                      <c:v>Uzbekistan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{4B0C2CB0-B0AF-B648-B689-AB973E8721C6}</c15:txfldGUID>
                      <c15:f>Sheet1!$A$66</c15:f>
                      <c15:dlblFieldTableCache>
                        <c:ptCount val="1"/>
                        <c:pt idx="0">
                          <c:v>Uzbekistan</c:v>
                        </c:pt>
                      </c15:dlblFieldTableCache>
                    </c15:dlblFTEntry>
                  </c15:dlblFieldTable>
                  <c15:showDataLabelsRange val="0"/>
                </c:ext>
              </c:extLst>
            </c:dLbl>
            <c:dLbl>
              <c:idx val="65"/>
              <c:tx>
                <c:strRef>
                  <c:f>Sheet1!$A$67</c:f>
                  <c:strCache>
                    <c:ptCount val="1"/>
                    <c:pt idx="0">
                      <c:v>Lithuania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{96182E36-442A-5B4E-AD2B-3D0EBE1A2C41}</c15:txfldGUID>
                      <c15:f>Sheet1!$A$67</c15:f>
                      <c15:dlblFieldTableCache>
                        <c:ptCount val="1"/>
                        <c:pt idx="0">
                          <c:v>Lithuania</c:v>
                        </c:pt>
                      </c15:dlblFieldTableCache>
                    </c15:dlblFTEntry>
                  </c15:dlblFieldTable>
                  <c15:showDataLabelsRange val="0"/>
                </c:ext>
              </c:extLst>
            </c:dLbl>
            <c:dLbl>
              <c:idx val="66"/>
              <c:tx>
                <c:strRef>
                  <c:f>Sheet1!$A$68</c:f>
                  <c:strCache>
                    <c:ptCount val="1"/>
                    <c:pt idx="0">
                      <c:v>Tajikistan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{9520BA6C-BCA5-9040-ADD7-FDD752D9DBC0}</c15:txfldGUID>
                      <c15:f>Sheet1!$A$68</c15:f>
                      <c15:dlblFieldTableCache>
                        <c:ptCount val="1"/>
                        <c:pt idx="0">
                          <c:v>Tajikistan</c:v>
                        </c:pt>
                      </c15:dlblFieldTableCache>
                    </c15:dlblFTEntry>
                  </c15:dlblFieldTable>
                  <c15:showDataLabelsRange val="0"/>
                </c:ext>
              </c:extLst>
            </c:dLbl>
            <c:dLbl>
              <c:idx val="67"/>
              <c:tx>
                <c:strRef>
                  <c:f>Sheet1!$A$69</c:f>
                  <c:strCache>
                    <c:ptCount val="1"/>
                    <c:pt idx="0">
                      <c:v>Kazakhstan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{2A8A26A6-D818-8E4E-9C9C-E1D7A3761989}</c15:txfldGUID>
                      <c15:f>Sheet1!$A$69</c15:f>
                      <c15:dlblFieldTableCache>
                        <c:ptCount val="1"/>
                        <c:pt idx="0">
                          <c:v>Kazakhstan</c:v>
                        </c:pt>
                      </c15:dlblFieldTableCache>
                    </c15:dlblFTEntry>
                  </c15:dlblFieldTable>
                  <c15:showDataLabelsRange val="0"/>
                </c:ext>
              </c:extLst>
            </c:dLbl>
            <c:dLbl>
              <c:idx val="68"/>
              <c:tx>
                <c:strRef>
                  <c:f>Sheet1!$A$70</c:f>
                  <c:strCache>
                    <c:ptCount val="1"/>
                    <c:pt idx="0">
                      <c:v>Belize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{F975C903-62BE-B64F-9F4A-6C228DC4C1B1}</c15:txfldGUID>
                      <c15:f>Sheet1!$A$70</c15:f>
                      <c15:dlblFieldTableCache>
                        <c:ptCount val="1"/>
                        <c:pt idx="0">
                          <c:v>Belize</c:v>
                        </c:pt>
                      </c15:dlblFieldTableCache>
                    </c15:dlblFTEntry>
                  </c15:dlblFieldTable>
                  <c15:showDataLabelsRange val="0"/>
                </c:ext>
              </c:extLst>
            </c:dLbl>
            <c:dLbl>
              <c:idx val="69"/>
              <c:tx>
                <c:strRef>
                  <c:f>Sheet1!$A$71</c:f>
                  <c:strCache>
                    <c:ptCount val="1"/>
                    <c:pt idx="0">
                      <c:v>Saint Kitts and Nevis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{95B45499-362E-2148-A9EB-089DAAABCBBB}</c15:txfldGUID>
                      <c15:f>Sheet1!$A$71</c15:f>
                      <c15:dlblFieldTableCache>
                        <c:ptCount val="1"/>
                        <c:pt idx="0">
                          <c:v>Saint Kitts and Nevis</c:v>
                        </c:pt>
                      </c15:dlblFieldTableCache>
                    </c15:dlblFTEntry>
                  </c15:dlblFieldTable>
                  <c15:showDataLabelsRange val="0"/>
                </c:ext>
              </c:extLst>
            </c:dLbl>
            <c:dLbl>
              <c:idx val="70"/>
              <c:tx>
                <c:strRef>
                  <c:f>Sheet1!$A$72</c:f>
                  <c:strCache>
                    <c:ptCount val="1"/>
                    <c:pt idx="0">
                      <c:v>Belarus</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{AF4FA5FB-4C16-FE43-B567-C084F325E954}</c15:txfldGUID>
                      <c15:f>Sheet1!$A$72</c15:f>
                      <c15:dlblFieldTableCache>
                        <c:ptCount val="1"/>
                        <c:pt idx="0">
                          <c:v>Belarus</c:v>
                        </c:pt>
                      </c15:dlblFieldTableCache>
                    </c15:dlblFTEntry>
                  </c15:dlblFieldTable>
                  <c15:showDataLabelsRange val="0"/>
                </c:ext>
              </c:extLst>
            </c:dLbl>
            <c:dLbl>
              <c:idx val="71"/>
              <c:tx>
                <c:strRef>
                  <c:f>Sheet1!$A$73</c:f>
                  <c:strCache>
                    <c:ptCount val="1"/>
                    <c:pt idx="0">
                      <c:v>Russian Federation</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{6AAB01E9-0961-F749-B77D-23DC231A816E}</c15:txfldGUID>
                      <c15:f>Sheet1!$A$73</c15:f>
                      <c15:dlblFieldTableCache>
                        <c:ptCount val="1"/>
                        <c:pt idx="0">
                          <c:v>Russian Federation</c:v>
                        </c:pt>
                      </c15:dlblFieldTableCache>
                    </c15:dlblFTEntry>
                  </c15:dlblFieldTable>
                  <c15:showDataLabelsRange val="0"/>
                </c:ext>
              </c:extLst>
            </c:dLbl>
            <c:dLbl>
              <c:idx val="72"/>
              <c:tx>
                <c:strRef>
                  <c:f>Sheet1!$A$74</c:f>
                  <c:strCache>
                    <c:ptCount val="1"/>
                    <c:pt idx="0">
                      <c:v>South Africa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{7FF3850B-FBF7-DE40-ADCC-75AC5E4E0CFE}</c15:txfldGUID>
                      <c15:f>Sheet1!$A$74</c15:f>
                      <c15:dlblFieldTableCache>
                        <c:ptCount val="1"/>
                        <c:pt idx="0">
                          <c:v>South Africa</c:v>
                        </c:pt>
                      </c15:dlblFieldTableCache>
                    </c15:dlblFTEntry>
                  </c15:dlblFieldTable>
                  <c15:showDataLabelsRange val="0"/>
                </c:ext>
              </c:extLst>
            </c:dLbl>
            <c:dLbl>
              <c:idx val="73"/>
              <c:tx>
                <c:strRef>
                  <c:f>Sheet1!$A$75</c:f>
                  <c:strCache>
                    <c:ptCount val="1"/>
                    <c:pt idx="0">
                      <c:v>Colombia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{8C8CFACE-A82C-6747-8013-E23E978F7BD2}</c15:txfldGUID>
                      <c15:f>Sheet1!$A$75</c15:f>
                      <c15:dlblFieldTableCache>
                        <c:ptCount val="1"/>
                        <c:pt idx="0">
                          <c:v>Colombia</c:v>
                        </c:pt>
                      </c15:dlblFieldTableCache>
                    </c15:dlblFTEntry>
                  </c15:dlblFieldTable>
                  <c15:showDataLabelsRange val="0"/>
                </c:ext>
              </c:extLst>
            </c:dLbl>
            <c:dLbl>
              <c:idx val="74"/>
              <c:tx>
                <c:strRef>
                  <c:f>Sheet1!$A$76</c:f>
                  <c:strCache>
                    <c:ptCount val="1"/>
                    <c:pt idx="0">
                      <c:v>Guatemala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{6A96034F-B140-4040-A689-21E9817ABF19}</c15:txfldGUID>
                      <c15:f>Sheet1!$A$76</c15:f>
                      <c15:dlblFieldTableCache>
                        <c:ptCount val="1"/>
                        <c:pt idx="0">
                          <c:v>Guatemala</c:v>
                        </c:pt>
                      </c15:dlblFieldTableCache>
                    </c15:dlblFTEntry>
                  </c15:dlblFieldTable>
                  <c15:showDataLabelsRange val="0"/>
                </c:ext>
              </c:extLst>
            </c:dLbl>
            <c:dLbl>
              <c:idx val="75"/>
              <c:tx>
                <c:strRef>
                  <c:f>Sheet1!$A$77</c:f>
                  <c:strCache>
                    <c:ptCount val="1"/>
                    <c:pt idx="0">
                      <c:v>Venezuela</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{E5948960-E539-A04F-A4F3-B6AD1D3DE728}</c15:txfldGUID>
                      <c15:f>Sheet1!$A$77</c15:f>
                      <c15:dlblFieldTableCache>
                        <c:ptCount val="1"/>
                        <c:pt idx="0">
                          <c:v>Venezuela</c:v>
                        </c:pt>
                      </c15:dlblFieldTableCache>
                    </c15:dlblFTEntry>
                  </c15:dlblFieldTable>
                  <c15:showDataLabelsRange val="0"/>
                </c:ext>
              </c:extLst>
            </c:dLbl>
            <c:dLbl>
              <c:idx val="76"/>
              <c:tx>
                <c:strRef>
                  <c:f>Sheet1!$A$78</c:f>
                  <c:strCache>
                    <c:ptCount val="1"/>
                    <c:pt idx="0">
                      <c:v>Ukraine</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{D08AF932-2654-1244-B3E8-088949A88569}</c15:txfldGUID>
                      <c15:f>Sheet1!$A$78</c15:f>
                      <c15:dlblFieldTableCache>
                        <c:ptCount val="1"/>
                        <c:pt idx="0">
                          <c:v>Ukraine</c:v>
                        </c:pt>
                      </c15:dlblFieldTableCache>
                    </c15:dlblFTEntry>
                  </c15:dlblFieldTable>
                  <c15:showDataLabelsRange val="0"/>
                </c:ext>
              </c:extLst>
            </c:dLbl>
            <c:dLbl>
              <c:idx val="77"/>
              <c:tx>
                <c:strRef>
                  <c:f>Sheet1!$A$79</c:f>
                  <c:strCache>
                    <c:ptCount val="1"/>
                    <c:pt idx="0">
                      <c:v>Brazil</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{C5C379F7-4916-DE49-B36D-FAC8FD90CB6C}</c15:txfldGUID>
                      <c15:f>Sheet1!$A$79</c15:f>
                      <c15:dlblFieldTableCache>
                        <c:ptCount val="1"/>
                        <c:pt idx="0">
                          <c:v>Brazil</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Sheet1!$B$2:$B$79</c:f>
              <c:numCache>
                <c:formatCode>General</c:formatCode>
                <c:ptCount val="78"/>
                <c:pt idx="1">
                  <c:v>98.72</c:v>
                </c:pt>
                <c:pt idx="2">
                  <c:v>98.0</c:v>
                </c:pt>
                <c:pt idx="3">
                  <c:v>85.86</c:v>
                </c:pt>
                <c:pt idx="4">
                  <c:v>95.66999999999998</c:v>
                </c:pt>
                <c:pt idx="5">
                  <c:v>87.67999999999998</c:v>
                </c:pt>
                <c:pt idx="6">
                  <c:v>86.04</c:v>
                </c:pt>
                <c:pt idx="7">
                  <c:v>90.19</c:v>
                </c:pt>
                <c:pt idx="9">
                  <c:v>93.88</c:v>
                </c:pt>
                <c:pt idx="10">
                  <c:v>90.32</c:v>
                </c:pt>
                <c:pt idx="11">
                  <c:v>84.53</c:v>
                </c:pt>
                <c:pt idx="12">
                  <c:v>88.88</c:v>
                </c:pt>
                <c:pt idx="13">
                  <c:v>82.44000000000002</c:v>
                </c:pt>
                <c:pt idx="14">
                  <c:v>82.57</c:v>
                </c:pt>
                <c:pt idx="15">
                  <c:v>92.08</c:v>
                </c:pt>
                <c:pt idx="16">
                  <c:v>79.31</c:v>
                </c:pt>
                <c:pt idx="18">
                  <c:v>90.95</c:v>
                </c:pt>
                <c:pt idx="19">
                  <c:v>97.6</c:v>
                </c:pt>
                <c:pt idx="20">
                  <c:v>85.58</c:v>
                </c:pt>
                <c:pt idx="21">
                  <c:v>87.63</c:v>
                </c:pt>
                <c:pt idx="22">
                  <c:v>95.4</c:v>
                </c:pt>
                <c:pt idx="23">
                  <c:v>95.05</c:v>
                </c:pt>
                <c:pt idx="25">
                  <c:v>87.91000000000002</c:v>
                </c:pt>
                <c:pt idx="26">
                  <c:v>88.48</c:v>
                </c:pt>
                <c:pt idx="27">
                  <c:v>76.93</c:v>
                </c:pt>
                <c:pt idx="29">
                  <c:v>87.35</c:v>
                </c:pt>
                <c:pt idx="30">
                  <c:v>61.93</c:v>
                </c:pt>
                <c:pt idx="31">
                  <c:v>84.33</c:v>
                </c:pt>
                <c:pt idx="32">
                  <c:v>85.37</c:v>
                </c:pt>
                <c:pt idx="33">
                  <c:v>79.29</c:v>
                </c:pt>
                <c:pt idx="34">
                  <c:v>90.08</c:v>
                </c:pt>
                <c:pt idx="35">
                  <c:v>83.97</c:v>
                </c:pt>
                <c:pt idx="36">
                  <c:v>92.33</c:v>
                </c:pt>
                <c:pt idx="37">
                  <c:v>83.91000000000002</c:v>
                </c:pt>
                <c:pt idx="38">
                  <c:v>87.0</c:v>
                </c:pt>
                <c:pt idx="39">
                  <c:v>79.69</c:v>
                </c:pt>
                <c:pt idx="40">
                  <c:v>84.95</c:v>
                </c:pt>
                <c:pt idx="41">
                  <c:v>62.26000000000001</c:v>
                </c:pt>
                <c:pt idx="43">
                  <c:v>88.93</c:v>
                </c:pt>
                <c:pt idx="44">
                  <c:v>90.49000000000002</c:v>
                </c:pt>
                <c:pt idx="46">
                  <c:v>77.35</c:v>
                </c:pt>
                <c:pt idx="47">
                  <c:v>92.97</c:v>
                </c:pt>
                <c:pt idx="48">
                  <c:v>74.85</c:v>
                </c:pt>
                <c:pt idx="49">
                  <c:v>80.41000000000002</c:v>
                </c:pt>
                <c:pt idx="50">
                  <c:v>80.09</c:v>
                </c:pt>
                <c:pt idx="51">
                  <c:v>89.53</c:v>
                </c:pt>
                <c:pt idx="53">
                  <c:v>87.21000000000002</c:v>
                </c:pt>
                <c:pt idx="54">
                  <c:v>62.99</c:v>
                </c:pt>
                <c:pt idx="55">
                  <c:v>55.28</c:v>
                </c:pt>
                <c:pt idx="57">
                  <c:v>53.64</c:v>
                </c:pt>
                <c:pt idx="58">
                  <c:v>64.96000000000002</c:v>
                </c:pt>
                <c:pt idx="59">
                  <c:v>60.99</c:v>
                </c:pt>
                <c:pt idx="60">
                  <c:v>82.62</c:v>
                </c:pt>
                <c:pt idx="61">
                  <c:v>66.67999999999998</c:v>
                </c:pt>
                <c:pt idx="62">
                  <c:v>75.58</c:v>
                </c:pt>
                <c:pt idx="63">
                  <c:v>89.6</c:v>
                </c:pt>
                <c:pt idx="64">
                  <c:v>93.15</c:v>
                </c:pt>
                <c:pt idx="65">
                  <c:v>94.51</c:v>
                </c:pt>
                <c:pt idx="66">
                  <c:v>86.52</c:v>
                </c:pt>
                <c:pt idx="67">
                  <c:v>89.09</c:v>
                </c:pt>
                <c:pt idx="68">
                  <c:v>66.88</c:v>
                </c:pt>
                <c:pt idx="69">
                  <c:v>79.09</c:v>
                </c:pt>
                <c:pt idx="70">
                  <c:v>88.31</c:v>
                </c:pt>
                <c:pt idx="72">
                  <c:v>67.35</c:v>
                </c:pt>
                <c:pt idx="73">
                  <c:v>60.18</c:v>
                </c:pt>
                <c:pt idx="74">
                  <c:v>36.7</c:v>
                </c:pt>
                <c:pt idx="75">
                  <c:v>58.74</c:v>
                </c:pt>
                <c:pt idx="76">
                  <c:v>84.76</c:v>
                </c:pt>
                <c:pt idx="77">
                  <c:v>74.66</c:v>
                </c:pt>
              </c:numCache>
            </c:numRef>
          </c:xVal>
          <c:yVal>
            <c:numRef>
              <c:f>Sheet1!$C$2:$C$79</c:f>
              <c:numCache>
                <c:formatCode>General</c:formatCode>
                <c:ptCount val="78"/>
                <c:pt idx="0">
                  <c:v>36.95882</c:v>
                </c:pt>
                <c:pt idx="1">
                  <c:v>39.80005</c:v>
                </c:pt>
                <c:pt idx="2">
                  <c:v>40.50393000000001</c:v>
                </c:pt>
                <c:pt idx="3">
                  <c:v>41.63513000000004</c:v>
                </c:pt>
                <c:pt idx="4">
                  <c:v>46.93048</c:v>
                </c:pt>
                <c:pt idx="5">
                  <c:v>48.59813000000005</c:v>
                </c:pt>
                <c:pt idx="6">
                  <c:v>48.62297000000004</c:v>
                </c:pt>
                <c:pt idx="7">
                  <c:v>52.04962</c:v>
                </c:pt>
                <c:pt idx="8">
                  <c:v>52.28667</c:v>
                </c:pt>
                <c:pt idx="9">
                  <c:v>52.66966</c:v>
                </c:pt>
                <c:pt idx="10">
                  <c:v>53.12337000000003</c:v>
                </c:pt>
                <c:pt idx="11">
                  <c:v>55.37996</c:v>
                </c:pt>
                <c:pt idx="12">
                  <c:v>55.90701</c:v>
                </c:pt>
                <c:pt idx="13">
                  <c:v>56.79166</c:v>
                </c:pt>
                <c:pt idx="14">
                  <c:v>57.52809000000001</c:v>
                </c:pt>
                <c:pt idx="15">
                  <c:v>57.60594000000001</c:v>
                </c:pt>
                <c:pt idx="16">
                  <c:v>57.92506</c:v>
                </c:pt>
                <c:pt idx="17">
                  <c:v>58.37561</c:v>
                </c:pt>
                <c:pt idx="18">
                  <c:v>58.73071000000003</c:v>
                </c:pt>
                <c:pt idx="19">
                  <c:v>59.94813000000001</c:v>
                </c:pt>
                <c:pt idx="20">
                  <c:v>60.08144</c:v>
                </c:pt>
                <c:pt idx="21">
                  <c:v>60.17517000000003</c:v>
                </c:pt>
                <c:pt idx="22">
                  <c:v>60.62889000000001</c:v>
                </c:pt>
                <c:pt idx="23">
                  <c:v>61.35348</c:v>
                </c:pt>
                <c:pt idx="24">
                  <c:v>61.50793</c:v>
                </c:pt>
                <c:pt idx="25">
                  <c:v>62.27426000000001</c:v>
                </c:pt>
                <c:pt idx="26">
                  <c:v>62.87748</c:v>
                </c:pt>
                <c:pt idx="27">
                  <c:v>63.24725</c:v>
                </c:pt>
                <c:pt idx="28">
                  <c:v>63.37746</c:v>
                </c:pt>
                <c:pt idx="29">
                  <c:v>63.39614</c:v>
                </c:pt>
                <c:pt idx="30">
                  <c:v>63.52401000000001</c:v>
                </c:pt>
                <c:pt idx="31">
                  <c:v>63.63549000000001</c:v>
                </c:pt>
                <c:pt idx="32">
                  <c:v>63.91832</c:v>
                </c:pt>
                <c:pt idx="33">
                  <c:v>65.6151</c:v>
                </c:pt>
                <c:pt idx="34">
                  <c:v>65.61907999999998</c:v>
                </c:pt>
                <c:pt idx="35">
                  <c:v>65.9287</c:v>
                </c:pt>
                <c:pt idx="36">
                  <c:v>68.16927</c:v>
                </c:pt>
                <c:pt idx="37">
                  <c:v>70.82114</c:v>
                </c:pt>
                <c:pt idx="38">
                  <c:v>71.2787499999999</c:v>
                </c:pt>
                <c:pt idx="39">
                  <c:v>71.34733000000001</c:v>
                </c:pt>
                <c:pt idx="40">
                  <c:v>72.71934</c:v>
                </c:pt>
                <c:pt idx="41">
                  <c:v>72.96607</c:v>
                </c:pt>
                <c:pt idx="42">
                  <c:v>73.43299</c:v>
                </c:pt>
                <c:pt idx="43">
                  <c:v>73.56032</c:v>
                </c:pt>
                <c:pt idx="44">
                  <c:v>75.09076</c:v>
                </c:pt>
                <c:pt idx="45">
                  <c:v>75.96046000000002</c:v>
                </c:pt>
                <c:pt idx="46">
                  <c:v>78.6813</c:v>
                </c:pt>
                <c:pt idx="47">
                  <c:v>80.56465000000007</c:v>
                </c:pt>
                <c:pt idx="48">
                  <c:v>82.41405000000015</c:v>
                </c:pt>
                <c:pt idx="49">
                  <c:v>83.61047999999998</c:v>
                </c:pt>
                <c:pt idx="50">
                  <c:v>86.42773</c:v>
                </c:pt>
                <c:pt idx="51">
                  <c:v>90.03103</c:v>
                </c:pt>
                <c:pt idx="52">
                  <c:v>90.95049</c:v>
                </c:pt>
                <c:pt idx="53">
                  <c:v>92.22642</c:v>
                </c:pt>
                <c:pt idx="54">
                  <c:v>93.86951</c:v>
                </c:pt>
                <c:pt idx="55">
                  <c:v>95.99442000000017</c:v>
                </c:pt>
                <c:pt idx="56">
                  <c:v>98.28709</c:v>
                </c:pt>
                <c:pt idx="57">
                  <c:v>98.49158000000002</c:v>
                </c:pt>
                <c:pt idx="58">
                  <c:v>101.0885</c:v>
                </c:pt>
                <c:pt idx="59">
                  <c:v>101.4715</c:v>
                </c:pt>
                <c:pt idx="60">
                  <c:v>104.2312000000001</c:v>
                </c:pt>
                <c:pt idx="61">
                  <c:v>104.2684</c:v>
                </c:pt>
                <c:pt idx="62">
                  <c:v>106.6707999999999</c:v>
                </c:pt>
                <c:pt idx="63">
                  <c:v>113.8281</c:v>
                </c:pt>
                <c:pt idx="64">
                  <c:v>117.6341</c:v>
                </c:pt>
                <c:pt idx="65">
                  <c:v>126.6879</c:v>
                </c:pt>
                <c:pt idx="66">
                  <c:v>138.0174</c:v>
                </c:pt>
                <c:pt idx="67">
                  <c:v>143.8126</c:v>
                </c:pt>
                <c:pt idx="68">
                  <c:v>150.2599</c:v>
                </c:pt>
                <c:pt idx="69">
                  <c:v>159.4331</c:v>
                </c:pt>
                <c:pt idx="70">
                  <c:v>161.2993</c:v>
                </c:pt>
                <c:pt idx="71">
                  <c:v>169.4611</c:v>
                </c:pt>
                <c:pt idx="72">
                  <c:v>192.116</c:v>
                </c:pt>
                <c:pt idx="73">
                  <c:v>204.0165</c:v>
                </c:pt>
                <c:pt idx="74">
                  <c:v>207.4109</c:v>
                </c:pt>
                <c:pt idx="75">
                  <c:v>225.6283000000002</c:v>
                </c:pt>
                <c:pt idx="76">
                  <c:v>236.3174000000001</c:v>
                </c:pt>
                <c:pt idx="77">
                  <c:v>236.843</c:v>
                </c:pt>
              </c:numCache>
            </c:numRef>
          </c:yVal>
          <c:smooth val="0"/>
        </c:ser>
        <c:dLbls>
          <c:showLegendKey val="0"/>
          <c:showVal val="0"/>
          <c:showCatName val="0"/>
          <c:showSerName val="0"/>
          <c:showPercent val="0"/>
          <c:showBubbleSize val="0"/>
        </c:dLbls>
        <c:axId val="-1410734096"/>
        <c:axId val="-1410738704"/>
      </c:scatterChart>
      <c:valAx>
        <c:axId val="-1410734096"/>
        <c:scaling>
          <c:orientation val="minMax"/>
          <c:max val="100.0"/>
          <c:min val="30.0"/>
        </c:scaling>
        <c:delete val="0"/>
        <c:axPos val="b"/>
        <c:title>
          <c:tx>
            <c:rich>
              <a:bodyPr/>
              <a:lstStyle/>
              <a:p>
                <a:pPr>
                  <a:defRPr sz="1800"/>
                </a:pPr>
                <a:r>
                  <a:rPr lang="en-US" sz="1800" dirty="0"/>
                  <a:t>% </a:t>
                </a:r>
                <a:r>
                  <a:rPr lang="en-US" sz="1800" dirty="0" smtClean="0"/>
                  <a:t>boys in </a:t>
                </a:r>
                <a:r>
                  <a:rPr lang="en-US" sz="1800" dirty="0"/>
                  <a:t>secondary education</a:t>
                </a:r>
              </a:p>
            </c:rich>
          </c:tx>
          <c:layout>
            <c:manualLayout>
              <c:xMode val="edge"/>
              <c:yMode val="edge"/>
              <c:x val="0.317567641346628"/>
              <c:y val="0.713224919248983"/>
            </c:manualLayout>
          </c:layout>
          <c:overlay val="0"/>
        </c:title>
        <c:numFmt formatCode="General" sourceLinked="1"/>
        <c:majorTickMark val="out"/>
        <c:minorTickMark val="none"/>
        <c:tickLblPos val="nextTo"/>
        <c:txPr>
          <a:bodyPr/>
          <a:lstStyle/>
          <a:p>
            <a:pPr>
              <a:defRPr sz="1400"/>
            </a:pPr>
            <a:endParaRPr lang="fr-FR"/>
          </a:p>
        </c:txPr>
        <c:crossAx val="-1410738704"/>
        <c:crosses val="autoZero"/>
        <c:crossBetween val="midCat"/>
      </c:valAx>
      <c:valAx>
        <c:axId val="-1410738704"/>
        <c:scaling>
          <c:orientation val="minMax"/>
        </c:scaling>
        <c:delete val="0"/>
        <c:axPos val="l"/>
        <c:title>
          <c:tx>
            <c:rich>
              <a:bodyPr rot="-5400000" vert="horz"/>
              <a:lstStyle/>
              <a:p>
                <a:pPr>
                  <a:defRPr sz="1800"/>
                </a:pPr>
                <a:r>
                  <a:rPr lang="en-US" sz="1800"/>
                  <a:t>mortatliy per 100,000</a:t>
                </a:r>
                <a:r>
                  <a:rPr lang="en-US" sz="1800" baseline="0"/>
                  <a:t> pyo</a:t>
                </a:r>
                <a:endParaRPr lang="en-US" sz="1800"/>
              </a:p>
            </c:rich>
          </c:tx>
          <c:overlay val="0"/>
        </c:title>
        <c:numFmt formatCode="General" sourceLinked="1"/>
        <c:majorTickMark val="out"/>
        <c:minorTickMark val="none"/>
        <c:tickLblPos val="nextTo"/>
        <c:txPr>
          <a:bodyPr/>
          <a:lstStyle/>
          <a:p>
            <a:pPr>
              <a:defRPr sz="1400"/>
            </a:pPr>
            <a:endParaRPr lang="fr-FR"/>
          </a:p>
        </c:txPr>
        <c:crossAx val="-1410734096"/>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010391776384"/>
          <c:y val="0.219078947368422"/>
          <c:w val="0.535287671525785"/>
          <c:h val="0.638461113413457"/>
        </c:manualLayout>
      </c:layout>
      <c:barChart>
        <c:barDir val="bar"/>
        <c:grouping val="clustered"/>
        <c:varyColors val="0"/>
        <c:ser>
          <c:idx val="2"/>
          <c:order val="0"/>
          <c:tx>
            <c:v>Male</c:v>
          </c:tx>
          <c:spPr>
            <a:solidFill>
              <a:srgbClr val="4F81BD"/>
            </a:solidFill>
          </c:spPr>
          <c:invertIfNegative val="0"/>
          <c:dPt>
            <c:idx val="0"/>
            <c:invertIfNegative val="0"/>
            <c:bubble3D val="0"/>
            <c:spPr>
              <a:solidFill>
                <a:srgbClr val="4F81BD"/>
              </a:solidFill>
              <a:ln>
                <a:solidFill>
                  <a:schemeClr val="tx2">
                    <a:lumMod val="60000"/>
                    <a:lumOff val="40000"/>
                  </a:schemeClr>
                </a:solidFill>
              </a:ln>
            </c:spPr>
          </c:dPt>
          <c:dPt>
            <c:idx val="1"/>
            <c:invertIfNegative val="0"/>
            <c:bubble3D val="0"/>
            <c:spPr>
              <a:solidFill>
                <a:srgbClr val="4F81BD"/>
              </a:solidFill>
              <a:ln>
                <a:solidFill>
                  <a:schemeClr val="tx2">
                    <a:lumMod val="60000"/>
                    <a:lumOff val="40000"/>
                  </a:schemeClr>
                </a:solidFill>
              </a:ln>
            </c:spPr>
          </c:dPt>
          <c:dPt>
            <c:idx val="3"/>
            <c:invertIfNegative val="0"/>
            <c:bubble3D val="0"/>
            <c:spPr>
              <a:solidFill>
                <a:srgbClr val="4F81BD"/>
              </a:solidFill>
              <a:ln>
                <a:noFill/>
              </a:ln>
            </c:spPr>
          </c:dPt>
          <c:dPt>
            <c:idx val="4"/>
            <c:invertIfNegative val="0"/>
            <c:bubble3D val="0"/>
            <c:spPr>
              <a:solidFill>
                <a:srgbClr val="4F81BD"/>
              </a:solidFill>
              <a:ln>
                <a:solidFill>
                  <a:schemeClr val="tx2">
                    <a:lumMod val="60000"/>
                    <a:lumOff val="40000"/>
                  </a:schemeClr>
                </a:solidFill>
              </a:ln>
            </c:spPr>
          </c:dPt>
          <c:dPt>
            <c:idx val="5"/>
            <c:invertIfNegative val="0"/>
            <c:bubble3D val="0"/>
            <c:spPr>
              <a:solidFill>
                <a:srgbClr val="4F81BD"/>
              </a:solidFill>
              <a:ln>
                <a:solidFill>
                  <a:schemeClr val="tx2">
                    <a:lumMod val="60000"/>
                    <a:lumOff val="40000"/>
                  </a:schemeClr>
                </a:solidFill>
              </a:ln>
            </c:spPr>
          </c:dPt>
          <c:cat>
            <c:multiLvlStrRef>
              <c:f>Education!$J$3:$K$12</c:f>
              <c:multiLvlStrCache>
                <c:ptCount val="10"/>
                <c:lvl>
                  <c:pt idx="0">
                    <c:v>Communicable disease mortality</c:v>
                  </c:pt>
                  <c:pt idx="1">
                    <c:v>Non-communicable disease mortality</c:v>
                  </c:pt>
                  <c:pt idx="2">
                    <c:v>Injury mortality</c:v>
                  </c:pt>
                  <c:pt idx="3">
                    <c:v>All-cause mortality</c:v>
                  </c:pt>
                  <c:pt idx="4">
                    <c:v>HIV prevalence</c:v>
                  </c:pt>
                  <c:pt idx="5">
                    <c:v>Teenage pregnancy</c:v>
                  </c:pt>
                  <c:pt idx="6">
                    <c:v>Injuries</c:v>
                  </c:pt>
                  <c:pt idx="7">
                    <c:v>Violence </c:v>
                  </c:pt>
                  <c:pt idx="8">
                    <c:v>Bullying</c:v>
                  </c:pt>
                  <c:pt idx="9">
                    <c:v>Smoking </c:v>
                  </c:pt>
                </c:lvl>
                <c:lvl>
                  <c:pt idx="0">
                    <c:v>Mortality</c:v>
                  </c:pt>
                  <c:pt idx="4">
                    <c:v>Sexual health</c:v>
                  </c:pt>
                  <c:pt idx="6">
                    <c:v>Behaviour &amp; mental health</c:v>
                  </c:pt>
                </c:lvl>
              </c:multiLvlStrCache>
            </c:multiLvlStrRef>
          </c:cat>
          <c:val>
            <c:numRef>
              <c:f>Education!$L$3:$L$12</c:f>
              <c:numCache>
                <c:formatCode>General</c:formatCode>
                <c:ptCount val="10"/>
                <c:pt idx="2">
                  <c:v>0.43</c:v>
                </c:pt>
                <c:pt idx="3">
                  <c:v>0.39</c:v>
                </c:pt>
                <c:pt idx="4">
                  <c:v>0.33</c:v>
                </c:pt>
              </c:numCache>
            </c:numRef>
          </c:val>
        </c:ser>
        <c:ser>
          <c:idx val="3"/>
          <c:order val="1"/>
          <c:tx>
            <c:v>Female</c:v>
          </c:tx>
          <c:spPr>
            <a:solidFill>
              <a:srgbClr val="808000"/>
            </a:solidFill>
            <a:ln>
              <a:noFill/>
            </a:ln>
          </c:spPr>
          <c:invertIfNegative val="0"/>
          <c:cat>
            <c:multiLvlStrRef>
              <c:f>Education!$J$3:$K$12</c:f>
              <c:multiLvlStrCache>
                <c:ptCount val="10"/>
                <c:lvl>
                  <c:pt idx="0">
                    <c:v>Communicable disease mortality</c:v>
                  </c:pt>
                  <c:pt idx="1">
                    <c:v>Non-communicable disease mortality</c:v>
                  </c:pt>
                  <c:pt idx="2">
                    <c:v>Injury mortality</c:v>
                  </c:pt>
                  <c:pt idx="3">
                    <c:v>All-cause mortality</c:v>
                  </c:pt>
                  <c:pt idx="4">
                    <c:v>HIV prevalence</c:v>
                  </c:pt>
                  <c:pt idx="5">
                    <c:v>Teenage pregnancy</c:v>
                  </c:pt>
                  <c:pt idx="6">
                    <c:v>Injuries</c:v>
                  </c:pt>
                  <c:pt idx="7">
                    <c:v>Violence </c:v>
                  </c:pt>
                  <c:pt idx="8">
                    <c:v>Bullying</c:v>
                  </c:pt>
                  <c:pt idx="9">
                    <c:v>Smoking </c:v>
                  </c:pt>
                </c:lvl>
                <c:lvl>
                  <c:pt idx="0">
                    <c:v>Mortality</c:v>
                  </c:pt>
                  <c:pt idx="4">
                    <c:v>Sexual health</c:v>
                  </c:pt>
                  <c:pt idx="6">
                    <c:v>Behaviour &amp; mental health</c:v>
                  </c:pt>
                </c:lvl>
              </c:multiLvlStrCache>
            </c:multiLvlStrRef>
          </c:cat>
          <c:val>
            <c:numRef>
              <c:f>Education!$N$3:$N$12</c:f>
              <c:numCache>
                <c:formatCode>General</c:formatCode>
                <c:ptCount val="10"/>
                <c:pt idx="0">
                  <c:v>0.26</c:v>
                </c:pt>
                <c:pt idx="1">
                  <c:v>0.27</c:v>
                </c:pt>
                <c:pt idx="3">
                  <c:v>0.29</c:v>
                </c:pt>
                <c:pt idx="5">
                  <c:v>0.55</c:v>
                </c:pt>
                <c:pt idx="7">
                  <c:v>0.35</c:v>
                </c:pt>
                <c:pt idx="9">
                  <c:v>-0.32</c:v>
                </c:pt>
              </c:numCache>
            </c:numRef>
          </c:val>
        </c:ser>
        <c:dLbls>
          <c:showLegendKey val="0"/>
          <c:showVal val="0"/>
          <c:showCatName val="0"/>
          <c:showSerName val="0"/>
          <c:showPercent val="0"/>
          <c:showBubbleSize val="0"/>
        </c:dLbls>
        <c:gapWidth val="150"/>
        <c:axId val="-1337980768"/>
        <c:axId val="-1336362752"/>
      </c:barChart>
      <c:catAx>
        <c:axId val="-1337980768"/>
        <c:scaling>
          <c:orientation val="minMax"/>
        </c:scaling>
        <c:delete val="0"/>
        <c:axPos val="l"/>
        <c:numFmt formatCode="General" sourceLinked="0"/>
        <c:majorTickMark val="none"/>
        <c:minorTickMark val="none"/>
        <c:tickLblPos val="low"/>
        <c:txPr>
          <a:bodyPr/>
          <a:lstStyle/>
          <a:p>
            <a:pPr>
              <a:defRPr sz="1400"/>
            </a:pPr>
            <a:endParaRPr lang="fr-FR"/>
          </a:p>
        </c:txPr>
        <c:crossAx val="-1336362752"/>
        <c:crosses val="autoZero"/>
        <c:auto val="0"/>
        <c:lblAlgn val="ctr"/>
        <c:lblOffset val="100"/>
        <c:noMultiLvlLbl val="0"/>
      </c:catAx>
      <c:valAx>
        <c:axId val="-1336362752"/>
        <c:scaling>
          <c:orientation val="minMax"/>
          <c:max val="0.8"/>
          <c:min val="-0.8"/>
        </c:scaling>
        <c:delete val="0"/>
        <c:axPos val="b"/>
        <c:title>
          <c:tx>
            <c:rich>
              <a:bodyPr/>
              <a:lstStyle/>
              <a:p>
                <a:pPr>
                  <a:defRPr sz="1800"/>
                </a:pPr>
                <a:r>
                  <a:rPr lang="en-GB" sz="1800" baseline="0"/>
                  <a:t>Poorer health           Better health</a:t>
                </a:r>
                <a:endParaRPr lang="en-GB" sz="1800"/>
              </a:p>
            </c:rich>
          </c:tx>
          <c:layout>
            <c:manualLayout>
              <c:xMode val="edge"/>
              <c:yMode val="edge"/>
              <c:x val="0.479818568911846"/>
              <c:y val="0.164253402971646"/>
            </c:manualLayout>
          </c:layout>
          <c:overlay val="0"/>
        </c:title>
        <c:numFmt formatCode="General" sourceLinked="1"/>
        <c:majorTickMark val="none"/>
        <c:minorTickMark val="none"/>
        <c:tickLblPos val="nextTo"/>
        <c:txPr>
          <a:bodyPr/>
          <a:lstStyle/>
          <a:p>
            <a:pPr>
              <a:defRPr sz="1600"/>
            </a:pPr>
            <a:endParaRPr lang="fr-FR"/>
          </a:p>
        </c:txPr>
        <c:crossAx val="-1337980768"/>
        <c:crossesAt val="1.0"/>
        <c:crossBetween val="between"/>
      </c:valAx>
    </c:plotArea>
    <c:legend>
      <c:legendPos val="r"/>
      <c:layout>
        <c:manualLayout>
          <c:xMode val="edge"/>
          <c:yMode val="edge"/>
          <c:x val="0.495385349558578"/>
          <c:y val="0.357197168535751"/>
          <c:w val="0.140532146525163"/>
          <c:h val="0.179529578033515"/>
        </c:manualLayout>
      </c:layout>
      <c:overlay val="0"/>
      <c:txPr>
        <a:bodyPr/>
        <a:lstStyle/>
        <a:p>
          <a:pPr>
            <a:defRPr sz="1800"/>
          </a:pPr>
          <a:endParaRPr lang="fr-FR"/>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010391776384"/>
          <c:y val="0.219078947368422"/>
          <c:w val="0.535287671525785"/>
          <c:h val="0.638461113413457"/>
        </c:manualLayout>
      </c:layout>
      <c:barChart>
        <c:barDir val="bar"/>
        <c:grouping val="clustered"/>
        <c:varyColors val="0"/>
        <c:ser>
          <c:idx val="2"/>
          <c:order val="0"/>
          <c:tx>
            <c:v>Male</c:v>
          </c:tx>
          <c:spPr>
            <a:solidFill>
              <a:srgbClr val="006699"/>
            </a:solidFill>
            <a:ln>
              <a:noFill/>
            </a:ln>
          </c:spPr>
          <c:invertIfNegative val="0"/>
          <c:cat>
            <c:multiLvlStrRef>
              <c:f>Education!$A$3:$B$12</c:f>
              <c:multiLvlStrCache>
                <c:ptCount val="10"/>
                <c:lvl>
                  <c:pt idx="0">
                    <c:v>Communicable disease mortality</c:v>
                  </c:pt>
                  <c:pt idx="1">
                    <c:v>Non-communicable disease mortality</c:v>
                  </c:pt>
                  <c:pt idx="2">
                    <c:v>Injury mortality</c:v>
                  </c:pt>
                  <c:pt idx="3">
                    <c:v>All-cause mortality</c:v>
                  </c:pt>
                  <c:pt idx="4">
                    <c:v>HIV prevalence</c:v>
                  </c:pt>
                  <c:pt idx="5">
                    <c:v>Teenage pregnancy</c:v>
                  </c:pt>
                  <c:pt idx="6">
                    <c:v>Injuries</c:v>
                  </c:pt>
                  <c:pt idx="7">
                    <c:v>Violence </c:v>
                  </c:pt>
                  <c:pt idx="8">
                    <c:v>Bullying</c:v>
                  </c:pt>
                  <c:pt idx="9">
                    <c:v>Smoking </c:v>
                  </c:pt>
                </c:lvl>
                <c:lvl>
                  <c:pt idx="0">
                    <c:v>Mortality</c:v>
                  </c:pt>
                  <c:pt idx="4">
                    <c:v>Sexual health</c:v>
                  </c:pt>
                  <c:pt idx="6">
                    <c:v>Behaviour &amp; mental health</c:v>
                  </c:pt>
                </c:lvl>
              </c:multiLvlStrCache>
            </c:multiLvlStrRef>
          </c:cat>
          <c:val>
            <c:numRef>
              <c:f>Education!$C$3:$C$12</c:f>
              <c:numCache>
                <c:formatCode>General</c:formatCode>
                <c:ptCount val="10"/>
                <c:pt idx="2">
                  <c:v>0.4</c:v>
                </c:pt>
                <c:pt idx="3">
                  <c:v>0.38</c:v>
                </c:pt>
                <c:pt idx="6">
                  <c:v>0.34</c:v>
                </c:pt>
              </c:numCache>
            </c:numRef>
          </c:val>
        </c:ser>
        <c:ser>
          <c:idx val="3"/>
          <c:order val="1"/>
          <c:tx>
            <c:v>Female</c:v>
          </c:tx>
          <c:spPr>
            <a:solidFill>
              <a:srgbClr val="808000"/>
            </a:solidFill>
            <a:ln>
              <a:noFill/>
            </a:ln>
          </c:spPr>
          <c:invertIfNegative val="0"/>
          <c:cat>
            <c:multiLvlStrRef>
              <c:f>Education!$A$3:$B$12</c:f>
              <c:multiLvlStrCache>
                <c:ptCount val="10"/>
                <c:lvl>
                  <c:pt idx="0">
                    <c:v>Communicable disease mortality</c:v>
                  </c:pt>
                  <c:pt idx="1">
                    <c:v>Non-communicable disease mortality</c:v>
                  </c:pt>
                  <c:pt idx="2">
                    <c:v>Injury mortality</c:v>
                  </c:pt>
                  <c:pt idx="3">
                    <c:v>All-cause mortality</c:v>
                  </c:pt>
                  <c:pt idx="4">
                    <c:v>HIV prevalence</c:v>
                  </c:pt>
                  <c:pt idx="5">
                    <c:v>Teenage pregnancy</c:v>
                  </c:pt>
                  <c:pt idx="6">
                    <c:v>Injuries</c:v>
                  </c:pt>
                  <c:pt idx="7">
                    <c:v>Violence </c:v>
                  </c:pt>
                  <c:pt idx="8">
                    <c:v>Bullying</c:v>
                  </c:pt>
                  <c:pt idx="9">
                    <c:v>Smoking </c:v>
                  </c:pt>
                </c:lvl>
                <c:lvl>
                  <c:pt idx="0">
                    <c:v>Mortality</c:v>
                  </c:pt>
                  <c:pt idx="4">
                    <c:v>Sexual health</c:v>
                  </c:pt>
                  <c:pt idx="6">
                    <c:v>Behaviour &amp; mental health</c:v>
                  </c:pt>
                </c:lvl>
              </c:multiLvlStrCache>
            </c:multiLvlStrRef>
          </c:cat>
          <c:val>
            <c:numRef>
              <c:f>Education!$E$3:$E$12</c:f>
              <c:numCache>
                <c:formatCode>General</c:formatCode>
                <c:ptCount val="10"/>
                <c:pt idx="1">
                  <c:v>0.32</c:v>
                </c:pt>
                <c:pt idx="3">
                  <c:v>0.31</c:v>
                </c:pt>
                <c:pt idx="5">
                  <c:v>0.41</c:v>
                </c:pt>
              </c:numCache>
            </c:numRef>
          </c:val>
        </c:ser>
        <c:dLbls>
          <c:showLegendKey val="0"/>
          <c:showVal val="0"/>
          <c:showCatName val="0"/>
          <c:showSerName val="0"/>
          <c:showPercent val="0"/>
          <c:showBubbleSize val="0"/>
        </c:dLbls>
        <c:gapWidth val="150"/>
        <c:axId val="-1341500048"/>
        <c:axId val="-1341498272"/>
      </c:barChart>
      <c:catAx>
        <c:axId val="-1341500048"/>
        <c:scaling>
          <c:orientation val="minMax"/>
        </c:scaling>
        <c:delete val="0"/>
        <c:axPos val="l"/>
        <c:numFmt formatCode="General" sourceLinked="0"/>
        <c:majorTickMark val="none"/>
        <c:minorTickMark val="none"/>
        <c:tickLblPos val="low"/>
        <c:txPr>
          <a:bodyPr/>
          <a:lstStyle/>
          <a:p>
            <a:pPr>
              <a:defRPr sz="1400"/>
            </a:pPr>
            <a:endParaRPr lang="fr-FR"/>
          </a:p>
        </c:txPr>
        <c:crossAx val="-1341498272"/>
        <c:crosses val="autoZero"/>
        <c:auto val="0"/>
        <c:lblAlgn val="ctr"/>
        <c:lblOffset val="100"/>
        <c:noMultiLvlLbl val="0"/>
      </c:catAx>
      <c:valAx>
        <c:axId val="-1341498272"/>
        <c:scaling>
          <c:orientation val="minMax"/>
          <c:max val="0.8"/>
          <c:min val="-0.8"/>
        </c:scaling>
        <c:delete val="0"/>
        <c:axPos val="b"/>
        <c:title>
          <c:tx>
            <c:rich>
              <a:bodyPr/>
              <a:lstStyle/>
              <a:p>
                <a:pPr>
                  <a:defRPr sz="1600"/>
                </a:pPr>
                <a:r>
                  <a:rPr lang="en-GB" sz="1600" baseline="0"/>
                  <a:t>Poorer health           Better health</a:t>
                </a:r>
                <a:endParaRPr lang="en-GB" sz="1600"/>
              </a:p>
            </c:rich>
          </c:tx>
          <c:layout>
            <c:manualLayout>
              <c:xMode val="edge"/>
              <c:yMode val="edge"/>
              <c:x val="0.520463275423905"/>
              <c:y val="0.182507571168988"/>
            </c:manualLayout>
          </c:layout>
          <c:overlay val="0"/>
        </c:title>
        <c:numFmt formatCode="General" sourceLinked="1"/>
        <c:majorTickMark val="none"/>
        <c:minorTickMark val="none"/>
        <c:tickLblPos val="nextTo"/>
        <c:txPr>
          <a:bodyPr/>
          <a:lstStyle/>
          <a:p>
            <a:pPr>
              <a:defRPr sz="1400"/>
            </a:pPr>
            <a:endParaRPr lang="fr-FR"/>
          </a:p>
        </c:txPr>
        <c:crossAx val="-1341500048"/>
        <c:crossesAt val="1.0"/>
        <c:crossBetween val="between"/>
      </c:valAx>
    </c:plotArea>
    <c:legend>
      <c:legendPos val="r"/>
      <c:layout>
        <c:manualLayout>
          <c:xMode val="edge"/>
          <c:yMode val="edge"/>
          <c:x val="0.5170303712036"/>
          <c:y val="0.357197168535751"/>
          <c:w val="0.140532146525163"/>
          <c:h val="0.179529578033515"/>
        </c:manualLayout>
      </c:layout>
      <c:overlay val="0"/>
      <c:txPr>
        <a:bodyPr/>
        <a:lstStyle/>
        <a:p>
          <a:pPr>
            <a:defRPr sz="1600"/>
          </a:pPr>
          <a:endParaRPr lang="fr-FR"/>
        </a:p>
      </c:txPr>
    </c:legend>
    <c:plotVisOnly val="1"/>
    <c:dispBlanksAs val="gap"/>
    <c:showDLblsOverMax val="0"/>
  </c:chart>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2.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0.75499</cdr:x>
      <cdr:y>0.11562</cdr:y>
    </cdr:from>
    <cdr:to>
      <cdr:x>1</cdr:x>
      <cdr:y>0.5163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96694" y="629378"/>
          <a:ext cx="1102281" cy="2181110"/>
        </a:xfrm>
        <a:prstGeom xmlns:a="http://schemas.openxmlformats.org/drawingml/2006/main" prst="rect">
          <a:avLst/>
        </a:prstGeom>
      </cdr:spPr>
    </cdr:pic>
  </cdr:relSizeAnchor>
  <cdr:relSizeAnchor xmlns:cdr="http://schemas.openxmlformats.org/drawingml/2006/chartDrawing">
    <cdr:from>
      <cdr:x>0.86527</cdr:x>
      <cdr:y>0.81609</cdr:y>
    </cdr:from>
    <cdr:to>
      <cdr:x>0.89419</cdr:x>
      <cdr:y>0.86339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892834" y="4535698"/>
          <a:ext cx="130110" cy="262857"/>
        </a:xfrm>
        <a:prstGeom xmlns:a="http://schemas.openxmlformats.org/drawingml/2006/main" prst="rect">
          <a:avLst/>
        </a:prstGeom>
      </cdr:spPr>
    </cdr:pic>
  </cdr:relSizeAnchor>
  <cdr:relSizeAnchor xmlns:cdr="http://schemas.openxmlformats.org/drawingml/2006/chartDrawing">
    <cdr:from>
      <cdr:x>0.77487</cdr:x>
      <cdr:y>0.25487</cdr:y>
    </cdr:from>
    <cdr:to>
      <cdr:x>0.97812</cdr:x>
      <cdr:y>0.42285</cdr:y>
    </cdr:to>
    <cdr:sp macro="" textlink="">
      <cdr:nvSpPr>
        <cdr:cNvPr id="4" name="TextBox 3"/>
        <cdr:cNvSpPr txBox="1"/>
      </cdr:nvSpPr>
      <cdr:spPr>
        <a:xfrm xmlns:a="http://schemas.openxmlformats.org/drawingml/2006/main">
          <a:off x="3486119" y="13874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dirty="0" smtClean="0">
              <a:solidFill>
                <a:schemeClr val="bg1"/>
              </a:solidFill>
            </a:rPr>
            <a:t>199</a:t>
          </a:r>
        </a:p>
        <a:p xmlns:a="http://schemas.openxmlformats.org/drawingml/2006/main">
          <a:pPr algn="ctr"/>
          <a:r>
            <a:rPr lang="en-US" sz="2000" dirty="0" smtClean="0">
              <a:solidFill>
                <a:schemeClr val="bg1"/>
              </a:solidFill>
            </a:rPr>
            <a:t>Niger </a:t>
          </a:r>
          <a:endParaRPr lang="en-US" sz="2000" dirty="0">
            <a:solidFill>
              <a:schemeClr val="bg1"/>
            </a:solidFill>
          </a:endParaRPr>
        </a:p>
      </cdr:txBody>
    </cdr:sp>
  </cdr:relSizeAnchor>
  <cdr:relSizeAnchor xmlns:cdr="http://schemas.openxmlformats.org/drawingml/2006/chartDrawing">
    <cdr:from>
      <cdr:x>0.79675</cdr:x>
      <cdr:y>0.76849</cdr:y>
    </cdr:from>
    <cdr:to>
      <cdr:x>1</cdr:x>
      <cdr:y>0.93647</cdr:y>
    </cdr:to>
    <cdr:sp macro="" textlink="">
      <cdr:nvSpPr>
        <cdr:cNvPr id="5" name="TextBox 4"/>
        <cdr:cNvSpPr txBox="1"/>
      </cdr:nvSpPr>
      <cdr:spPr>
        <a:xfrm xmlns:a="http://schemas.openxmlformats.org/drawingml/2006/main">
          <a:off x="3760978" y="418328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0.75948</cdr:x>
      <cdr:y>0.11868</cdr:y>
    </cdr:from>
    <cdr:to>
      <cdr:x>0.96634</cdr:x>
      <cdr:y>0.49219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412081" y="659589"/>
          <a:ext cx="929301" cy="2075939"/>
        </a:xfrm>
        <a:prstGeom xmlns:a="http://schemas.openxmlformats.org/drawingml/2006/main" prst="rect">
          <a:avLst/>
        </a:prstGeom>
      </cdr:spPr>
    </cdr:pic>
  </cdr:relSizeAnchor>
  <cdr:relSizeAnchor xmlns:cdr="http://schemas.openxmlformats.org/drawingml/2006/chartDrawing">
    <cdr:from>
      <cdr:x>0.84792</cdr:x>
      <cdr:y>0.81317</cdr:y>
    </cdr:from>
    <cdr:to>
      <cdr:x>0.8779</cdr:x>
      <cdr:y>0.8673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809394" y="4519459"/>
          <a:ext cx="134674" cy="300844"/>
        </a:xfrm>
        <a:prstGeom xmlns:a="http://schemas.openxmlformats.org/drawingml/2006/main" prst="rect">
          <a:avLst/>
        </a:prstGeom>
      </cdr:spPr>
    </cdr:pic>
  </cdr:relSizeAnchor>
  <cdr:relSizeAnchor xmlns:cdr="http://schemas.openxmlformats.org/drawingml/2006/chartDrawing">
    <cdr:from>
      <cdr:x>0.76352</cdr:x>
      <cdr:y>0.7332</cdr:y>
    </cdr:from>
    <cdr:to>
      <cdr:x>0.9623</cdr:x>
      <cdr:y>0.82734</cdr:y>
    </cdr:to>
    <cdr:sp macro="" textlink="">
      <cdr:nvSpPr>
        <cdr:cNvPr id="4" name="TextBox 3"/>
        <cdr:cNvSpPr txBox="1"/>
      </cdr:nvSpPr>
      <cdr:spPr>
        <a:xfrm xmlns:a="http://schemas.openxmlformats.org/drawingml/2006/main">
          <a:off x="3430191" y="4074995"/>
          <a:ext cx="893081"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xmlns:a="http://schemas.openxmlformats.org/drawingml/2006/main">
          <a:pPr algn="ctr"/>
          <a:r>
            <a:rPr lang="en-US" sz="1400" dirty="0" smtClean="0"/>
            <a:t>Maldives</a:t>
          </a:r>
        </a:p>
        <a:p xmlns:a="http://schemas.openxmlformats.org/drawingml/2006/main">
          <a:pPr algn="ctr"/>
          <a:r>
            <a:rPr lang="en-US" sz="1400" dirty="0" smtClean="0"/>
            <a:t>0.9</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0.91692</cdr:x>
      <cdr:y>0.79595</cdr:y>
    </cdr:from>
    <cdr:to>
      <cdr:x>0.99006</cdr:x>
      <cdr:y>1</cdr:y>
    </cdr:to>
    <cdr:pic>
      <cdr:nvPicPr>
        <cdr:cNvPr id="8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25204" y="4738000"/>
          <a:ext cx="632090" cy="1214613"/>
        </a:xfrm>
        <a:prstGeom xmlns:a="http://schemas.openxmlformats.org/drawingml/2006/main" prst="rect">
          <a:avLst/>
        </a:prstGeom>
      </cdr:spPr>
    </cdr:pic>
  </cdr:relSizeAnchor>
  <cdr:relSizeAnchor xmlns:cdr="http://schemas.openxmlformats.org/drawingml/2006/chartDrawing">
    <cdr:from>
      <cdr:x>0.11592</cdr:x>
      <cdr:y>0.86336</cdr:y>
    </cdr:from>
    <cdr:to>
      <cdr:x>0.20779</cdr:x>
      <cdr:y>1</cdr:y>
    </cdr:to>
    <cdr:grpSp>
      <cdr:nvGrpSpPr>
        <cdr:cNvPr id="14" name="Group 13"/>
        <cdr:cNvGrpSpPr/>
      </cdr:nvGrpSpPr>
      <cdr:grpSpPr>
        <a:xfrm xmlns:a="http://schemas.openxmlformats.org/drawingml/2006/main">
          <a:off x="1001925" y="5139248"/>
          <a:ext cx="794056" cy="813365"/>
          <a:chOff x="628322" y="5139219"/>
          <a:chExt cx="542066" cy="553357"/>
        </a:xfrm>
      </cdr:grpSpPr>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39474" y="5139219"/>
            <a:ext cx="134674" cy="300844"/>
          </a:xfrm>
          <a:prstGeom xmlns:a="http://schemas.openxmlformats.org/drawingml/2006/main" prst="rect">
            <a:avLst/>
          </a:prstGeom>
        </cdr:spPr>
      </cdr:pic>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1394" y="5139219"/>
            <a:ext cx="134674" cy="300844"/>
          </a:xfrm>
          <a:prstGeom xmlns:a="http://schemas.openxmlformats.org/drawingml/2006/main" prst="rect">
            <a:avLst/>
          </a:prstGeom>
        </cdr:spPr>
      </cdr:pic>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03634" y="5139219"/>
            <a:ext cx="134674" cy="300844"/>
          </a:xfrm>
          <a:prstGeom xmlns:a="http://schemas.openxmlformats.org/drawingml/2006/main" prst="rect">
            <a:avLst/>
          </a:prstGeom>
        </cdr:spPr>
      </cdr:pic>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35714" y="5139219"/>
            <a:ext cx="134674" cy="300844"/>
          </a:xfrm>
          <a:prstGeom xmlns:a="http://schemas.openxmlformats.org/drawingml/2006/main" prst="rect">
            <a:avLst/>
          </a:prstGeom>
        </cdr:spPr>
      </cdr:pic>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8322" y="5391732"/>
            <a:ext cx="134674" cy="300844"/>
          </a:xfrm>
          <a:prstGeom xmlns:a="http://schemas.openxmlformats.org/drawingml/2006/main" prst="rect">
            <a:avLst/>
          </a:prstGeom>
        </cdr:spPr>
      </cdr:pic>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4615" y="5391732"/>
            <a:ext cx="134674" cy="300844"/>
          </a:xfrm>
          <a:prstGeom xmlns:a="http://schemas.openxmlformats.org/drawingml/2006/main" prst="rect">
            <a:avLst/>
          </a:prstGeom>
        </cdr:spPr>
      </cdr:pic>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88518" y="5391732"/>
            <a:ext cx="134674" cy="300844"/>
          </a:xfrm>
          <a:prstGeom xmlns:a="http://schemas.openxmlformats.org/drawingml/2006/main" prst="rect">
            <a:avLst/>
          </a:prstGeom>
        </cdr:spPr>
      </cdr:pic>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24810" y="5391732"/>
            <a:ext cx="134674" cy="300844"/>
          </a:xfrm>
          <a:prstGeom xmlns:a="http://schemas.openxmlformats.org/drawingml/2006/main" prst="rect">
            <a:avLst/>
          </a:prstGeom>
        </cdr:spPr>
      </cdr:pic>
    </cdr:grpSp>
  </cdr:relSizeAnchor>
  <cdr:relSizeAnchor xmlns:cdr="http://schemas.openxmlformats.org/drawingml/2006/chartDrawing">
    <cdr:from>
      <cdr:x>0.33589</cdr:x>
      <cdr:y>0.8649</cdr:y>
    </cdr:from>
    <cdr:to>
      <cdr:x>0.35248</cdr:x>
      <cdr:y>0.91544</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26671" y="5148400"/>
          <a:ext cx="134674" cy="300844"/>
        </a:xfrm>
        <a:prstGeom xmlns:a="http://schemas.openxmlformats.org/drawingml/2006/main" prst="rect">
          <a:avLst/>
        </a:prstGeom>
      </cdr:spPr>
    </cdr:pic>
  </cdr:relSizeAnchor>
  <cdr:relSizeAnchor xmlns:cdr="http://schemas.openxmlformats.org/drawingml/2006/chartDrawing">
    <cdr:from>
      <cdr:x>0.35091</cdr:x>
      <cdr:y>0.8649</cdr:y>
    </cdr:from>
    <cdr:to>
      <cdr:x>0.3675</cdr:x>
      <cdr:y>0.91544</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48591" y="5148400"/>
          <a:ext cx="134674" cy="300844"/>
        </a:xfrm>
        <a:prstGeom xmlns:a="http://schemas.openxmlformats.org/drawingml/2006/main" prst="rect">
          <a:avLst/>
        </a:prstGeom>
      </cdr:spPr>
    </cdr:pic>
  </cdr:relSizeAnchor>
  <cdr:relSizeAnchor xmlns:cdr="http://schemas.openxmlformats.org/drawingml/2006/chartDrawing">
    <cdr:from>
      <cdr:x>0.33451</cdr:x>
      <cdr:y>0.90732</cdr:y>
    </cdr:from>
    <cdr:to>
      <cdr:x>0.3511</cdr:x>
      <cdr:y>0.95786</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15519" y="5400913"/>
          <a:ext cx="134674" cy="300844"/>
        </a:xfrm>
        <a:prstGeom xmlns:a="http://schemas.openxmlformats.org/drawingml/2006/main" prst="rect">
          <a:avLst/>
        </a:prstGeom>
      </cdr:spPr>
    </cdr:pic>
  </cdr:relSizeAnchor>
  <cdr:relSizeAnchor xmlns:cdr="http://schemas.openxmlformats.org/drawingml/2006/chartDrawing">
    <cdr:from>
      <cdr:x>0.3513</cdr:x>
      <cdr:y>0.90732</cdr:y>
    </cdr:from>
    <cdr:to>
      <cdr:x>0.36789</cdr:x>
      <cdr:y>0.95786</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51812" y="5400913"/>
          <a:ext cx="134674" cy="300844"/>
        </a:xfrm>
        <a:prstGeom xmlns:a="http://schemas.openxmlformats.org/drawingml/2006/main" prst="rect">
          <a:avLst/>
        </a:prstGeom>
      </cdr:spPr>
    </cdr:pic>
  </cdr:relSizeAnchor>
  <cdr:relSizeAnchor xmlns:cdr="http://schemas.openxmlformats.org/drawingml/2006/chartDrawing">
    <cdr:from>
      <cdr:x>0.60602</cdr:x>
      <cdr:y>0.88076</cdr:y>
    </cdr:from>
    <cdr:to>
      <cdr:x>0.61502</cdr:x>
      <cdr:y>0.90819</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919515" y="5242813"/>
          <a:ext cx="73088" cy="163269"/>
        </a:xfrm>
        <a:prstGeom xmlns:a="http://schemas.openxmlformats.org/drawingml/2006/main" prst="rect">
          <a:avLst/>
        </a:prstGeom>
      </cdr:spPr>
    </cdr:pic>
  </cdr:relSizeAnchor>
  <cdr:relSizeAnchor xmlns:cdr="http://schemas.openxmlformats.org/drawingml/2006/chartDrawing">
    <cdr:from>
      <cdr:x>0.61664</cdr:x>
      <cdr:y>0.88076</cdr:y>
    </cdr:from>
    <cdr:to>
      <cdr:x>0.62564</cdr:x>
      <cdr:y>0.90819</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05732" y="5242813"/>
          <a:ext cx="73088" cy="163269"/>
        </a:xfrm>
        <a:prstGeom xmlns:a="http://schemas.openxmlformats.org/drawingml/2006/main" prst="rect">
          <a:avLst/>
        </a:prstGeom>
      </cdr:spPr>
    </cdr:pic>
  </cdr:relSizeAnchor>
  <cdr:relSizeAnchor xmlns:cdr="http://schemas.openxmlformats.org/drawingml/2006/chartDrawing">
    <cdr:from>
      <cdr:x>0.60617</cdr:x>
      <cdr:y>0.91361</cdr:y>
    </cdr:from>
    <cdr:to>
      <cdr:x>0.61517</cdr:x>
      <cdr:y>0.94104</cdr:y>
    </cdr:to>
    <cdr:pic>
      <cdr:nvPicPr>
        <cdr:cNvPr id="1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920753" y="5438371"/>
          <a:ext cx="73088" cy="163269"/>
        </a:xfrm>
        <a:prstGeom xmlns:a="http://schemas.openxmlformats.org/drawingml/2006/main" prst="rect">
          <a:avLst/>
        </a:prstGeom>
      </cdr:spPr>
    </cdr:pic>
  </cdr:relSizeAnchor>
  <cdr:relSizeAnchor xmlns:cdr="http://schemas.openxmlformats.org/drawingml/2006/chartDrawing">
    <cdr:from>
      <cdr:x>0.61829</cdr:x>
      <cdr:y>0.91361</cdr:y>
    </cdr:from>
    <cdr:to>
      <cdr:x>0.62729</cdr:x>
      <cdr:y>0.94104</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19155" y="5438371"/>
          <a:ext cx="73088" cy="163269"/>
        </a:xfrm>
        <a:prstGeom xmlns:a="http://schemas.openxmlformats.org/drawingml/2006/main" prst="rect">
          <a:avLst/>
        </a:prstGeom>
      </cdr:spPr>
    </cdr:pic>
  </cdr:relSizeAnchor>
  <cdr:relSizeAnchor xmlns:cdr="http://schemas.openxmlformats.org/drawingml/2006/chartDrawing">
    <cdr:from>
      <cdr:x>0.62667</cdr:x>
      <cdr:y>0.88076</cdr:y>
    </cdr:from>
    <cdr:to>
      <cdr:x>0.63567</cdr:x>
      <cdr:y>0.90819</cdr:y>
    </cdr:to>
    <cdr:pic>
      <cdr:nvPicPr>
        <cdr:cNvPr id="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7134" y="5242813"/>
          <a:ext cx="73088" cy="163269"/>
        </a:xfrm>
        <a:prstGeom xmlns:a="http://schemas.openxmlformats.org/drawingml/2006/main" prst="rect">
          <a:avLst/>
        </a:prstGeom>
      </cdr:spPr>
    </cdr:pic>
  </cdr:relSizeAnchor>
  <cdr:relSizeAnchor xmlns:cdr="http://schemas.openxmlformats.org/drawingml/2006/chartDrawing">
    <cdr:from>
      <cdr:x>0.62832</cdr:x>
      <cdr:y>0.91361</cdr:y>
    </cdr:from>
    <cdr:to>
      <cdr:x>0.63732</cdr:x>
      <cdr:y>0.94104</cdr:y>
    </cdr:to>
    <cdr:pic>
      <cdr:nvPicPr>
        <cdr:cNvPr id="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00557" y="5438371"/>
          <a:ext cx="73088" cy="163269"/>
        </a:xfrm>
        <a:prstGeom xmlns:a="http://schemas.openxmlformats.org/drawingml/2006/main" prst="rect">
          <a:avLst/>
        </a:prstGeom>
      </cdr:spPr>
    </cdr:pic>
  </cdr:relSizeAnchor>
  <cdr:relSizeAnchor xmlns:cdr="http://schemas.openxmlformats.org/drawingml/2006/chartDrawing">
    <cdr:from>
      <cdr:x>0.63735</cdr:x>
      <cdr:y>0.88076</cdr:y>
    </cdr:from>
    <cdr:to>
      <cdr:x>0.64635</cdr:x>
      <cdr:y>0.90819</cdr:y>
    </cdr:to>
    <cdr:pic>
      <cdr:nvPicPr>
        <cdr:cNvPr id="2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73844" y="5242813"/>
          <a:ext cx="73088" cy="163269"/>
        </a:xfrm>
        <a:prstGeom xmlns:a="http://schemas.openxmlformats.org/drawingml/2006/main" prst="rect">
          <a:avLst/>
        </a:prstGeom>
      </cdr:spPr>
    </cdr:pic>
  </cdr:relSizeAnchor>
  <cdr:relSizeAnchor xmlns:cdr="http://schemas.openxmlformats.org/drawingml/2006/chartDrawing">
    <cdr:from>
      <cdr:x>0.639</cdr:x>
      <cdr:y>0.91361</cdr:y>
    </cdr:from>
    <cdr:to>
      <cdr:x>0.648</cdr:x>
      <cdr:y>0.94104</cdr:y>
    </cdr:to>
    <cdr:pic>
      <cdr:nvPicPr>
        <cdr:cNvPr id="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87267" y="5438371"/>
          <a:ext cx="73088" cy="163269"/>
        </a:xfrm>
        <a:prstGeom xmlns:a="http://schemas.openxmlformats.org/drawingml/2006/main" prst="rect">
          <a:avLst/>
        </a:prstGeom>
      </cdr:spPr>
    </cdr:pic>
  </cdr:relSizeAnchor>
  <cdr:relSizeAnchor xmlns:cdr="http://schemas.openxmlformats.org/drawingml/2006/chartDrawing">
    <cdr:from>
      <cdr:x>0.64879</cdr:x>
      <cdr:y>0.86012</cdr:y>
    </cdr:from>
    <cdr:to>
      <cdr:x>0.66783</cdr:x>
      <cdr:y>0.91812</cdr:y>
    </cdr:to>
    <cdr:pic>
      <cdr:nvPicPr>
        <cdr:cNvPr id="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66772" y="5119938"/>
          <a:ext cx="154559" cy="345264"/>
        </a:xfrm>
        <a:prstGeom xmlns:a="http://schemas.openxmlformats.org/drawingml/2006/main" prst="rect">
          <a:avLst/>
        </a:prstGeom>
      </cdr:spPr>
    </cdr:pic>
  </cdr:relSizeAnchor>
  <cdr:relSizeAnchor xmlns:cdr="http://schemas.openxmlformats.org/drawingml/2006/chartDrawing">
    <cdr:from>
      <cdr:x>0.64879</cdr:x>
      <cdr:y>0.8981</cdr:y>
    </cdr:from>
    <cdr:to>
      <cdr:x>0.66783</cdr:x>
      <cdr:y>0.9561</cdr:y>
    </cdr:to>
    <cdr:pic>
      <cdr:nvPicPr>
        <cdr:cNvPr id="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66771" y="5346022"/>
          <a:ext cx="154559" cy="345264"/>
        </a:xfrm>
        <a:prstGeom xmlns:a="http://schemas.openxmlformats.org/drawingml/2006/main" prst="rect">
          <a:avLst/>
        </a:prstGeom>
      </cdr:spPr>
    </cdr:pic>
  </cdr:relSizeAnchor>
  <cdr:relSizeAnchor xmlns:cdr="http://schemas.openxmlformats.org/drawingml/2006/chartDrawing">
    <cdr:from>
      <cdr:x>0.67146</cdr:x>
      <cdr:y>0.85145</cdr:y>
    </cdr:from>
    <cdr:to>
      <cdr:x>0.7247</cdr:x>
      <cdr:y>1</cdr:y>
    </cdr:to>
    <cdr:pic>
      <cdr:nvPicPr>
        <cdr:cNvPr id="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50760" y="5068350"/>
          <a:ext cx="432198" cy="884263"/>
        </a:xfrm>
        <a:prstGeom xmlns:a="http://schemas.openxmlformats.org/drawingml/2006/main" prst="rect">
          <a:avLst/>
        </a:prstGeom>
      </cdr:spPr>
    </cdr:pic>
  </cdr:relSizeAnchor>
  <cdr:relSizeAnchor xmlns:cdr="http://schemas.openxmlformats.org/drawingml/2006/chartDrawing">
    <cdr:from>
      <cdr:x>0</cdr:x>
      <cdr:y>0.80631</cdr:y>
    </cdr:from>
    <cdr:to>
      <cdr:x>0.12324</cdr:x>
      <cdr:y>1</cdr:y>
    </cdr:to>
    <cdr:pic>
      <cdr:nvPicPr>
        <cdr:cNvPr id="85"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l="23967" t="22780" r="17355" b="25844"/>
        <a:stretch xmlns:a="http://schemas.openxmlformats.org/drawingml/2006/main"/>
      </cdr:blipFill>
      <cdr:spPr>
        <a:xfrm xmlns:a="http://schemas.openxmlformats.org/drawingml/2006/main">
          <a:off x="0" y="4799645"/>
          <a:ext cx="1065192" cy="115296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0.83198</cdr:y>
    </cdr:from>
    <cdr:to>
      <cdr:x>0.09307</cdr:x>
      <cdr:y>1</cdr:y>
    </cdr:to>
    <cdr:pic>
      <cdr:nvPicPr>
        <cdr:cNvPr id="6"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a:stretch xmlns:a="http://schemas.openxmlformats.org/drawingml/2006/main"/>
      </cdr:blipFill>
      <cdr:spPr>
        <a:xfrm xmlns:a="http://schemas.openxmlformats.org/drawingml/2006/main">
          <a:off x="0" y="4952105"/>
          <a:ext cx="750061" cy="1000080"/>
        </a:xfrm>
        <a:prstGeom xmlns:a="http://schemas.openxmlformats.org/drawingml/2006/main" prst="rect">
          <a:avLst/>
        </a:prstGeom>
      </cdr:spPr>
    </cdr:pic>
  </cdr:relSizeAnchor>
  <cdr:relSizeAnchor xmlns:cdr="http://schemas.openxmlformats.org/drawingml/2006/chartDrawing">
    <cdr:from>
      <cdr:x>0.92589</cdr:x>
      <cdr:y>0.84242</cdr:y>
    </cdr:from>
    <cdr:to>
      <cdr:x>0.98299</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461832" y="5014269"/>
          <a:ext cx="460175" cy="937916"/>
        </a:xfrm>
        <a:prstGeom xmlns:a="http://schemas.openxmlformats.org/drawingml/2006/main" prst="rect">
          <a:avLst/>
        </a:prstGeom>
      </cdr:spPr>
    </cdr:pic>
  </cdr:relSizeAnchor>
  <cdr:relSizeAnchor xmlns:cdr="http://schemas.openxmlformats.org/drawingml/2006/chartDrawing">
    <cdr:from>
      <cdr:x>0.33882</cdr:x>
      <cdr:y>0.85144</cdr:y>
    </cdr:from>
    <cdr:to>
      <cdr:x>0.36699</cdr:x>
      <cdr:y>1</cdr:y>
    </cdr:to>
    <cdr:pic>
      <cdr:nvPicPr>
        <cdr:cNvPr id="3"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l="50671"/>
        <a:stretch xmlns:a="http://schemas.openxmlformats.org/drawingml/2006/main"/>
      </cdr:blipFill>
      <cdr:spPr>
        <a:xfrm xmlns:a="http://schemas.openxmlformats.org/drawingml/2006/main">
          <a:off x="2730581" y="5067922"/>
          <a:ext cx="227001" cy="884263"/>
        </a:xfrm>
        <a:prstGeom xmlns:a="http://schemas.openxmlformats.org/drawingml/2006/main" prst="rect">
          <a:avLst/>
        </a:prstGeom>
      </cdr:spPr>
    </cdr:pic>
  </cdr:relSizeAnchor>
  <cdr:relSizeAnchor xmlns:cdr="http://schemas.openxmlformats.org/drawingml/2006/chartDrawing">
    <cdr:from>
      <cdr:x>0.12421</cdr:x>
      <cdr:y>0.85144</cdr:y>
    </cdr:from>
    <cdr:to>
      <cdr:x>0.14593</cdr:x>
      <cdr:y>1</cdr:y>
    </cdr:to>
    <cdr:pic>
      <cdr:nvPicPr>
        <cdr:cNvPr id="4"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l="62498"/>
        <a:stretch xmlns:a="http://schemas.openxmlformats.org/drawingml/2006/main"/>
      </cdr:blipFill>
      <cdr:spPr>
        <a:xfrm xmlns:a="http://schemas.openxmlformats.org/drawingml/2006/main">
          <a:off x="1001040" y="5067922"/>
          <a:ext cx="175054" cy="884263"/>
        </a:xfrm>
        <a:prstGeom xmlns:a="http://schemas.openxmlformats.org/drawingml/2006/main" prst="rect">
          <a:avLst/>
        </a:prstGeom>
      </cdr:spPr>
    </cdr:pic>
  </cdr:relSizeAnchor>
  <cdr:relSizeAnchor xmlns:cdr="http://schemas.openxmlformats.org/drawingml/2006/chartDrawing">
    <cdr:from>
      <cdr:x>0.60219</cdr:x>
      <cdr:y>0.85144</cdr:y>
    </cdr:from>
    <cdr:to>
      <cdr:x>0.63917</cdr:x>
      <cdr:y>1</cdr:y>
    </cdr:to>
    <cdr:pic>
      <cdr:nvPicPr>
        <cdr:cNvPr id="5"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l="35231"/>
        <a:stretch xmlns:a="http://schemas.openxmlformats.org/drawingml/2006/main"/>
      </cdr:blipFill>
      <cdr:spPr>
        <a:xfrm xmlns:a="http://schemas.openxmlformats.org/drawingml/2006/main">
          <a:off x="4853117" y="5067922"/>
          <a:ext cx="298048" cy="88426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94138" y="0"/>
            <a:ext cx="2976562"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6148" name="Rectangle 4"/>
          <p:cNvSpPr>
            <a:spLocks noGrp="1" noRot="1" noChangeAspect="1" noChangeArrowheads="1" noTextEdit="1"/>
          </p:cNvSpPr>
          <p:nvPr>
            <p:ph type="sldImg" idx="2"/>
          </p:nvPr>
        </p:nvSpPr>
        <p:spPr bwMode="auto">
          <a:xfrm>
            <a:off x="1001713" y="739775"/>
            <a:ext cx="4868862" cy="36512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5988" y="4643438"/>
            <a:ext cx="5038725" cy="4397375"/>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2054" name="Rectangle 6"/>
          <p:cNvSpPr>
            <a:spLocks noGrp="1" noChangeArrowheads="1"/>
          </p:cNvSpPr>
          <p:nvPr>
            <p:ph type="ftr" sz="quarter" idx="4"/>
          </p:nvPr>
        </p:nvSpPr>
        <p:spPr bwMode="auto">
          <a:xfrm>
            <a:off x="0" y="9285288"/>
            <a:ext cx="2976563"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94138" y="9285288"/>
            <a:ext cx="2976562"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71C88824-D4FC-43AF-A13E-FA5697963A6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starting point is that there are dramatic</a:t>
            </a:r>
            <a:r>
              <a:rPr lang="en-US" baseline="0" dirty="0" smtClean="0"/>
              <a:t> variations BETWEEN countries in adolescent health</a:t>
            </a:r>
            <a:endParaRPr lang="en-US" dirty="0" smtClean="0"/>
          </a:p>
          <a:p>
            <a:endParaRPr lang="en-US" dirty="0" smtClean="0"/>
          </a:p>
          <a:p>
            <a:r>
              <a:rPr lang="en-US" b="1" dirty="0" smtClean="0"/>
              <a:t>100 fold difference </a:t>
            </a:r>
            <a:r>
              <a:rPr lang="en-US" dirty="0" smtClean="0"/>
              <a:t>between South Korea (2/1000 women) and Niger 199/100,000</a:t>
            </a:r>
          </a:p>
          <a:p>
            <a:endParaRPr lang="en-US" dirty="0" smtClean="0"/>
          </a:p>
          <a:p>
            <a:r>
              <a:rPr lang="en-US" dirty="0" smtClean="0"/>
              <a:t>Note</a:t>
            </a:r>
            <a:r>
              <a:rPr lang="en-US" baseline="0" dirty="0" smtClean="0"/>
              <a:t> North Korea = 0.7!</a:t>
            </a:r>
          </a:p>
          <a:p>
            <a:endParaRPr lang="en-US" baseline="0" dirty="0" smtClean="0"/>
          </a:p>
          <a:p>
            <a:r>
              <a:rPr lang="en-US" b="1" baseline="0" dirty="0" smtClean="0"/>
              <a:t>50-fold difference </a:t>
            </a:r>
            <a:r>
              <a:rPr lang="en-US" baseline="0" dirty="0" smtClean="0"/>
              <a:t>in smoking between Maldives and Papua New Guinea</a:t>
            </a:r>
            <a:endParaRPr lang="en-US" dirty="0"/>
          </a:p>
        </p:txBody>
      </p:sp>
      <p:sp>
        <p:nvSpPr>
          <p:cNvPr id="4" name="Slide Number Placeholder 3"/>
          <p:cNvSpPr>
            <a:spLocks noGrp="1"/>
          </p:cNvSpPr>
          <p:nvPr>
            <p:ph type="sldNum" sz="quarter" idx="10"/>
          </p:nvPr>
        </p:nvSpPr>
        <p:spPr/>
        <p:txBody>
          <a:bodyPr/>
          <a:lstStyle/>
          <a:p>
            <a:fld id="{EAB3DCF2-9C27-3644-A24E-984818FE5A40}" type="slidenum">
              <a:rPr lang="en-US" smtClean="0"/>
              <a:pPr/>
              <a:t>14</a:t>
            </a:fld>
            <a:endParaRPr lang="en-US"/>
          </a:p>
        </p:txBody>
      </p:sp>
    </p:spTree>
    <p:extLst>
      <p:ext uri="{BB962C8B-B14F-4D97-AF65-F5344CB8AC3E}">
        <p14:creationId xmlns:p14="http://schemas.microsoft.com/office/powerpoint/2010/main" val="2767353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could have again shown you</a:t>
            </a:r>
            <a:r>
              <a:rPr lang="en-US" baseline="0" dirty="0" smtClean="0"/>
              <a:t> the teenage birth rate associations here – but the importance of education for the prevention of teenage pregnancy is well described.  However the association goes much further than this – and in fact, the largest effect size was for overall mortality in boys!</a:t>
            </a:r>
          </a:p>
          <a:p>
            <a:endParaRPr lang="en-US" baseline="0" dirty="0" smtClean="0"/>
          </a:p>
          <a:p>
            <a:r>
              <a:rPr lang="en-US" baseline="0" dirty="0" smtClean="0"/>
              <a:t>7-fold variation in male mortality; from 36 in Singapore to 236 in Brazil and Ukraine – and missing many of the very high income countries!</a:t>
            </a:r>
          </a:p>
          <a:p>
            <a:endParaRPr lang="en-US" baseline="0" dirty="0" smtClean="0"/>
          </a:p>
          <a:p>
            <a:r>
              <a:rPr lang="en-US" baseline="0" dirty="0" smtClean="0"/>
              <a:t>Higher the % in secondary education, the lower the overall mortality rate.  B=-0.41. p=0.001. i.e. each 10% </a:t>
            </a:r>
            <a:endParaRPr lang="en-US" dirty="0"/>
          </a:p>
        </p:txBody>
      </p:sp>
      <p:sp>
        <p:nvSpPr>
          <p:cNvPr id="4" name="Slide Number Placeholder 3"/>
          <p:cNvSpPr>
            <a:spLocks noGrp="1"/>
          </p:cNvSpPr>
          <p:nvPr>
            <p:ph type="sldNum" sz="quarter" idx="10"/>
          </p:nvPr>
        </p:nvSpPr>
        <p:spPr/>
        <p:txBody>
          <a:bodyPr/>
          <a:lstStyle/>
          <a:p>
            <a:fld id="{EAB3DCF2-9C27-3644-A24E-984818FE5A40}" type="slidenum">
              <a:rPr lang="en-US" smtClean="0"/>
              <a:pPr/>
              <a:t>27</a:t>
            </a:fld>
            <a:endParaRPr lang="en-US"/>
          </a:p>
        </p:txBody>
      </p:sp>
    </p:spTree>
    <p:extLst>
      <p:ext uri="{BB962C8B-B14F-4D97-AF65-F5344CB8AC3E}">
        <p14:creationId xmlns:p14="http://schemas.microsoft.com/office/powerpoint/2010/main" val="98604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We found that youth literacy and secondary school completion had similar associations with health outcomes. Countries with more educated youth had lower male injury mortality and lower female communicable and NCD mortality, as well as lower HIV prevalence, teenage pregnancies, injuries and violence. </a:t>
            </a:r>
          </a:p>
          <a:p>
            <a:pPr eaLnBrk="1" hangingPunct="1"/>
            <a:endParaRPr lang="en-GB">
              <a:latin typeface="Calibri" charset="0"/>
            </a:endParaRPr>
          </a:p>
          <a:p>
            <a:pPr eaLnBrk="1" hangingPunct="1"/>
            <a:r>
              <a:rPr lang="en-GB">
                <a:latin typeface="Calibri" charset="0"/>
              </a:rPr>
              <a:t>Countries with higher female literacy had higher proportions of female smokers, possibly due to peer effects/status effects etc.</a:t>
            </a:r>
          </a:p>
          <a:p>
            <a:pPr eaLnBrk="1" hangingPunct="1"/>
            <a:endParaRPr lang="en-GB">
              <a:latin typeface="Calibri" charset="0"/>
            </a:endParaRPr>
          </a:p>
          <a:p>
            <a:pPr eaLnBrk="1" hangingPunct="1"/>
            <a:r>
              <a:rPr lang="en-GB">
                <a:latin typeface="Calibri" charset="0"/>
              </a:rPr>
              <a:t>The benefits of education for mortality appeared stronger for young men compared with young women. </a:t>
            </a:r>
          </a:p>
          <a:p>
            <a:pPr eaLnBrk="1" hangingPunct="1"/>
            <a:endParaRPr lang="en-GB">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72742" indent="-297209" eaLnBrk="0" hangingPunct="0">
              <a:defRPr>
                <a:solidFill>
                  <a:schemeClr val="tx1"/>
                </a:solidFill>
                <a:latin typeface="Arial" charset="0"/>
                <a:ea typeface="Arial" charset="0"/>
                <a:cs typeface="Arial" charset="0"/>
              </a:defRPr>
            </a:lvl2pPr>
            <a:lvl3pPr marL="1188834" indent="-237767" eaLnBrk="0" hangingPunct="0">
              <a:defRPr>
                <a:solidFill>
                  <a:schemeClr val="tx1"/>
                </a:solidFill>
                <a:latin typeface="Arial" charset="0"/>
                <a:ea typeface="Arial" charset="0"/>
                <a:cs typeface="Arial" charset="0"/>
              </a:defRPr>
            </a:lvl3pPr>
            <a:lvl4pPr marL="1664368" indent="-237767" eaLnBrk="0" hangingPunct="0">
              <a:defRPr>
                <a:solidFill>
                  <a:schemeClr val="tx1"/>
                </a:solidFill>
                <a:latin typeface="Arial" charset="0"/>
                <a:ea typeface="Arial" charset="0"/>
                <a:cs typeface="Arial" charset="0"/>
              </a:defRPr>
            </a:lvl4pPr>
            <a:lvl5pPr marL="2139902" indent="-237767" eaLnBrk="0" hangingPunct="0">
              <a:defRPr>
                <a:solidFill>
                  <a:schemeClr val="tx1"/>
                </a:solidFill>
                <a:latin typeface="Arial" charset="0"/>
                <a:ea typeface="Arial" charset="0"/>
                <a:cs typeface="Arial" charset="0"/>
              </a:defRPr>
            </a:lvl5pPr>
            <a:lvl6pPr marL="2615435" indent="-237767" eaLnBrk="0" fontAlgn="base" hangingPunct="0">
              <a:spcBef>
                <a:spcPct val="0"/>
              </a:spcBef>
              <a:spcAft>
                <a:spcPct val="0"/>
              </a:spcAft>
              <a:defRPr>
                <a:solidFill>
                  <a:schemeClr val="tx1"/>
                </a:solidFill>
                <a:latin typeface="Arial" charset="0"/>
                <a:ea typeface="Arial" charset="0"/>
                <a:cs typeface="Arial" charset="0"/>
              </a:defRPr>
            </a:lvl6pPr>
            <a:lvl7pPr marL="3090969" indent="-237767" eaLnBrk="0" fontAlgn="base" hangingPunct="0">
              <a:spcBef>
                <a:spcPct val="0"/>
              </a:spcBef>
              <a:spcAft>
                <a:spcPct val="0"/>
              </a:spcAft>
              <a:defRPr>
                <a:solidFill>
                  <a:schemeClr val="tx1"/>
                </a:solidFill>
                <a:latin typeface="Arial" charset="0"/>
                <a:ea typeface="Arial" charset="0"/>
                <a:cs typeface="Arial" charset="0"/>
              </a:defRPr>
            </a:lvl7pPr>
            <a:lvl8pPr marL="3566503" indent="-237767" eaLnBrk="0" fontAlgn="base" hangingPunct="0">
              <a:spcBef>
                <a:spcPct val="0"/>
              </a:spcBef>
              <a:spcAft>
                <a:spcPct val="0"/>
              </a:spcAft>
              <a:defRPr>
                <a:solidFill>
                  <a:schemeClr val="tx1"/>
                </a:solidFill>
                <a:latin typeface="Arial" charset="0"/>
                <a:ea typeface="Arial" charset="0"/>
                <a:cs typeface="Arial" charset="0"/>
              </a:defRPr>
            </a:lvl8pPr>
            <a:lvl9pPr marL="4042037" indent="-23776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CBB2C53-889F-1241-A1EC-CEB0F1170D9D}" type="slidenum">
              <a:rPr lang="en-GB">
                <a:latin typeface="Calibri" charset="0"/>
              </a:rPr>
              <a:pPr eaLnBrk="1" hangingPunct="1"/>
              <a:t>30</a:t>
            </a:fld>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3DCF2-9C27-3644-A24E-984818FE5A40}" type="slidenum">
              <a:rPr lang="en-US" smtClean="0"/>
              <a:pPr/>
              <a:t>15</a:t>
            </a:fld>
            <a:endParaRPr lang="en-US"/>
          </a:p>
        </p:txBody>
      </p:sp>
    </p:spTree>
    <p:extLst>
      <p:ext uri="{BB962C8B-B14F-4D97-AF65-F5344CB8AC3E}">
        <p14:creationId xmlns:p14="http://schemas.microsoft.com/office/powerpoint/2010/main" val="146954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All-cause mortality per 100,000 and GDP per capita purchasing price parity – 2005 from WORLD BANK and WHO</a:t>
            </a:r>
          </a:p>
          <a:p>
            <a:pPr eaLnBrk="1" hangingPunct="1"/>
            <a:endParaRPr lang="en-GB">
              <a:latin typeface="Calibri" charset="0"/>
            </a:endParaRPr>
          </a:p>
          <a:p>
            <a:pPr eaLnBrk="1" hangingPunct="1"/>
            <a:r>
              <a:rPr lang="en-GB">
                <a:latin typeface="Calibri" charset="0"/>
              </a:rPr>
              <a:t>GDP is in thousand US$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72742" indent="-297209" eaLnBrk="0" hangingPunct="0">
              <a:defRPr>
                <a:solidFill>
                  <a:schemeClr val="tx1"/>
                </a:solidFill>
                <a:latin typeface="Arial" charset="0"/>
                <a:ea typeface="Arial" charset="0"/>
                <a:cs typeface="Arial" charset="0"/>
              </a:defRPr>
            </a:lvl2pPr>
            <a:lvl3pPr marL="1188834" indent="-237767" eaLnBrk="0" hangingPunct="0">
              <a:defRPr>
                <a:solidFill>
                  <a:schemeClr val="tx1"/>
                </a:solidFill>
                <a:latin typeface="Arial" charset="0"/>
                <a:ea typeface="Arial" charset="0"/>
                <a:cs typeface="Arial" charset="0"/>
              </a:defRPr>
            </a:lvl3pPr>
            <a:lvl4pPr marL="1664368" indent="-237767" eaLnBrk="0" hangingPunct="0">
              <a:defRPr>
                <a:solidFill>
                  <a:schemeClr val="tx1"/>
                </a:solidFill>
                <a:latin typeface="Arial" charset="0"/>
                <a:ea typeface="Arial" charset="0"/>
                <a:cs typeface="Arial" charset="0"/>
              </a:defRPr>
            </a:lvl4pPr>
            <a:lvl5pPr marL="2139902" indent="-237767" eaLnBrk="0" hangingPunct="0">
              <a:defRPr>
                <a:solidFill>
                  <a:schemeClr val="tx1"/>
                </a:solidFill>
                <a:latin typeface="Arial" charset="0"/>
                <a:ea typeface="Arial" charset="0"/>
                <a:cs typeface="Arial" charset="0"/>
              </a:defRPr>
            </a:lvl5pPr>
            <a:lvl6pPr marL="2615435" indent="-237767" eaLnBrk="0" fontAlgn="base" hangingPunct="0">
              <a:spcBef>
                <a:spcPct val="0"/>
              </a:spcBef>
              <a:spcAft>
                <a:spcPct val="0"/>
              </a:spcAft>
              <a:defRPr>
                <a:solidFill>
                  <a:schemeClr val="tx1"/>
                </a:solidFill>
                <a:latin typeface="Arial" charset="0"/>
                <a:ea typeface="Arial" charset="0"/>
                <a:cs typeface="Arial" charset="0"/>
              </a:defRPr>
            </a:lvl6pPr>
            <a:lvl7pPr marL="3090969" indent="-237767" eaLnBrk="0" fontAlgn="base" hangingPunct="0">
              <a:spcBef>
                <a:spcPct val="0"/>
              </a:spcBef>
              <a:spcAft>
                <a:spcPct val="0"/>
              </a:spcAft>
              <a:defRPr>
                <a:solidFill>
                  <a:schemeClr val="tx1"/>
                </a:solidFill>
                <a:latin typeface="Arial" charset="0"/>
                <a:ea typeface="Arial" charset="0"/>
                <a:cs typeface="Arial" charset="0"/>
              </a:defRPr>
            </a:lvl7pPr>
            <a:lvl8pPr marL="3566503" indent="-237767" eaLnBrk="0" fontAlgn="base" hangingPunct="0">
              <a:spcBef>
                <a:spcPct val="0"/>
              </a:spcBef>
              <a:spcAft>
                <a:spcPct val="0"/>
              </a:spcAft>
              <a:defRPr>
                <a:solidFill>
                  <a:schemeClr val="tx1"/>
                </a:solidFill>
                <a:latin typeface="Arial" charset="0"/>
                <a:ea typeface="Arial" charset="0"/>
                <a:cs typeface="Arial" charset="0"/>
              </a:defRPr>
            </a:lvl8pPr>
            <a:lvl9pPr marL="4042037" indent="-23776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9298AA-2E7D-494A-B7A2-713014C0F861}" type="slidenum">
              <a:rPr lang="en-GB">
                <a:latin typeface="Calibri" charset="0"/>
              </a:rPr>
              <a:pPr eaLnBrk="1" hangingPunct="1"/>
              <a:t>17</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Teenage pregnancy – birthrate per 1000 women 15-19yr</a:t>
            </a:r>
          </a:p>
          <a:p>
            <a:pPr eaLnBrk="1" hangingPunct="1"/>
            <a:endParaRPr lang="en-GB">
              <a:latin typeface="Calibri" charset="0"/>
            </a:endParaRPr>
          </a:p>
          <a:p>
            <a:pPr eaLnBrk="1" hangingPunct="1"/>
            <a:r>
              <a:rPr lang="en-GB">
                <a:latin typeface="Calibri" charset="0"/>
              </a:rPr>
              <a:t>Note down near Tunisia is Libya and a range of Islamic countries including Malaysia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72742" indent="-297209" eaLnBrk="0" hangingPunct="0">
              <a:defRPr>
                <a:solidFill>
                  <a:schemeClr val="tx1"/>
                </a:solidFill>
                <a:latin typeface="Arial" charset="0"/>
                <a:ea typeface="Arial" charset="0"/>
                <a:cs typeface="Arial" charset="0"/>
              </a:defRPr>
            </a:lvl2pPr>
            <a:lvl3pPr marL="1188834" indent="-237767" eaLnBrk="0" hangingPunct="0">
              <a:defRPr>
                <a:solidFill>
                  <a:schemeClr val="tx1"/>
                </a:solidFill>
                <a:latin typeface="Arial" charset="0"/>
                <a:ea typeface="Arial" charset="0"/>
                <a:cs typeface="Arial" charset="0"/>
              </a:defRPr>
            </a:lvl3pPr>
            <a:lvl4pPr marL="1664368" indent="-237767" eaLnBrk="0" hangingPunct="0">
              <a:defRPr>
                <a:solidFill>
                  <a:schemeClr val="tx1"/>
                </a:solidFill>
                <a:latin typeface="Arial" charset="0"/>
                <a:ea typeface="Arial" charset="0"/>
                <a:cs typeface="Arial" charset="0"/>
              </a:defRPr>
            </a:lvl4pPr>
            <a:lvl5pPr marL="2139902" indent="-237767" eaLnBrk="0" hangingPunct="0">
              <a:defRPr>
                <a:solidFill>
                  <a:schemeClr val="tx1"/>
                </a:solidFill>
                <a:latin typeface="Arial" charset="0"/>
                <a:ea typeface="Arial" charset="0"/>
                <a:cs typeface="Arial" charset="0"/>
              </a:defRPr>
            </a:lvl5pPr>
            <a:lvl6pPr marL="2615435" indent="-237767" eaLnBrk="0" fontAlgn="base" hangingPunct="0">
              <a:spcBef>
                <a:spcPct val="0"/>
              </a:spcBef>
              <a:spcAft>
                <a:spcPct val="0"/>
              </a:spcAft>
              <a:defRPr>
                <a:solidFill>
                  <a:schemeClr val="tx1"/>
                </a:solidFill>
                <a:latin typeface="Arial" charset="0"/>
                <a:ea typeface="Arial" charset="0"/>
                <a:cs typeface="Arial" charset="0"/>
              </a:defRPr>
            </a:lvl6pPr>
            <a:lvl7pPr marL="3090969" indent="-237767" eaLnBrk="0" fontAlgn="base" hangingPunct="0">
              <a:spcBef>
                <a:spcPct val="0"/>
              </a:spcBef>
              <a:spcAft>
                <a:spcPct val="0"/>
              </a:spcAft>
              <a:defRPr>
                <a:solidFill>
                  <a:schemeClr val="tx1"/>
                </a:solidFill>
                <a:latin typeface="Arial" charset="0"/>
                <a:ea typeface="Arial" charset="0"/>
                <a:cs typeface="Arial" charset="0"/>
              </a:defRPr>
            </a:lvl7pPr>
            <a:lvl8pPr marL="3566503" indent="-237767" eaLnBrk="0" fontAlgn="base" hangingPunct="0">
              <a:spcBef>
                <a:spcPct val="0"/>
              </a:spcBef>
              <a:spcAft>
                <a:spcPct val="0"/>
              </a:spcAft>
              <a:defRPr>
                <a:solidFill>
                  <a:schemeClr val="tx1"/>
                </a:solidFill>
                <a:latin typeface="Arial" charset="0"/>
                <a:ea typeface="Arial" charset="0"/>
                <a:cs typeface="Arial" charset="0"/>
              </a:defRPr>
            </a:lvl8pPr>
            <a:lvl9pPr marL="4042037" indent="-23776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A25CF3E-165C-EF47-BA85-46AFBA6D9564}" type="slidenum">
              <a:rPr lang="en-GB">
                <a:latin typeface="Calibri" charset="0"/>
              </a:rPr>
              <a:pPr eaLnBrk="1" hangingPunct="1"/>
              <a:t>18</a:t>
            </a:fld>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Describe</a:t>
            </a:r>
          </a:p>
          <a:p>
            <a:pPr eaLnBrk="1" hangingPunct="1"/>
            <a:endParaRPr lang="en-GB">
              <a:latin typeface="Calibri" charset="0"/>
            </a:endParaRPr>
          </a:p>
          <a:p>
            <a:pPr eaLnBrk="1" hangingPunct="1"/>
            <a:r>
              <a:rPr lang="en-GB">
                <a:latin typeface="Calibri" charset="0"/>
              </a:rPr>
              <a:t>Then look in more detail at some selected areas.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72742" indent="-297209" eaLnBrk="0" hangingPunct="0">
              <a:defRPr>
                <a:solidFill>
                  <a:schemeClr val="tx1"/>
                </a:solidFill>
                <a:latin typeface="Arial" charset="0"/>
                <a:ea typeface="Arial" charset="0"/>
                <a:cs typeface="Arial" charset="0"/>
              </a:defRPr>
            </a:lvl2pPr>
            <a:lvl3pPr marL="1188834" indent="-237767" eaLnBrk="0" hangingPunct="0">
              <a:defRPr>
                <a:solidFill>
                  <a:schemeClr val="tx1"/>
                </a:solidFill>
                <a:latin typeface="Arial" charset="0"/>
                <a:ea typeface="Arial" charset="0"/>
                <a:cs typeface="Arial" charset="0"/>
              </a:defRPr>
            </a:lvl3pPr>
            <a:lvl4pPr marL="1664368" indent="-237767" eaLnBrk="0" hangingPunct="0">
              <a:defRPr>
                <a:solidFill>
                  <a:schemeClr val="tx1"/>
                </a:solidFill>
                <a:latin typeface="Arial" charset="0"/>
                <a:ea typeface="Arial" charset="0"/>
                <a:cs typeface="Arial" charset="0"/>
              </a:defRPr>
            </a:lvl4pPr>
            <a:lvl5pPr marL="2139902" indent="-237767" eaLnBrk="0" hangingPunct="0">
              <a:defRPr>
                <a:solidFill>
                  <a:schemeClr val="tx1"/>
                </a:solidFill>
                <a:latin typeface="Arial" charset="0"/>
                <a:ea typeface="Arial" charset="0"/>
                <a:cs typeface="Arial" charset="0"/>
              </a:defRPr>
            </a:lvl5pPr>
            <a:lvl6pPr marL="2615435" indent="-237767" eaLnBrk="0" fontAlgn="base" hangingPunct="0">
              <a:spcBef>
                <a:spcPct val="0"/>
              </a:spcBef>
              <a:spcAft>
                <a:spcPct val="0"/>
              </a:spcAft>
              <a:defRPr>
                <a:solidFill>
                  <a:schemeClr val="tx1"/>
                </a:solidFill>
                <a:latin typeface="Arial" charset="0"/>
                <a:ea typeface="Arial" charset="0"/>
                <a:cs typeface="Arial" charset="0"/>
              </a:defRPr>
            </a:lvl6pPr>
            <a:lvl7pPr marL="3090969" indent="-237767" eaLnBrk="0" fontAlgn="base" hangingPunct="0">
              <a:spcBef>
                <a:spcPct val="0"/>
              </a:spcBef>
              <a:spcAft>
                <a:spcPct val="0"/>
              </a:spcAft>
              <a:defRPr>
                <a:solidFill>
                  <a:schemeClr val="tx1"/>
                </a:solidFill>
                <a:latin typeface="Arial" charset="0"/>
                <a:ea typeface="Arial" charset="0"/>
                <a:cs typeface="Arial" charset="0"/>
              </a:defRPr>
            </a:lvl7pPr>
            <a:lvl8pPr marL="3566503" indent="-237767" eaLnBrk="0" fontAlgn="base" hangingPunct="0">
              <a:spcBef>
                <a:spcPct val="0"/>
              </a:spcBef>
              <a:spcAft>
                <a:spcPct val="0"/>
              </a:spcAft>
              <a:defRPr>
                <a:solidFill>
                  <a:schemeClr val="tx1"/>
                </a:solidFill>
                <a:latin typeface="Arial" charset="0"/>
                <a:ea typeface="Arial" charset="0"/>
                <a:cs typeface="Arial" charset="0"/>
              </a:defRPr>
            </a:lvl8pPr>
            <a:lvl9pPr marL="4042037" indent="-23776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3FDB85A-1836-E14A-8A46-F32A83543381}" type="slidenum">
              <a:rPr lang="en-GB">
                <a:latin typeface="Calibri" charset="0"/>
              </a:rPr>
              <a:pPr eaLnBrk="1" hangingPunct="1"/>
              <a:t>19</a:t>
            </a:fld>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published paper shows that there are strong associations between</a:t>
            </a:r>
            <a:r>
              <a:rPr lang="en-US" baseline="0" dirty="0" smtClean="0"/>
              <a:t> nearly</a:t>
            </a:r>
            <a:r>
              <a:rPr lang="en-US" dirty="0" smtClean="0"/>
              <a:t> every</a:t>
            </a:r>
            <a:r>
              <a:rPr lang="en-US" baseline="0" dirty="0" smtClean="0"/>
              <a:t> outcome we measured and national wealth, with greater wealth associated with better health and wellbeing</a:t>
            </a:r>
          </a:p>
          <a:p>
            <a:endParaRPr lang="en-US" baseline="0" dirty="0" smtClean="0"/>
          </a:p>
          <a:p>
            <a:r>
              <a:rPr lang="en-US" baseline="0" dirty="0" smtClean="0"/>
              <a:t>National wealth is little amenable to direct intervention. </a:t>
            </a:r>
          </a:p>
          <a:p>
            <a:endParaRPr lang="en-US" baseline="0" dirty="0" smtClean="0"/>
          </a:p>
          <a:p>
            <a:r>
              <a:rPr lang="en-US" baseline="0" dirty="0" smtClean="0"/>
              <a:t>But access to wealth for young people is something we can do something about.</a:t>
            </a:r>
          </a:p>
          <a:p>
            <a:endParaRPr lang="en-US" baseline="0" dirty="0" smtClean="0"/>
          </a:p>
          <a:p>
            <a:r>
              <a:rPr lang="en-US" baseline="0" dirty="0" smtClean="0"/>
              <a:t>This graph shows the associations of teenage birth rate with income inequality as indicated by the </a:t>
            </a:r>
            <a:r>
              <a:rPr lang="en-US" baseline="0" dirty="0" err="1" smtClean="0"/>
              <a:t>Gini</a:t>
            </a:r>
            <a:r>
              <a:rPr lang="en-US" baseline="0" dirty="0" smtClean="0"/>
              <a:t> coefficient.</a:t>
            </a:r>
          </a:p>
          <a:p>
            <a:endParaRPr lang="en-US" baseline="0" dirty="0" smtClean="0"/>
          </a:p>
          <a:p>
            <a:r>
              <a:rPr lang="en-US" baseline="0" dirty="0" smtClean="0"/>
              <a:t>The association is large and highly significant    B=0.61 p&lt;0.0001.  i.e. for every SD increase in </a:t>
            </a:r>
            <a:r>
              <a:rPr lang="en-US" baseline="0" dirty="0" err="1" smtClean="0"/>
              <a:t>Gini</a:t>
            </a:r>
            <a:r>
              <a:rPr lang="en-US" baseline="0" dirty="0" smtClean="0"/>
              <a:t> (SD=9.7) the birth rate increases by 0.61*48=</a:t>
            </a:r>
            <a:r>
              <a:rPr lang="en-US" baseline="0" dirty="0" err="1" smtClean="0"/>
              <a:t>approx</a:t>
            </a:r>
            <a:r>
              <a:rPr lang="en-US" baseline="0" dirty="0" smtClean="0"/>
              <a:t> 30.</a:t>
            </a:r>
            <a:endParaRPr lang="en-US" dirty="0"/>
          </a:p>
        </p:txBody>
      </p:sp>
      <p:sp>
        <p:nvSpPr>
          <p:cNvPr id="4" name="Slide Number Placeholder 3"/>
          <p:cNvSpPr>
            <a:spLocks noGrp="1"/>
          </p:cNvSpPr>
          <p:nvPr>
            <p:ph type="sldNum" sz="quarter" idx="10"/>
          </p:nvPr>
        </p:nvSpPr>
        <p:spPr/>
        <p:txBody>
          <a:bodyPr/>
          <a:lstStyle/>
          <a:p>
            <a:fld id="{EAB3DCF2-9C27-3644-A24E-984818FE5A40}" type="slidenum">
              <a:rPr lang="en-US" smtClean="0"/>
              <a:pPr/>
              <a:t>22</a:t>
            </a:fld>
            <a:endParaRPr lang="en-US"/>
          </a:p>
        </p:txBody>
      </p:sp>
    </p:spTree>
    <p:extLst>
      <p:ext uri="{BB962C8B-B14F-4D97-AF65-F5344CB8AC3E}">
        <p14:creationId xmlns:p14="http://schemas.microsoft.com/office/powerpoint/2010/main" val="374699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Note that the Beta coefficient was slightly higher for Gini for 10 years previously compared with current (B was 0.55 compared with 0.45)</a:t>
            </a:r>
          </a:p>
          <a:p>
            <a:pPr eaLnBrk="1" hangingPunct="1"/>
            <a:endParaRPr lang="en-GB">
              <a:latin typeface="Calibri" charset="0"/>
            </a:endParaRPr>
          </a:p>
          <a:p>
            <a:pPr eaLnBrk="1" hangingPunct="1"/>
            <a:endParaRPr lang="en-GB">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72742" indent="-297209" eaLnBrk="0" hangingPunct="0">
              <a:defRPr>
                <a:solidFill>
                  <a:schemeClr val="tx1"/>
                </a:solidFill>
                <a:latin typeface="Arial" charset="0"/>
                <a:ea typeface="Arial" charset="0"/>
                <a:cs typeface="Arial" charset="0"/>
              </a:defRPr>
            </a:lvl2pPr>
            <a:lvl3pPr marL="1188834" indent="-237767" eaLnBrk="0" hangingPunct="0">
              <a:defRPr>
                <a:solidFill>
                  <a:schemeClr val="tx1"/>
                </a:solidFill>
                <a:latin typeface="Arial" charset="0"/>
                <a:ea typeface="Arial" charset="0"/>
                <a:cs typeface="Arial" charset="0"/>
              </a:defRPr>
            </a:lvl3pPr>
            <a:lvl4pPr marL="1664368" indent="-237767" eaLnBrk="0" hangingPunct="0">
              <a:defRPr>
                <a:solidFill>
                  <a:schemeClr val="tx1"/>
                </a:solidFill>
                <a:latin typeface="Arial" charset="0"/>
                <a:ea typeface="Arial" charset="0"/>
                <a:cs typeface="Arial" charset="0"/>
              </a:defRPr>
            </a:lvl4pPr>
            <a:lvl5pPr marL="2139902" indent="-237767" eaLnBrk="0" hangingPunct="0">
              <a:defRPr>
                <a:solidFill>
                  <a:schemeClr val="tx1"/>
                </a:solidFill>
                <a:latin typeface="Arial" charset="0"/>
                <a:ea typeface="Arial" charset="0"/>
                <a:cs typeface="Arial" charset="0"/>
              </a:defRPr>
            </a:lvl5pPr>
            <a:lvl6pPr marL="2615435" indent="-237767" eaLnBrk="0" fontAlgn="base" hangingPunct="0">
              <a:spcBef>
                <a:spcPct val="0"/>
              </a:spcBef>
              <a:spcAft>
                <a:spcPct val="0"/>
              </a:spcAft>
              <a:defRPr>
                <a:solidFill>
                  <a:schemeClr val="tx1"/>
                </a:solidFill>
                <a:latin typeface="Arial" charset="0"/>
                <a:ea typeface="Arial" charset="0"/>
                <a:cs typeface="Arial" charset="0"/>
              </a:defRPr>
            </a:lvl6pPr>
            <a:lvl7pPr marL="3090969" indent="-237767" eaLnBrk="0" fontAlgn="base" hangingPunct="0">
              <a:spcBef>
                <a:spcPct val="0"/>
              </a:spcBef>
              <a:spcAft>
                <a:spcPct val="0"/>
              </a:spcAft>
              <a:defRPr>
                <a:solidFill>
                  <a:schemeClr val="tx1"/>
                </a:solidFill>
                <a:latin typeface="Arial" charset="0"/>
                <a:ea typeface="Arial" charset="0"/>
                <a:cs typeface="Arial" charset="0"/>
              </a:defRPr>
            </a:lvl7pPr>
            <a:lvl8pPr marL="3566503" indent="-237767" eaLnBrk="0" fontAlgn="base" hangingPunct="0">
              <a:spcBef>
                <a:spcPct val="0"/>
              </a:spcBef>
              <a:spcAft>
                <a:spcPct val="0"/>
              </a:spcAft>
              <a:defRPr>
                <a:solidFill>
                  <a:schemeClr val="tx1"/>
                </a:solidFill>
                <a:latin typeface="Arial" charset="0"/>
                <a:ea typeface="Arial" charset="0"/>
                <a:cs typeface="Arial" charset="0"/>
              </a:defRPr>
            </a:lvl8pPr>
            <a:lvl9pPr marL="4042037" indent="-23776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A73D32E-2F18-3842-BFC7-6CC21DCA81B4}" type="slidenum">
              <a:rPr lang="en-GB">
                <a:latin typeface="Calibri" charset="0"/>
              </a:rPr>
              <a:pPr eaLnBrk="1" hangingPunct="1"/>
              <a:t>24</a:t>
            </a:fld>
            <a:endParaRPr lang="en-GB">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Psychosocial stressors extremely strongly associated with inequality</a:t>
            </a:r>
          </a:p>
          <a:p>
            <a:pPr eaLnBrk="1" hangingPunct="1"/>
            <a:endParaRPr lang="en-GB">
              <a:latin typeface="Calibri" charset="0"/>
            </a:endParaRPr>
          </a:p>
          <a:p>
            <a:pPr eaLnBrk="1" hangingPunct="1"/>
            <a:r>
              <a:rPr lang="en-GB">
                <a:latin typeface="Calibri" charset="0"/>
              </a:rPr>
              <a:t>Wider spread in males – more with high bullying but quite equal countries.  </a:t>
            </a:r>
          </a:p>
          <a:p>
            <a:pPr eaLnBrk="1" hangingPunct="1"/>
            <a:endParaRPr lang="en-GB">
              <a:latin typeface="Calibri" charset="0"/>
            </a:endParaRPr>
          </a:p>
          <a:p>
            <a:pPr eaLnBrk="1" hangingPunct="1"/>
            <a:r>
              <a:rPr lang="en-GB">
                <a:latin typeface="Calibri" charset="0"/>
              </a:rPr>
              <a:t>I.e. Always exceptions to the rules</a:t>
            </a:r>
          </a:p>
          <a:p>
            <a:pPr eaLnBrk="1" hangingPunct="1"/>
            <a:endParaRPr lang="en-GB">
              <a:latin typeface="Calibri" charset="0"/>
            </a:endParaRPr>
          </a:p>
          <a:p>
            <a:pPr eaLnBrk="1" hangingPunct="1"/>
            <a:endParaRPr lang="en-GB">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72742" indent="-297209" eaLnBrk="0" hangingPunct="0">
              <a:defRPr>
                <a:solidFill>
                  <a:schemeClr val="tx1"/>
                </a:solidFill>
                <a:latin typeface="Arial" charset="0"/>
                <a:ea typeface="Arial" charset="0"/>
                <a:cs typeface="Arial" charset="0"/>
              </a:defRPr>
            </a:lvl2pPr>
            <a:lvl3pPr marL="1188834" indent="-237767" eaLnBrk="0" hangingPunct="0">
              <a:defRPr>
                <a:solidFill>
                  <a:schemeClr val="tx1"/>
                </a:solidFill>
                <a:latin typeface="Arial" charset="0"/>
                <a:ea typeface="Arial" charset="0"/>
                <a:cs typeface="Arial" charset="0"/>
              </a:defRPr>
            </a:lvl3pPr>
            <a:lvl4pPr marL="1664368" indent="-237767" eaLnBrk="0" hangingPunct="0">
              <a:defRPr>
                <a:solidFill>
                  <a:schemeClr val="tx1"/>
                </a:solidFill>
                <a:latin typeface="Arial" charset="0"/>
                <a:ea typeface="Arial" charset="0"/>
                <a:cs typeface="Arial" charset="0"/>
              </a:defRPr>
            </a:lvl4pPr>
            <a:lvl5pPr marL="2139902" indent="-237767" eaLnBrk="0" hangingPunct="0">
              <a:defRPr>
                <a:solidFill>
                  <a:schemeClr val="tx1"/>
                </a:solidFill>
                <a:latin typeface="Arial" charset="0"/>
                <a:ea typeface="Arial" charset="0"/>
                <a:cs typeface="Arial" charset="0"/>
              </a:defRPr>
            </a:lvl5pPr>
            <a:lvl6pPr marL="2615435" indent="-237767" eaLnBrk="0" fontAlgn="base" hangingPunct="0">
              <a:spcBef>
                <a:spcPct val="0"/>
              </a:spcBef>
              <a:spcAft>
                <a:spcPct val="0"/>
              </a:spcAft>
              <a:defRPr>
                <a:solidFill>
                  <a:schemeClr val="tx1"/>
                </a:solidFill>
                <a:latin typeface="Arial" charset="0"/>
                <a:ea typeface="Arial" charset="0"/>
                <a:cs typeface="Arial" charset="0"/>
              </a:defRPr>
            </a:lvl6pPr>
            <a:lvl7pPr marL="3090969" indent="-237767" eaLnBrk="0" fontAlgn="base" hangingPunct="0">
              <a:spcBef>
                <a:spcPct val="0"/>
              </a:spcBef>
              <a:spcAft>
                <a:spcPct val="0"/>
              </a:spcAft>
              <a:defRPr>
                <a:solidFill>
                  <a:schemeClr val="tx1"/>
                </a:solidFill>
                <a:latin typeface="Arial" charset="0"/>
                <a:ea typeface="Arial" charset="0"/>
                <a:cs typeface="Arial" charset="0"/>
              </a:defRPr>
            </a:lvl7pPr>
            <a:lvl8pPr marL="3566503" indent="-237767" eaLnBrk="0" fontAlgn="base" hangingPunct="0">
              <a:spcBef>
                <a:spcPct val="0"/>
              </a:spcBef>
              <a:spcAft>
                <a:spcPct val="0"/>
              </a:spcAft>
              <a:defRPr>
                <a:solidFill>
                  <a:schemeClr val="tx1"/>
                </a:solidFill>
                <a:latin typeface="Arial" charset="0"/>
                <a:ea typeface="Arial" charset="0"/>
                <a:cs typeface="Arial" charset="0"/>
              </a:defRPr>
            </a:lvl8pPr>
            <a:lvl9pPr marL="4042037" indent="-23776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CD49AE5-4DC4-2F46-8A6C-EC5D2B9568A4}" type="slidenum">
              <a:rPr lang="en-GB">
                <a:latin typeface="Calibri" charset="0"/>
              </a:rPr>
              <a:pPr eaLnBrk="1" hangingPunct="1"/>
              <a:t>25</a:t>
            </a:fld>
            <a:endParaRPr lang="en-GB">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Education systems can be understood as structural determinants in that access to education generates social stratification that influences health life-long.(10)  The WHO Commission on SDH emphasised the wealth of evidence linking educational involvement and attainment in early life with later health outcomes.(11) . The priority placed by the world community on early education is reflected in the 2nd Millenium Development Goal – that all children complete primary school. </a:t>
            </a:r>
          </a:p>
          <a:p>
            <a:pPr eaLnBrk="1" hangingPunct="1"/>
            <a:r>
              <a:rPr lang="en-GB">
                <a:latin typeface="Calibri" charset="0"/>
              </a:rPr>
              <a:t>However schools also function as intermediate determinants, in that connection to school and school quality influence health outcomes directly. The relationship between education and health in adolescence is complex and bi-directional, as there is evidence both that poor health may reduce educational attainments (and thus SES) and that poor educational outcomes are related to poor health in adolescence and longer-term.(21) Note that these associations are not limited to deprived groups.(21)  However, inequality of opportunity in the educational sector during adolescence may exacerbate health inequalities via the influence that education exerts on lifestyle.(10) </a:t>
            </a:r>
          </a:p>
          <a:p>
            <a:pPr eaLnBrk="1" hangingPunct="1"/>
            <a:endParaRPr lang="en-GB">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72742" indent="-297209" eaLnBrk="0" hangingPunct="0">
              <a:defRPr>
                <a:solidFill>
                  <a:schemeClr val="tx1"/>
                </a:solidFill>
                <a:latin typeface="Arial" charset="0"/>
                <a:ea typeface="Arial" charset="0"/>
                <a:cs typeface="Arial" charset="0"/>
              </a:defRPr>
            </a:lvl2pPr>
            <a:lvl3pPr marL="1188834" indent="-237767" eaLnBrk="0" hangingPunct="0">
              <a:defRPr>
                <a:solidFill>
                  <a:schemeClr val="tx1"/>
                </a:solidFill>
                <a:latin typeface="Arial" charset="0"/>
                <a:ea typeface="Arial" charset="0"/>
                <a:cs typeface="Arial" charset="0"/>
              </a:defRPr>
            </a:lvl3pPr>
            <a:lvl4pPr marL="1664368" indent="-237767" eaLnBrk="0" hangingPunct="0">
              <a:defRPr>
                <a:solidFill>
                  <a:schemeClr val="tx1"/>
                </a:solidFill>
                <a:latin typeface="Arial" charset="0"/>
                <a:ea typeface="Arial" charset="0"/>
                <a:cs typeface="Arial" charset="0"/>
              </a:defRPr>
            </a:lvl4pPr>
            <a:lvl5pPr marL="2139902" indent="-237767" eaLnBrk="0" hangingPunct="0">
              <a:defRPr>
                <a:solidFill>
                  <a:schemeClr val="tx1"/>
                </a:solidFill>
                <a:latin typeface="Arial" charset="0"/>
                <a:ea typeface="Arial" charset="0"/>
                <a:cs typeface="Arial" charset="0"/>
              </a:defRPr>
            </a:lvl5pPr>
            <a:lvl6pPr marL="2615435" indent="-237767" eaLnBrk="0" fontAlgn="base" hangingPunct="0">
              <a:spcBef>
                <a:spcPct val="0"/>
              </a:spcBef>
              <a:spcAft>
                <a:spcPct val="0"/>
              </a:spcAft>
              <a:defRPr>
                <a:solidFill>
                  <a:schemeClr val="tx1"/>
                </a:solidFill>
                <a:latin typeface="Arial" charset="0"/>
                <a:ea typeface="Arial" charset="0"/>
                <a:cs typeface="Arial" charset="0"/>
              </a:defRPr>
            </a:lvl6pPr>
            <a:lvl7pPr marL="3090969" indent="-237767" eaLnBrk="0" fontAlgn="base" hangingPunct="0">
              <a:spcBef>
                <a:spcPct val="0"/>
              </a:spcBef>
              <a:spcAft>
                <a:spcPct val="0"/>
              </a:spcAft>
              <a:defRPr>
                <a:solidFill>
                  <a:schemeClr val="tx1"/>
                </a:solidFill>
                <a:latin typeface="Arial" charset="0"/>
                <a:ea typeface="Arial" charset="0"/>
                <a:cs typeface="Arial" charset="0"/>
              </a:defRPr>
            </a:lvl7pPr>
            <a:lvl8pPr marL="3566503" indent="-237767" eaLnBrk="0" fontAlgn="base" hangingPunct="0">
              <a:spcBef>
                <a:spcPct val="0"/>
              </a:spcBef>
              <a:spcAft>
                <a:spcPct val="0"/>
              </a:spcAft>
              <a:defRPr>
                <a:solidFill>
                  <a:schemeClr val="tx1"/>
                </a:solidFill>
                <a:latin typeface="Arial" charset="0"/>
                <a:ea typeface="Arial" charset="0"/>
                <a:cs typeface="Arial" charset="0"/>
              </a:defRPr>
            </a:lvl8pPr>
            <a:lvl9pPr marL="4042037" indent="-23776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3E8B176-A9B6-E54D-940B-7D46FDFDDD03}" type="slidenum">
              <a:rPr lang="en-GB">
                <a:latin typeface="Calibri" charset="0"/>
              </a:rPr>
              <a:pPr eaLnBrk="1" hangingPunct="1"/>
              <a:t>26</a:t>
            </a:fld>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a:lvl1pPr>
          </a:lstStyle>
          <a:p>
            <a:r>
              <a:rPr lang="fr-FR" dirty="0" smtClean="0"/>
              <a:t>Cliquez pour modifier le style du titre</a:t>
            </a:r>
            <a:endParaRPr lang="fr-CH"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342205B8-8CC3-4AF3-9EA6-B4D07926EF3A}"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8DD959C5-4539-4DAF-94BF-885323FD61DF}"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228600"/>
            <a:ext cx="2171700" cy="6477000"/>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228600" y="228600"/>
            <a:ext cx="6362700" cy="6477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2B3027F8-9200-463A-8AC4-DEDC9718887C}"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401216"/>
            <a:ext cx="8280920" cy="1371600"/>
          </a:xfrm>
        </p:spPr>
        <p:txBody>
          <a:bodyPr/>
          <a:lstStyle>
            <a:lvl1pPr algn="ctr">
              <a:defRPr cap="all" baseline="0"/>
            </a:lvl1pPr>
          </a:lstStyle>
          <a:p>
            <a:r>
              <a:rPr lang="fr-FR" dirty="0" smtClean="0"/>
              <a:t>Cliquez pour modifier le style du titre</a:t>
            </a:r>
            <a:endParaRPr lang="fr-CH" dirty="0"/>
          </a:p>
        </p:txBody>
      </p:sp>
      <p:sp>
        <p:nvSpPr>
          <p:cNvPr id="3" name="Espace réservé du contenu 2"/>
          <p:cNvSpPr>
            <a:spLocks noGrp="1"/>
          </p:cNvSpPr>
          <p:nvPr>
            <p:ph idx="1"/>
          </p:nvPr>
        </p:nvSpPr>
        <p:spPr>
          <a:xfrm>
            <a:off x="179512" y="1916832"/>
            <a:ext cx="8686800" cy="4392488"/>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Rectangle 6"/>
          <p:cNvSpPr>
            <a:spLocks noGrp="1" noChangeArrowheads="1"/>
          </p:cNvSpPr>
          <p:nvPr>
            <p:ph type="sldNum" sz="quarter" idx="10"/>
          </p:nvPr>
        </p:nvSpPr>
        <p:spPr/>
        <p:txBody>
          <a:bodyPr/>
          <a:lstStyle>
            <a:lvl1pPr>
              <a:defRPr/>
            </a:lvl1pPr>
          </a:lstStyle>
          <a:p>
            <a:pPr>
              <a:defRPr/>
            </a:pPr>
            <a:fld id="{05C092B5-1D99-401F-AC79-E3E0DAE8A808}" type="slidenum">
              <a:rPr lang="en-GB"/>
              <a:pPr>
                <a:defRPr/>
              </a:pPr>
              <a:t>‹#›</a:t>
            </a:fld>
            <a:endParaRPr lang="en-GB" dirty="0"/>
          </a:p>
        </p:txBody>
      </p:sp>
      <p:sp>
        <p:nvSpPr>
          <p:cNvPr id="6" name="Rectangle 5"/>
          <p:cNvSpPr/>
          <p:nvPr userDrawn="1"/>
        </p:nvSpPr>
        <p:spPr bwMode="auto">
          <a:xfrm>
            <a:off x="3059832" y="6453336"/>
            <a:ext cx="2520280" cy="404664"/>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9B749475-152D-4385-AD9F-22819F258A35}"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2286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C4FF2C6C-7687-4381-9597-46BD66BC8436}"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FF47178E-215C-4D63-B30E-D5C2846526E9}"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D19B4138-D9EA-466E-AD7A-22E35A2EDE8F}"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10188439-DFE7-420D-9C09-076F3676766C}" type="slidenum">
              <a:rPr lang="en-GB"/>
              <a:pPr>
                <a:defRPr/>
              </a:pPr>
              <a:t>‹#›</a:t>
            </a:fld>
            <a:endParaRPr lang="en-GB"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B7510ECD-D466-4C66-912B-D8DB5AE53A5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F786B51B-3FB7-4DBB-94AB-87437C43F96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39750" y="476250"/>
            <a:ext cx="82804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Cliquez pour modifier le style du titre du masque</a:t>
            </a:r>
          </a:p>
        </p:txBody>
      </p:sp>
      <p:sp>
        <p:nvSpPr>
          <p:cNvPr id="1029" name="Rectangle 3"/>
          <p:cNvSpPr>
            <a:spLocks noGrp="1" noChangeArrowheads="1"/>
          </p:cNvSpPr>
          <p:nvPr>
            <p:ph type="body" idx="1"/>
          </p:nvPr>
        </p:nvSpPr>
        <p:spPr bwMode="auto">
          <a:xfrm>
            <a:off x="228600" y="2060575"/>
            <a:ext cx="8686800" cy="424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a:p>
            <a:pPr lvl="4"/>
            <a:r>
              <a:rPr lang="en-GB" dirty="0" err="1" smtClean="0"/>
              <a:t>Cinquième</a:t>
            </a:r>
            <a:r>
              <a:rPr lang="en-GB" dirty="0" smtClean="0"/>
              <a:t> </a:t>
            </a:r>
            <a:r>
              <a:rPr lang="en-GB" dirty="0" err="1" smtClean="0"/>
              <a:t>niveau</a:t>
            </a:r>
            <a:endParaRPr lang="en-GB" dirty="0" smtClean="0"/>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fr-FR"/>
          </a:p>
        </p:txBody>
      </p:sp>
      <p:sp>
        <p:nvSpPr>
          <p:cNvPr id="1030" name="Rectangle 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lvl1pPr>
          </a:lstStyle>
          <a:p>
            <a:pPr>
              <a:defRPr/>
            </a:pPr>
            <a:fld id="{30B8A2CD-03FF-4B53-AD8A-1F396D2CA54A}" type="slidenum">
              <a:rPr lang="en-GB"/>
              <a:pPr>
                <a:defRPr/>
              </a:pPr>
              <a:t>‹#›</a:t>
            </a:fld>
            <a:endParaRPr lang="en-GB" dirty="0"/>
          </a:p>
        </p:txBody>
      </p:sp>
      <p:graphicFrame>
        <p:nvGraphicFramePr>
          <p:cNvPr id="1026" name="Object 7"/>
          <p:cNvGraphicFramePr>
            <a:graphicFrameLocks/>
          </p:cNvGraphicFramePr>
          <p:nvPr/>
        </p:nvGraphicFramePr>
        <p:xfrm>
          <a:off x="0" y="0"/>
          <a:ext cx="1371600" cy="609600"/>
        </p:xfrm>
        <a:graphic>
          <a:graphicData uri="http://schemas.openxmlformats.org/presentationml/2006/ole">
            <mc:AlternateContent xmlns:mc="http://schemas.openxmlformats.org/markup-compatibility/2006">
              <mc:Choice xmlns:v="urn:schemas-microsoft-com:vml" Requires="v">
                <p:oleObj spid="_x0000_s1028" name="Document" r:id="rId14" imgW="2706629" imgH="860412" progId="Word.Document.8">
                  <p:embed/>
                </p:oleObj>
              </mc:Choice>
              <mc:Fallback>
                <p:oleObj name="Document" r:id="rId14" imgW="2706629" imgH="860412" progId="Word.Document.8">
                  <p:embed/>
                  <p:pic>
                    <p:nvPicPr>
                      <p:cNvPr id="0" name="Object 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371600" cy="6096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969696">
                                  <a:alpha val="74998"/>
                                </a:srgb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762000" rtl="0" eaLnBrk="0" fontAlgn="base" hangingPunct="0">
        <a:spcBef>
          <a:spcPct val="0"/>
        </a:spcBef>
        <a:spcAft>
          <a:spcPct val="0"/>
        </a:spcAft>
        <a:defRPr sz="4400">
          <a:solidFill>
            <a:srgbClr val="000099"/>
          </a:solidFill>
          <a:latin typeface="+mj-lt"/>
          <a:ea typeface="+mj-ea"/>
          <a:cs typeface="+mj-cs"/>
        </a:defRPr>
      </a:lvl1pPr>
      <a:lvl2pPr algn="l" defTabSz="762000" rtl="0" eaLnBrk="0" fontAlgn="base" hangingPunct="0">
        <a:spcBef>
          <a:spcPct val="0"/>
        </a:spcBef>
        <a:spcAft>
          <a:spcPct val="0"/>
        </a:spcAft>
        <a:defRPr sz="4400">
          <a:solidFill>
            <a:srgbClr val="000099"/>
          </a:solidFill>
          <a:latin typeface="Arial" pitchFamily="34" charset="0"/>
        </a:defRPr>
      </a:lvl2pPr>
      <a:lvl3pPr algn="l" defTabSz="762000" rtl="0" eaLnBrk="0" fontAlgn="base" hangingPunct="0">
        <a:spcBef>
          <a:spcPct val="0"/>
        </a:spcBef>
        <a:spcAft>
          <a:spcPct val="0"/>
        </a:spcAft>
        <a:defRPr sz="4400">
          <a:solidFill>
            <a:srgbClr val="000099"/>
          </a:solidFill>
          <a:latin typeface="Arial" pitchFamily="34" charset="0"/>
        </a:defRPr>
      </a:lvl3pPr>
      <a:lvl4pPr algn="l" defTabSz="762000" rtl="0" eaLnBrk="0" fontAlgn="base" hangingPunct="0">
        <a:spcBef>
          <a:spcPct val="0"/>
        </a:spcBef>
        <a:spcAft>
          <a:spcPct val="0"/>
        </a:spcAft>
        <a:defRPr sz="4400">
          <a:solidFill>
            <a:srgbClr val="000099"/>
          </a:solidFill>
          <a:latin typeface="Arial" pitchFamily="34" charset="0"/>
        </a:defRPr>
      </a:lvl4pPr>
      <a:lvl5pPr algn="l" defTabSz="762000" rtl="0" eaLnBrk="0" fontAlgn="base" hangingPunct="0">
        <a:spcBef>
          <a:spcPct val="0"/>
        </a:spcBef>
        <a:spcAft>
          <a:spcPct val="0"/>
        </a:spcAft>
        <a:defRPr sz="4400">
          <a:solidFill>
            <a:srgbClr val="000099"/>
          </a:solidFill>
          <a:latin typeface="Arial" pitchFamily="34" charset="0"/>
        </a:defRPr>
      </a:lvl5pPr>
      <a:lvl6pPr marL="457200" algn="ctr" defTabSz="762000" rtl="0" eaLnBrk="0" fontAlgn="base" hangingPunct="0">
        <a:spcBef>
          <a:spcPct val="0"/>
        </a:spcBef>
        <a:spcAft>
          <a:spcPct val="0"/>
        </a:spcAft>
        <a:defRPr sz="4400">
          <a:solidFill>
            <a:srgbClr val="000099"/>
          </a:solidFill>
          <a:latin typeface="Arial" pitchFamily="34" charset="0"/>
        </a:defRPr>
      </a:lvl6pPr>
      <a:lvl7pPr marL="914400" algn="ctr" defTabSz="762000" rtl="0" eaLnBrk="0" fontAlgn="base" hangingPunct="0">
        <a:spcBef>
          <a:spcPct val="0"/>
        </a:spcBef>
        <a:spcAft>
          <a:spcPct val="0"/>
        </a:spcAft>
        <a:defRPr sz="4400">
          <a:solidFill>
            <a:srgbClr val="000099"/>
          </a:solidFill>
          <a:latin typeface="Arial" pitchFamily="34" charset="0"/>
        </a:defRPr>
      </a:lvl7pPr>
      <a:lvl8pPr marL="1371600" algn="ctr" defTabSz="762000" rtl="0" eaLnBrk="0" fontAlgn="base" hangingPunct="0">
        <a:spcBef>
          <a:spcPct val="0"/>
        </a:spcBef>
        <a:spcAft>
          <a:spcPct val="0"/>
        </a:spcAft>
        <a:defRPr sz="4400">
          <a:solidFill>
            <a:srgbClr val="000099"/>
          </a:solidFill>
          <a:latin typeface="Arial" pitchFamily="34" charset="0"/>
        </a:defRPr>
      </a:lvl8pPr>
      <a:lvl9pPr marL="1828800" algn="ctr" defTabSz="762000" rtl="0" eaLnBrk="0" fontAlgn="base" hangingPunct="0">
        <a:spcBef>
          <a:spcPct val="0"/>
        </a:spcBef>
        <a:spcAft>
          <a:spcPct val="0"/>
        </a:spcAft>
        <a:defRPr sz="4400">
          <a:solidFill>
            <a:srgbClr val="000099"/>
          </a:solidFill>
          <a:latin typeface="Arial" pitchFamily="34" charset="0"/>
        </a:defRPr>
      </a:lvl9pPr>
    </p:titleStyle>
    <p:bodyStyle>
      <a:lvl1pPr marL="476250" indent="-476250" algn="l" defTabSz="762000" rtl="0" eaLnBrk="0" fontAlgn="base" hangingPunct="0">
        <a:spcBef>
          <a:spcPct val="20000"/>
        </a:spcBef>
        <a:spcAft>
          <a:spcPct val="0"/>
        </a:spcAft>
        <a:buClr>
          <a:srgbClr val="990033"/>
        </a:buClr>
        <a:buFont typeface="Monotype Sorts" charset="2"/>
        <a:buBlip>
          <a:blip r:embed="rId16"/>
        </a:buBlip>
        <a:defRPr sz="3200">
          <a:solidFill>
            <a:schemeClr val="tx1"/>
          </a:solidFill>
          <a:latin typeface="+mn-lt"/>
          <a:ea typeface="+mn-ea"/>
          <a:cs typeface="+mn-cs"/>
        </a:defRPr>
      </a:lvl1pPr>
      <a:lvl2pPr marL="952500" indent="-285750" algn="l" defTabSz="762000" rtl="0" eaLnBrk="0" fontAlgn="base" hangingPunct="0">
        <a:spcBef>
          <a:spcPct val="20000"/>
        </a:spcBef>
        <a:spcAft>
          <a:spcPct val="0"/>
        </a:spcAft>
        <a:buClr>
          <a:srgbClr val="FF0033"/>
        </a:buClr>
        <a:buFont typeface="Wingdings" pitchFamily="2" charset="2"/>
        <a:buBlip>
          <a:blip r:embed="rId16"/>
        </a:buBlip>
        <a:defRPr sz="2400">
          <a:solidFill>
            <a:schemeClr val="tx1"/>
          </a:solidFill>
          <a:latin typeface="+mn-lt"/>
        </a:defRPr>
      </a:lvl2pPr>
      <a:lvl3pPr marL="1371600" indent="-228600" algn="l" defTabSz="762000" rtl="0" eaLnBrk="0" fontAlgn="base" hangingPunct="0">
        <a:spcBef>
          <a:spcPct val="20000"/>
        </a:spcBef>
        <a:spcAft>
          <a:spcPct val="0"/>
        </a:spcAft>
        <a:buFont typeface="Wingdings" pitchFamily="2" charset="2"/>
        <a:buBlip>
          <a:blip r:embed="rId16"/>
        </a:buBlip>
        <a:defRPr sz="2400">
          <a:solidFill>
            <a:schemeClr val="tx1"/>
          </a:solidFill>
          <a:latin typeface="+mn-lt"/>
        </a:defRPr>
      </a:lvl3pPr>
      <a:lvl4pPr marL="17907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4pPr>
      <a:lvl5pPr marL="2209800" indent="-228600" algn="l" defTabSz="762000" rtl="0" eaLnBrk="0" fontAlgn="base" hangingPunct="0">
        <a:spcBef>
          <a:spcPct val="20000"/>
        </a:spcBef>
        <a:spcAft>
          <a:spcPct val="0"/>
        </a:spcAft>
        <a:buFont typeface="Wingdings" pitchFamily="2" charset="2"/>
        <a:buBlip>
          <a:blip r:embed="rId16"/>
        </a:buBlip>
        <a:defRPr sz="2000">
          <a:solidFill>
            <a:schemeClr val="tx1"/>
          </a:solidFill>
          <a:latin typeface="+mn-lt"/>
        </a:defRPr>
      </a:lvl5pPr>
      <a:lvl6pPr marL="26670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6pPr>
      <a:lvl7pPr marL="31242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7pPr>
      <a:lvl8pPr marL="35814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8pPr>
      <a:lvl9pPr marL="40386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Document_Microsoft_Word_97_-_20041.doc"/><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Feuille_de_calcul_Microsoft_Excel_97_-_20042.xls"/><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numéro de diapositive 5"/>
          <p:cNvSpPr>
            <a:spLocks noGrp="1"/>
          </p:cNvSpPr>
          <p:nvPr>
            <p:ph type="sldNum" sz="quarter" idx="11"/>
          </p:nvPr>
        </p:nvSpPr>
        <p:spPr>
          <a:noFill/>
        </p:spPr>
        <p:txBody>
          <a:bodyPr/>
          <a:lstStyle/>
          <a:p>
            <a:pPr defTabSz="762000"/>
            <a:fld id="{36C042F4-BA93-448F-8AFF-D392A8516271}" type="slidenum">
              <a:rPr lang="en-GB" smtClean="0"/>
              <a:pPr defTabSz="762000"/>
              <a:t>1</a:t>
            </a:fld>
            <a:endParaRPr lang="en-GB" smtClean="0"/>
          </a:p>
        </p:txBody>
      </p:sp>
      <p:graphicFrame>
        <p:nvGraphicFramePr>
          <p:cNvPr id="2050" name="Object 2057"/>
          <p:cNvGraphicFramePr>
            <a:graphicFrameLocks/>
          </p:cNvGraphicFramePr>
          <p:nvPr/>
        </p:nvGraphicFramePr>
        <p:xfrm>
          <a:off x="0" y="0"/>
          <a:ext cx="4938713" cy="1565275"/>
        </p:xfrm>
        <a:graphic>
          <a:graphicData uri="http://schemas.openxmlformats.org/presentationml/2006/ole">
            <mc:AlternateContent xmlns:mc="http://schemas.openxmlformats.org/markup-compatibility/2006">
              <mc:Choice xmlns:v="urn:schemas-microsoft-com:vml" Requires="v">
                <p:oleObj spid="_x0000_s16388" name="Document" r:id="rId4" imgW="2699280" imgH="862200" progId="Word.Document.8">
                  <p:embed/>
                </p:oleObj>
              </mc:Choice>
              <mc:Fallback>
                <p:oleObj name="Document" r:id="rId4" imgW="2699280" imgH="862200" progId="Word.Document.8">
                  <p:embed/>
                  <p:pic>
                    <p:nvPicPr>
                      <p:cNvPr id="0" name="Object 205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3871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itle 1"/>
          <p:cNvSpPr>
            <a:spLocks noGrp="1"/>
          </p:cNvSpPr>
          <p:nvPr>
            <p:ph type="title"/>
          </p:nvPr>
        </p:nvSpPr>
        <p:spPr>
          <a:xfrm>
            <a:off x="228600" y="2362200"/>
            <a:ext cx="8686800" cy="1371600"/>
          </a:xfrm>
        </p:spPr>
        <p:txBody>
          <a:bodyPr/>
          <a:lstStyle/>
          <a:p>
            <a:pPr algn="ctr" eaLnBrk="1" hangingPunct="1"/>
            <a:r>
              <a:rPr lang="en-GB" sz="4800" cap="all" dirty="0">
                <a:latin typeface="Arial" charset="0"/>
              </a:rPr>
              <a:t>Social Determinants of adolescent health</a:t>
            </a:r>
          </a:p>
        </p:txBody>
      </p:sp>
      <p:sp>
        <p:nvSpPr>
          <p:cNvPr id="2" name="ZoneTexte 1"/>
          <p:cNvSpPr txBox="1"/>
          <p:nvPr/>
        </p:nvSpPr>
        <p:spPr>
          <a:xfrm>
            <a:off x="755576" y="5877272"/>
            <a:ext cx="1893467" cy="338554"/>
          </a:xfrm>
          <a:prstGeom prst="rect">
            <a:avLst/>
          </a:prstGeom>
          <a:noFill/>
        </p:spPr>
        <p:txBody>
          <a:bodyPr wrap="none" rtlCol="0">
            <a:spAutoFit/>
          </a:bodyPr>
          <a:lstStyle/>
          <a:p>
            <a:r>
              <a:rPr lang="fr-FR" sz="1600" i="1" dirty="0" err="1" smtClean="0">
                <a:latin typeface="+mn-lt"/>
              </a:rPr>
              <a:t>Updated</a:t>
            </a:r>
            <a:r>
              <a:rPr lang="fr-FR" sz="1600" i="1" dirty="0" smtClean="0">
                <a:latin typeface="+mn-lt"/>
              </a:rPr>
              <a:t> July 2016</a:t>
            </a:r>
            <a:endParaRPr lang="fr-FR" sz="1600" i="1"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sz="3600" dirty="0" smtClean="0">
                <a:latin typeface="Arial" charset="0"/>
              </a:rPr>
              <a:t>Adolescence may be </a:t>
            </a:r>
            <a:r>
              <a:rPr lang="en-GB" sz="3600" dirty="0">
                <a:latin typeface="Arial" charset="0"/>
              </a:rPr>
              <a:t>a second critical period for SDH</a:t>
            </a:r>
          </a:p>
        </p:txBody>
      </p:sp>
      <p:sp>
        <p:nvSpPr>
          <p:cNvPr id="34819" name="Content Placeholder 2"/>
          <p:cNvSpPr>
            <a:spLocks noGrp="1"/>
          </p:cNvSpPr>
          <p:nvPr>
            <p:ph idx="1"/>
          </p:nvPr>
        </p:nvSpPr>
        <p:spPr>
          <a:xfrm>
            <a:off x="366712" y="1772816"/>
            <a:ext cx="8813800" cy="4724400"/>
          </a:xfrm>
        </p:spPr>
        <p:txBody>
          <a:bodyPr/>
          <a:lstStyle/>
          <a:p>
            <a:pPr eaLnBrk="1" hangingPunct="1"/>
            <a:r>
              <a:rPr lang="en-GB" sz="3000" i="1" dirty="0">
                <a:latin typeface="Arial" charset="0"/>
              </a:rPr>
              <a:t>cumulative</a:t>
            </a:r>
            <a:r>
              <a:rPr lang="en-GB" sz="3000" dirty="0">
                <a:latin typeface="Arial" charset="0"/>
              </a:rPr>
              <a:t> effects of early childhood development</a:t>
            </a:r>
          </a:p>
          <a:p>
            <a:pPr lvl="1" eaLnBrk="1" hangingPunct="1"/>
            <a:r>
              <a:rPr lang="en-GB" dirty="0">
                <a:latin typeface="Arial" charset="0"/>
              </a:rPr>
              <a:t>modified by new latent and pathway effects in adolescence</a:t>
            </a:r>
          </a:p>
          <a:p>
            <a:pPr eaLnBrk="1" hangingPunct="1"/>
            <a:r>
              <a:rPr lang="en-GB" sz="3000" dirty="0">
                <a:latin typeface="Arial" charset="0"/>
              </a:rPr>
              <a:t>new </a:t>
            </a:r>
            <a:r>
              <a:rPr lang="en-GB" sz="3000" i="1" dirty="0">
                <a:latin typeface="Arial" charset="0"/>
              </a:rPr>
              <a:t>latent</a:t>
            </a:r>
            <a:r>
              <a:rPr lang="en-GB" sz="3000" dirty="0">
                <a:latin typeface="Arial" charset="0"/>
              </a:rPr>
              <a:t> effects – puberty &amp; CNS development</a:t>
            </a:r>
          </a:p>
          <a:p>
            <a:pPr lvl="1" eaLnBrk="1" hangingPunct="1"/>
            <a:r>
              <a:rPr lang="en-GB" dirty="0">
                <a:latin typeface="Arial" charset="0"/>
              </a:rPr>
              <a:t>Initiate transitions in family, peer and educational domains</a:t>
            </a:r>
          </a:p>
          <a:p>
            <a:pPr eaLnBrk="1" hangingPunct="1"/>
            <a:r>
              <a:rPr lang="en-GB" sz="3000" dirty="0">
                <a:latin typeface="Arial" charset="0"/>
              </a:rPr>
              <a:t>new </a:t>
            </a:r>
            <a:r>
              <a:rPr lang="en-GB" sz="3000" i="1" dirty="0">
                <a:latin typeface="Arial" charset="0"/>
              </a:rPr>
              <a:t>pathway</a:t>
            </a:r>
            <a:r>
              <a:rPr lang="en-GB" sz="3000" dirty="0">
                <a:latin typeface="Arial" charset="0"/>
              </a:rPr>
              <a:t> effects</a:t>
            </a:r>
          </a:p>
          <a:p>
            <a:pPr lvl="1" eaLnBrk="1" hangingPunct="1"/>
            <a:r>
              <a:rPr lang="en-GB" dirty="0">
                <a:latin typeface="Arial" charset="0"/>
              </a:rPr>
              <a:t>related to transitions</a:t>
            </a:r>
          </a:p>
          <a:p>
            <a:pPr lvl="1" eaLnBrk="1" hangingPunct="1"/>
            <a:r>
              <a:rPr lang="en-GB" dirty="0">
                <a:latin typeface="Arial" charset="0"/>
              </a:rPr>
              <a:t>adoption of health behaviours</a:t>
            </a:r>
          </a:p>
          <a:p>
            <a:pPr eaLnBrk="1" hangingPunct="1"/>
            <a:endParaRPr lang="en-GB" dirty="0">
              <a:latin typeface="Arial" charset="0"/>
            </a:endParaRPr>
          </a:p>
        </p:txBody>
      </p:sp>
    </p:spTree>
    <p:extLst>
      <p:ext uri="{BB962C8B-B14F-4D97-AF65-F5344CB8AC3E}">
        <p14:creationId xmlns:p14="http://schemas.microsoft.com/office/powerpoint/2010/main" val="1898462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6"/>
          <p:cNvGraphicFramePr>
            <a:graphicFrameLocks/>
          </p:cNvGraphicFramePr>
          <p:nvPr/>
        </p:nvGraphicFramePr>
        <p:xfrm>
          <a:off x="323850" y="404813"/>
          <a:ext cx="7561263" cy="6453187"/>
        </p:xfrm>
        <a:graphic>
          <a:graphicData uri="http://schemas.openxmlformats.org/presentationml/2006/ole">
            <mc:AlternateContent xmlns:mc="http://schemas.openxmlformats.org/markup-compatibility/2006">
              <mc:Choice xmlns:v="urn:schemas-microsoft-com:vml" Requires="v">
                <p:oleObj spid="_x0000_s15364" r:id="rId4" imgW="7559695" imgH="6456224" progId="Excel.Chart.8">
                  <p:embed/>
                </p:oleObj>
              </mc:Choice>
              <mc:Fallback>
                <p:oleObj r:id="rId4" imgW="7559695" imgH="6456224" progId="Excel.Char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04813"/>
                        <a:ext cx="7561263" cy="645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Box 3"/>
          <p:cNvSpPr txBox="1">
            <a:spLocks noChangeArrowheads="1"/>
          </p:cNvSpPr>
          <p:nvPr/>
        </p:nvSpPr>
        <p:spPr bwMode="auto">
          <a:xfrm>
            <a:off x="5867400" y="5181600"/>
            <a:ext cx="2736850" cy="400050"/>
          </a:xfrm>
          <a:prstGeom prst="rect">
            <a:avLst/>
          </a:prstGeom>
          <a:noFill/>
          <a:ln w="9525">
            <a:solidFill>
              <a:srgbClr val="006699"/>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000"/>
              <a:t>10-20 years = 17.7%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54965766"/>
              </p:ext>
            </p:extLst>
          </p:nvPr>
        </p:nvGraphicFramePr>
        <p:xfrm>
          <a:off x="330200" y="836713"/>
          <a:ext cx="8489950" cy="5329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7499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92896"/>
            <a:ext cx="7772400" cy="1362075"/>
          </a:xfrm>
        </p:spPr>
        <p:txBody>
          <a:bodyPr/>
          <a:lstStyle/>
          <a:p>
            <a:pPr algn="ctr"/>
            <a:r>
              <a:rPr lang="en-US" dirty="0" smtClean="0"/>
              <a:t>Variations between countries</a:t>
            </a:r>
            <a:endParaRPr lang="en-US" dirty="0"/>
          </a:p>
        </p:txBody>
      </p:sp>
    </p:spTree>
    <p:extLst>
      <p:ext uri="{BB962C8B-B14F-4D97-AF65-F5344CB8AC3E}">
        <p14:creationId xmlns:p14="http://schemas.microsoft.com/office/powerpoint/2010/main" val="130804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61110"/>
            <a:ext cx="8489950" cy="1296988"/>
          </a:xfrm>
        </p:spPr>
        <p:txBody>
          <a:bodyPr/>
          <a:lstStyle/>
          <a:p>
            <a:pPr algn="ctr"/>
            <a:r>
              <a:rPr lang="en-US" sz="3600" dirty="0"/>
              <a:t>t</a:t>
            </a:r>
            <a:r>
              <a:rPr lang="en-US" sz="3600" dirty="0" smtClean="0"/>
              <a:t>here are dramatic variations in adolescents’ health BETWEEN countries </a:t>
            </a:r>
            <a:endParaRPr lang="en-US" sz="36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14227720"/>
              </p:ext>
            </p:extLst>
          </p:nvPr>
        </p:nvGraphicFramePr>
        <p:xfrm>
          <a:off x="0" y="1300163"/>
          <a:ext cx="4498975" cy="5557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3680232128"/>
              </p:ext>
            </p:extLst>
          </p:nvPr>
        </p:nvGraphicFramePr>
        <p:xfrm>
          <a:off x="4651375" y="1300163"/>
          <a:ext cx="4492625" cy="555783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632987" y="5375158"/>
            <a:ext cx="663751" cy="523220"/>
          </a:xfrm>
          <a:prstGeom prst="rect">
            <a:avLst/>
          </a:prstGeom>
          <a:noFill/>
        </p:spPr>
        <p:txBody>
          <a:bodyPr wrap="none" rtlCol="0">
            <a:spAutoFit/>
          </a:bodyPr>
          <a:lstStyle/>
          <a:p>
            <a:pPr algn="ctr"/>
            <a:r>
              <a:rPr lang="en-US" sz="1400" dirty="0" smtClean="0"/>
              <a:t>Korea</a:t>
            </a:r>
          </a:p>
          <a:p>
            <a:pPr algn="ctr"/>
            <a:r>
              <a:rPr lang="en-US" sz="1400" dirty="0"/>
              <a:t>2</a:t>
            </a:r>
          </a:p>
        </p:txBody>
      </p:sp>
      <p:sp>
        <p:nvSpPr>
          <p:cNvPr id="16" name="TextBox 15"/>
          <p:cNvSpPr txBox="1"/>
          <p:nvPr/>
        </p:nvSpPr>
        <p:spPr>
          <a:xfrm>
            <a:off x="8184461" y="2392240"/>
            <a:ext cx="629299" cy="584776"/>
          </a:xfrm>
          <a:prstGeom prst="rect">
            <a:avLst/>
          </a:prstGeom>
          <a:noFill/>
        </p:spPr>
        <p:txBody>
          <a:bodyPr wrap="none" rtlCol="0">
            <a:spAutoFit/>
          </a:bodyPr>
          <a:lstStyle/>
          <a:p>
            <a:pPr algn="ctr"/>
            <a:r>
              <a:rPr lang="en-US" sz="1600" dirty="0" smtClean="0">
                <a:solidFill>
                  <a:srgbClr val="FFFFFF"/>
                </a:solidFill>
              </a:rPr>
              <a:t>52</a:t>
            </a:r>
          </a:p>
          <a:p>
            <a:pPr algn="ctr"/>
            <a:r>
              <a:rPr lang="en-US" sz="1600" dirty="0" smtClean="0">
                <a:solidFill>
                  <a:srgbClr val="FFFFFF"/>
                </a:solidFill>
              </a:rPr>
              <a:t>PNG</a:t>
            </a:r>
            <a:endParaRPr lang="en-US" sz="1600" dirty="0">
              <a:solidFill>
                <a:srgbClr val="FFFFFF"/>
              </a:solidFill>
            </a:endParaRPr>
          </a:p>
        </p:txBody>
      </p:sp>
    </p:spTree>
    <p:extLst>
      <p:ext uri="{BB962C8B-B14F-4D97-AF65-F5344CB8AC3E}">
        <p14:creationId xmlns:p14="http://schemas.microsoft.com/office/powerpoint/2010/main" val="229880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48880"/>
            <a:ext cx="8489950" cy="1296988"/>
          </a:xfrm>
        </p:spPr>
        <p:txBody>
          <a:bodyPr/>
          <a:lstStyle/>
          <a:p>
            <a:r>
              <a:rPr lang="en-US" dirty="0"/>
              <a:t>v</a:t>
            </a:r>
            <a:r>
              <a:rPr lang="en-US" dirty="0" smtClean="0"/>
              <a:t>ariations exist despite similar adolescent developmental issues</a:t>
            </a:r>
            <a:endParaRPr lang="en-US" dirty="0"/>
          </a:p>
        </p:txBody>
      </p:sp>
      <p:sp>
        <p:nvSpPr>
          <p:cNvPr id="3" name="Content Placeholder 2"/>
          <p:cNvSpPr>
            <a:spLocks noGrp="1"/>
          </p:cNvSpPr>
          <p:nvPr>
            <p:ph idx="1"/>
          </p:nvPr>
        </p:nvSpPr>
        <p:spPr>
          <a:xfrm>
            <a:off x="125215" y="5259216"/>
            <a:ext cx="8929347" cy="1598783"/>
          </a:xfrm>
          <a:solidFill>
            <a:srgbClr val="FFFFFF"/>
          </a:solidFill>
        </p:spPr>
        <p:txBody>
          <a:bodyPr/>
          <a:lstStyle/>
          <a:p>
            <a:pPr marL="0" indent="0" algn="ctr">
              <a:buNone/>
            </a:pPr>
            <a:r>
              <a:rPr lang="en-US" sz="2400" dirty="0" smtClean="0"/>
              <a:t>SDH approaches focus upstream </a:t>
            </a:r>
          </a:p>
          <a:p>
            <a:pPr marL="0" indent="0">
              <a:buNone/>
            </a:pPr>
            <a:r>
              <a:rPr lang="en-US" sz="2400" dirty="0" smtClean="0"/>
              <a:t>individual factors </a:t>
            </a:r>
            <a:r>
              <a:rPr lang="en-US" sz="2400" dirty="0"/>
              <a:t>	</a:t>
            </a:r>
            <a:r>
              <a:rPr lang="en-US" sz="2400" dirty="0" smtClean="0"/>
              <a:t>		</a:t>
            </a:r>
            <a:r>
              <a:rPr lang="en-US" sz="2400" b="1" dirty="0" smtClean="0">
                <a:solidFill>
                  <a:srgbClr val="006383"/>
                </a:solidFill>
              </a:rPr>
              <a:t>social patterns &amp; </a:t>
            </a:r>
            <a:r>
              <a:rPr lang="en-US" sz="2400" b="1" dirty="0" smtClean="0">
                <a:solidFill>
                  <a:schemeClr val="tx2">
                    <a:lumMod val="90000"/>
                    <a:lumOff val="10000"/>
                  </a:schemeClr>
                </a:solidFill>
              </a:rPr>
              <a:t>national 					structures</a:t>
            </a:r>
            <a:r>
              <a:rPr lang="en-US" sz="2400" b="1" dirty="0" smtClean="0">
                <a:solidFill>
                  <a:srgbClr val="006383"/>
                </a:solidFill>
              </a:rPr>
              <a:t> </a:t>
            </a:r>
            <a:r>
              <a:rPr lang="en-GB" sz="2400" dirty="0" smtClean="0">
                <a:latin typeface="Arial" charset="0"/>
              </a:rPr>
              <a:t>that shape 						people's chances to be healthy</a:t>
            </a:r>
          </a:p>
          <a:p>
            <a:pPr marL="0" indent="0">
              <a:buNone/>
            </a:pPr>
            <a:endParaRPr lang="en-GB" sz="2400" dirty="0">
              <a:latin typeface="Arial" charset="0"/>
            </a:endParaRPr>
          </a:p>
          <a:p>
            <a:pPr marL="0" indent="0">
              <a:buNone/>
            </a:pPr>
            <a:endParaRPr lang="en-GB" sz="2400" dirty="0" smtClean="0">
              <a:latin typeface="Arial" charset="0"/>
            </a:endParaRPr>
          </a:p>
          <a:p>
            <a:pPr marL="0" indent="0">
              <a:buNone/>
            </a:pPr>
            <a:endParaRPr lang="en-US" sz="2400" b="1" dirty="0"/>
          </a:p>
        </p:txBody>
      </p:sp>
      <p:sp>
        <p:nvSpPr>
          <p:cNvPr id="5" name="Right Arrow 4"/>
          <p:cNvSpPr/>
          <p:nvPr/>
        </p:nvSpPr>
        <p:spPr>
          <a:xfrm>
            <a:off x="2844154" y="5903202"/>
            <a:ext cx="1824552" cy="1609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5339714"/>
            <a:ext cx="9144000" cy="151828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76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51520" y="401216"/>
            <a:ext cx="8676456" cy="1371600"/>
          </a:xfrm>
        </p:spPr>
        <p:txBody>
          <a:bodyPr/>
          <a:lstStyle/>
          <a:p>
            <a:pPr eaLnBrk="1" hangingPunct="1"/>
            <a:r>
              <a:rPr lang="en-GB" sz="3600" dirty="0" smtClean="0">
                <a:latin typeface="Arial" charset="0"/>
              </a:rPr>
              <a:t>Evidence for the SDH influencing adolescent health</a:t>
            </a:r>
            <a:endParaRPr lang="en-GB" sz="3600" dirty="0">
              <a:latin typeface="Arial" charset="0"/>
            </a:endParaRPr>
          </a:p>
        </p:txBody>
      </p:sp>
      <p:sp>
        <p:nvSpPr>
          <p:cNvPr id="25602" name="Content Placeholder 2"/>
          <p:cNvSpPr>
            <a:spLocks noGrp="1"/>
          </p:cNvSpPr>
          <p:nvPr>
            <p:ph idx="1"/>
          </p:nvPr>
        </p:nvSpPr>
        <p:spPr>
          <a:xfrm>
            <a:off x="330200" y="1989138"/>
            <a:ext cx="8489950" cy="4176712"/>
          </a:xfrm>
        </p:spPr>
        <p:txBody>
          <a:bodyPr/>
          <a:lstStyle/>
          <a:p>
            <a:pPr eaLnBrk="1" hangingPunct="1"/>
            <a:r>
              <a:rPr lang="en-GB" dirty="0">
                <a:solidFill>
                  <a:srgbClr val="006699"/>
                </a:solidFill>
                <a:latin typeface="Arial" charset="0"/>
              </a:rPr>
              <a:t>Review of literature</a:t>
            </a:r>
          </a:p>
          <a:p>
            <a:pPr lvl="1" eaLnBrk="1" hangingPunct="1"/>
            <a:r>
              <a:rPr lang="en-GB" dirty="0">
                <a:latin typeface="Arial" charset="0"/>
              </a:rPr>
              <a:t>Structural SDH</a:t>
            </a:r>
          </a:p>
          <a:p>
            <a:pPr lvl="1" eaLnBrk="1" hangingPunct="1"/>
            <a:r>
              <a:rPr lang="en-GB" dirty="0" smtClean="0">
                <a:latin typeface="Arial" charset="0"/>
              </a:rPr>
              <a:t>Intermediate/proximal </a:t>
            </a:r>
            <a:r>
              <a:rPr lang="en-GB" dirty="0">
                <a:latin typeface="Arial" charset="0"/>
              </a:rPr>
              <a:t>SDH</a:t>
            </a:r>
          </a:p>
          <a:p>
            <a:pPr lvl="1" eaLnBrk="1" hangingPunct="1"/>
            <a:r>
              <a:rPr lang="en-GB" dirty="0">
                <a:latin typeface="Arial" charset="0"/>
              </a:rPr>
              <a:t>Effect of structural SDH on intermediate determinants, influencing exposure</a:t>
            </a:r>
          </a:p>
          <a:p>
            <a:pPr lvl="1" eaLnBrk="1" hangingPunct="1"/>
            <a:r>
              <a:rPr lang="en-GB" dirty="0">
                <a:latin typeface="Arial" charset="0"/>
              </a:rPr>
              <a:t>Quality of data </a:t>
            </a:r>
          </a:p>
          <a:p>
            <a:pPr lvl="1" eaLnBrk="1" hangingPunct="1"/>
            <a:r>
              <a:rPr lang="en-GB" dirty="0">
                <a:latin typeface="Arial" charset="0"/>
              </a:rPr>
              <a:t>LMIC data</a:t>
            </a:r>
          </a:p>
          <a:p>
            <a:pPr eaLnBrk="1" hangingPunct="1"/>
            <a:r>
              <a:rPr lang="en-GB" dirty="0">
                <a:solidFill>
                  <a:srgbClr val="006383"/>
                </a:solidFill>
                <a:latin typeface="Arial" charset="0"/>
              </a:rPr>
              <a:t>Analyses of variations between nations</a:t>
            </a:r>
          </a:p>
          <a:p>
            <a:pPr lvl="2" eaLnBrk="1" hangingPunct="1"/>
            <a:r>
              <a:rPr lang="en-GB" dirty="0">
                <a:latin typeface="Arial" charset="0"/>
              </a:rPr>
              <a:t>Reflect variation within nations</a:t>
            </a:r>
          </a:p>
          <a:p>
            <a:pPr lvl="2" eaLnBrk="1" hangingPunct="1"/>
            <a:r>
              <a:rPr lang="en-GB" dirty="0">
                <a:latin typeface="Arial" charset="0"/>
              </a:rPr>
              <a:t>Informative re </a:t>
            </a:r>
            <a:r>
              <a:rPr lang="en-GB" dirty="0" err="1">
                <a:latin typeface="Arial" charset="0"/>
              </a:rPr>
              <a:t>generalisability</a:t>
            </a:r>
            <a:r>
              <a:rPr lang="en-GB" dirty="0">
                <a:latin typeface="Arial" charset="0"/>
              </a:rPr>
              <a:t> to LMIC</a:t>
            </a:r>
          </a:p>
        </p:txBody>
      </p:sp>
    </p:spTree>
    <p:extLst>
      <p:ext uri="{BB962C8B-B14F-4D97-AF65-F5344CB8AC3E}">
        <p14:creationId xmlns:p14="http://schemas.microsoft.com/office/powerpoint/2010/main" val="225477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52736"/>
            <a:ext cx="8530473" cy="6026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8" name="TextBox 8"/>
          <p:cNvSpPr txBox="1">
            <a:spLocks noChangeArrowheads="1"/>
          </p:cNvSpPr>
          <p:nvPr/>
        </p:nvSpPr>
        <p:spPr bwMode="auto">
          <a:xfrm>
            <a:off x="3635896" y="1628800"/>
            <a:ext cx="485504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000" dirty="0" smtClean="0"/>
              <a:t>Male all-cause mortality (15-19yr) </a:t>
            </a:r>
            <a:r>
              <a:rPr lang="en-GB" sz="2000" dirty="0"/>
              <a:t>&amp; GDP</a:t>
            </a:r>
          </a:p>
        </p:txBody>
      </p:sp>
      <p:sp>
        <p:nvSpPr>
          <p:cNvPr id="4" name="Title 1"/>
          <p:cNvSpPr>
            <a:spLocks noGrp="1"/>
          </p:cNvSpPr>
          <p:nvPr>
            <p:ph type="title"/>
          </p:nvPr>
        </p:nvSpPr>
        <p:spPr>
          <a:xfrm>
            <a:off x="323528" y="260648"/>
            <a:ext cx="8489950" cy="649287"/>
          </a:xfrm>
        </p:spPr>
        <p:txBody>
          <a:bodyPr/>
          <a:lstStyle/>
          <a:p>
            <a:pPr algn="ctr" eaLnBrk="1" hangingPunct="1"/>
            <a:r>
              <a:rPr lang="en-GB" sz="4000" cap="all" dirty="0" smtClean="0">
                <a:latin typeface="Arial" charset="0"/>
              </a:rPr>
              <a:t>MALE MORTALITY rate </a:t>
            </a:r>
            <a:br>
              <a:rPr lang="en-GB" sz="4000" cap="all" dirty="0" smtClean="0">
                <a:latin typeface="Arial" charset="0"/>
              </a:rPr>
            </a:br>
            <a:r>
              <a:rPr lang="en-GB" sz="4000" cap="all" dirty="0" smtClean="0">
                <a:latin typeface="Arial" charset="0"/>
              </a:rPr>
              <a:t>&amp; gross domestic product</a:t>
            </a:r>
            <a:endParaRPr lang="en-GB" sz="4000" cap="all"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23850" y="476672"/>
            <a:ext cx="8489950" cy="649287"/>
          </a:xfrm>
        </p:spPr>
        <p:txBody>
          <a:bodyPr/>
          <a:lstStyle/>
          <a:p>
            <a:pPr algn="ctr" eaLnBrk="1" hangingPunct="1"/>
            <a:r>
              <a:rPr lang="en-GB" sz="4000" cap="all" dirty="0">
                <a:latin typeface="Arial" charset="0"/>
              </a:rPr>
              <a:t>Teenage </a:t>
            </a:r>
            <a:r>
              <a:rPr lang="en-GB" sz="4000" cap="all" dirty="0" smtClean="0">
                <a:latin typeface="Arial" charset="0"/>
              </a:rPr>
              <a:t>birth </a:t>
            </a:r>
            <a:r>
              <a:rPr lang="en-GB" sz="4000" cap="all" dirty="0">
                <a:latin typeface="Arial" charset="0"/>
              </a:rPr>
              <a:t>rate </a:t>
            </a:r>
            <a:r>
              <a:rPr lang="en-GB" sz="4000" cap="all" dirty="0" smtClean="0">
                <a:latin typeface="Arial" charset="0"/>
              </a:rPr>
              <a:t/>
            </a:r>
            <a:br>
              <a:rPr lang="en-GB" sz="4000" cap="all" dirty="0" smtClean="0">
                <a:latin typeface="Arial" charset="0"/>
              </a:rPr>
            </a:br>
            <a:r>
              <a:rPr lang="en-GB" sz="4000" cap="all" dirty="0" smtClean="0">
                <a:latin typeface="Arial" charset="0"/>
              </a:rPr>
              <a:t>&amp; gross domestic product</a:t>
            </a:r>
            <a:endParaRPr lang="en-GB" sz="4000" cap="all" dirty="0">
              <a:latin typeface="Arial" charset="0"/>
            </a:endParaRPr>
          </a:p>
        </p:txBody>
      </p:sp>
      <p:pic>
        <p:nvPicPr>
          <p:cNvPr id="399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484784"/>
            <a:ext cx="8136904" cy="5594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0" name="TextBox 3"/>
          <p:cNvSpPr txBox="1">
            <a:spLocks noChangeArrowheads="1"/>
          </p:cNvSpPr>
          <p:nvPr/>
        </p:nvSpPr>
        <p:spPr bwMode="auto">
          <a:xfrm>
            <a:off x="2051050" y="1341438"/>
            <a:ext cx="993775"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100"/>
              <a:t>Niger</a:t>
            </a:r>
          </a:p>
          <a:p>
            <a:pPr eaLnBrk="1" hangingPunct="1"/>
            <a:r>
              <a:rPr lang="en-GB" sz="1100"/>
              <a:t>Chad</a:t>
            </a:r>
          </a:p>
          <a:p>
            <a:pPr eaLnBrk="1" hangingPunct="1"/>
            <a:r>
              <a:rPr lang="en-GB" sz="1100"/>
              <a:t>Mali</a:t>
            </a:r>
          </a:p>
          <a:p>
            <a:pPr eaLnBrk="1" hangingPunct="1"/>
            <a:r>
              <a:rPr lang="en-GB" sz="1100"/>
              <a:t>Mozambique</a:t>
            </a:r>
          </a:p>
        </p:txBody>
      </p:sp>
      <p:sp>
        <p:nvSpPr>
          <p:cNvPr id="39941" name="TextBox 4"/>
          <p:cNvSpPr txBox="1">
            <a:spLocks noChangeArrowheads="1"/>
          </p:cNvSpPr>
          <p:nvPr/>
        </p:nvSpPr>
        <p:spPr bwMode="auto">
          <a:xfrm>
            <a:off x="1979613" y="2276475"/>
            <a:ext cx="72072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Uganda</a:t>
            </a:r>
          </a:p>
        </p:txBody>
      </p:sp>
      <p:sp>
        <p:nvSpPr>
          <p:cNvPr id="39942" name="TextBox 5"/>
          <p:cNvSpPr txBox="1">
            <a:spLocks noChangeArrowheads="1"/>
          </p:cNvSpPr>
          <p:nvPr/>
        </p:nvSpPr>
        <p:spPr bwMode="auto">
          <a:xfrm>
            <a:off x="2987675" y="2636838"/>
            <a:ext cx="6445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Gabon</a:t>
            </a:r>
          </a:p>
        </p:txBody>
      </p:sp>
      <p:sp>
        <p:nvSpPr>
          <p:cNvPr id="39943" name="TextBox 6"/>
          <p:cNvSpPr txBox="1">
            <a:spLocks noChangeArrowheads="1"/>
          </p:cNvSpPr>
          <p:nvPr/>
        </p:nvSpPr>
        <p:spPr bwMode="auto">
          <a:xfrm>
            <a:off x="3851275" y="2924175"/>
            <a:ext cx="141128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Equatorial Guinea</a:t>
            </a:r>
          </a:p>
        </p:txBody>
      </p:sp>
      <p:sp>
        <p:nvSpPr>
          <p:cNvPr id="39944" name="TextBox 7"/>
          <p:cNvSpPr txBox="1">
            <a:spLocks noChangeArrowheads="1"/>
          </p:cNvSpPr>
          <p:nvPr/>
        </p:nvSpPr>
        <p:spPr bwMode="auto">
          <a:xfrm>
            <a:off x="5076825" y="4652963"/>
            <a:ext cx="50006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USA</a:t>
            </a:r>
          </a:p>
        </p:txBody>
      </p:sp>
      <p:sp>
        <p:nvSpPr>
          <p:cNvPr id="39945" name="TextBox 8"/>
          <p:cNvSpPr txBox="1">
            <a:spLocks noChangeArrowheads="1"/>
          </p:cNvSpPr>
          <p:nvPr/>
        </p:nvSpPr>
        <p:spPr bwMode="auto">
          <a:xfrm>
            <a:off x="4284663" y="4868863"/>
            <a:ext cx="39687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UK</a:t>
            </a:r>
          </a:p>
        </p:txBody>
      </p:sp>
      <p:sp>
        <p:nvSpPr>
          <p:cNvPr id="39946" name="TextBox 9"/>
          <p:cNvSpPr txBox="1">
            <a:spLocks noChangeArrowheads="1"/>
          </p:cNvSpPr>
          <p:nvPr/>
        </p:nvSpPr>
        <p:spPr bwMode="auto">
          <a:xfrm>
            <a:off x="4427538" y="5157788"/>
            <a:ext cx="7810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Australia</a:t>
            </a:r>
          </a:p>
        </p:txBody>
      </p:sp>
      <p:sp>
        <p:nvSpPr>
          <p:cNvPr id="39947" name="TextBox 10"/>
          <p:cNvSpPr txBox="1">
            <a:spLocks noChangeArrowheads="1"/>
          </p:cNvSpPr>
          <p:nvPr/>
        </p:nvSpPr>
        <p:spPr bwMode="auto">
          <a:xfrm>
            <a:off x="3779838" y="4868863"/>
            <a:ext cx="3905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NZ</a:t>
            </a:r>
          </a:p>
        </p:txBody>
      </p:sp>
      <p:sp>
        <p:nvSpPr>
          <p:cNvPr id="39948" name="TextBox 11"/>
          <p:cNvSpPr txBox="1">
            <a:spLocks noChangeArrowheads="1"/>
          </p:cNvSpPr>
          <p:nvPr/>
        </p:nvSpPr>
        <p:spPr bwMode="auto">
          <a:xfrm>
            <a:off x="5580063" y="5157788"/>
            <a:ext cx="5000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UAE</a:t>
            </a:r>
          </a:p>
        </p:txBody>
      </p:sp>
      <p:sp>
        <p:nvSpPr>
          <p:cNvPr id="39949" name="TextBox 12"/>
          <p:cNvSpPr txBox="1">
            <a:spLocks noChangeArrowheads="1"/>
          </p:cNvSpPr>
          <p:nvPr/>
        </p:nvSpPr>
        <p:spPr bwMode="auto">
          <a:xfrm>
            <a:off x="6588125" y="5157788"/>
            <a:ext cx="5699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Qatar</a:t>
            </a:r>
          </a:p>
        </p:txBody>
      </p:sp>
      <p:sp>
        <p:nvSpPr>
          <p:cNvPr id="39950" name="TextBox 13"/>
          <p:cNvSpPr txBox="1">
            <a:spLocks noChangeArrowheads="1"/>
          </p:cNvSpPr>
          <p:nvPr/>
        </p:nvSpPr>
        <p:spPr bwMode="auto">
          <a:xfrm>
            <a:off x="7019925" y="5373688"/>
            <a:ext cx="10366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Luxembourg</a:t>
            </a:r>
          </a:p>
        </p:txBody>
      </p:sp>
      <p:sp>
        <p:nvSpPr>
          <p:cNvPr id="39951" name="TextBox 14"/>
          <p:cNvSpPr txBox="1">
            <a:spLocks noChangeArrowheads="1"/>
          </p:cNvSpPr>
          <p:nvPr/>
        </p:nvSpPr>
        <p:spPr bwMode="auto">
          <a:xfrm>
            <a:off x="2555875" y="3429000"/>
            <a:ext cx="8985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Venezuela</a:t>
            </a:r>
          </a:p>
        </p:txBody>
      </p:sp>
      <p:sp>
        <p:nvSpPr>
          <p:cNvPr id="39952" name="TextBox 15"/>
          <p:cNvSpPr txBox="1">
            <a:spLocks noChangeArrowheads="1"/>
          </p:cNvSpPr>
          <p:nvPr/>
        </p:nvSpPr>
        <p:spPr bwMode="auto">
          <a:xfrm>
            <a:off x="2843213" y="3716338"/>
            <a:ext cx="67151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Mexico</a:t>
            </a:r>
          </a:p>
        </p:txBody>
      </p:sp>
      <p:sp>
        <p:nvSpPr>
          <p:cNvPr id="39953" name="TextBox 16"/>
          <p:cNvSpPr txBox="1">
            <a:spLocks noChangeArrowheads="1"/>
          </p:cNvSpPr>
          <p:nvPr/>
        </p:nvSpPr>
        <p:spPr bwMode="auto">
          <a:xfrm>
            <a:off x="2555875" y="3933825"/>
            <a:ext cx="7556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Panama</a:t>
            </a:r>
          </a:p>
        </p:txBody>
      </p:sp>
      <p:sp>
        <p:nvSpPr>
          <p:cNvPr id="39954" name="TextBox 17"/>
          <p:cNvSpPr txBox="1">
            <a:spLocks noChangeArrowheads="1"/>
          </p:cNvSpPr>
          <p:nvPr/>
        </p:nvSpPr>
        <p:spPr bwMode="auto">
          <a:xfrm>
            <a:off x="2411413" y="5516563"/>
            <a:ext cx="673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t>Tunisia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898991359"/>
              </p:ext>
            </p:extLst>
          </p:nvPr>
        </p:nvGraphicFramePr>
        <p:xfrm>
          <a:off x="467544" y="1196752"/>
          <a:ext cx="8280920" cy="583264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323850" y="476672"/>
            <a:ext cx="8489950" cy="649287"/>
          </a:xfrm>
          <a:prstGeom prst="rect">
            <a:avLst/>
          </a:prstGeom>
        </p:spPr>
        <p:txBody>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0" lang="en-GB" sz="4000" b="0" i="0" u="none" strike="noStrike" kern="0" cap="all" spc="0" normalizeH="0" baseline="0" noProof="0" dirty="0" smtClean="0">
                <a:ln>
                  <a:noFill/>
                </a:ln>
                <a:solidFill>
                  <a:srgbClr val="000099"/>
                </a:solidFill>
                <a:effectLst/>
                <a:uLnTx/>
                <a:uFillTx/>
                <a:latin typeface="Arial" charset="0"/>
                <a:ea typeface="+mj-ea"/>
                <a:cs typeface="+mj-cs"/>
              </a:rPr>
              <a:t>WEALTH AND GROSS</a:t>
            </a:r>
            <a:br>
              <a:rPr kumimoji="0" lang="en-GB" sz="4000" b="0" i="0" u="none" strike="noStrike" kern="0" cap="all" spc="0" normalizeH="0" baseline="0" noProof="0" dirty="0" smtClean="0">
                <a:ln>
                  <a:noFill/>
                </a:ln>
                <a:solidFill>
                  <a:srgbClr val="000099"/>
                </a:solidFill>
                <a:effectLst/>
                <a:uLnTx/>
                <a:uFillTx/>
                <a:latin typeface="Arial" charset="0"/>
                <a:ea typeface="+mj-ea"/>
                <a:cs typeface="+mj-cs"/>
              </a:rPr>
            </a:br>
            <a:r>
              <a:rPr kumimoji="0" lang="en-GB" sz="4000" b="0" i="0" u="none" strike="noStrike" kern="0" cap="all" spc="0" normalizeH="0" baseline="0" noProof="0" dirty="0" smtClean="0">
                <a:ln>
                  <a:noFill/>
                </a:ln>
                <a:solidFill>
                  <a:srgbClr val="000099"/>
                </a:solidFill>
                <a:effectLst/>
                <a:uLnTx/>
                <a:uFillTx/>
                <a:latin typeface="Arial" charset="0"/>
                <a:ea typeface="+mj-ea"/>
                <a:cs typeface="+mj-cs"/>
              </a:rPr>
              <a:t>domestic product</a:t>
            </a:r>
            <a:endParaRPr kumimoji="0" lang="en-GB" sz="4000" b="0" i="0" u="none" strike="noStrike" kern="0" cap="all" spc="0" normalizeH="0" baseline="0" noProof="0" dirty="0">
              <a:ln>
                <a:noFill/>
              </a:ln>
              <a:solidFill>
                <a:srgbClr val="000099"/>
              </a:solidFill>
              <a:effectLst/>
              <a:uLnTx/>
              <a:uFillTx/>
              <a:latin typeface="Arial" charset="0"/>
              <a:ea typeface="+mj-ea"/>
              <a:cs typeface="+mj-cs"/>
            </a:endParaRPr>
          </a:p>
        </p:txBody>
      </p:sp>
    </p:spTree>
    <p:extLst>
      <p:ext uri="{BB962C8B-B14F-4D97-AF65-F5344CB8AC3E}">
        <p14:creationId xmlns:p14="http://schemas.microsoft.com/office/powerpoint/2010/main" val="446213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84984"/>
            <a:ext cx="3809752" cy="1296988"/>
          </a:xfrm>
        </p:spPr>
        <p:txBody>
          <a:bodyPr/>
          <a:lstStyle/>
          <a:p>
            <a:r>
              <a:rPr lang="en-US" sz="4000" dirty="0" smtClean="0"/>
              <a:t>WHO Commission on the Social Determinants of Health, 2008</a:t>
            </a:r>
            <a:br>
              <a:rPr lang="en-US" sz="4000" dirty="0" smtClean="0"/>
            </a:br>
            <a:r>
              <a:rPr lang="en-US" sz="4000" dirty="0" smtClean="0">
                <a:solidFill>
                  <a:srgbClr val="C00000"/>
                </a:solidFill>
              </a:rPr>
              <a:t/>
            </a:r>
            <a:br>
              <a:rPr lang="en-US" sz="4000" dirty="0" smtClean="0">
                <a:solidFill>
                  <a:srgbClr val="C00000"/>
                </a:solidFill>
              </a:rPr>
            </a:br>
            <a:r>
              <a:rPr lang="en-US" sz="4000" dirty="0" smtClean="0">
                <a:solidFill>
                  <a:srgbClr val="C00000"/>
                </a:solidFill>
              </a:rPr>
              <a:t>(SDH)</a:t>
            </a:r>
            <a:endParaRPr lang="en-US" sz="4000" dirty="0">
              <a:solidFill>
                <a:srgbClr val="C00000"/>
              </a:solidFill>
            </a:endParaRPr>
          </a:p>
        </p:txBody>
      </p:sp>
      <p:pic>
        <p:nvPicPr>
          <p:cNvPr id="11" name="Picture 10"/>
          <p:cNvPicPr>
            <a:picLocks noChangeAspect="1"/>
          </p:cNvPicPr>
          <p:nvPr/>
        </p:nvPicPr>
        <p:blipFill>
          <a:blip r:embed="rId2" cstate="print"/>
          <a:stretch>
            <a:fillRect/>
          </a:stretch>
        </p:blipFill>
        <p:spPr>
          <a:xfrm>
            <a:off x="4211960" y="0"/>
            <a:ext cx="4847068" cy="6858000"/>
          </a:xfrm>
          <a:prstGeom prst="rect">
            <a:avLst/>
          </a:prstGeom>
        </p:spPr>
      </p:pic>
    </p:spTree>
    <p:extLst>
      <p:ext uri="{BB962C8B-B14F-4D97-AF65-F5344CB8AC3E}">
        <p14:creationId xmlns:p14="http://schemas.microsoft.com/office/powerpoint/2010/main" val="12978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23728" y="130215"/>
            <a:ext cx="4968552" cy="4390393"/>
          </a:xfrm>
          <a:prstGeom prst="rect">
            <a:avLst/>
          </a:prstGeom>
        </p:spPr>
      </p:pic>
      <p:sp>
        <p:nvSpPr>
          <p:cNvPr id="3" name="Rectangle 2"/>
          <p:cNvSpPr/>
          <p:nvPr/>
        </p:nvSpPr>
        <p:spPr>
          <a:xfrm>
            <a:off x="755576" y="4797152"/>
            <a:ext cx="7776864" cy="1569660"/>
          </a:xfrm>
          <a:prstGeom prst="rect">
            <a:avLst/>
          </a:prstGeom>
        </p:spPr>
        <p:txBody>
          <a:bodyPr wrap="square">
            <a:spAutoFit/>
          </a:bodyPr>
          <a:lstStyle/>
          <a:p>
            <a:r>
              <a:rPr lang="en-US" dirty="0"/>
              <a:t>The </a:t>
            </a:r>
            <a:r>
              <a:rPr lang="en-US" dirty="0" err="1">
                <a:solidFill>
                  <a:srgbClr val="C00000"/>
                </a:solidFill>
              </a:rPr>
              <a:t>Gini</a:t>
            </a:r>
            <a:r>
              <a:rPr lang="en-US" dirty="0">
                <a:solidFill>
                  <a:srgbClr val="C00000"/>
                </a:solidFill>
              </a:rPr>
              <a:t> coefficient </a:t>
            </a:r>
            <a:r>
              <a:rPr lang="en-US" dirty="0"/>
              <a:t>is calculated as the area A divided by the sum of areas A and B. </a:t>
            </a:r>
            <a:endParaRPr lang="en-US" dirty="0" smtClean="0"/>
          </a:p>
          <a:p>
            <a:r>
              <a:rPr lang="en-US" dirty="0" smtClean="0"/>
              <a:t>0= absolute equality</a:t>
            </a:r>
          </a:p>
          <a:p>
            <a:r>
              <a:rPr lang="en-US" dirty="0" smtClean="0"/>
              <a:t>1= absolute inequality</a:t>
            </a:r>
            <a:endParaRPr lang="en-US" dirty="0"/>
          </a:p>
        </p:txBody>
      </p:sp>
      <p:sp>
        <p:nvSpPr>
          <p:cNvPr id="4" name="TextBox 3"/>
          <p:cNvSpPr txBox="1"/>
          <p:nvPr/>
        </p:nvSpPr>
        <p:spPr>
          <a:xfrm>
            <a:off x="539552" y="1628800"/>
            <a:ext cx="1429335" cy="369332"/>
          </a:xfrm>
          <a:prstGeom prst="rect">
            <a:avLst/>
          </a:prstGeom>
          <a:noFill/>
        </p:spPr>
        <p:txBody>
          <a:bodyPr wrap="none" rtlCol="0">
            <a:spAutoFit/>
          </a:bodyPr>
          <a:lstStyle/>
          <a:p>
            <a:r>
              <a:rPr lang="en-US" dirty="0" smtClean="0"/>
              <a:t>Equality line</a:t>
            </a:r>
            <a:endParaRPr lang="en-US" dirty="0"/>
          </a:p>
        </p:txBody>
      </p:sp>
      <p:cxnSp>
        <p:nvCxnSpPr>
          <p:cNvPr id="6" name="Straight Arrow Connector 5"/>
          <p:cNvCxnSpPr>
            <a:stCxn id="4" idx="3"/>
          </p:cNvCxnSpPr>
          <p:nvPr/>
        </p:nvCxnSpPr>
        <p:spPr>
          <a:xfrm>
            <a:off x="1968887" y="1813466"/>
            <a:ext cx="2027049" cy="4634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54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51520" y="620688"/>
            <a:ext cx="8615072" cy="6237312"/>
          </a:xfrm>
          <a:prstGeom prst="rect">
            <a:avLst/>
          </a:prstGeom>
        </p:spPr>
      </p:pic>
    </p:spTree>
    <p:extLst>
      <p:ext uri="{BB962C8B-B14F-4D97-AF65-F5344CB8AC3E}">
        <p14:creationId xmlns:p14="http://schemas.microsoft.com/office/powerpoint/2010/main" val="1098359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131326"/>
            <a:ext cx="8489950" cy="930893"/>
          </a:xfrm>
        </p:spPr>
        <p:txBody>
          <a:bodyPr/>
          <a:lstStyle/>
          <a:p>
            <a:r>
              <a:rPr lang="en-US" sz="3600" dirty="0" smtClean="0"/>
              <a:t>Access to wealth: inequality harms and kills</a:t>
            </a: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val="2894562251"/>
              </p:ext>
            </p:extLst>
          </p:nvPr>
        </p:nvGraphicFramePr>
        <p:xfrm>
          <a:off x="0" y="1052736"/>
          <a:ext cx="8643248" cy="5952613"/>
        </p:xfrm>
        <a:graphic>
          <a:graphicData uri="http://schemas.openxmlformats.org/drawingml/2006/chart">
            <c:chart xmlns:c="http://schemas.openxmlformats.org/drawingml/2006/chart" xmlns:r="http://schemas.openxmlformats.org/officeDocument/2006/relationships" r:id="rId3"/>
          </a:graphicData>
        </a:graphic>
      </p:graphicFrame>
      <p:pic>
        <p:nvPicPr>
          <p:cNvPr id="6" name="chart"/>
          <p:cNvPicPr>
            <a:picLocks noChangeAspect="1"/>
          </p:cNvPicPr>
          <p:nvPr/>
        </p:nvPicPr>
        <p:blipFill>
          <a:blip r:embed="rId4" cstate="print"/>
          <a:stretch>
            <a:fillRect/>
          </a:stretch>
        </p:blipFill>
        <p:spPr>
          <a:xfrm>
            <a:off x="3359373" y="5902955"/>
            <a:ext cx="222216" cy="496401"/>
          </a:xfrm>
          <a:prstGeom prst="rect">
            <a:avLst/>
          </a:prstGeom>
        </p:spPr>
      </p:pic>
      <p:pic>
        <p:nvPicPr>
          <p:cNvPr id="8" name="chart"/>
          <p:cNvPicPr>
            <a:picLocks noChangeAspect="1"/>
          </p:cNvPicPr>
          <p:nvPr/>
        </p:nvPicPr>
        <p:blipFill>
          <a:blip r:embed="rId4" cstate="print"/>
          <a:stretch>
            <a:fillRect/>
          </a:stretch>
        </p:blipFill>
        <p:spPr>
          <a:xfrm>
            <a:off x="3359373" y="6155468"/>
            <a:ext cx="222216" cy="496401"/>
          </a:xfrm>
          <a:prstGeom prst="rect">
            <a:avLst/>
          </a:prstGeom>
        </p:spPr>
      </p:pic>
      <p:pic>
        <p:nvPicPr>
          <p:cNvPr id="9" name="chart"/>
          <p:cNvPicPr>
            <a:picLocks noChangeAspect="1"/>
          </p:cNvPicPr>
          <p:nvPr/>
        </p:nvPicPr>
        <p:blipFill>
          <a:blip r:embed="rId5" cstate="print"/>
          <a:stretch>
            <a:fillRect/>
          </a:stretch>
        </p:blipFill>
        <p:spPr>
          <a:xfrm>
            <a:off x="3581588" y="5902955"/>
            <a:ext cx="315933" cy="705753"/>
          </a:xfrm>
          <a:prstGeom prst="rect">
            <a:avLst/>
          </a:prstGeom>
        </p:spPr>
      </p:pic>
      <p:sp>
        <p:nvSpPr>
          <p:cNvPr id="10" name="TextBox 9"/>
          <p:cNvSpPr txBox="1"/>
          <p:nvPr/>
        </p:nvSpPr>
        <p:spPr>
          <a:xfrm>
            <a:off x="5508104" y="1700808"/>
            <a:ext cx="3181498" cy="1200329"/>
          </a:xfrm>
          <a:prstGeom prst="rect">
            <a:avLst/>
          </a:prstGeom>
          <a:solidFill>
            <a:srgbClr val="CCD9DE"/>
          </a:solidFill>
        </p:spPr>
        <p:txBody>
          <a:bodyPr wrap="square" rtlCol="0">
            <a:spAutoFit/>
          </a:bodyPr>
          <a:lstStyle/>
          <a:p>
            <a:r>
              <a:rPr lang="en-US" dirty="0" smtClean="0"/>
              <a:t>Each 10 increase in </a:t>
            </a:r>
            <a:r>
              <a:rPr lang="en-US" dirty="0" err="1" smtClean="0"/>
              <a:t>Gini</a:t>
            </a:r>
            <a:r>
              <a:rPr lang="en-US" dirty="0" smtClean="0"/>
              <a:t> increases teen births </a:t>
            </a:r>
          </a:p>
          <a:p>
            <a:r>
              <a:rPr lang="en-US" dirty="0" smtClean="0"/>
              <a:t>by 30 per 1000 </a:t>
            </a:r>
            <a:endParaRPr lang="en-US" dirty="0"/>
          </a:p>
        </p:txBody>
      </p:sp>
    </p:spTree>
    <p:extLst>
      <p:ext uri="{BB962C8B-B14F-4D97-AF65-F5344CB8AC3E}">
        <p14:creationId xmlns:p14="http://schemas.microsoft.com/office/powerpoint/2010/main" val="1478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489950" cy="504726"/>
          </a:xfrm>
        </p:spPr>
        <p:txBody>
          <a:bodyPr/>
          <a:lstStyle/>
          <a:p>
            <a:r>
              <a:rPr lang="en-US" dirty="0" smtClean="0"/>
              <a:t>Teenage birth rate </a:t>
            </a:r>
            <a:br>
              <a:rPr lang="en-US" dirty="0" smtClean="0"/>
            </a:br>
            <a:r>
              <a:rPr lang="en-US" dirty="0" smtClean="0"/>
              <a:t>and inequality</a:t>
            </a:r>
            <a:endParaRPr lang="en-US" dirty="0"/>
          </a:p>
        </p:txBody>
      </p:sp>
      <p:pic>
        <p:nvPicPr>
          <p:cNvPr id="4" name="Picture 3"/>
          <p:cNvPicPr>
            <a:picLocks noChangeAspect="1"/>
          </p:cNvPicPr>
          <p:nvPr/>
        </p:nvPicPr>
        <p:blipFill>
          <a:blip r:embed="rId2" cstate="print"/>
          <a:stretch>
            <a:fillRect/>
          </a:stretch>
        </p:blipFill>
        <p:spPr>
          <a:xfrm>
            <a:off x="827584" y="1412776"/>
            <a:ext cx="7487183" cy="5445224"/>
          </a:xfrm>
          <a:prstGeom prst="rect">
            <a:avLst/>
          </a:prstGeom>
        </p:spPr>
      </p:pic>
      <p:sp>
        <p:nvSpPr>
          <p:cNvPr id="5" name="TextBox 4"/>
          <p:cNvSpPr txBox="1"/>
          <p:nvPr/>
        </p:nvSpPr>
        <p:spPr>
          <a:xfrm>
            <a:off x="1740988" y="5301208"/>
            <a:ext cx="6211957" cy="461665"/>
          </a:xfrm>
          <a:prstGeom prst="rect">
            <a:avLst/>
          </a:prstGeom>
          <a:solidFill>
            <a:schemeClr val="accent5"/>
          </a:solidFill>
        </p:spPr>
        <p:txBody>
          <a:bodyPr wrap="none" rtlCol="0">
            <a:spAutoFit/>
          </a:bodyPr>
          <a:lstStyle/>
          <a:p>
            <a:r>
              <a:rPr lang="en-US" sz="2000" dirty="0" smtClean="0"/>
              <a:t>1990             1995             2000               2005             2010</a:t>
            </a:r>
          </a:p>
          <a:p>
            <a:endParaRPr lang="en-US" sz="300" dirty="0"/>
          </a:p>
        </p:txBody>
      </p:sp>
    </p:spTree>
    <p:extLst>
      <p:ext uri="{BB962C8B-B14F-4D97-AF65-F5344CB8AC3E}">
        <p14:creationId xmlns:p14="http://schemas.microsoft.com/office/powerpoint/2010/main" val="84468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55576" y="188640"/>
            <a:ext cx="7920558" cy="1296988"/>
          </a:xfrm>
        </p:spPr>
        <p:txBody>
          <a:bodyPr/>
          <a:lstStyle/>
          <a:p>
            <a:pPr algn="ctr" eaLnBrk="1" hangingPunct="1"/>
            <a:r>
              <a:rPr lang="en-GB" cap="all" dirty="0" err="1">
                <a:latin typeface="Arial" charset="0"/>
              </a:rPr>
              <a:t>Gini</a:t>
            </a:r>
            <a:r>
              <a:rPr lang="en-GB" cap="all" dirty="0">
                <a:latin typeface="Arial" charset="0"/>
              </a:rPr>
              <a:t> and male all-cause mortality</a:t>
            </a:r>
          </a:p>
        </p:txBody>
      </p:sp>
      <p:pic>
        <p:nvPicPr>
          <p:cNvPr id="440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95784"/>
            <a:ext cx="8244408" cy="6033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2"/>
            <a:ext cx="9014703" cy="6048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Title 2"/>
          <p:cNvSpPr>
            <a:spLocks noGrp="1"/>
          </p:cNvSpPr>
          <p:nvPr>
            <p:ph type="title"/>
          </p:nvPr>
        </p:nvSpPr>
        <p:spPr>
          <a:xfrm>
            <a:off x="1259632" y="0"/>
            <a:ext cx="7056784" cy="1296988"/>
          </a:xfrm>
        </p:spPr>
        <p:txBody>
          <a:bodyPr/>
          <a:lstStyle/>
          <a:p>
            <a:pPr algn="ctr" eaLnBrk="1" hangingPunct="1"/>
            <a:r>
              <a:rPr lang="en-GB" sz="4000" cap="all" dirty="0">
                <a:latin typeface="Arial" charset="0"/>
              </a:rPr>
              <a:t>Bullying and </a:t>
            </a:r>
            <a:r>
              <a:rPr lang="en-GB" sz="4000" cap="all" dirty="0" smtClean="0">
                <a:latin typeface="Arial" charset="0"/>
              </a:rPr>
              <a:t>inequality in females</a:t>
            </a:r>
            <a:endParaRPr lang="en-GB" sz="4000" cap="all"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ea typeface="+mj-ea"/>
              </a:rPr>
              <a:t>Education</a:t>
            </a:r>
            <a:endParaRPr lang="en-GB" dirty="0">
              <a:ea typeface="+mj-ea"/>
            </a:endParaRPr>
          </a:p>
        </p:txBody>
      </p:sp>
      <p:sp>
        <p:nvSpPr>
          <p:cNvPr id="50179" name="Text Placeholder 2"/>
          <p:cNvSpPr>
            <a:spLocks noGrp="1"/>
          </p:cNvSpPr>
          <p:nvPr>
            <p:ph type="body" idx="1"/>
          </p:nvPr>
        </p:nvSpPr>
        <p:spPr/>
        <p:txBody>
          <a:bodyPr/>
          <a:lstStyle/>
          <a:p>
            <a:pPr eaLnBrk="1" hangingPunct="1"/>
            <a:endParaRPr lang="en-GB">
              <a:latin typeface="Arial" charset="0"/>
            </a:endParaRPr>
          </a:p>
        </p:txBody>
      </p:sp>
      <p:grpSp>
        <p:nvGrpSpPr>
          <p:cNvPr id="3" name="Group 7"/>
          <p:cNvGrpSpPr>
            <a:grpSpLocks/>
          </p:cNvGrpSpPr>
          <p:nvPr/>
        </p:nvGrpSpPr>
        <p:grpSpPr bwMode="auto">
          <a:xfrm>
            <a:off x="4076700" y="836613"/>
            <a:ext cx="5067300" cy="5522912"/>
            <a:chOff x="1428728" y="714356"/>
            <a:chExt cx="5067322" cy="5522933"/>
          </a:xfrm>
        </p:grpSpPr>
        <p:grpSp>
          <p:nvGrpSpPr>
            <p:cNvPr id="4" name="Group 10"/>
            <p:cNvGrpSpPr>
              <a:grpSpLocks/>
            </p:cNvGrpSpPr>
            <p:nvPr/>
          </p:nvGrpSpPr>
          <p:grpSpPr bwMode="auto">
            <a:xfrm>
              <a:off x="1428728" y="714356"/>
              <a:ext cx="5067322" cy="5522933"/>
              <a:chOff x="1020" y="572"/>
              <a:chExt cx="2482" cy="2495"/>
            </a:xfrm>
          </p:grpSpPr>
          <p:pic>
            <p:nvPicPr>
              <p:cNvPr id="50183" name="Picture 11" descr="pregnancy school test results"/>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1020" y="572"/>
                <a:ext cx="2482" cy="2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4" name="Text Box 12"/>
              <p:cNvSpPr txBox="1">
                <a:spLocks noChangeArrowheads="1"/>
              </p:cNvSpPr>
              <p:nvPr/>
            </p:nvSpPr>
            <p:spPr bwMode="auto">
              <a:xfrm rot="519848">
                <a:off x="1842" y="1157"/>
                <a:ext cx="738" cy="16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a:t>Pregnant</a:t>
                </a:r>
                <a:endParaRPr lang="en-GB" sz="1600" b="1"/>
              </a:p>
            </p:txBody>
          </p:sp>
          <p:sp>
            <p:nvSpPr>
              <p:cNvPr id="50185" name="Text Box 13"/>
              <p:cNvSpPr txBox="1">
                <a:spLocks noChangeArrowheads="1"/>
              </p:cNvSpPr>
              <p:nvPr/>
            </p:nvSpPr>
            <p:spPr bwMode="auto">
              <a:xfrm rot="519848">
                <a:off x="2562" y="1242"/>
                <a:ext cx="738" cy="2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a:t>Not pregnant</a:t>
                </a:r>
              </a:p>
            </p:txBody>
          </p:sp>
        </p:grpSp>
        <p:sp>
          <p:nvSpPr>
            <p:cNvPr id="6" name="TextBox 5"/>
            <p:cNvSpPr txBox="1"/>
            <p:nvPr/>
          </p:nvSpPr>
          <p:spPr>
            <a:xfrm>
              <a:off x="3500430" y="1000108"/>
              <a:ext cx="2428892" cy="954107"/>
            </a:xfrm>
            <a:prstGeom prst="rect">
              <a:avLst/>
            </a:prstGeom>
            <a:solidFill>
              <a:schemeClr val="bg1"/>
            </a:solidFill>
            <a:ln w="31750">
              <a:solidFill>
                <a:schemeClr val="tx1"/>
              </a:solidFill>
            </a:ln>
            <a:scene3d>
              <a:camera prst="orthographicFront">
                <a:rot lat="0" lon="0" rev="20999999"/>
              </a:camera>
              <a:lightRig rig="threePt" dir="t"/>
            </a:scene3d>
          </p:spPr>
          <p:txBody>
            <a:bodyPr>
              <a:spAutoFit/>
              <a:scene3d>
                <a:camera prst="orthographicFront">
                  <a:rot lat="20699999" lon="0" rev="21299999"/>
                </a:camera>
                <a:lightRig rig="threePt" dir="t"/>
              </a:scene3d>
            </a:bodyPr>
            <a:lstStyle/>
            <a:p>
              <a:pPr algn="ctr">
                <a:defRPr/>
              </a:pPr>
              <a:r>
                <a:rPr lang="en-GB" sz="2800" b="1" dirty="0">
                  <a:latin typeface="Arial" pitchFamily="34" charset="0"/>
                  <a:ea typeface="+mn-ea"/>
                  <a:cs typeface="Arial" pitchFamily="34" charset="0"/>
                </a:rPr>
                <a:t>School </a:t>
              </a:r>
            </a:p>
            <a:p>
              <a:pPr algn="ctr">
                <a:defRPr/>
              </a:pPr>
              <a:r>
                <a:rPr lang="en-GB" sz="2800" b="1" dirty="0">
                  <a:latin typeface="Arial" pitchFamily="34" charset="0"/>
                  <a:ea typeface="+mn-ea"/>
                  <a:cs typeface="Arial" pitchFamily="34" charset="0"/>
                </a:rPr>
                <a:t>Test Results</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89950" cy="930893"/>
          </a:xfrm>
        </p:spPr>
        <p:txBody>
          <a:bodyPr/>
          <a:lstStyle/>
          <a:p>
            <a:r>
              <a:rPr lang="en-US" sz="4000" dirty="0" smtClean="0"/>
              <a:t>Access to education: the best health intervention </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2190187181"/>
              </p:ext>
            </p:extLst>
          </p:nvPr>
        </p:nvGraphicFramePr>
        <p:xfrm>
          <a:off x="539552" y="1052736"/>
          <a:ext cx="8059124" cy="59521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004048" y="1700808"/>
            <a:ext cx="3364067" cy="1015663"/>
          </a:xfrm>
          <a:prstGeom prst="rect">
            <a:avLst/>
          </a:prstGeom>
          <a:solidFill>
            <a:srgbClr val="CCD9DE"/>
          </a:solidFill>
        </p:spPr>
        <p:txBody>
          <a:bodyPr wrap="square" rtlCol="0">
            <a:spAutoFit/>
          </a:bodyPr>
          <a:lstStyle/>
          <a:p>
            <a:r>
              <a:rPr lang="en-US" sz="2000" dirty="0" smtClean="0"/>
              <a:t>Each 10% rise in education decreases deaths by </a:t>
            </a:r>
          </a:p>
          <a:p>
            <a:r>
              <a:rPr lang="en-US" sz="2000" dirty="0" smtClean="0"/>
              <a:t>20 per 100,000 </a:t>
            </a:r>
            <a:endParaRPr lang="en-US" sz="2000" dirty="0"/>
          </a:p>
        </p:txBody>
      </p:sp>
    </p:spTree>
    <p:extLst>
      <p:ext uri="{BB962C8B-B14F-4D97-AF65-F5344CB8AC3E}">
        <p14:creationId xmlns:p14="http://schemas.microsoft.com/office/powerpoint/2010/main" val="38182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73" y="1268760"/>
            <a:ext cx="9226163" cy="5589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3" name="Title 4"/>
          <p:cNvSpPr>
            <a:spLocks noGrp="1"/>
          </p:cNvSpPr>
          <p:nvPr>
            <p:ph type="title"/>
          </p:nvPr>
        </p:nvSpPr>
        <p:spPr>
          <a:xfrm>
            <a:off x="323850" y="260648"/>
            <a:ext cx="8489950" cy="1008112"/>
          </a:xfrm>
        </p:spPr>
        <p:txBody>
          <a:bodyPr/>
          <a:lstStyle/>
          <a:p>
            <a:pPr algn="ctr" eaLnBrk="1" hangingPunct="1"/>
            <a:r>
              <a:rPr lang="en-GB" sz="4000" cap="all" dirty="0">
                <a:latin typeface="Arial" charset="0"/>
              </a:rPr>
              <a:t>Education &amp; teenage </a:t>
            </a:r>
            <a:r>
              <a:rPr lang="en-GB" sz="4000" cap="all" dirty="0" smtClean="0">
                <a:latin typeface="Arial" charset="0"/>
              </a:rPr>
              <a:t>births</a:t>
            </a:r>
            <a:endParaRPr lang="en-GB" sz="4000" cap="all" dirty="0">
              <a:latin typeface="Arial" charset="0"/>
            </a:endParaRPr>
          </a:p>
        </p:txBody>
      </p:sp>
      <p:sp>
        <p:nvSpPr>
          <p:cNvPr id="2" name="TextBox 1"/>
          <p:cNvSpPr txBox="1"/>
          <p:nvPr/>
        </p:nvSpPr>
        <p:spPr>
          <a:xfrm>
            <a:off x="2239687" y="6351711"/>
            <a:ext cx="4872397" cy="461665"/>
          </a:xfrm>
          <a:prstGeom prst="rect">
            <a:avLst/>
          </a:prstGeom>
          <a:solidFill>
            <a:srgbClr val="FFFFFF"/>
          </a:solidFill>
        </p:spPr>
        <p:txBody>
          <a:bodyPr wrap="none" rtlCol="0">
            <a:spAutoFit/>
          </a:bodyPr>
          <a:lstStyle/>
          <a:p>
            <a:r>
              <a:rPr lang="en-US" sz="2400" dirty="0" smtClean="0"/>
              <a:t>% females in secondary education</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67442654"/>
              </p:ext>
            </p:extLst>
          </p:nvPr>
        </p:nvGraphicFramePr>
        <p:xfrm>
          <a:off x="683568" y="1124744"/>
          <a:ext cx="7776864" cy="616530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4"/>
          <p:cNvSpPr txBox="1">
            <a:spLocks/>
          </p:cNvSpPr>
          <p:nvPr/>
        </p:nvSpPr>
        <p:spPr>
          <a:xfrm>
            <a:off x="179512" y="548680"/>
            <a:ext cx="8964488" cy="1008112"/>
          </a:xfrm>
          <a:prstGeom prst="rect">
            <a:avLst/>
          </a:prstGeom>
        </p:spPr>
        <p:txBody>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0" lang="en-GB" sz="4000" b="0" i="0" u="none" strike="noStrike" kern="0" cap="all" spc="0" normalizeH="0" baseline="0" noProof="0" dirty="0" smtClean="0">
                <a:ln>
                  <a:noFill/>
                </a:ln>
                <a:solidFill>
                  <a:srgbClr val="000099"/>
                </a:solidFill>
                <a:effectLst/>
                <a:uLnTx/>
                <a:uFillTx/>
                <a:latin typeface="Arial" charset="0"/>
                <a:ea typeface="+mj-ea"/>
                <a:cs typeface="+mj-cs"/>
              </a:rPr>
              <a:t>Education &amp; HEALTH</a:t>
            </a:r>
            <a:r>
              <a:rPr kumimoji="0" lang="en-GB" sz="4000" b="0" i="0" u="none" strike="noStrike" kern="0" cap="all" spc="0" normalizeH="0" noProof="0" dirty="0" smtClean="0">
                <a:ln>
                  <a:noFill/>
                </a:ln>
                <a:solidFill>
                  <a:srgbClr val="000099"/>
                </a:solidFill>
                <a:effectLst/>
                <a:uLnTx/>
                <a:uFillTx/>
                <a:latin typeface="Arial" charset="0"/>
                <a:ea typeface="+mj-ea"/>
                <a:cs typeface="+mj-cs"/>
              </a:rPr>
              <a:t> OUTCOMES</a:t>
            </a:r>
            <a:endParaRPr kumimoji="0" lang="en-GB" sz="4000" b="0" i="0" u="none" strike="noStrike" kern="0" cap="all" spc="0" normalizeH="0" baseline="0" noProof="0" dirty="0">
              <a:ln>
                <a:noFill/>
              </a:ln>
              <a:solidFill>
                <a:srgbClr val="000099"/>
              </a:solidFill>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Executive summary</a:t>
            </a:r>
            <a:endParaRPr lang="en-US" dirty="0"/>
          </a:p>
        </p:txBody>
      </p:sp>
      <p:sp>
        <p:nvSpPr>
          <p:cNvPr id="3" name="Content Placeholder 2"/>
          <p:cNvSpPr>
            <a:spLocks noGrp="1"/>
          </p:cNvSpPr>
          <p:nvPr>
            <p:ph idx="1"/>
          </p:nvPr>
        </p:nvSpPr>
        <p:spPr>
          <a:xfrm>
            <a:off x="323528" y="1628800"/>
            <a:ext cx="8489950" cy="3457575"/>
          </a:xfrm>
        </p:spPr>
        <p:txBody>
          <a:bodyPr/>
          <a:lstStyle/>
          <a:p>
            <a:pPr marL="0" indent="0">
              <a:buNone/>
            </a:pPr>
            <a:r>
              <a:rPr lang="en-US" sz="2800" dirty="0" smtClean="0">
                <a:solidFill>
                  <a:schemeClr val="tx1"/>
                </a:solidFill>
              </a:rPr>
              <a:t>“Our children have dramatically different life chances depending on where they were born…</a:t>
            </a:r>
          </a:p>
          <a:p>
            <a:pPr marL="0" indent="0">
              <a:buNone/>
            </a:pPr>
            <a:r>
              <a:rPr lang="en-US" sz="2800" dirty="0" smtClean="0">
                <a:solidFill>
                  <a:schemeClr val="tx1"/>
                </a:solidFill>
              </a:rPr>
              <a:t>And within countries, the differences in life chances are dramatic and are seen worldwide. The poorest of the poor have high levels of illness and premature mortality….</a:t>
            </a:r>
          </a:p>
          <a:p>
            <a:pPr marL="0" indent="0">
              <a:buNone/>
            </a:pPr>
            <a:r>
              <a:rPr lang="en-US" sz="2800" dirty="0" smtClean="0">
                <a:solidFill>
                  <a:schemeClr val="tx1"/>
                </a:solidFill>
              </a:rPr>
              <a:t>In countries at all levels of income, health and illness follow a social gradient: the lower the socioeconomic position, the poorer the health.</a:t>
            </a:r>
          </a:p>
          <a:p>
            <a:pPr marL="0" indent="0">
              <a:buNone/>
            </a:pPr>
            <a:r>
              <a:rPr lang="en-US" sz="2800" dirty="0" smtClean="0">
                <a:solidFill>
                  <a:schemeClr val="tx1"/>
                </a:solidFill>
              </a:rPr>
              <a:t>It does not have to be this way and it is not right that it should be like this.”</a:t>
            </a:r>
            <a:endParaRPr lang="en-US" sz="2800" dirty="0">
              <a:solidFill>
                <a:schemeClr val="tx1"/>
              </a:solidFill>
            </a:endParaRPr>
          </a:p>
        </p:txBody>
      </p:sp>
    </p:spTree>
    <p:extLst>
      <p:ext uri="{BB962C8B-B14F-4D97-AF65-F5344CB8AC3E}">
        <p14:creationId xmlns:p14="http://schemas.microsoft.com/office/powerpoint/2010/main" val="36367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90196760"/>
              </p:ext>
            </p:extLst>
          </p:nvPr>
        </p:nvGraphicFramePr>
        <p:xfrm>
          <a:off x="467544" y="908720"/>
          <a:ext cx="8424936" cy="61206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4"/>
          <p:cNvSpPr txBox="1">
            <a:spLocks/>
          </p:cNvSpPr>
          <p:nvPr/>
        </p:nvSpPr>
        <p:spPr>
          <a:xfrm>
            <a:off x="179512" y="404664"/>
            <a:ext cx="8964488" cy="1008112"/>
          </a:xfrm>
          <a:prstGeom prst="rect">
            <a:avLst/>
          </a:prstGeom>
        </p:spPr>
        <p:txBody>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0" lang="en-GB" sz="4000" b="0" i="0" u="none" strike="noStrike" kern="0" cap="all" spc="0" normalizeH="0" baseline="0" noProof="0" dirty="0" smtClean="0">
                <a:ln>
                  <a:noFill/>
                </a:ln>
                <a:solidFill>
                  <a:srgbClr val="000099"/>
                </a:solidFill>
                <a:effectLst/>
                <a:uLnTx/>
                <a:uFillTx/>
                <a:latin typeface="Arial" charset="0"/>
                <a:ea typeface="+mj-ea"/>
                <a:cs typeface="+mj-cs"/>
              </a:rPr>
              <a:t>LITERACY &amp; HEALTH</a:t>
            </a:r>
            <a:r>
              <a:rPr kumimoji="0" lang="en-GB" sz="4000" b="0" i="0" u="none" strike="noStrike" kern="0" cap="all" spc="0" normalizeH="0" noProof="0" dirty="0" smtClean="0">
                <a:ln>
                  <a:noFill/>
                </a:ln>
                <a:solidFill>
                  <a:srgbClr val="000099"/>
                </a:solidFill>
                <a:effectLst/>
                <a:uLnTx/>
                <a:uFillTx/>
                <a:latin typeface="Arial" charset="0"/>
                <a:ea typeface="+mj-ea"/>
                <a:cs typeface="+mj-cs"/>
              </a:rPr>
              <a:t> OUTCOMES</a:t>
            </a:r>
            <a:endParaRPr kumimoji="0" lang="en-GB" sz="4000" b="0" i="0" u="none" strike="noStrike" kern="0" cap="all" spc="0" normalizeH="0" baseline="0" noProof="0" dirty="0">
              <a:ln>
                <a:noFill/>
              </a:ln>
              <a:solidFill>
                <a:srgbClr val="000099"/>
              </a:solidFill>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dirty="0" smtClean="0">
                <a:latin typeface="Arial" charset="0"/>
              </a:rPr>
              <a:t>Intermediate/proximal determinants</a:t>
            </a:r>
            <a:endParaRPr lang="en-GB" dirty="0">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5813750"/>
              </p:ext>
            </p:extLst>
          </p:nvPr>
        </p:nvGraphicFramePr>
        <p:xfrm>
          <a:off x="395288" y="1916113"/>
          <a:ext cx="8489952" cy="3662616"/>
        </p:xfrm>
        <a:graphic>
          <a:graphicData uri="http://schemas.openxmlformats.org/drawingml/2006/table">
            <a:tbl>
              <a:tblPr firstRow="1" bandRow="1">
                <a:tableStyleId>{5C22544A-7EE6-4342-B048-85BDC9FD1C3A}</a:tableStyleId>
              </a:tblPr>
              <a:tblGrid>
                <a:gridCol w="1854686"/>
                <a:gridCol w="1116259"/>
                <a:gridCol w="992230"/>
                <a:gridCol w="1077385"/>
                <a:gridCol w="1080120"/>
                <a:gridCol w="1296144"/>
                <a:gridCol w="1073128"/>
              </a:tblGrid>
              <a:tr h="579070">
                <a:tc>
                  <a:txBody>
                    <a:bodyPr/>
                    <a:lstStyle/>
                    <a:p>
                      <a:endParaRPr lang="en-GB" sz="1800" dirty="0">
                        <a:solidFill>
                          <a:srgbClr val="000000"/>
                        </a:solidFill>
                      </a:endParaRPr>
                    </a:p>
                  </a:txBody>
                  <a:tcPr marT="45716" marB="45716"/>
                </a:tc>
                <a:tc>
                  <a:txBody>
                    <a:bodyPr/>
                    <a:lstStyle/>
                    <a:p>
                      <a:pPr algn="ctr"/>
                      <a:r>
                        <a:rPr lang="en-GB" sz="1600" dirty="0" smtClean="0">
                          <a:solidFill>
                            <a:srgbClr val="000000"/>
                          </a:solidFill>
                        </a:rPr>
                        <a:t>Smoking</a:t>
                      </a:r>
                      <a:endParaRPr lang="en-GB" sz="1600" dirty="0">
                        <a:solidFill>
                          <a:srgbClr val="000000"/>
                        </a:solidFill>
                      </a:endParaRPr>
                    </a:p>
                  </a:txBody>
                  <a:tcPr marT="45716" marB="45716"/>
                </a:tc>
                <a:tc>
                  <a:txBody>
                    <a:bodyPr/>
                    <a:lstStyle/>
                    <a:p>
                      <a:pPr algn="ctr"/>
                      <a:r>
                        <a:rPr lang="en-GB" sz="1600" dirty="0" smtClean="0">
                          <a:solidFill>
                            <a:srgbClr val="000000"/>
                          </a:solidFill>
                        </a:rPr>
                        <a:t>Alcohol</a:t>
                      </a:r>
                      <a:endParaRPr lang="en-GB" sz="1600" dirty="0">
                        <a:solidFill>
                          <a:srgbClr val="000000"/>
                        </a:solidFill>
                      </a:endParaRPr>
                    </a:p>
                  </a:txBody>
                  <a:tcPr marT="45716" marB="45716"/>
                </a:tc>
                <a:tc>
                  <a:txBody>
                    <a:bodyPr/>
                    <a:lstStyle/>
                    <a:p>
                      <a:pPr algn="ctr"/>
                      <a:r>
                        <a:rPr lang="en-GB" sz="1600" dirty="0" smtClean="0">
                          <a:solidFill>
                            <a:srgbClr val="000000"/>
                          </a:solidFill>
                        </a:rPr>
                        <a:t>Drugs</a:t>
                      </a:r>
                      <a:endParaRPr lang="en-GB" sz="1600" dirty="0">
                        <a:solidFill>
                          <a:srgbClr val="000000"/>
                        </a:solidFill>
                      </a:endParaRPr>
                    </a:p>
                  </a:txBody>
                  <a:tcPr marT="45716" marB="45716"/>
                </a:tc>
                <a:tc>
                  <a:txBody>
                    <a:bodyPr/>
                    <a:lstStyle/>
                    <a:p>
                      <a:pPr algn="ctr"/>
                      <a:r>
                        <a:rPr lang="en-GB" sz="1600" dirty="0" smtClean="0">
                          <a:solidFill>
                            <a:srgbClr val="000000"/>
                          </a:solidFill>
                        </a:rPr>
                        <a:t>Risky sex</a:t>
                      </a:r>
                      <a:endParaRPr lang="en-GB" sz="1600" dirty="0">
                        <a:solidFill>
                          <a:srgbClr val="000000"/>
                        </a:solidFill>
                      </a:endParaRPr>
                    </a:p>
                  </a:txBody>
                  <a:tcPr marT="45716" marB="45716"/>
                </a:tc>
                <a:tc>
                  <a:txBody>
                    <a:bodyPr/>
                    <a:lstStyle/>
                    <a:p>
                      <a:pPr algn="ctr"/>
                      <a:r>
                        <a:rPr lang="en-GB" sz="1600" dirty="0" smtClean="0">
                          <a:solidFill>
                            <a:srgbClr val="000000"/>
                          </a:solidFill>
                        </a:rPr>
                        <a:t>Depression</a:t>
                      </a:r>
                      <a:endParaRPr lang="en-GB" sz="1600" dirty="0">
                        <a:solidFill>
                          <a:srgbClr val="000000"/>
                        </a:solidFill>
                      </a:endParaRPr>
                    </a:p>
                  </a:txBody>
                  <a:tcPr marT="45716" marB="45716"/>
                </a:tc>
                <a:tc>
                  <a:txBody>
                    <a:bodyPr/>
                    <a:lstStyle/>
                    <a:p>
                      <a:pPr algn="ctr"/>
                      <a:r>
                        <a:rPr lang="en-GB" sz="1600" dirty="0" smtClean="0">
                          <a:solidFill>
                            <a:srgbClr val="000000"/>
                          </a:solidFill>
                        </a:rPr>
                        <a:t>Violence</a:t>
                      </a:r>
                      <a:endParaRPr lang="en-GB" sz="1600" dirty="0">
                        <a:solidFill>
                          <a:srgbClr val="000000"/>
                        </a:solidFill>
                      </a:endParaRPr>
                    </a:p>
                  </a:txBody>
                  <a:tcPr marT="45716" marB="45716"/>
                </a:tc>
              </a:tr>
              <a:tr h="1310526">
                <a:tc>
                  <a:txBody>
                    <a:bodyPr/>
                    <a:lstStyle/>
                    <a:p>
                      <a:r>
                        <a:rPr lang="en-GB" sz="1800" dirty="0" smtClean="0">
                          <a:solidFill>
                            <a:srgbClr val="000000"/>
                          </a:solidFill>
                        </a:rPr>
                        <a:t>Parental connectedness</a:t>
                      </a:r>
                      <a:endParaRPr lang="en-GB" sz="1800" dirty="0">
                        <a:solidFill>
                          <a:srgbClr val="000000"/>
                        </a:solidFill>
                      </a:endParaRPr>
                    </a:p>
                  </a:txBody>
                  <a:tcPr marT="45716" marB="45716"/>
                </a:tc>
                <a:tc>
                  <a:txBody>
                    <a:bodyPr/>
                    <a:lstStyle/>
                    <a:p>
                      <a:pPr algn="ctr"/>
                      <a:r>
                        <a:rPr lang="en-GB" sz="4000" dirty="0" smtClean="0">
                          <a:solidFill>
                            <a:srgbClr val="000000"/>
                          </a:solidFill>
                        </a:rPr>
                        <a:t>+</a:t>
                      </a:r>
                      <a:endParaRPr lang="en-GB" sz="1800" dirty="0">
                        <a:solidFill>
                          <a:srgbClr val="000000"/>
                        </a:solidFill>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p>
                      <a:pPr algn="ctr"/>
                      <a:endParaRPr lang="en-GB" sz="4000" dirty="0">
                        <a:solidFill>
                          <a:srgbClr val="000000"/>
                        </a:solidFill>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p>
                      <a:pPr algn="ctr"/>
                      <a:endParaRPr lang="en-GB" sz="4000" dirty="0">
                        <a:solidFill>
                          <a:srgbClr val="000000"/>
                        </a:solidFill>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p>
                      <a:pPr algn="ctr"/>
                      <a:endParaRPr lang="en-GB" sz="4000" dirty="0">
                        <a:solidFill>
                          <a:srgbClr val="000000"/>
                        </a:solidFill>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p>
                      <a:pPr algn="ctr"/>
                      <a:endParaRPr lang="en-GB" sz="4000" dirty="0">
                        <a:solidFill>
                          <a:srgbClr val="000000"/>
                        </a:solidFill>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p>
                      <a:pPr algn="ctr"/>
                      <a:endParaRPr lang="en-GB" sz="4000" dirty="0">
                        <a:solidFill>
                          <a:srgbClr val="000000"/>
                        </a:solidFill>
                      </a:endParaRPr>
                    </a:p>
                  </a:txBody>
                  <a:tcPr marT="45716" marB="45716"/>
                </a:tc>
              </a:tr>
              <a:tr h="700979">
                <a:tc>
                  <a:txBody>
                    <a:bodyPr/>
                    <a:lstStyle/>
                    <a:p>
                      <a:r>
                        <a:rPr lang="en-GB" sz="1800" dirty="0" smtClean="0">
                          <a:solidFill>
                            <a:srgbClr val="000000"/>
                          </a:solidFill>
                        </a:rPr>
                        <a:t>School connectedness</a:t>
                      </a:r>
                      <a:endParaRPr lang="en-GB" sz="1800" dirty="0">
                        <a:solidFill>
                          <a:srgbClr val="000000"/>
                        </a:solidFill>
                      </a:endParaRPr>
                    </a:p>
                  </a:txBody>
                  <a:tcPr marT="45716" marB="45716"/>
                </a:tc>
                <a:tc>
                  <a:txBody>
                    <a:bodyPr/>
                    <a:lstStyle/>
                    <a:p>
                      <a:pPr algn="ctr"/>
                      <a:r>
                        <a:rPr lang="en-GB" sz="4000" dirty="0" smtClean="0">
                          <a:solidFill>
                            <a:srgbClr val="000000"/>
                          </a:solidFill>
                        </a:rPr>
                        <a:t>+</a:t>
                      </a:r>
                      <a:endParaRPr lang="en-GB" sz="1800" dirty="0">
                        <a:solidFill>
                          <a:srgbClr val="000000"/>
                        </a:solidFill>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r>
              <a:tr h="370808">
                <a:tc>
                  <a:txBody>
                    <a:bodyPr/>
                    <a:lstStyle/>
                    <a:p>
                      <a:endParaRPr lang="en-GB" sz="1800">
                        <a:solidFill>
                          <a:srgbClr val="000000"/>
                        </a:solidFill>
                      </a:endParaRPr>
                    </a:p>
                  </a:txBody>
                  <a:tcPr marT="45716" marB="45716"/>
                </a:tc>
                <a:tc>
                  <a:txBody>
                    <a:bodyPr/>
                    <a:lstStyle/>
                    <a:p>
                      <a:pPr algn="ctr"/>
                      <a:endParaRPr lang="en-GB" sz="1800">
                        <a:solidFill>
                          <a:srgbClr val="000000"/>
                        </a:solidFill>
                      </a:endParaRPr>
                    </a:p>
                  </a:txBody>
                  <a:tcPr marT="45716" marB="45716"/>
                </a:tc>
                <a:tc>
                  <a:txBody>
                    <a:bodyPr/>
                    <a:lstStyle/>
                    <a:p>
                      <a:pPr algn="ctr"/>
                      <a:endParaRPr lang="en-GB" sz="1800">
                        <a:solidFill>
                          <a:srgbClr val="000000"/>
                        </a:solidFill>
                      </a:endParaRPr>
                    </a:p>
                  </a:txBody>
                  <a:tcPr marT="45716" marB="45716"/>
                </a:tc>
                <a:tc>
                  <a:txBody>
                    <a:bodyPr/>
                    <a:lstStyle/>
                    <a:p>
                      <a:pPr algn="ctr"/>
                      <a:endParaRPr lang="en-GB" sz="1800">
                        <a:solidFill>
                          <a:srgbClr val="000000"/>
                        </a:solidFill>
                      </a:endParaRPr>
                    </a:p>
                  </a:txBody>
                  <a:tcPr marT="45716" marB="45716"/>
                </a:tc>
                <a:tc>
                  <a:txBody>
                    <a:bodyPr/>
                    <a:lstStyle/>
                    <a:p>
                      <a:pPr algn="ctr"/>
                      <a:endParaRPr lang="en-GB" sz="1800" dirty="0">
                        <a:solidFill>
                          <a:srgbClr val="000000"/>
                        </a:solidFill>
                      </a:endParaRPr>
                    </a:p>
                  </a:txBody>
                  <a:tcPr marT="45716" marB="45716"/>
                </a:tc>
                <a:tc>
                  <a:txBody>
                    <a:bodyPr/>
                    <a:lstStyle/>
                    <a:p>
                      <a:pPr algn="ctr"/>
                      <a:endParaRPr lang="en-GB" sz="1800" dirty="0">
                        <a:solidFill>
                          <a:srgbClr val="000000"/>
                        </a:solidFill>
                      </a:endParaRPr>
                    </a:p>
                  </a:txBody>
                  <a:tcPr marT="45716" marB="45716"/>
                </a:tc>
                <a:tc>
                  <a:txBody>
                    <a:bodyPr/>
                    <a:lstStyle/>
                    <a:p>
                      <a:pPr algn="ctr"/>
                      <a:endParaRPr lang="en-GB" sz="1800" dirty="0">
                        <a:solidFill>
                          <a:srgbClr val="000000"/>
                        </a:solidFill>
                      </a:endParaRPr>
                    </a:p>
                  </a:txBody>
                  <a:tcPr marT="45716" marB="45716"/>
                </a:tc>
              </a:tr>
              <a:tr h="700979">
                <a:tc>
                  <a:txBody>
                    <a:bodyPr/>
                    <a:lstStyle/>
                    <a:p>
                      <a:r>
                        <a:rPr lang="en-GB" sz="1800" dirty="0" smtClean="0">
                          <a:solidFill>
                            <a:srgbClr val="000000"/>
                          </a:solidFill>
                        </a:rPr>
                        <a:t>Peer</a:t>
                      </a:r>
                      <a:r>
                        <a:rPr lang="en-GB" sz="1800" baseline="0" dirty="0" smtClean="0">
                          <a:solidFill>
                            <a:srgbClr val="000000"/>
                          </a:solidFill>
                        </a:rPr>
                        <a:t> (</a:t>
                      </a:r>
                      <a:r>
                        <a:rPr lang="en-GB" sz="1800" baseline="0" dirty="0" err="1" smtClean="0">
                          <a:solidFill>
                            <a:srgbClr val="000000"/>
                          </a:solidFill>
                        </a:rPr>
                        <a:t>prosocial</a:t>
                      </a:r>
                      <a:r>
                        <a:rPr lang="en-GB" sz="1800" baseline="0" dirty="0" smtClean="0">
                          <a:solidFill>
                            <a:srgbClr val="000000"/>
                          </a:solidFill>
                        </a:rPr>
                        <a:t>)</a:t>
                      </a:r>
                    </a:p>
                    <a:p>
                      <a:r>
                        <a:rPr lang="en-GB" sz="1800" baseline="0" dirty="0" smtClean="0">
                          <a:solidFill>
                            <a:srgbClr val="000000"/>
                          </a:solidFill>
                        </a:rPr>
                        <a:t>connection</a:t>
                      </a:r>
                      <a:endParaRPr lang="en-GB" sz="1800" dirty="0">
                        <a:solidFill>
                          <a:srgbClr val="000000"/>
                        </a:solidFill>
                      </a:endParaRPr>
                    </a:p>
                  </a:txBody>
                  <a:tcPr marT="45716" marB="45716"/>
                </a:tc>
                <a:tc>
                  <a:txBody>
                    <a:bodyPr/>
                    <a:lstStyle/>
                    <a:p>
                      <a:pPr algn="ctr"/>
                      <a:r>
                        <a:rPr lang="en-GB" sz="4000" dirty="0" smtClean="0">
                          <a:solidFill>
                            <a:srgbClr val="000000"/>
                          </a:solidFill>
                        </a:rPr>
                        <a:t>+</a:t>
                      </a:r>
                      <a:endParaRPr lang="en-GB" sz="1800" dirty="0">
                        <a:solidFill>
                          <a:srgbClr val="000000"/>
                        </a:solidFill>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olidFill>
                            <a:srgbClr val="000000"/>
                          </a:solidFill>
                        </a:rPr>
                        <a:t>+</a:t>
                      </a:r>
                    </a:p>
                  </a:txBody>
                  <a:tcPr marT="45716" marB="45716"/>
                </a:tc>
              </a:tr>
            </a:tbl>
          </a:graphicData>
        </a:graphic>
      </p:graphicFrame>
      <p:sp>
        <p:nvSpPr>
          <p:cNvPr id="30773" name="TextBox 4"/>
          <p:cNvSpPr txBox="1">
            <a:spLocks noChangeArrowheads="1"/>
          </p:cNvSpPr>
          <p:nvPr/>
        </p:nvSpPr>
        <p:spPr bwMode="auto">
          <a:xfrm>
            <a:off x="6084888" y="6021388"/>
            <a:ext cx="22878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800" i="1" dirty="0" smtClean="0">
                <a:solidFill>
                  <a:srgbClr val="000099"/>
                </a:solidFill>
              </a:rPr>
              <a:t>IOM 2010 (Hawkins)</a:t>
            </a:r>
            <a:endParaRPr lang="en-GB" sz="1800" i="1" dirty="0">
              <a:solidFill>
                <a:srgbClr val="000099"/>
              </a:solidFill>
            </a:endParaRPr>
          </a:p>
        </p:txBody>
      </p:sp>
    </p:spTree>
    <p:extLst>
      <p:ext uri="{BB962C8B-B14F-4D97-AF65-F5344CB8AC3E}">
        <p14:creationId xmlns:p14="http://schemas.microsoft.com/office/powerpoint/2010/main" val="3663724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5"/>
          <p:cNvSpPr>
            <a:spLocks noGrp="1"/>
          </p:cNvSpPr>
          <p:nvPr>
            <p:ph type="ctrTitle"/>
          </p:nvPr>
        </p:nvSpPr>
        <p:spPr>
          <a:xfrm>
            <a:off x="611560" y="2348880"/>
            <a:ext cx="7772400" cy="1470025"/>
          </a:xfrm>
        </p:spPr>
        <p:txBody>
          <a:bodyPr/>
          <a:lstStyle/>
          <a:p>
            <a:pPr eaLnBrk="1" hangingPunct="1"/>
            <a:r>
              <a:rPr lang="en-US" cap="all" dirty="0">
                <a:latin typeface="Arial" charset="0"/>
              </a:rPr>
              <a:t>SDH approaches for adolescent health</a:t>
            </a:r>
          </a:p>
        </p:txBody>
      </p:sp>
      <p:sp>
        <p:nvSpPr>
          <p:cNvPr id="4" name="Sous-titre 3"/>
          <p:cNvSpPr>
            <a:spLocks noGrp="1"/>
          </p:cNvSpPr>
          <p:nvPr>
            <p:ph type="subTitle" idx="1"/>
          </p:nvPr>
        </p:nvSpPr>
        <p:spPr/>
        <p:txBody>
          <a:bodyPr/>
          <a:lstStyle/>
          <a:p>
            <a:endParaRPr lang="fr-CH"/>
          </a:p>
        </p:txBody>
      </p:sp>
    </p:spTree>
    <p:extLst>
      <p:ext uri="{BB962C8B-B14F-4D97-AF65-F5344CB8AC3E}">
        <p14:creationId xmlns:p14="http://schemas.microsoft.com/office/powerpoint/2010/main" val="3522919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5"/>
          <p:cNvSpPr>
            <a:spLocks noGrp="1"/>
          </p:cNvSpPr>
          <p:nvPr>
            <p:ph type="ctrTitle"/>
          </p:nvPr>
        </p:nvSpPr>
        <p:spPr>
          <a:xfrm>
            <a:off x="683568" y="0"/>
            <a:ext cx="7772400" cy="1470025"/>
          </a:xfrm>
        </p:spPr>
        <p:txBody>
          <a:bodyPr/>
          <a:lstStyle/>
          <a:p>
            <a:pPr eaLnBrk="1" hangingPunct="1"/>
            <a:r>
              <a:rPr lang="en-US" sz="4000" cap="all" dirty="0">
                <a:latin typeface="Arial" charset="0"/>
              </a:rPr>
              <a:t>SDH approaches for adolescent health</a:t>
            </a:r>
          </a:p>
        </p:txBody>
      </p:sp>
      <p:sp>
        <p:nvSpPr>
          <p:cNvPr id="31746" name="Subtitle 6"/>
          <p:cNvSpPr>
            <a:spLocks noGrp="1"/>
          </p:cNvSpPr>
          <p:nvPr>
            <p:ph type="subTitle" idx="1"/>
          </p:nvPr>
        </p:nvSpPr>
        <p:spPr>
          <a:xfrm>
            <a:off x="323528" y="1988840"/>
            <a:ext cx="8496300" cy="3384550"/>
          </a:xfrm>
        </p:spPr>
        <p:txBody>
          <a:bodyPr/>
          <a:lstStyle/>
          <a:p>
            <a:pPr marL="514350" indent="-514350" algn="l" eaLnBrk="1" hangingPunct="1">
              <a:buFont typeface="+mj-lt"/>
              <a:buAutoNum type="arabicPeriod"/>
            </a:pPr>
            <a:r>
              <a:rPr lang="en-US" dirty="0">
                <a:latin typeface="Arial" charset="0"/>
              </a:rPr>
              <a:t>Build upon existing risk and protective factor models in adolescent </a:t>
            </a:r>
            <a:r>
              <a:rPr lang="en-US" dirty="0" smtClean="0">
                <a:latin typeface="Arial" charset="0"/>
              </a:rPr>
              <a:t>health</a:t>
            </a:r>
            <a:br>
              <a:rPr lang="en-US" dirty="0" smtClean="0">
                <a:latin typeface="Arial" charset="0"/>
              </a:rPr>
            </a:br>
            <a:endParaRPr lang="en-US" dirty="0">
              <a:latin typeface="Arial" charset="0"/>
            </a:endParaRPr>
          </a:p>
          <a:p>
            <a:pPr marL="514350" indent="-514350" algn="l" eaLnBrk="1" hangingPunct="1">
              <a:buFont typeface="+mj-lt"/>
              <a:buAutoNum type="arabicPeriod"/>
            </a:pPr>
            <a:r>
              <a:rPr lang="en-US" dirty="0">
                <a:latin typeface="Arial" charset="0"/>
              </a:rPr>
              <a:t>Help us identify and intervene on the “causes of the causes”</a:t>
            </a:r>
          </a:p>
          <a:p>
            <a:pPr marL="514350" indent="-514350" algn="l" eaLnBrk="1" hangingPunct="1">
              <a:buFont typeface="+mj-lt"/>
              <a:buAutoNum type="arabicPeriod"/>
            </a:pPr>
            <a:endParaRPr lang="en-US" dirty="0">
              <a:latin typeface="Arial" charset="0"/>
            </a:endParaRPr>
          </a:p>
          <a:p>
            <a:pPr marL="514350" indent="-514350" algn="l" eaLnBrk="1" hangingPunct="1">
              <a:buFont typeface="+mj-lt"/>
              <a:buAutoNum type="arabicPeriod"/>
            </a:pPr>
            <a:r>
              <a:rPr lang="en-US" dirty="0">
                <a:latin typeface="Arial" charset="0"/>
              </a:rPr>
              <a:t>May help us understand how determinants “get under the skin”</a:t>
            </a:r>
          </a:p>
          <a:p>
            <a:pPr marL="514350" indent="-514350" algn="l" eaLnBrk="1" hangingPunct="1">
              <a:buFont typeface="+mj-lt"/>
              <a:buAutoNum type="arabicPeriod"/>
            </a:pPr>
            <a:endParaRPr lang="en-US" dirty="0">
              <a:latin typeface="Arial" charset="0"/>
            </a:endParaRPr>
          </a:p>
          <a:p>
            <a:pPr marL="514350" indent="-514350" algn="l" eaLnBrk="1" hangingPunct="1">
              <a:buFont typeface="+mj-lt"/>
              <a:buAutoNum type="arabicPeriod"/>
            </a:pPr>
            <a:endParaRPr lang="en-US" dirty="0">
              <a:latin typeface="Arial" charset="0"/>
            </a:endParaRPr>
          </a:p>
        </p:txBody>
      </p:sp>
    </p:spTree>
    <p:extLst>
      <p:ext uri="{BB962C8B-B14F-4D97-AF65-F5344CB8AC3E}">
        <p14:creationId xmlns:p14="http://schemas.microsoft.com/office/powerpoint/2010/main" val="3522919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89950" cy="1296988"/>
          </a:xfrm>
        </p:spPr>
        <p:txBody>
          <a:bodyPr/>
          <a:lstStyle/>
          <a:p>
            <a:r>
              <a:rPr lang="en-US" dirty="0" smtClean="0"/>
              <a:t>Taking action on the social determinants</a:t>
            </a:r>
            <a:endParaRPr lang="en-US" dirty="0"/>
          </a:p>
        </p:txBody>
      </p:sp>
      <p:sp>
        <p:nvSpPr>
          <p:cNvPr id="3" name="Content Placeholder 2"/>
          <p:cNvSpPr>
            <a:spLocks noGrp="1"/>
          </p:cNvSpPr>
          <p:nvPr>
            <p:ph idx="1"/>
          </p:nvPr>
        </p:nvSpPr>
        <p:spPr>
          <a:xfrm>
            <a:off x="395536" y="1663004"/>
            <a:ext cx="8489950" cy="5194996"/>
          </a:xfrm>
        </p:spPr>
        <p:txBody>
          <a:bodyPr/>
          <a:lstStyle/>
          <a:p>
            <a:pPr marL="0" indent="0">
              <a:buNone/>
            </a:pPr>
            <a:r>
              <a:rPr lang="en-US" sz="2400" dirty="0" smtClean="0"/>
              <a:t>Action needed is different to that for children or adults</a:t>
            </a:r>
          </a:p>
          <a:p>
            <a:pPr marL="0" indent="0">
              <a:buNone/>
            </a:pPr>
            <a:endParaRPr lang="en-US" sz="1200" i="1" dirty="0" smtClean="0"/>
          </a:p>
          <a:p>
            <a:pPr marL="514350" indent="-514350">
              <a:buAutoNum type="alphaUcPeriod"/>
            </a:pPr>
            <a:r>
              <a:rPr lang="en-US" sz="2400" i="1" dirty="0" smtClean="0"/>
              <a:t>Intervene on malleable proximal determinants</a:t>
            </a:r>
            <a:br>
              <a:rPr lang="en-US" sz="2400" i="1" dirty="0" smtClean="0"/>
            </a:br>
            <a:r>
              <a:rPr lang="en-US" sz="2400" i="1" dirty="0" smtClean="0"/>
              <a:t/>
            </a:r>
            <a:br>
              <a:rPr lang="en-US" sz="2400" i="1" dirty="0" smtClean="0"/>
            </a:br>
            <a:endParaRPr lang="en-US" sz="2400" i="1" dirty="0" smtClean="0"/>
          </a:p>
          <a:p>
            <a:pPr marL="514350" indent="-514350">
              <a:buAutoNum type="alphaUcPeriod"/>
            </a:pPr>
            <a:r>
              <a:rPr lang="en-US" sz="2400" i="1" dirty="0" smtClean="0"/>
              <a:t>Policy actions on structural determinants</a:t>
            </a:r>
            <a:endParaRPr lang="en-US" sz="2400" i="1" dirty="0"/>
          </a:p>
          <a:p>
            <a:pPr marL="0" indent="0">
              <a:buNone/>
            </a:pPr>
            <a:r>
              <a:rPr lang="en-US" sz="2400" i="1" dirty="0" smtClean="0">
                <a:solidFill>
                  <a:srgbClr val="006383"/>
                </a:solidFill>
              </a:rPr>
              <a:t>1. Improve access of young people to wealth</a:t>
            </a:r>
          </a:p>
          <a:p>
            <a:pPr marL="400050" lvl="1" indent="0">
              <a:buNone/>
            </a:pPr>
            <a:r>
              <a:rPr lang="en-US" sz="2000" dirty="0" smtClean="0"/>
              <a:t>-youth access to employment</a:t>
            </a:r>
          </a:p>
          <a:p>
            <a:pPr marL="400050" lvl="1" indent="0">
              <a:buNone/>
            </a:pPr>
            <a:r>
              <a:rPr lang="en-US" sz="2000" dirty="0" smtClean="0"/>
              <a:t>-taxation policies re youth employment</a:t>
            </a:r>
          </a:p>
          <a:p>
            <a:pPr marL="400050" lvl="1" indent="0">
              <a:buNone/>
            </a:pPr>
            <a:r>
              <a:rPr lang="en-US" sz="2000" dirty="0" smtClean="0"/>
              <a:t>-microfinance initiatives</a:t>
            </a:r>
          </a:p>
          <a:p>
            <a:pPr marL="400050" lvl="1" indent="0">
              <a:buNone/>
            </a:pPr>
            <a:endParaRPr lang="en-US" sz="500" dirty="0" smtClean="0"/>
          </a:p>
          <a:p>
            <a:pPr marL="0" indent="0">
              <a:buNone/>
            </a:pPr>
            <a:r>
              <a:rPr lang="en-US" sz="2400" i="1" dirty="0" smtClean="0"/>
              <a:t>2. </a:t>
            </a:r>
            <a:r>
              <a:rPr lang="en-US" sz="2400" i="1" dirty="0" smtClean="0">
                <a:solidFill>
                  <a:srgbClr val="006383"/>
                </a:solidFill>
              </a:rPr>
              <a:t>Improve access to secondary education</a:t>
            </a:r>
          </a:p>
          <a:p>
            <a:pPr marL="400050" lvl="1" indent="0">
              <a:buNone/>
            </a:pPr>
            <a:r>
              <a:rPr lang="en-US" sz="2000" dirty="0" smtClean="0"/>
              <a:t>-boys as well as girls</a:t>
            </a:r>
          </a:p>
          <a:p>
            <a:pPr marL="0" indent="0">
              <a:buNone/>
            </a:pPr>
            <a:endParaRPr lang="en-US" sz="2400" dirty="0"/>
          </a:p>
        </p:txBody>
      </p:sp>
    </p:spTree>
    <p:extLst>
      <p:ext uri="{BB962C8B-B14F-4D97-AF65-F5344CB8AC3E}">
        <p14:creationId xmlns:p14="http://schemas.microsoft.com/office/powerpoint/2010/main" val="1443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80920" cy="1371600"/>
          </a:xfrm>
        </p:spPr>
        <p:txBody>
          <a:bodyPr/>
          <a:lstStyle/>
          <a:p>
            <a:r>
              <a:rPr lang="en-US" dirty="0" smtClean="0"/>
              <a:t>Taking action…</a:t>
            </a:r>
            <a:endParaRPr lang="en-US" dirty="0"/>
          </a:p>
        </p:txBody>
      </p:sp>
      <p:sp>
        <p:nvSpPr>
          <p:cNvPr id="3" name="Content Placeholder 2"/>
          <p:cNvSpPr>
            <a:spLocks noGrp="1"/>
          </p:cNvSpPr>
          <p:nvPr>
            <p:ph idx="1"/>
          </p:nvPr>
        </p:nvSpPr>
        <p:spPr>
          <a:xfrm>
            <a:off x="395536" y="1340768"/>
            <a:ext cx="8489950" cy="4167589"/>
          </a:xfrm>
        </p:spPr>
        <p:txBody>
          <a:bodyPr/>
          <a:lstStyle/>
          <a:p>
            <a:pPr marL="514350" indent="-514350">
              <a:buNone/>
            </a:pPr>
            <a:r>
              <a:rPr lang="en-US" sz="2800" i="1" dirty="0" smtClean="0">
                <a:solidFill>
                  <a:srgbClr val="990033"/>
                </a:solidFill>
              </a:rPr>
              <a:t>3</a:t>
            </a:r>
            <a:r>
              <a:rPr lang="en-US" sz="2800" i="1" dirty="0" smtClean="0">
                <a:solidFill>
                  <a:srgbClr val="006383"/>
                </a:solidFill>
              </a:rPr>
              <a:t>	Improve the conditions of daily life</a:t>
            </a:r>
          </a:p>
          <a:p>
            <a:pPr marL="0" indent="0">
              <a:buNone/>
            </a:pPr>
            <a:r>
              <a:rPr lang="en-US" sz="2800" i="1" dirty="0" smtClean="0"/>
              <a:t>-gender equity; young mothers</a:t>
            </a:r>
            <a:endParaRPr lang="en-US" sz="2800" i="1" dirty="0"/>
          </a:p>
          <a:p>
            <a:pPr marL="0" indent="0">
              <a:buNone/>
            </a:pPr>
            <a:r>
              <a:rPr lang="en-US" sz="2800" i="1" dirty="0" smtClean="0">
                <a:solidFill>
                  <a:srgbClr val="006383"/>
                </a:solidFill>
              </a:rPr>
              <a:t>focus on injury prevention</a:t>
            </a:r>
          </a:p>
          <a:p>
            <a:pPr marL="0" indent="0">
              <a:buNone/>
            </a:pPr>
            <a:r>
              <a:rPr lang="en-US" sz="2800" dirty="0" smtClean="0"/>
              <a:t>-transport policies, road safety</a:t>
            </a:r>
          </a:p>
          <a:p>
            <a:pPr marL="0" indent="0">
              <a:buNone/>
            </a:pPr>
            <a:r>
              <a:rPr lang="en-US" sz="2800" dirty="0" smtClean="0"/>
              <a:t>-firearm, knife, pesticide control</a:t>
            </a:r>
          </a:p>
          <a:p>
            <a:pPr marL="0" indent="0">
              <a:buNone/>
            </a:pPr>
            <a:endParaRPr lang="en-US" sz="900" dirty="0" smtClean="0"/>
          </a:p>
          <a:p>
            <a:pPr marL="0" indent="0">
              <a:buNone/>
            </a:pPr>
            <a:endParaRPr lang="en-US" sz="900" dirty="0" smtClean="0"/>
          </a:p>
          <a:p>
            <a:pPr marL="0" indent="0">
              <a:buNone/>
            </a:pPr>
            <a:r>
              <a:rPr lang="en-US" sz="2800" dirty="0" smtClean="0">
                <a:solidFill>
                  <a:srgbClr val="990033"/>
                </a:solidFill>
              </a:rPr>
              <a:t>4</a:t>
            </a:r>
            <a:r>
              <a:rPr lang="en-US" sz="2800" dirty="0" smtClean="0"/>
              <a:t>  </a:t>
            </a:r>
            <a:r>
              <a:rPr lang="en-US" sz="2800" dirty="0" err="1" smtClean="0"/>
              <a:t>Recognise</a:t>
            </a:r>
            <a:r>
              <a:rPr lang="en-US" sz="2800" dirty="0" smtClean="0"/>
              <a:t> adolescence as a </a:t>
            </a:r>
            <a:r>
              <a:rPr lang="en-US" sz="2800" i="1" dirty="0" smtClean="0">
                <a:solidFill>
                  <a:srgbClr val="006383"/>
                </a:solidFill>
              </a:rPr>
              <a:t>second critical period </a:t>
            </a:r>
            <a:r>
              <a:rPr lang="en-US" sz="2800" dirty="0" smtClean="0"/>
              <a:t>in the life-course in which social determinants of health act to program health life-long</a:t>
            </a:r>
          </a:p>
          <a:p>
            <a:endParaRPr lang="en-US" sz="2800" dirty="0"/>
          </a:p>
        </p:txBody>
      </p:sp>
    </p:spTree>
    <p:extLst>
      <p:ext uri="{BB962C8B-B14F-4D97-AF65-F5344CB8AC3E}">
        <p14:creationId xmlns:p14="http://schemas.microsoft.com/office/powerpoint/2010/main" val="32940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330200" y="2060849"/>
            <a:ext cx="8489950" cy="4105002"/>
          </a:xfrm>
        </p:spPr>
        <p:txBody>
          <a:bodyPr/>
          <a:lstStyle/>
          <a:p>
            <a:pPr marL="0" indent="0">
              <a:buNone/>
            </a:pPr>
            <a:r>
              <a:rPr lang="en-US" dirty="0" err="1" smtClean="0"/>
              <a:t>Lifecourse</a:t>
            </a:r>
            <a:r>
              <a:rPr lang="en-US" dirty="0" smtClean="0"/>
              <a:t> issues</a:t>
            </a:r>
          </a:p>
          <a:p>
            <a:r>
              <a:rPr lang="en-US" dirty="0" smtClean="0"/>
              <a:t>Latent effects: How strong are the latent effects of puberty and CNS development</a:t>
            </a:r>
          </a:p>
          <a:p>
            <a:r>
              <a:rPr lang="en-US" dirty="0" smtClean="0"/>
              <a:t>Pathway effects: Can a good adolescence put children back “on trajectory”</a:t>
            </a:r>
          </a:p>
          <a:p>
            <a:pPr lvl="1"/>
            <a:r>
              <a:rPr lang="en-US" dirty="0" smtClean="0"/>
              <a:t>And how much does a bad adolescence throw children off good trajectory</a:t>
            </a:r>
          </a:p>
          <a:p>
            <a:r>
              <a:rPr lang="en-US" dirty="0" smtClean="0"/>
              <a:t>Cumulative effects: Is adolescence important?</a:t>
            </a:r>
            <a:endParaRPr lang="en-US" dirty="0"/>
          </a:p>
        </p:txBody>
      </p:sp>
    </p:spTree>
    <p:extLst>
      <p:ext uri="{BB962C8B-B14F-4D97-AF65-F5344CB8AC3E}">
        <p14:creationId xmlns:p14="http://schemas.microsoft.com/office/powerpoint/2010/main" val="3779108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STRATEGIES</a:t>
            </a:r>
            <a:endParaRPr lang="fr-CH" dirty="0"/>
          </a:p>
        </p:txBody>
      </p:sp>
      <p:sp>
        <p:nvSpPr>
          <p:cNvPr id="3" name="Espace réservé du contenu 2"/>
          <p:cNvSpPr>
            <a:spLocks noGrp="1"/>
          </p:cNvSpPr>
          <p:nvPr>
            <p:ph idx="1"/>
          </p:nvPr>
        </p:nvSpPr>
        <p:spPr>
          <a:xfrm>
            <a:off x="457200" y="2204864"/>
            <a:ext cx="8686800" cy="4392488"/>
          </a:xfrm>
        </p:spPr>
        <p:txBody>
          <a:bodyPr/>
          <a:lstStyle/>
          <a:p>
            <a:pPr marL="514350" indent="-514350">
              <a:buFont typeface="+mj-lt"/>
              <a:buAutoNum type="arabicPeriod"/>
            </a:pPr>
            <a:r>
              <a:rPr lang="en-GB" dirty="0" smtClean="0"/>
              <a:t>measure the problem</a:t>
            </a:r>
          </a:p>
          <a:p>
            <a:pPr marL="514350" indent="-514350">
              <a:buFont typeface="+mj-lt"/>
              <a:buAutoNum type="arabicPeriod"/>
            </a:pPr>
            <a:r>
              <a:rPr lang="en-GB" dirty="0" smtClean="0"/>
              <a:t>evaluate action </a:t>
            </a:r>
          </a:p>
          <a:p>
            <a:pPr marL="514350" indent="-514350">
              <a:buFont typeface="+mj-lt"/>
              <a:buAutoNum type="arabicPeriod"/>
            </a:pPr>
            <a:r>
              <a:rPr lang="en-GB" dirty="0" smtClean="0"/>
              <a:t>expand the knowledge base </a:t>
            </a:r>
          </a:p>
          <a:p>
            <a:pPr marL="514350" indent="-514350">
              <a:buFont typeface="+mj-lt"/>
              <a:buAutoNum type="arabicPeriod"/>
            </a:pPr>
            <a:r>
              <a:rPr lang="en-GB" dirty="0" smtClean="0"/>
              <a:t>develop a workforce that is trained in the  social determinants of health  </a:t>
            </a:r>
          </a:p>
          <a:p>
            <a:pPr marL="514350" indent="-514350">
              <a:buFont typeface="+mj-lt"/>
              <a:buAutoNum type="arabicPeriod"/>
            </a:pPr>
            <a:r>
              <a:rPr lang="en-GB" dirty="0" smtClean="0"/>
              <a:t>raise public awareness about the social determinants of health, advocate </a:t>
            </a:r>
            <a:endParaRPr lang="fr-CH" dirty="0"/>
          </a:p>
        </p:txBody>
      </p:sp>
      <p:sp>
        <p:nvSpPr>
          <p:cNvPr id="4" name="Espace réservé du numéro de diapositive 3"/>
          <p:cNvSpPr>
            <a:spLocks noGrp="1"/>
          </p:cNvSpPr>
          <p:nvPr>
            <p:ph type="sldNum" sz="quarter" idx="10"/>
          </p:nvPr>
        </p:nvSpPr>
        <p:spPr/>
        <p:txBody>
          <a:bodyPr/>
          <a:lstStyle/>
          <a:p>
            <a:pPr>
              <a:defRPr/>
            </a:pPr>
            <a:fld id="{05C092B5-1D99-401F-AC79-E3E0DAE8A808}" type="slidenum">
              <a:rPr lang="en-GB" smtClean="0"/>
              <a:pPr>
                <a:defRPr/>
              </a:pPr>
              <a:t>37</a:t>
            </a:fld>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1028700"/>
            <a:ext cx="9144000" cy="4791179"/>
          </a:xfrm>
          <a:prstGeom prst="rect">
            <a:avLst/>
          </a:prstGeom>
        </p:spPr>
      </p:pic>
    </p:spTree>
    <p:extLst>
      <p:ext uri="{BB962C8B-B14F-4D97-AF65-F5344CB8AC3E}">
        <p14:creationId xmlns:p14="http://schemas.microsoft.com/office/powerpoint/2010/main" val="1300952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10188439-DFE7-420D-9C09-076F3676766C}" type="slidenum">
              <a:rPr lang="en-GB" smtClean="0"/>
              <a:pPr>
                <a:defRPr/>
              </a:pPr>
              <a:t>39</a:t>
            </a:fld>
            <a:endParaRPr lang="en-GB" dirty="0"/>
          </a:p>
        </p:txBody>
      </p:sp>
      <p:pic>
        <p:nvPicPr>
          <p:cNvPr id="17410" name="Picture 2"/>
          <p:cNvPicPr>
            <a:picLocks noChangeAspect="1" noChangeArrowheads="1"/>
          </p:cNvPicPr>
          <p:nvPr/>
        </p:nvPicPr>
        <p:blipFill>
          <a:blip r:embed="rId2" cstate="print"/>
          <a:srcRect/>
          <a:stretch>
            <a:fillRect/>
          </a:stretch>
        </p:blipFill>
        <p:spPr bwMode="auto">
          <a:xfrm>
            <a:off x="0" y="1124744"/>
            <a:ext cx="9144000" cy="3528789"/>
          </a:xfrm>
          <a:prstGeom prst="rect">
            <a:avLst/>
          </a:prstGeom>
          <a:noFill/>
          <a:ln w="9525">
            <a:noFill/>
            <a:miter lim="800000"/>
            <a:headEnd/>
            <a:tailEnd/>
          </a:ln>
        </p:spPr>
      </p:pic>
      <p:sp>
        <p:nvSpPr>
          <p:cNvPr id="4" name="ZoneTexte 3"/>
          <p:cNvSpPr txBox="1"/>
          <p:nvPr/>
        </p:nvSpPr>
        <p:spPr>
          <a:xfrm>
            <a:off x="4283968" y="5445224"/>
            <a:ext cx="4466287" cy="1015663"/>
          </a:xfrm>
          <a:prstGeom prst="rect">
            <a:avLst/>
          </a:prstGeom>
          <a:noFill/>
        </p:spPr>
        <p:txBody>
          <a:bodyPr wrap="none" rtlCol="0">
            <a:spAutoFit/>
          </a:bodyPr>
          <a:lstStyle/>
          <a:p>
            <a:r>
              <a:rPr lang="fr-CH" sz="2000" dirty="0" smtClean="0">
                <a:solidFill>
                  <a:srgbClr val="000099"/>
                </a:solidFill>
              </a:rPr>
              <a:t>The Lancet, 2016</a:t>
            </a:r>
          </a:p>
          <a:p>
            <a:r>
              <a:rPr lang="fr-CH" sz="2000" i="1" dirty="0" smtClean="0">
                <a:solidFill>
                  <a:srgbClr val="000099"/>
                </a:solidFill>
              </a:rPr>
              <a:t>Lancet commission on adolescent health</a:t>
            </a:r>
          </a:p>
          <a:p>
            <a:r>
              <a:rPr lang="fr-CH" sz="2000" i="1" dirty="0" smtClean="0">
                <a:solidFill>
                  <a:srgbClr val="000099"/>
                </a:solidFill>
              </a:rPr>
              <a:t>and </a:t>
            </a:r>
            <a:r>
              <a:rPr lang="fr-CH" sz="2000" i="1" dirty="0" err="1" smtClean="0">
                <a:solidFill>
                  <a:srgbClr val="000099"/>
                </a:solidFill>
              </a:rPr>
              <a:t>wellbeing</a:t>
            </a:r>
            <a:endParaRPr lang="fr-CH" sz="2000" i="1" dirty="0">
              <a:solidFill>
                <a:srgbClr val="0000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99592" y="3645024"/>
            <a:ext cx="7772400" cy="1500187"/>
          </a:xfrm>
        </p:spPr>
        <p:txBody>
          <a:bodyPr/>
          <a:lstStyle/>
          <a:p>
            <a:endParaRPr lang="en-US" sz="3200" dirty="0"/>
          </a:p>
          <a:p>
            <a:pPr marL="0" lvl="1"/>
            <a:r>
              <a:rPr lang="en-GB" sz="3200" dirty="0">
                <a:latin typeface="Arial" charset="0"/>
              </a:rPr>
              <a:t>understanding and enhancing health requires a focus “upstream” away from an individual’s risk or protective factors to the social patterns and structures that shape people's chances to be healthy</a:t>
            </a:r>
          </a:p>
          <a:p>
            <a:endParaRPr lang="en-US" sz="3600" dirty="0"/>
          </a:p>
        </p:txBody>
      </p:sp>
    </p:spTree>
    <p:extLst>
      <p:ext uri="{BB962C8B-B14F-4D97-AF65-F5344CB8AC3E}">
        <p14:creationId xmlns:p14="http://schemas.microsoft.com/office/powerpoint/2010/main" val="26115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700213"/>
            <a:ext cx="5258273" cy="4425950"/>
          </a:xfrm>
        </p:spPr>
        <p:txBody>
          <a:bodyPr/>
          <a:lstStyle/>
          <a:p>
            <a:pPr marL="342900" lvl="1" indent="-342900" eaLnBrk="1" hangingPunct="1">
              <a:buFont typeface="Arial" charset="0"/>
              <a:buChar char="•"/>
            </a:pPr>
            <a:r>
              <a:rPr lang="en-GB" sz="2800" dirty="0" smtClean="0">
                <a:latin typeface="Arial" charset="0"/>
              </a:rPr>
              <a:t>“</a:t>
            </a:r>
            <a:r>
              <a:rPr lang="en-GB" sz="2800" dirty="0">
                <a:latin typeface="Arial" charset="0"/>
              </a:rPr>
              <a:t>the conditions in which people are born, grow, live, work and age” </a:t>
            </a:r>
            <a:endParaRPr lang="en-GB" sz="2800" dirty="0" smtClean="0">
              <a:latin typeface="Arial" charset="0"/>
            </a:endParaRPr>
          </a:p>
          <a:p>
            <a:pPr marL="342900" lvl="1" indent="-342900" eaLnBrk="1" hangingPunct="1">
              <a:buFont typeface="Arial" charset="0"/>
              <a:buChar char="•"/>
            </a:pPr>
            <a:endParaRPr lang="en-GB" sz="400" dirty="0">
              <a:latin typeface="Arial" charset="0"/>
            </a:endParaRPr>
          </a:p>
          <a:p>
            <a:pPr marL="342900" lvl="1" indent="-342900">
              <a:buFont typeface="Arial" charset="0"/>
              <a:buChar char="•"/>
            </a:pPr>
            <a:r>
              <a:rPr lang="en-GB" sz="2800" dirty="0" smtClean="0">
                <a:latin typeface="Arial" charset="0"/>
              </a:rPr>
              <a:t>shaped </a:t>
            </a:r>
            <a:r>
              <a:rPr lang="en-GB" sz="2800" dirty="0">
                <a:latin typeface="Arial" charset="0"/>
              </a:rPr>
              <a:t>by the distribution of </a:t>
            </a:r>
            <a:r>
              <a:rPr lang="en-GB" sz="2800" b="1" dirty="0">
                <a:solidFill>
                  <a:schemeClr val="tx2">
                    <a:lumMod val="90000"/>
                    <a:lumOff val="10000"/>
                  </a:schemeClr>
                </a:solidFill>
                <a:latin typeface="Arial" charset="0"/>
              </a:rPr>
              <a:t>money, power and resources </a:t>
            </a:r>
            <a:r>
              <a:rPr lang="en-GB" sz="2800" dirty="0">
                <a:latin typeface="Arial" charset="0"/>
              </a:rPr>
              <a:t>at global, national and local levels </a:t>
            </a:r>
            <a:endParaRPr lang="en-GB" sz="2800" dirty="0" smtClean="0">
              <a:latin typeface="Arial" charset="0"/>
            </a:endParaRPr>
          </a:p>
          <a:p>
            <a:pPr marL="342900" lvl="1" indent="-342900">
              <a:buFont typeface="Arial" charset="0"/>
              <a:buChar char="•"/>
            </a:pPr>
            <a:endParaRPr lang="en-GB" sz="400" dirty="0" smtClean="0">
              <a:latin typeface="Arial" charset="0"/>
            </a:endParaRPr>
          </a:p>
          <a:p>
            <a:pPr marL="342900" lvl="1" indent="-342900">
              <a:buFont typeface="Arial" charset="0"/>
              <a:buChar char="•"/>
            </a:pPr>
            <a:r>
              <a:rPr lang="en-GB" sz="2800" dirty="0" smtClean="0">
                <a:latin typeface="Arial" charset="0"/>
              </a:rPr>
              <a:t>influenced </a:t>
            </a:r>
            <a:r>
              <a:rPr lang="en-GB" sz="2800" dirty="0">
                <a:latin typeface="Arial" charset="0"/>
              </a:rPr>
              <a:t>by policy choices at each of these levels </a:t>
            </a:r>
          </a:p>
          <a:p>
            <a:pPr marL="0" indent="-400050">
              <a:buFont typeface="Arial" charset="0"/>
              <a:buChar char="•"/>
            </a:pPr>
            <a:endParaRPr lang="en-GB" sz="3200" dirty="0" smtClean="0">
              <a:latin typeface="Arial" charset="0"/>
            </a:endParaRPr>
          </a:p>
        </p:txBody>
      </p:sp>
      <p:pic>
        <p:nvPicPr>
          <p:cNvPr id="4" name="Picture 3"/>
          <p:cNvPicPr>
            <a:picLocks noChangeAspect="1"/>
          </p:cNvPicPr>
          <p:nvPr/>
        </p:nvPicPr>
        <p:blipFill>
          <a:blip r:embed="rId2" cstate="print"/>
          <a:stretch>
            <a:fillRect/>
          </a:stretch>
        </p:blipFill>
        <p:spPr>
          <a:xfrm>
            <a:off x="5782174" y="1700808"/>
            <a:ext cx="3361826" cy="4756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4549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4498" y="0"/>
            <a:ext cx="8489950" cy="1296987"/>
          </a:xfrm>
        </p:spPr>
        <p:txBody>
          <a:bodyPr/>
          <a:lstStyle/>
          <a:p>
            <a:pPr algn="ctr" eaLnBrk="1" hangingPunct="1"/>
            <a:r>
              <a:rPr lang="en-GB" dirty="0" smtClean="0">
                <a:latin typeface="Arial" charset="0"/>
              </a:rPr>
              <a:t>SOCIAL DETERMINANTS</a:t>
            </a:r>
            <a:endParaRPr lang="en-GB" dirty="0">
              <a:latin typeface="Arial" charset="0"/>
            </a:endParaRPr>
          </a:p>
        </p:txBody>
      </p:sp>
      <p:sp>
        <p:nvSpPr>
          <p:cNvPr id="3" name="Content Placeholder 2"/>
          <p:cNvSpPr>
            <a:spLocks noGrp="1"/>
          </p:cNvSpPr>
          <p:nvPr>
            <p:ph idx="1"/>
          </p:nvPr>
        </p:nvSpPr>
        <p:spPr>
          <a:xfrm>
            <a:off x="457200" y="1125538"/>
            <a:ext cx="8229600" cy="5000625"/>
          </a:xfrm>
        </p:spPr>
        <p:txBody>
          <a:bodyPr>
            <a:noAutofit/>
          </a:bodyPr>
          <a:lstStyle/>
          <a:p>
            <a:pPr marL="342900" lvl="1" indent="-342900" eaLnBrk="1" hangingPunct="1">
              <a:buFont typeface="Arial" pitchFamily="34" charset="0"/>
              <a:buChar char="•"/>
              <a:defRPr/>
            </a:pPr>
            <a:r>
              <a:rPr lang="en-GB" dirty="0" smtClean="0"/>
              <a:t>Nations present young people with structures of opportunity as they grow up</a:t>
            </a:r>
          </a:p>
          <a:p>
            <a:pPr eaLnBrk="1" hangingPunct="1">
              <a:defRPr/>
            </a:pPr>
            <a:r>
              <a:rPr lang="en-GB" i="1" dirty="0" smtClean="0">
                <a:solidFill>
                  <a:srgbClr val="003472"/>
                </a:solidFill>
                <a:ea typeface="+mn-ea"/>
              </a:rPr>
              <a:t>Structural</a:t>
            </a:r>
            <a:r>
              <a:rPr lang="en-GB" dirty="0" smtClean="0">
                <a:solidFill>
                  <a:srgbClr val="003472"/>
                </a:solidFill>
                <a:ea typeface="+mn-ea"/>
              </a:rPr>
              <a:t> </a:t>
            </a:r>
            <a:r>
              <a:rPr lang="en-GB" dirty="0">
                <a:solidFill>
                  <a:srgbClr val="003472"/>
                </a:solidFill>
                <a:ea typeface="+mn-ea"/>
              </a:rPr>
              <a:t>determinants </a:t>
            </a:r>
            <a:endParaRPr lang="en-GB" dirty="0" smtClean="0">
              <a:solidFill>
                <a:srgbClr val="003472"/>
              </a:solidFill>
              <a:ea typeface="+mn-ea"/>
            </a:endParaRPr>
          </a:p>
          <a:p>
            <a:pPr lvl="1" eaLnBrk="1" hangingPunct="1">
              <a:defRPr/>
            </a:pPr>
            <a:r>
              <a:rPr lang="en-GB" dirty="0" smtClean="0"/>
              <a:t>generate </a:t>
            </a:r>
            <a:r>
              <a:rPr lang="en-GB" dirty="0"/>
              <a:t>social stratification,  such as national economic, political and social welfare systems and education systems. </a:t>
            </a:r>
            <a:endParaRPr lang="en-GB" dirty="0" smtClean="0"/>
          </a:p>
          <a:p>
            <a:pPr eaLnBrk="1" hangingPunct="1">
              <a:defRPr/>
            </a:pPr>
            <a:r>
              <a:rPr lang="en-GB" i="1" dirty="0" smtClean="0">
                <a:solidFill>
                  <a:schemeClr val="accent5">
                    <a:lumMod val="25000"/>
                  </a:schemeClr>
                </a:solidFill>
                <a:ea typeface="+mn-ea"/>
              </a:rPr>
              <a:t>Intermediate</a:t>
            </a:r>
            <a:r>
              <a:rPr lang="en-GB" dirty="0" smtClean="0">
                <a:solidFill>
                  <a:schemeClr val="accent5">
                    <a:lumMod val="25000"/>
                  </a:schemeClr>
                </a:solidFill>
                <a:ea typeface="+mn-ea"/>
              </a:rPr>
              <a:t> </a:t>
            </a:r>
            <a:r>
              <a:rPr lang="en-GB" dirty="0">
                <a:solidFill>
                  <a:schemeClr val="accent5">
                    <a:lumMod val="25000"/>
                  </a:schemeClr>
                </a:solidFill>
                <a:ea typeface="+mn-ea"/>
              </a:rPr>
              <a:t>determinants </a:t>
            </a:r>
            <a:endParaRPr lang="en-GB" dirty="0" smtClean="0">
              <a:solidFill>
                <a:schemeClr val="accent5">
                  <a:lumMod val="25000"/>
                </a:schemeClr>
              </a:solidFill>
              <a:ea typeface="+mn-ea"/>
            </a:endParaRPr>
          </a:p>
          <a:p>
            <a:pPr lvl="1" eaLnBrk="1" hangingPunct="1">
              <a:defRPr/>
            </a:pPr>
            <a:r>
              <a:rPr lang="en-GB" dirty="0" smtClean="0"/>
              <a:t>flow </a:t>
            </a:r>
            <a:r>
              <a:rPr lang="en-GB" dirty="0"/>
              <a:t>from the configuration of underlying social stratification </a:t>
            </a:r>
            <a:endParaRPr lang="en-GB" dirty="0" smtClean="0"/>
          </a:p>
          <a:p>
            <a:pPr lvl="1" eaLnBrk="1" hangingPunct="1">
              <a:defRPr/>
            </a:pPr>
            <a:r>
              <a:rPr lang="en-GB" dirty="0" smtClean="0"/>
              <a:t>determine </a:t>
            </a:r>
            <a:r>
              <a:rPr lang="en-GB" dirty="0"/>
              <a:t>differences in exposure and vulnerability to health compromising </a:t>
            </a:r>
            <a:r>
              <a:rPr lang="en-GB" dirty="0" smtClean="0"/>
              <a:t>conditions.</a:t>
            </a:r>
          </a:p>
          <a:p>
            <a:pPr lvl="1" eaLnBrk="1" hangingPunct="1">
              <a:defRPr/>
            </a:pPr>
            <a:r>
              <a:rPr lang="en-GB" dirty="0" smtClean="0"/>
              <a:t>family </a:t>
            </a:r>
            <a:r>
              <a:rPr lang="en-GB" dirty="0"/>
              <a:t>environment, availability of food, recreation and </a:t>
            </a:r>
            <a:r>
              <a:rPr lang="en-GB" dirty="0" smtClean="0"/>
              <a:t>education</a:t>
            </a:r>
            <a:endParaRPr lang="en-GB" dirty="0"/>
          </a:p>
        </p:txBody>
      </p:sp>
    </p:spTree>
    <p:extLst>
      <p:ext uri="{BB962C8B-B14F-4D97-AF65-F5344CB8AC3E}">
        <p14:creationId xmlns:p14="http://schemas.microsoft.com/office/powerpoint/2010/main" val="215694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dirty="0">
                <a:latin typeface="Arial" charset="0"/>
              </a:rPr>
              <a:t>Life-course effects of SDH</a:t>
            </a:r>
            <a:br>
              <a:rPr lang="en-GB" dirty="0">
                <a:latin typeface="Arial" charset="0"/>
              </a:rPr>
            </a:br>
            <a:r>
              <a:rPr lang="en-GB" sz="2000" dirty="0">
                <a:latin typeface="Arial" charset="0"/>
              </a:rPr>
              <a:t>(after </a:t>
            </a:r>
            <a:r>
              <a:rPr lang="en-GB" sz="2000" dirty="0" err="1">
                <a:latin typeface="Arial" charset="0"/>
              </a:rPr>
              <a:t>Hertzman</a:t>
            </a:r>
            <a:r>
              <a:rPr lang="en-GB" sz="2000" dirty="0">
                <a:latin typeface="Arial" charset="0"/>
              </a:rPr>
              <a:t>….)</a:t>
            </a:r>
            <a:endParaRPr lang="en-GB" dirty="0">
              <a:latin typeface="Arial" charset="0"/>
            </a:endParaRPr>
          </a:p>
        </p:txBody>
      </p:sp>
      <p:sp>
        <p:nvSpPr>
          <p:cNvPr id="33795" name="Content Placeholder 2"/>
          <p:cNvSpPr>
            <a:spLocks noGrp="1"/>
          </p:cNvSpPr>
          <p:nvPr>
            <p:ph idx="1"/>
          </p:nvPr>
        </p:nvSpPr>
        <p:spPr>
          <a:xfrm>
            <a:off x="323528" y="1916832"/>
            <a:ext cx="8489950" cy="4177010"/>
          </a:xfrm>
        </p:spPr>
        <p:txBody>
          <a:bodyPr/>
          <a:lstStyle/>
          <a:p>
            <a:pPr eaLnBrk="1" hangingPunct="1"/>
            <a:r>
              <a:rPr lang="en-GB" dirty="0">
                <a:latin typeface="Arial" charset="0"/>
              </a:rPr>
              <a:t>Latent</a:t>
            </a:r>
          </a:p>
          <a:p>
            <a:pPr lvl="1" eaLnBrk="1" hangingPunct="1"/>
            <a:r>
              <a:rPr lang="en-GB" dirty="0">
                <a:latin typeface="Arial" charset="0"/>
              </a:rPr>
              <a:t>biological or developmental early life experiences which influence adult health independent of intervening experience</a:t>
            </a:r>
          </a:p>
          <a:p>
            <a:pPr eaLnBrk="1" hangingPunct="1"/>
            <a:r>
              <a:rPr lang="en-GB" dirty="0">
                <a:latin typeface="Arial" charset="0"/>
              </a:rPr>
              <a:t>Pathway</a:t>
            </a:r>
          </a:p>
          <a:p>
            <a:pPr lvl="1" eaLnBrk="1" hangingPunct="1"/>
            <a:r>
              <a:rPr lang="en-GB" dirty="0">
                <a:latin typeface="Arial" charset="0"/>
              </a:rPr>
              <a:t>experiences that set individuals onto life trajectories that influence health, well-being, and competence over the life course</a:t>
            </a:r>
          </a:p>
          <a:p>
            <a:pPr eaLnBrk="1" hangingPunct="1"/>
            <a:r>
              <a:rPr lang="en-GB" dirty="0">
                <a:latin typeface="Arial" charset="0"/>
              </a:rPr>
              <a:t>Cumulative</a:t>
            </a:r>
          </a:p>
          <a:p>
            <a:pPr lvl="1" eaLnBrk="1" hangingPunct="1"/>
            <a:r>
              <a:rPr lang="en-GB" dirty="0">
                <a:latin typeface="Arial" charset="0"/>
              </a:rPr>
              <a:t>accumulation of advantage or disadvantage due to exposure to unfavourable environments over time) </a:t>
            </a:r>
          </a:p>
        </p:txBody>
      </p:sp>
    </p:spTree>
    <p:extLst>
      <p:ext uri="{BB962C8B-B14F-4D97-AF65-F5344CB8AC3E}">
        <p14:creationId xmlns:p14="http://schemas.microsoft.com/office/powerpoint/2010/main" val="29104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3528" y="620688"/>
            <a:ext cx="8489950" cy="1296988"/>
          </a:xfrm>
        </p:spPr>
        <p:txBody>
          <a:bodyPr/>
          <a:lstStyle/>
          <a:p>
            <a:pPr eaLnBrk="1" hangingPunct="1"/>
            <a:r>
              <a:rPr lang="en-GB" sz="2800" dirty="0">
                <a:latin typeface="Arial" charset="0"/>
              </a:rPr>
              <a:t>Adolescent development: unique opportunities for social determinants to influence health</a:t>
            </a:r>
            <a:br>
              <a:rPr lang="en-GB" sz="2800" dirty="0">
                <a:latin typeface="Arial" charset="0"/>
              </a:rPr>
            </a:br>
            <a:endParaRPr lang="en-GB" sz="2800" dirty="0">
              <a:latin typeface="Arial" charset="0"/>
            </a:endParaRPr>
          </a:p>
        </p:txBody>
      </p:sp>
      <p:sp>
        <p:nvSpPr>
          <p:cNvPr id="29699" name="Content Placeholder 2"/>
          <p:cNvSpPr>
            <a:spLocks noGrp="1"/>
          </p:cNvSpPr>
          <p:nvPr>
            <p:ph idx="1"/>
          </p:nvPr>
        </p:nvSpPr>
        <p:spPr>
          <a:xfrm>
            <a:off x="330200" y="1844824"/>
            <a:ext cx="8813800" cy="4680520"/>
          </a:xfrm>
        </p:spPr>
        <p:txBody>
          <a:bodyPr/>
          <a:lstStyle/>
          <a:p>
            <a:pPr eaLnBrk="1" hangingPunct="1"/>
            <a:r>
              <a:rPr lang="en-GB" sz="2400" dirty="0" smtClean="0">
                <a:latin typeface="Arial" charset="0"/>
              </a:rPr>
              <a:t>Central </a:t>
            </a:r>
            <a:r>
              <a:rPr lang="en-GB" sz="2400" dirty="0">
                <a:latin typeface="Arial" charset="0"/>
              </a:rPr>
              <a:t>Nervous System (CNS) and pubertal development, driving identity </a:t>
            </a:r>
            <a:r>
              <a:rPr lang="en-GB" sz="2400" dirty="0" smtClean="0">
                <a:latin typeface="Arial" charset="0"/>
              </a:rPr>
              <a:t>formation</a:t>
            </a:r>
            <a:endParaRPr lang="en-GB" sz="2400" dirty="0">
              <a:latin typeface="Arial" charset="0"/>
            </a:endParaRPr>
          </a:p>
          <a:p>
            <a:pPr eaLnBrk="1" hangingPunct="1"/>
            <a:r>
              <a:rPr lang="en-GB" sz="2400" dirty="0">
                <a:latin typeface="Arial" charset="0"/>
              </a:rPr>
              <a:t>adoption of behaviours (e.g. smoking, drug use, sex)</a:t>
            </a:r>
          </a:p>
          <a:p>
            <a:pPr eaLnBrk="1" hangingPunct="1"/>
            <a:r>
              <a:rPr lang="en-GB" sz="2400" dirty="0">
                <a:latin typeface="Arial" charset="0"/>
              </a:rPr>
              <a:t>life stage transitions and changes in personal and social responsibilities and relationships entailed. </a:t>
            </a:r>
            <a:r>
              <a:rPr lang="en-GB" sz="2400" dirty="0" smtClean="0">
                <a:latin typeface="Arial" charset="0"/>
              </a:rPr>
              <a:t>World Bank:</a:t>
            </a:r>
          </a:p>
          <a:p>
            <a:pPr marL="857250" lvl="1" indent="-457200" eaLnBrk="1" hangingPunct="1">
              <a:buFontTx/>
              <a:buAutoNum type="arabicPeriod"/>
            </a:pPr>
            <a:r>
              <a:rPr lang="en-GB" i="1" dirty="0" smtClean="0">
                <a:latin typeface="Arial" charset="0"/>
              </a:rPr>
              <a:t>learning: transition from primary to secondary to higher education</a:t>
            </a:r>
          </a:p>
          <a:p>
            <a:pPr marL="857250" lvl="1" indent="-457200" eaLnBrk="1" hangingPunct="1">
              <a:buFontTx/>
              <a:buAutoNum type="arabicPeriod"/>
            </a:pPr>
            <a:r>
              <a:rPr lang="en-GB" i="1" dirty="0" smtClean="0">
                <a:latin typeface="Arial" charset="0"/>
              </a:rPr>
              <a:t>work:  transition from education into workforce</a:t>
            </a:r>
          </a:p>
          <a:p>
            <a:pPr marL="857250" lvl="1" indent="-457200" eaLnBrk="1" hangingPunct="1">
              <a:buFontTx/>
              <a:buAutoNum type="arabicPeriod"/>
            </a:pPr>
            <a:r>
              <a:rPr lang="en-GB" i="1" dirty="0" smtClean="0">
                <a:latin typeface="Arial" charset="0"/>
              </a:rPr>
              <a:t>health: transition to responsibility for own health</a:t>
            </a:r>
          </a:p>
          <a:p>
            <a:pPr marL="857250" lvl="1" indent="-457200" eaLnBrk="1" hangingPunct="1">
              <a:buFontTx/>
              <a:buAutoNum type="arabicPeriod"/>
            </a:pPr>
            <a:r>
              <a:rPr lang="en-GB" i="1" dirty="0" smtClean="0">
                <a:latin typeface="Arial" charset="0"/>
              </a:rPr>
              <a:t>family: i.e. transition from family living to autonomy, early marriage and parenthood.</a:t>
            </a:r>
          </a:p>
          <a:p>
            <a:pPr marL="857250" lvl="1" indent="-457200" eaLnBrk="1" hangingPunct="1">
              <a:buFontTx/>
              <a:buAutoNum type="arabicPeriod"/>
            </a:pPr>
            <a:r>
              <a:rPr lang="en-GB" i="1" dirty="0" smtClean="0">
                <a:latin typeface="Arial" charset="0"/>
              </a:rPr>
              <a:t>citizenship: transition to responsible citizenship</a:t>
            </a:r>
          </a:p>
        </p:txBody>
      </p:sp>
    </p:spTree>
    <p:extLst>
      <p:ext uri="{BB962C8B-B14F-4D97-AF65-F5344CB8AC3E}">
        <p14:creationId xmlns:p14="http://schemas.microsoft.com/office/powerpoint/2010/main" val="3019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b="0" dirty="0">
                <a:latin typeface="Arial" charset="0"/>
              </a:rPr>
              <a:t/>
            </a:r>
            <a:br>
              <a:rPr lang="en-GB" b="0" dirty="0">
                <a:latin typeface="Arial" charset="0"/>
              </a:rPr>
            </a:br>
            <a:endParaRPr lang="en-GB" b="0" dirty="0">
              <a:latin typeface="Arial" charset="0"/>
            </a:endParaRPr>
          </a:p>
        </p:txBody>
      </p:sp>
      <p:sp>
        <p:nvSpPr>
          <p:cNvPr id="2" name="Content Placeholder 1"/>
          <p:cNvSpPr>
            <a:spLocks noGrp="1"/>
          </p:cNvSpPr>
          <p:nvPr>
            <p:ph idx="1"/>
          </p:nvPr>
        </p:nvSpPr>
        <p:spPr>
          <a:xfrm>
            <a:off x="395536" y="1628800"/>
            <a:ext cx="8489950" cy="3457575"/>
          </a:xfrm>
        </p:spPr>
        <p:txBody>
          <a:bodyPr/>
          <a:lstStyle/>
          <a:p>
            <a:pPr marL="0" indent="0">
              <a:buNone/>
            </a:pPr>
            <a:r>
              <a:rPr lang="en-GB" b="0" dirty="0" smtClean="0">
                <a:latin typeface="Arial" charset="0"/>
              </a:rPr>
              <a:t>Transition to experience of unequal chances related to gender, ethnicity, education, employment and socioeconomic status</a:t>
            </a:r>
            <a:endParaRPr lang="en-GB" dirty="0">
              <a:latin typeface="Arial" charset="0"/>
            </a:endParaRPr>
          </a:p>
          <a:p>
            <a:pPr marL="0" indent="0">
              <a:buNone/>
            </a:pPr>
            <a:endParaRPr lang="en-GB" b="0" dirty="0" smtClean="0">
              <a:latin typeface="Arial" charset="0"/>
            </a:endParaRPr>
          </a:p>
          <a:p>
            <a:pPr marL="0" indent="0">
              <a:buNone/>
            </a:pPr>
            <a:r>
              <a:rPr lang="en-GB" b="0" dirty="0" smtClean="0">
                <a:latin typeface="Arial" charset="0"/>
              </a:rPr>
              <a:t>These transitions may represent critical points for preventing the accumulation of health risk... </a:t>
            </a:r>
            <a:endParaRPr lang="en-US" dirty="0"/>
          </a:p>
        </p:txBody>
      </p:sp>
    </p:spTree>
    <p:extLst>
      <p:ext uri="{BB962C8B-B14F-4D97-AF65-F5344CB8AC3E}">
        <p14:creationId xmlns:p14="http://schemas.microsoft.com/office/powerpoint/2010/main" val="35115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1369</TotalTime>
  <Words>1607</Words>
  <Application>Microsoft Macintosh PowerPoint</Application>
  <PresentationFormat>Présentation à l'écran (4:3)</PresentationFormat>
  <Paragraphs>266</Paragraphs>
  <Slides>39</Slides>
  <Notes>11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39</vt:i4>
      </vt:variant>
    </vt:vector>
  </HeadingPairs>
  <TitlesOfParts>
    <vt:vector size="48" baseType="lpstr">
      <vt:lpstr>Arial</vt:lpstr>
      <vt:lpstr>Calibri</vt:lpstr>
      <vt:lpstr>Monotype Sorts</vt:lpstr>
      <vt:lpstr>ＭＳ Ｐゴシック</vt:lpstr>
      <vt:lpstr>Times New Roman</vt:lpstr>
      <vt:lpstr>Wingdings</vt:lpstr>
      <vt:lpstr>Modèle par défaut</vt:lpstr>
      <vt:lpstr>Document</vt:lpstr>
      <vt:lpstr>Excel.Chart.8</vt:lpstr>
      <vt:lpstr>Social Determinants of adolescent health</vt:lpstr>
      <vt:lpstr>WHO Commission on the Social Determinants of Health, 2008  (SDH)</vt:lpstr>
      <vt:lpstr>Executive summary</vt:lpstr>
      <vt:lpstr>Présentation PowerPoint</vt:lpstr>
      <vt:lpstr>Présentation PowerPoint</vt:lpstr>
      <vt:lpstr>SOCIAL DETERMINANTS</vt:lpstr>
      <vt:lpstr>Life-course effects of SDH (after Hertzman….)</vt:lpstr>
      <vt:lpstr>Adolescent development: unique opportunities for social determinants to influence health </vt:lpstr>
      <vt:lpstr> </vt:lpstr>
      <vt:lpstr>Adolescence may be a second critical period for SDH</vt:lpstr>
      <vt:lpstr>Présentation PowerPoint</vt:lpstr>
      <vt:lpstr>Présentation PowerPoint</vt:lpstr>
      <vt:lpstr>Variations between countries</vt:lpstr>
      <vt:lpstr>there are dramatic variations in adolescents’ health BETWEEN countries </vt:lpstr>
      <vt:lpstr>variations exist despite similar adolescent developmental issues</vt:lpstr>
      <vt:lpstr>Evidence for the SDH influencing adolescent health</vt:lpstr>
      <vt:lpstr>MALE MORTALITY rate  &amp; gross domestic product</vt:lpstr>
      <vt:lpstr>Teenage birth rate  &amp; gross domestic product</vt:lpstr>
      <vt:lpstr>Présentation PowerPoint</vt:lpstr>
      <vt:lpstr>Présentation PowerPoint</vt:lpstr>
      <vt:lpstr>Présentation PowerPoint</vt:lpstr>
      <vt:lpstr>Access to wealth: inequality harms and kills</vt:lpstr>
      <vt:lpstr>Teenage birth rate  and inequality</vt:lpstr>
      <vt:lpstr>Gini and male all-cause mortality</vt:lpstr>
      <vt:lpstr>Bullying and inequality in females</vt:lpstr>
      <vt:lpstr>Education</vt:lpstr>
      <vt:lpstr>Access to education: the best health intervention </vt:lpstr>
      <vt:lpstr>Education &amp; teenage births</vt:lpstr>
      <vt:lpstr>Présentation PowerPoint</vt:lpstr>
      <vt:lpstr>Présentation PowerPoint</vt:lpstr>
      <vt:lpstr>Intermediate/proximal determinants</vt:lpstr>
      <vt:lpstr>SDH approaches for adolescent health</vt:lpstr>
      <vt:lpstr>SDH approaches for adolescent health</vt:lpstr>
      <vt:lpstr>Taking action on the social determinants</vt:lpstr>
      <vt:lpstr>Taking action…</vt:lpstr>
      <vt:lpstr>Research questions</vt:lpstr>
      <vt:lpstr>STRATEGIES</vt:lpstr>
      <vt:lpstr>Présentation PowerPoint</vt:lpstr>
      <vt:lpstr>Présentation PowerPoint</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Yusuke Takeuchi</cp:lastModifiedBy>
  <cp:revision>121</cp:revision>
  <dcterms:created xsi:type="dcterms:W3CDTF">2002-06-25T18:22:12Z</dcterms:created>
  <dcterms:modified xsi:type="dcterms:W3CDTF">2016-12-02T14:54:31Z</dcterms:modified>
</cp:coreProperties>
</file>