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465" r:id="rId2"/>
    <p:sldId id="506" r:id="rId3"/>
    <p:sldId id="505" r:id="rId4"/>
    <p:sldId id="507" r:id="rId5"/>
    <p:sldId id="468" r:id="rId6"/>
    <p:sldId id="469" r:id="rId7"/>
    <p:sldId id="470" r:id="rId8"/>
    <p:sldId id="471" r:id="rId9"/>
    <p:sldId id="472" r:id="rId10"/>
    <p:sldId id="474" r:id="rId11"/>
    <p:sldId id="475" r:id="rId12"/>
    <p:sldId id="476" r:id="rId13"/>
    <p:sldId id="477" r:id="rId14"/>
    <p:sldId id="478" r:id="rId15"/>
    <p:sldId id="479" r:id="rId16"/>
    <p:sldId id="482" r:id="rId17"/>
    <p:sldId id="485" r:id="rId18"/>
    <p:sldId id="486" r:id="rId19"/>
    <p:sldId id="487" r:id="rId20"/>
    <p:sldId id="488" r:id="rId21"/>
    <p:sldId id="489" r:id="rId22"/>
    <p:sldId id="490" r:id="rId23"/>
    <p:sldId id="491" r:id="rId24"/>
    <p:sldId id="508" r:id="rId25"/>
  </p:sldIdLst>
  <p:sldSz cx="9144000" cy="6858000" type="screen4x3"/>
  <p:notesSz cx="6870700" cy="9774238"/>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70"/>
    <a:srgbClr val="FFFF66"/>
    <a:srgbClr val="FFFF00"/>
    <a:srgbClr val="990033"/>
    <a:srgbClr val="FF0033"/>
    <a:srgbClr val="3366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67"/>
    <p:restoredTop sz="94660"/>
  </p:normalViewPr>
  <p:slideViewPr>
    <p:cSldViewPr>
      <p:cViewPr varScale="1">
        <p:scale>
          <a:sx n="99" d="100"/>
          <a:sy n="99" d="100"/>
        </p:scale>
        <p:origin x="1512" y="17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1072"/>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6.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http://www.itu.int/ITU-D/ict/statistics/material/excel/20112/ictwebsite/Global_ICT_Dev_01-11.xls" TargetMode="External"/></Relationships>
</file>

<file path=ppt/charts/_rels/char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oleObject" Target="http://www.itu.int/ITU-D/ict/statistics/material/excel/20112/ictwebsite/Internet_users_01-1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CH"/>
  <c:roundedCorners val="0"/>
  <mc:AlternateContent xmlns:mc="http://schemas.openxmlformats.org/markup-compatibility/2006">
    <mc:Choice xmlns:c14="http://schemas.microsoft.com/office/drawing/2007/8/2/chart" Requires="c14">
      <c14:style val="110"/>
    </mc:Choice>
    <mc:Fallback>
      <c:style val="10"/>
    </mc:Fallback>
  </mc:AlternateContent>
  <c:clrMapOvr bg1="dk2" tx1="lt1" bg2="dk1" tx2="lt2" accent1="accent1" accent2="accent2" accent3="accent3" accent4="accent4" accent5="accent5" accent6="accent6" hlink="hlink" folHlink="folHlink"/>
  <c:chart>
    <c:autoTitleDeleted val="1"/>
    <c:plotArea>
      <c:layout>
        <c:manualLayout>
          <c:layoutTarget val="inner"/>
          <c:xMode val="edge"/>
          <c:yMode val="edge"/>
          <c:x val="0.104296005262677"/>
          <c:y val="0.0369552344073963"/>
          <c:w val="0.857855664966278"/>
          <c:h val="0.805333217689068"/>
        </c:manualLayout>
      </c:layout>
      <c:lineChart>
        <c:grouping val="standard"/>
        <c:varyColors val="0"/>
        <c:ser>
          <c:idx val="0"/>
          <c:order val="0"/>
          <c:tx>
            <c:strRef>
              <c:f>'Sheet 1'!$A$6</c:f>
              <c:strCache>
                <c:ptCount val="1"/>
                <c:pt idx="0">
                  <c:v>Mobile-cellular telephone subscriptions</c:v>
                </c:pt>
              </c:strCache>
            </c:strRef>
          </c:tx>
          <c:spPr>
            <a:ln>
              <a:solidFill>
                <a:srgbClr val="00FF99"/>
              </a:solidFill>
            </a:ln>
          </c:spPr>
          <c:marker>
            <c:symbol val="none"/>
          </c:marker>
          <c:cat>
            <c:numRef>
              <c:f>'Sheet 1'!$B$5:$L$5</c:f>
              <c:numCache>
                <c:formatCode>General</c:formatCode>
                <c:ptCount val="11"/>
                <c:pt idx="0">
                  <c:v>2001.0</c:v>
                </c:pt>
                <c:pt idx="1">
                  <c:v>2002.0</c:v>
                </c:pt>
                <c:pt idx="2">
                  <c:v>2003.0</c:v>
                </c:pt>
                <c:pt idx="3">
                  <c:v>2004.0</c:v>
                </c:pt>
                <c:pt idx="4">
                  <c:v>2005.0</c:v>
                </c:pt>
                <c:pt idx="5">
                  <c:v>2006.0</c:v>
                </c:pt>
                <c:pt idx="6">
                  <c:v>2007.0</c:v>
                </c:pt>
                <c:pt idx="7">
                  <c:v>2008.0</c:v>
                </c:pt>
                <c:pt idx="8">
                  <c:v>2009.0</c:v>
                </c:pt>
                <c:pt idx="9">
                  <c:v>2010.0</c:v>
                </c:pt>
                <c:pt idx="10">
                  <c:v>2011.0</c:v>
                </c:pt>
              </c:numCache>
            </c:numRef>
          </c:cat>
          <c:val>
            <c:numRef>
              <c:f>'Sheet 1'!$B$6:$L$6</c:f>
              <c:numCache>
                <c:formatCode>0.0</c:formatCode>
                <c:ptCount val="11"/>
                <c:pt idx="0">
                  <c:v>15.4643657542232</c:v>
                </c:pt>
                <c:pt idx="1">
                  <c:v>18.38266741056725</c:v>
                </c:pt>
                <c:pt idx="2">
                  <c:v>22.22112960738943</c:v>
                </c:pt>
                <c:pt idx="3">
                  <c:v>27.31103352910321</c:v>
                </c:pt>
                <c:pt idx="4">
                  <c:v>33.93936810650105</c:v>
                </c:pt>
                <c:pt idx="5">
                  <c:v>41.74336915002105</c:v>
                </c:pt>
                <c:pt idx="6">
                  <c:v>50.6090112924618</c:v>
                </c:pt>
                <c:pt idx="7">
                  <c:v>59.85194157123372</c:v>
                </c:pt>
                <c:pt idx="8">
                  <c:v>68.20207122138725</c:v>
                </c:pt>
                <c:pt idx="9">
                  <c:v>77.06969304483642</c:v>
                </c:pt>
                <c:pt idx="10">
                  <c:v>85.68194047448331</c:v>
                </c:pt>
              </c:numCache>
            </c:numRef>
          </c:val>
          <c:smooth val="0"/>
        </c:ser>
        <c:ser>
          <c:idx val="1"/>
          <c:order val="1"/>
          <c:tx>
            <c:strRef>
              <c:f>'Sheet 1'!$A$7</c:f>
              <c:strCache>
                <c:ptCount val="1"/>
                <c:pt idx="0">
                  <c:v>Individuals using the Internet</c:v>
                </c:pt>
              </c:strCache>
            </c:strRef>
          </c:tx>
          <c:spPr>
            <a:ln>
              <a:solidFill>
                <a:srgbClr val="FF0000"/>
              </a:solidFill>
            </a:ln>
          </c:spPr>
          <c:marker>
            <c:symbol val="none"/>
          </c:marker>
          <c:cat>
            <c:numRef>
              <c:f>'Sheet 1'!$B$5:$L$5</c:f>
              <c:numCache>
                <c:formatCode>General</c:formatCode>
                <c:ptCount val="11"/>
                <c:pt idx="0">
                  <c:v>2001.0</c:v>
                </c:pt>
                <c:pt idx="1">
                  <c:v>2002.0</c:v>
                </c:pt>
                <c:pt idx="2">
                  <c:v>2003.0</c:v>
                </c:pt>
                <c:pt idx="3">
                  <c:v>2004.0</c:v>
                </c:pt>
                <c:pt idx="4">
                  <c:v>2005.0</c:v>
                </c:pt>
                <c:pt idx="5">
                  <c:v>2006.0</c:v>
                </c:pt>
                <c:pt idx="6">
                  <c:v>2007.0</c:v>
                </c:pt>
                <c:pt idx="7">
                  <c:v>2008.0</c:v>
                </c:pt>
                <c:pt idx="8">
                  <c:v>2009.0</c:v>
                </c:pt>
                <c:pt idx="9">
                  <c:v>2010.0</c:v>
                </c:pt>
                <c:pt idx="10">
                  <c:v>2011.0</c:v>
                </c:pt>
              </c:numCache>
            </c:numRef>
          </c:cat>
          <c:val>
            <c:numRef>
              <c:f>'Sheet 1'!$B$7:$L$7</c:f>
              <c:numCache>
                <c:formatCode>0.0</c:formatCode>
                <c:ptCount val="11"/>
                <c:pt idx="0">
                  <c:v>7.954755609777139</c:v>
                </c:pt>
                <c:pt idx="1">
                  <c:v>10.70384303547515</c:v>
                </c:pt>
                <c:pt idx="2">
                  <c:v>12.28590389157247</c:v>
                </c:pt>
                <c:pt idx="3">
                  <c:v>14.095771809582</c:v>
                </c:pt>
                <c:pt idx="4">
                  <c:v>15.71220298548965</c:v>
                </c:pt>
                <c:pt idx="5">
                  <c:v>17.47388385419213</c:v>
                </c:pt>
                <c:pt idx="6">
                  <c:v>20.49009601294943</c:v>
                </c:pt>
                <c:pt idx="7">
                  <c:v>23.15610513376236</c:v>
                </c:pt>
                <c:pt idx="8">
                  <c:v>25.63016259909375</c:v>
                </c:pt>
                <c:pt idx="9">
                  <c:v>29.2089812958005</c:v>
                </c:pt>
                <c:pt idx="10">
                  <c:v>32.50280912624217</c:v>
                </c:pt>
              </c:numCache>
            </c:numRef>
          </c:val>
          <c:smooth val="0"/>
        </c:ser>
        <c:ser>
          <c:idx val="2"/>
          <c:order val="2"/>
          <c:tx>
            <c:strRef>
              <c:f>'Sheet 1'!$A$8</c:f>
              <c:strCache>
                <c:ptCount val="1"/>
                <c:pt idx="0">
                  <c:v>Fixed-telephone subscriptions</c:v>
                </c:pt>
              </c:strCache>
            </c:strRef>
          </c:tx>
          <c:spPr>
            <a:ln>
              <a:solidFill>
                <a:schemeClr val="bg2"/>
              </a:solidFill>
            </a:ln>
          </c:spPr>
          <c:marker>
            <c:symbol val="none"/>
          </c:marker>
          <c:cat>
            <c:numRef>
              <c:f>'Sheet 1'!$B$5:$L$5</c:f>
              <c:numCache>
                <c:formatCode>General</c:formatCode>
                <c:ptCount val="11"/>
                <c:pt idx="0">
                  <c:v>2001.0</c:v>
                </c:pt>
                <c:pt idx="1">
                  <c:v>2002.0</c:v>
                </c:pt>
                <c:pt idx="2">
                  <c:v>2003.0</c:v>
                </c:pt>
                <c:pt idx="3">
                  <c:v>2004.0</c:v>
                </c:pt>
                <c:pt idx="4">
                  <c:v>2005.0</c:v>
                </c:pt>
                <c:pt idx="5">
                  <c:v>2006.0</c:v>
                </c:pt>
                <c:pt idx="6">
                  <c:v>2007.0</c:v>
                </c:pt>
                <c:pt idx="7">
                  <c:v>2008.0</c:v>
                </c:pt>
                <c:pt idx="8">
                  <c:v>2009.0</c:v>
                </c:pt>
                <c:pt idx="9">
                  <c:v>2010.0</c:v>
                </c:pt>
                <c:pt idx="10">
                  <c:v>2011.0</c:v>
                </c:pt>
              </c:numCache>
            </c:numRef>
          </c:cat>
          <c:val>
            <c:numRef>
              <c:f>'Sheet 1'!$B$8:$L$8</c:f>
              <c:numCache>
                <c:formatCode>0.0</c:formatCode>
                <c:ptCount val="11"/>
                <c:pt idx="0">
                  <c:v>16.64244648083453</c:v>
                </c:pt>
                <c:pt idx="1">
                  <c:v>17.20815507875788</c:v>
                </c:pt>
                <c:pt idx="2">
                  <c:v>17.81554208449203</c:v>
                </c:pt>
                <c:pt idx="3">
                  <c:v>18.65000445782194</c:v>
                </c:pt>
                <c:pt idx="4">
                  <c:v>19.12375996157109</c:v>
                </c:pt>
                <c:pt idx="5">
                  <c:v>19.16762380063908</c:v>
                </c:pt>
                <c:pt idx="6">
                  <c:v>18.8348011240483</c:v>
                </c:pt>
                <c:pt idx="7">
                  <c:v>18.54717266450351</c:v>
                </c:pt>
                <c:pt idx="8">
                  <c:v>18.32545925025573</c:v>
                </c:pt>
                <c:pt idx="9">
                  <c:v>17.80975737184159</c:v>
                </c:pt>
                <c:pt idx="10">
                  <c:v>17.27845387214274</c:v>
                </c:pt>
              </c:numCache>
            </c:numRef>
          </c:val>
          <c:smooth val="0"/>
        </c:ser>
        <c:ser>
          <c:idx val="3"/>
          <c:order val="3"/>
          <c:tx>
            <c:strRef>
              <c:f>'Sheet 1'!$A$9</c:f>
              <c:strCache>
                <c:ptCount val="1"/>
                <c:pt idx="0">
                  <c:v>Active mobile-broadband subscriptions</c:v>
                </c:pt>
              </c:strCache>
            </c:strRef>
          </c:tx>
          <c:spPr>
            <a:ln>
              <a:solidFill>
                <a:schemeClr val="tx2"/>
              </a:solidFill>
            </a:ln>
          </c:spPr>
          <c:marker>
            <c:symbol val="none"/>
          </c:marker>
          <c:cat>
            <c:numRef>
              <c:f>'Sheet 1'!$B$5:$L$5</c:f>
              <c:numCache>
                <c:formatCode>General</c:formatCode>
                <c:ptCount val="11"/>
                <c:pt idx="0">
                  <c:v>2001.0</c:v>
                </c:pt>
                <c:pt idx="1">
                  <c:v>2002.0</c:v>
                </c:pt>
                <c:pt idx="2">
                  <c:v>2003.0</c:v>
                </c:pt>
                <c:pt idx="3">
                  <c:v>2004.0</c:v>
                </c:pt>
                <c:pt idx="4">
                  <c:v>2005.0</c:v>
                </c:pt>
                <c:pt idx="5">
                  <c:v>2006.0</c:v>
                </c:pt>
                <c:pt idx="6">
                  <c:v>2007.0</c:v>
                </c:pt>
                <c:pt idx="7">
                  <c:v>2008.0</c:v>
                </c:pt>
                <c:pt idx="8">
                  <c:v>2009.0</c:v>
                </c:pt>
                <c:pt idx="9">
                  <c:v>2010.0</c:v>
                </c:pt>
                <c:pt idx="10">
                  <c:v>2011.0</c:v>
                </c:pt>
              </c:numCache>
            </c:numRef>
          </c:cat>
          <c:val>
            <c:numRef>
              <c:f>'Sheet 1'!$B$9:$L$9</c:f>
              <c:numCache>
                <c:formatCode>General</c:formatCode>
                <c:ptCount val="11"/>
                <c:pt idx="6" formatCode="0.0">
                  <c:v>4.0</c:v>
                </c:pt>
                <c:pt idx="7" formatCode="0.0">
                  <c:v>6.3</c:v>
                </c:pt>
                <c:pt idx="8" formatCode="0.0">
                  <c:v>9.026495235013218</c:v>
                </c:pt>
                <c:pt idx="9" formatCode="0.0">
                  <c:v>11.21368186715445</c:v>
                </c:pt>
                <c:pt idx="10" formatCode="0.0">
                  <c:v>15.68246298239751</c:v>
                </c:pt>
              </c:numCache>
            </c:numRef>
          </c:val>
          <c:smooth val="0"/>
        </c:ser>
        <c:dLbls>
          <c:showLegendKey val="0"/>
          <c:showVal val="0"/>
          <c:showCatName val="0"/>
          <c:showSerName val="0"/>
          <c:showPercent val="0"/>
          <c:showBubbleSize val="0"/>
        </c:dLbls>
        <c:smooth val="0"/>
        <c:axId val="-1748467008"/>
        <c:axId val="-1748464448"/>
      </c:lineChart>
      <c:catAx>
        <c:axId val="-1748467008"/>
        <c:scaling>
          <c:orientation val="minMax"/>
        </c:scaling>
        <c:delete val="0"/>
        <c:axPos val="b"/>
        <c:numFmt formatCode="General" sourceLinked="1"/>
        <c:majorTickMark val="none"/>
        <c:minorTickMark val="none"/>
        <c:tickLblPos val="nextTo"/>
        <c:txPr>
          <a:bodyPr rot="0" vert="horz"/>
          <a:lstStyle/>
          <a:p>
            <a:pPr>
              <a:defRPr sz="1800" b="0" i="0" u="none" strike="noStrike" baseline="0">
                <a:solidFill>
                  <a:schemeClr val="tx1"/>
                </a:solidFill>
                <a:latin typeface="Calibri"/>
                <a:ea typeface="Calibri"/>
                <a:cs typeface="Calibri"/>
              </a:defRPr>
            </a:pPr>
            <a:endParaRPr lang="fr-FR"/>
          </a:p>
        </c:txPr>
        <c:crossAx val="-1748464448"/>
        <c:crosses val="autoZero"/>
        <c:auto val="1"/>
        <c:lblAlgn val="ctr"/>
        <c:lblOffset val="100"/>
        <c:tickLblSkip val="1"/>
        <c:tickMarkSkip val="1"/>
        <c:noMultiLvlLbl val="0"/>
      </c:catAx>
      <c:valAx>
        <c:axId val="-1748464448"/>
        <c:scaling>
          <c:orientation val="minMax"/>
          <c:max val="100.0"/>
        </c:scaling>
        <c:delete val="0"/>
        <c:axPos val="l"/>
        <c:majorGridlines/>
        <c:title>
          <c:tx>
            <c:rich>
              <a:bodyPr/>
              <a:lstStyle/>
              <a:p>
                <a:pPr>
                  <a:defRPr sz="1800" b="0" i="0" u="none" strike="noStrike" baseline="0">
                    <a:solidFill>
                      <a:schemeClr val="tx1"/>
                    </a:solidFill>
                    <a:latin typeface="Calibri"/>
                    <a:ea typeface="Calibri"/>
                    <a:cs typeface="Calibri"/>
                  </a:defRPr>
                </a:pPr>
                <a:r>
                  <a:rPr lang="fr-CH" sz="1800">
                    <a:solidFill>
                      <a:schemeClr val="tx1"/>
                    </a:solidFill>
                  </a:rPr>
                  <a:t>Per 100 inhabitants</a:t>
                </a:r>
              </a:p>
            </c:rich>
          </c:tx>
          <c:overlay val="0"/>
        </c:title>
        <c:numFmt formatCode="General" sourceLinked="0"/>
        <c:majorTickMark val="none"/>
        <c:minorTickMark val="none"/>
        <c:tickLblPos val="nextTo"/>
        <c:txPr>
          <a:bodyPr rot="0" vert="horz"/>
          <a:lstStyle/>
          <a:p>
            <a:pPr>
              <a:defRPr sz="2000" b="0" i="0" u="none" strike="noStrike" baseline="0">
                <a:solidFill>
                  <a:schemeClr val="tx1"/>
                </a:solidFill>
                <a:latin typeface="Calibri"/>
                <a:ea typeface="Calibri"/>
                <a:cs typeface="Calibri"/>
              </a:defRPr>
            </a:pPr>
            <a:endParaRPr lang="fr-FR"/>
          </a:p>
        </c:txPr>
        <c:crossAx val="-1748467008"/>
        <c:crosses val="autoZero"/>
        <c:crossBetween val="between"/>
      </c:valAx>
    </c:plotArea>
    <c:legend>
      <c:legendPos val="r"/>
      <c:layout>
        <c:manualLayout>
          <c:xMode val="edge"/>
          <c:yMode val="edge"/>
          <c:x val="0.10340123973865"/>
          <c:y val="0.0348287582411247"/>
          <c:w val="0.44563880046909"/>
          <c:h val="0.374480504276233"/>
        </c:manualLayout>
      </c:layout>
      <c:overlay val="0"/>
      <c:spPr>
        <a:solidFill>
          <a:schemeClr val="tx1"/>
        </a:solidFill>
        <a:ln>
          <a:solidFill>
            <a:schemeClr val="tx1"/>
          </a:solidFill>
        </a:ln>
        <a:effectLst/>
      </c:spPr>
      <c:txPr>
        <a:bodyPr/>
        <a:lstStyle/>
        <a:p>
          <a:pPr>
            <a:defRPr sz="1600" b="0" i="0" u="none" strike="noStrike" baseline="0">
              <a:solidFill>
                <a:srgbClr val="000000"/>
              </a:solidFill>
              <a:latin typeface="Calibri"/>
              <a:ea typeface="Calibri"/>
              <a:cs typeface="Calibri"/>
            </a:defRPr>
          </a:pPr>
          <a:endParaRPr lang="fr-FR"/>
        </a:p>
      </c:txPr>
    </c:legend>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CH"/>
  <c:roundedCorners val="0"/>
  <mc:AlternateContent xmlns:mc="http://schemas.openxmlformats.org/markup-compatibility/2006">
    <mc:Choice xmlns:c14="http://schemas.microsoft.com/office/drawing/2007/8/2/chart" Requires="c14">
      <c14:style val="110"/>
    </mc:Choice>
    <mc:Fallback>
      <c:style val="10"/>
    </mc:Fallback>
  </mc:AlternateContent>
  <c:clrMapOvr bg1="dk2" tx1="lt1" bg2="dk1" tx2="lt2" accent1="accent1" accent2="accent2" accent3="accent3" accent4="accent4" accent5="accent5" accent6="accent6" hlink="hlink" folHlink="folHlink"/>
  <c:chart>
    <c:autoTitleDeleted val="1"/>
    <c:plotArea>
      <c:layout>
        <c:manualLayout>
          <c:layoutTarget val="inner"/>
          <c:xMode val="edge"/>
          <c:yMode val="edge"/>
          <c:x val="0.104295973641593"/>
          <c:y val="0.0307171508306706"/>
          <c:w val="0.857855664966278"/>
          <c:h val="0.746332497052566"/>
        </c:manualLayout>
      </c:layout>
      <c:lineChart>
        <c:grouping val="standard"/>
        <c:varyColors val="0"/>
        <c:ser>
          <c:idx val="0"/>
          <c:order val="0"/>
          <c:tx>
            <c:strRef>
              <c:f>'Sheet 1'!$A$6</c:f>
              <c:strCache>
                <c:ptCount val="1"/>
                <c:pt idx="0">
                  <c:v>Developed</c:v>
                </c:pt>
              </c:strCache>
            </c:strRef>
          </c:tx>
          <c:spPr>
            <a:ln>
              <a:solidFill>
                <a:srgbClr val="00FF99"/>
              </a:solidFill>
            </a:ln>
          </c:spPr>
          <c:marker>
            <c:symbol val="none"/>
          </c:marker>
          <c:cat>
            <c:numRef>
              <c:f>'Sheet 1'!$B$5:$L$5</c:f>
              <c:numCache>
                <c:formatCode>General</c:formatCode>
                <c:ptCount val="11"/>
                <c:pt idx="0">
                  <c:v>2001.0</c:v>
                </c:pt>
                <c:pt idx="1">
                  <c:v>2002.0</c:v>
                </c:pt>
                <c:pt idx="2">
                  <c:v>2003.0</c:v>
                </c:pt>
                <c:pt idx="3">
                  <c:v>2004.0</c:v>
                </c:pt>
                <c:pt idx="4">
                  <c:v>2005.0</c:v>
                </c:pt>
                <c:pt idx="5">
                  <c:v>2006.0</c:v>
                </c:pt>
                <c:pt idx="6">
                  <c:v>2007.0</c:v>
                </c:pt>
                <c:pt idx="7">
                  <c:v>2008.0</c:v>
                </c:pt>
                <c:pt idx="8">
                  <c:v>2009.0</c:v>
                </c:pt>
                <c:pt idx="9">
                  <c:v>2010.0</c:v>
                </c:pt>
                <c:pt idx="10">
                  <c:v>2011.0</c:v>
                </c:pt>
              </c:numCache>
            </c:numRef>
          </c:cat>
          <c:val>
            <c:numRef>
              <c:f>'Sheet 1'!$B$6:$L$6</c:f>
              <c:numCache>
                <c:formatCode>0.0</c:formatCode>
                <c:ptCount val="11"/>
                <c:pt idx="0">
                  <c:v>29.37052536819579</c:v>
                </c:pt>
                <c:pt idx="1">
                  <c:v>37.65008339506145</c:v>
                </c:pt>
                <c:pt idx="2">
                  <c:v>41.45049211243168</c:v>
                </c:pt>
                <c:pt idx="3">
                  <c:v>46.33558841746019</c:v>
                </c:pt>
                <c:pt idx="4">
                  <c:v>50.8</c:v>
                </c:pt>
                <c:pt idx="5">
                  <c:v>53.4</c:v>
                </c:pt>
                <c:pt idx="6">
                  <c:v>59.0</c:v>
                </c:pt>
                <c:pt idx="7">
                  <c:v>61.2</c:v>
                </c:pt>
                <c:pt idx="8">
                  <c:v>62.5</c:v>
                </c:pt>
                <c:pt idx="9">
                  <c:v>66.8</c:v>
                </c:pt>
                <c:pt idx="10">
                  <c:v>70.2</c:v>
                </c:pt>
              </c:numCache>
            </c:numRef>
          </c:val>
          <c:smooth val="0"/>
        </c:ser>
        <c:ser>
          <c:idx val="1"/>
          <c:order val="1"/>
          <c:tx>
            <c:strRef>
              <c:f>'Sheet 1'!$A$7</c:f>
              <c:strCache>
                <c:ptCount val="1"/>
                <c:pt idx="0">
                  <c:v>World</c:v>
                </c:pt>
              </c:strCache>
            </c:strRef>
          </c:tx>
          <c:spPr>
            <a:ln>
              <a:solidFill>
                <a:srgbClr val="FF0000"/>
              </a:solidFill>
            </a:ln>
          </c:spPr>
          <c:marker>
            <c:symbol val="none"/>
          </c:marker>
          <c:cat>
            <c:numRef>
              <c:f>'Sheet 1'!$B$5:$L$5</c:f>
              <c:numCache>
                <c:formatCode>General</c:formatCode>
                <c:ptCount val="11"/>
                <c:pt idx="0">
                  <c:v>2001.0</c:v>
                </c:pt>
                <c:pt idx="1">
                  <c:v>2002.0</c:v>
                </c:pt>
                <c:pt idx="2">
                  <c:v>2003.0</c:v>
                </c:pt>
                <c:pt idx="3">
                  <c:v>2004.0</c:v>
                </c:pt>
                <c:pt idx="4">
                  <c:v>2005.0</c:v>
                </c:pt>
                <c:pt idx="5">
                  <c:v>2006.0</c:v>
                </c:pt>
                <c:pt idx="6">
                  <c:v>2007.0</c:v>
                </c:pt>
                <c:pt idx="7">
                  <c:v>2008.0</c:v>
                </c:pt>
                <c:pt idx="8">
                  <c:v>2009.0</c:v>
                </c:pt>
                <c:pt idx="9">
                  <c:v>2010.0</c:v>
                </c:pt>
                <c:pt idx="10">
                  <c:v>2011.0</c:v>
                </c:pt>
              </c:numCache>
            </c:numRef>
          </c:cat>
          <c:val>
            <c:numRef>
              <c:f>'Sheet 1'!$B$7:$L$7</c:f>
              <c:numCache>
                <c:formatCode>0.0</c:formatCode>
                <c:ptCount val="11"/>
                <c:pt idx="0">
                  <c:v>7.954755609777139</c:v>
                </c:pt>
                <c:pt idx="1">
                  <c:v>10.70384303547515</c:v>
                </c:pt>
                <c:pt idx="2">
                  <c:v>12.28590389157247</c:v>
                </c:pt>
                <c:pt idx="3">
                  <c:v>14.095771809582</c:v>
                </c:pt>
                <c:pt idx="4">
                  <c:v>15.7</c:v>
                </c:pt>
                <c:pt idx="5">
                  <c:v>17.5</c:v>
                </c:pt>
                <c:pt idx="6">
                  <c:v>20.5</c:v>
                </c:pt>
                <c:pt idx="7">
                  <c:v>23.2</c:v>
                </c:pt>
                <c:pt idx="8">
                  <c:v>25.6</c:v>
                </c:pt>
                <c:pt idx="9">
                  <c:v>29.2</c:v>
                </c:pt>
                <c:pt idx="10">
                  <c:v>32.5</c:v>
                </c:pt>
              </c:numCache>
            </c:numRef>
          </c:val>
          <c:smooth val="0"/>
        </c:ser>
        <c:ser>
          <c:idx val="2"/>
          <c:order val="2"/>
          <c:tx>
            <c:strRef>
              <c:f>'Sheet 1'!$A$8</c:f>
              <c:strCache>
                <c:ptCount val="1"/>
                <c:pt idx="0">
                  <c:v>Developing</c:v>
                </c:pt>
              </c:strCache>
            </c:strRef>
          </c:tx>
          <c:spPr>
            <a:ln>
              <a:solidFill>
                <a:schemeClr val="tx2"/>
              </a:solidFill>
            </a:ln>
          </c:spPr>
          <c:marker>
            <c:symbol val="none"/>
          </c:marker>
          <c:cat>
            <c:numRef>
              <c:f>'Sheet 1'!$B$5:$L$5</c:f>
              <c:numCache>
                <c:formatCode>General</c:formatCode>
                <c:ptCount val="11"/>
                <c:pt idx="0">
                  <c:v>2001.0</c:v>
                </c:pt>
                <c:pt idx="1">
                  <c:v>2002.0</c:v>
                </c:pt>
                <c:pt idx="2">
                  <c:v>2003.0</c:v>
                </c:pt>
                <c:pt idx="3">
                  <c:v>2004.0</c:v>
                </c:pt>
                <c:pt idx="4">
                  <c:v>2005.0</c:v>
                </c:pt>
                <c:pt idx="5">
                  <c:v>2006.0</c:v>
                </c:pt>
                <c:pt idx="6">
                  <c:v>2007.0</c:v>
                </c:pt>
                <c:pt idx="7">
                  <c:v>2008.0</c:v>
                </c:pt>
                <c:pt idx="8">
                  <c:v>2009.0</c:v>
                </c:pt>
                <c:pt idx="9">
                  <c:v>2010.0</c:v>
                </c:pt>
                <c:pt idx="10">
                  <c:v>2011.0</c:v>
                </c:pt>
              </c:numCache>
            </c:numRef>
          </c:cat>
          <c:val>
            <c:numRef>
              <c:f>'Sheet 1'!$B$8:$L$8</c:f>
              <c:numCache>
                <c:formatCode>0.0</c:formatCode>
                <c:ptCount val="11"/>
                <c:pt idx="0">
                  <c:v>2.836286040938117</c:v>
                </c:pt>
                <c:pt idx="1">
                  <c:v>4.335933717261446</c:v>
                </c:pt>
                <c:pt idx="2">
                  <c:v>5.469050824435334</c:v>
                </c:pt>
                <c:pt idx="3">
                  <c:v>6.640854108168185</c:v>
                </c:pt>
                <c:pt idx="4">
                  <c:v>7.7</c:v>
                </c:pt>
                <c:pt idx="5">
                  <c:v>9.3</c:v>
                </c:pt>
                <c:pt idx="6">
                  <c:v>11.9</c:v>
                </c:pt>
                <c:pt idx="7">
                  <c:v>14.7</c:v>
                </c:pt>
                <c:pt idx="8">
                  <c:v>17.5</c:v>
                </c:pt>
                <c:pt idx="9">
                  <c:v>21.0</c:v>
                </c:pt>
                <c:pt idx="10">
                  <c:v>24.4</c:v>
                </c:pt>
              </c:numCache>
            </c:numRef>
          </c:val>
          <c:smooth val="0"/>
        </c:ser>
        <c:dLbls>
          <c:showLegendKey val="0"/>
          <c:showVal val="0"/>
          <c:showCatName val="0"/>
          <c:showSerName val="0"/>
          <c:showPercent val="0"/>
          <c:showBubbleSize val="0"/>
        </c:dLbls>
        <c:smooth val="0"/>
        <c:axId val="-1410927808"/>
        <c:axId val="-1270850144"/>
      </c:lineChart>
      <c:catAx>
        <c:axId val="-1410927808"/>
        <c:scaling>
          <c:orientation val="minMax"/>
        </c:scaling>
        <c:delete val="0"/>
        <c:axPos val="b"/>
        <c:numFmt formatCode="General" sourceLinked="1"/>
        <c:majorTickMark val="none"/>
        <c:minorTickMark val="none"/>
        <c:tickLblPos val="nextTo"/>
        <c:txPr>
          <a:bodyPr rot="0" vert="horz"/>
          <a:lstStyle/>
          <a:p>
            <a:pPr>
              <a:defRPr sz="1800" b="0" i="0" u="none" strike="noStrike" baseline="0">
                <a:solidFill>
                  <a:schemeClr val="tx1"/>
                </a:solidFill>
                <a:latin typeface="Calibri"/>
                <a:ea typeface="Calibri"/>
                <a:cs typeface="Calibri"/>
              </a:defRPr>
            </a:pPr>
            <a:endParaRPr lang="fr-FR"/>
          </a:p>
        </c:txPr>
        <c:crossAx val="-1270850144"/>
        <c:crosses val="autoZero"/>
        <c:auto val="1"/>
        <c:lblAlgn val="ctr"/>
        <c:lblOffset val="100"/>
        <c:tickLblSkip val="1"/>
        <c:tickMarkSkip val="1"/>
        <c:noMultiLvlLbl val="0"/>
      </c:catAx>
      <c:valAx>
        <c:axId val="-1270850144"/>
        <c:scaling>
          <c:orientation val="minMax"/>
          <c:max val="100.0"/>
        </c:scaling>
        <c:delete val="0"/>
        <c:axPos val="l"/>
        <c:majorGridlines/>
        <c:title>
          <c:tx>
            <c:rich>
              <a:bodyPr/>
              <a:lstStyle/>
              <a:p>
                <a:pPr>
                  <a:defRPr sz="1400" b="0" i="0" u="none" strike="noStrike" baseline="0">
                    <a:solidFill>
                      <a:schemeClr val="tx1"/>
                    </a:solidFill>
                    <a:latin typeface="Calibri"/>
                    <a:ea typeface="Calibri"/>
                    <a:cs typeface="Calibri"/>
                  </a:defRPr>
                </a:pPr>
                <a:r>
                  <a:rPr lang="fr-CH">
                    <a:solidFill>
                      <a:schemeClr val="tx1"/>
                    </a:solidFill>
                  </a:rPr>
                  <a:t>Per 100 inhabitants</a:t>
                </a:r>
              </a:p>
            </c:rich>
          </c:tx>
          <c:overlay val="0"/>
        </c:title>
        <c:numFmt formatCode="General" sourceLinked="0"/>
        <c:majorTickMark val="none"/>
        <c:minorTickMark val="none"/>
        <c:tickLblPos val="nextTo"/>
        <c:txPr>
          <a:bodyPr rot="0" vert="horz"/>
          <a:lstStyle/>
          <a:p>
            <a:pPr>
              <a:defRPr sz="1600" b="0" i="0" u="none" strike="noStrike" baseline="0">
                <a:solidFill>
                  <a:schemeClr val="tx1"/>
                </a:solidFill>
                <a:latin typeface="Calibri"/>
                <a:ea typeface="Calibri"/>
                <a:cs typeface="Calibri"/>
              </a:defRPr>
            </a:pPr>
            <a:endParaRPr lang="fr-FR"/>
          </a:p>
        </c:txPr>
        <c:crossAx val="-1410927808"/>
        <c:crosses val="autoZero"/>
        <c:crossBetween val="between"/>
      </c:valAx>
    </c:plotArea>
    <c:legend>
      <c:legendPos val="r"/>
      <c:layout>
        <c:manualLayout>
          <c:xMode val="edge"/>
          <c:yMode val="edge"/>
          <c:x val="0.060061117717852"/>
          <c:y val="0.173846583819664"/>
          <c:w val="0.30592651923636"/>
          <c:h val="0.191740415536526"/>
        </c:manualLayout>
      </c:layout>
      <c:overlay val="0"/>
      <c:spPr>
        <a:solidFill>
          <a:schemeClr val="tx1"/>
        </a:solidFill>
        <a:ln>
          <a:solidFill>
            <a:schemeClr val="tx1"/>
          </a:solidFill>
        </a:ln>
        <a:effectLst/>
      </c:spPr>
      <c:txPr>
        <a:bodyPr/>
        <a:lstStyle/>
        <a:p>
          <a:pPr>
            <a:defRPr sz="2000" b="0" i="0" u="none" strike="noStrike" baseline="0">
              <a:solidFill>
                <a:srgbClr val="000000"/>
              </a:solidFill>
              <a:latin typeface="Calibri"/>
              <a:ea typeface="Calibri"/>
              <a:cs typeface="Calibri"/>
            </a:defRPr>
          </a:pPr>
          <a:endParaRPr lang="fr-FR"/>
        </a:p>
      </c:txPr>
    </c:legend>
    <c:plotVisOnly val="1"/>
    <c:dispBlanksAs val="gap"/>
    <c:showDLblsOverMax val="0"/>
  </c:chart>
  <c:spPr>
    <a:ln>
      <a:noFill/>
    </a:ln>
  </c:spPr>
  <c:txPr>
    <a:bodyPr/>
    <a:lstStyle/>
    <a:p>
      <a:pPr>
        <a:defRPr sz="1000" b="0" i="0" u="none" strike="noStrike" baseline="0">
          <a:solidFill>
            <a:srgbClr val="000000"/>
          </a:solidFill>
          <a:latin typeface="Calibri"/>
          <a:ea typeface="Calibri"/>
          <a:cs typeface="Calibri"/>
        </a:defRPr>
      </a:pPr>
      <a:endParaRPr lang="fr-FR"/>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6563" cy="488950"/>
          </a:xfrm>
          <a:prstGeom prst="rect">
            <a:avLst/>
          </a:prstGeom>
          <a:noFill/>
          <a:ln w="9525">
            <a:noFill/>
            <a:miter lim="800000"/>
            <a:headEnd/>
            <a:tailEnd/>
          </a:ln>
          <a:effectLst/>
        </p:spPr>
        <p:txBody>
          <a:bodyPr vert="horz" wrap="square" lIns="19814" tIns="0" rIns="19814" bIns="0" numCol="1" anchor="t" anchorCtr="0" compatLnSpc="1">
            <a:prstTxWarp prst="textNoShape">
              <a:avLst/>
            </a:prstTxWarp>
          </a:bodyPr>
          <a:lstStyle>
            <a:lvl1pPr defTabSz="792163">
              <a:defRPr sz="1000" i="1"/>
            </a:lvl1pPr>
          </a:lstStyle>
          <a:p>
            <a:pPr>
              <a:defRPr/>
            </a:pPr>
            <a:endParaRPr lang="en-GB"/>
          </a:p>
        </p:txBody>
      </p:sp>
      <p:sp>
        <p:nvSpPr>
          <p:cNvPr id="2051" name="Rectangle 3"/>
          <p:cNvSpPr>
            <a:spLocks noGrp="1" noChangeArrowheads="1"/>
          </p:cNvSpPr>
          <p:nvPr>
            <p:ph type="dt" idx="1"/>
          </p:nvPr>
        </p:nvSpPr>
        <p:spPr bwMode="auto">
          <a:xfrm>
            <a:off x="3894138" y="0"/>
            <a:ext cx="2976562" cy="488950"/>
          </a:xfrm>
          <a:prstGeom prst="rect">
            <a:avLst/>
          </a:prstGeom>
          <a:noFill/>
          <a:ln w="9525">
            <a:noFill/>
            <a:miter lim="800000"/>
            <a:headEnd/>
            <a:tailEnd/>
          </a:ln>
          <a:effectLst/>
        </p:spPr>
        <p:txBody>
          <a:bodyPr vert="horz" wrap="square" lIns="19814" tIns="0" rIns="19814" bIns="0" numCol="1" anchor="t" anchorCtr="0" compatLnSpc="1">
            <a:prstTxWarp prst="textNoShape">
              <a:avLst/>
            </a:prstTxWarp>
          </a:bodyPr>
          <a:lstStyle>
            <a:lvl1pPr algn="r" defTabSz="792163">
              <a:defRPr sz="1000" i="1"/>
            </a:lvl1pPr>
          </a:lstStyle>
          <a:p>
            <a:pPr>
              <a:defRPr/>
            </a:pPr>
            <a:endParaRPr lang="en-GB"/>
          </a:p>
        </p:txBody>
      </p:sp>
      <p:sp>
        <p:nvSpPr>
          <p:cNvPr id="24580" name="Rectangle 4"/>
          <p:cNvSpPr>
            <a:spLocks noGrp="1" noRot="1" noChangeAspect="1" noChangeArrowheads="1" noTextEdit="1"/>
          </p:cNvSpPr>
          <p:nvPr>
            <p:ph type="sldImg" idx="2"/>
          </p:nvPr>
        </p:nvSpPr>
        <p:spPr bwMode="auto">
          <a:xfrm>
            <a:off x="1001713" y="739775"/>
            <a:ext cx="4868862" cy="36512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5988" y="4643438"/>
            <a:ext cx="5038725" cy="4397375"/>
          </a:xfrm>
          <a:prstGeom prst="rect">
            <a:avLst/>
          </a:prstGeom>
          <a:noFill/>
          <a:ln w="9525">
            <a:noFill/>
            <a:miter lim="800000"/>
            <a:headEnd/>
            <a:tailEnd/>
          </a:ln>
          <a:effectLst/>
        </p:spPr>
        <p:txBody>
          <a:bodyPr vert="horz" wrap="square" lIns="95767" tIns="47884" rIns="95767" bIns="47884" numCol="1" anchor="t" anchorCtr="0" compatLnSpc="1">
            <a:prstTxWarp prst="textNoShape">
              <a:avLst/>
            </a:prstTxWarp>
          </a:bodyPr>
          <a:lstStyle/>
          <a:p>
            <a:pPr lvl="0"/>
            <a:r>
              <a:rPr lang="en-GB" noProof="0" smtClean="0"/>
              <a:t>Cliquez pour modifier les styles du texte du masque</a:t>
            </a:r>
          </a:p>
          <a:p>
            <a:pPr lvl="1"/>
            <a:r>
              <a:rPr lang="en-GB" noProof="0" smtClean="0"/>
              <a:t>Deuxième niveau</a:t>
            </a:r>
          </a:p>
          <a:p>
            <a:pPr lvl="2"/>
            <a:r>
              <a:rPr lang="en-GB" noProof="0" smtClean="0"/>
              <a:t>Troisième niveau</a:t>
            </a:r>
          </a:p>
          <a:p>
            <a:pPr lvl="3"/>
            <a:r>
              <a:rPr lang="en-GB" noProof="0" smtClean="0"/>
              <a:t>Quatrième niveau</a:t>
            </a:r>
          </a:p>
          <a:p>
            <a:pPr lvl="4"/>
            <a:r>
              <a:rPr lang="en-GB" noProof="0" smtClean="0"/>
              <a:t>Cinquième niveau</a:t>
            </a:r>
          </a:p>
        </p:txBody>
      </p:sp>
      <p:sp>
        <p:nvSpPr>
          <p:cNvPr id="2054" name="Rectangle 6"/>
          <p:cNvSpPr>
            <a:spLocks noGrp="1" noChangeArrowheads="1"/>
          </p:cNvSpPr>
          <p:nvPr>
            <p:ph type="ftr" sz="quarter" idx="4"/>
          </p:nvPr>
        </p:nvSpPr>
        <p:spPr bwMode="auto">
          <a:xfrm>
            <a:off x="0" y="9285288"/>
            <a:ext cx="2976563" cy="488950"/>
          </a:xfrm>
          <a:prstGeom prst="rect">
            <a:avLst/>
          </a:prstGeom>
          <a:noFill/>
          <a:ln w="9525">
            <a:noFill/>
            <a:miter lim="800000"/>
            <a:headEnd/>
            <a:tailEnd/>
          </a:ln>
          <a:effectLst/>
        </p:spPr>
        <p:txBody>
          <a:bodyPr vert="horz" wrap="square" lIns="19814" tIns="0" rIns="19814" bIns="0" numCol="1" anchor="b" anchorCtr="0" compatLnSpc="1">
            <a:prstTxWarp prst="textNoShape">
              <a:avLst/>
            </a:prstTxWarp>
          </a:bodyPr>
          <a:lstStyle>
            <a:lvl1pPr defTabSz="792163">
              <a:defRPr sz="1000" i="1"/>
            </a:lvl1pPr>
          </a:lstStyle>
          <a:p>
            <a:pPr>
              <a:defRPr/>
            </a:pPr>
            <a:endParaRPr lang="en-GB"/>
          </a:p>
        </p:txBody>
      </p:sp>
      <p:sp>
        <p:nvSpPr>
          <p:cNvPr id="2055" name="Rectangle 7"/>
          <p:cNvSpPr>
            <a:spLocks noGrp="1" noChangeArrowheads="1"/>
          </p:cNvSpPr>
          <p:nvPr>
            <p:ph type="sldNum" sz="quarter" idx="5"/>
          </p:nvPr>
        </p:nvSpPr>
        <p:spPr bwMode="auto">
          <a:xfrm>
            <a:off x="3894138" y="9285288"/>
            <a:ext cx="2976562" cy="488950"/>
          </a:xfrm>
          <a:prstGeom prst="rect">
            <a:avLst/>
          </a:prstGeom>
          <a:noFill/>
          <a:ln w="9525">
            <a:noFill/>
            <a:miter lim="800000"/>
            <a:headEnd/>
            <a:tailEnd/>
          </a:ln>
          <a:effectLst/>
        </p:spPr>
        <p:txBody>
          <a:bodyPr vert="horz" wrap="square" lIns="19814" tIns="0" rIns="19814" bIns="0" numCol="1" anchor="b" anchorCtr="0" compatLnSpc="1">
            <a:prstTxWarp prst="textNoShape">
              <a:avLst/>
            </a:prstTxWarp>
          </a:bodyPr>
          <a:lstStyle>
            <a:lvl1pPr algn="r" defTabSz="792163">
              <a:defRPr sz="1000" i="1"/>
            </a:lvl1pPr>
          </a:lstStyle>
          <a:p>
            <a:pPr>
              <a:defRPr/>
            </a:pPr>
            <a:fld id="{4052017D-0A0C-4995-BA10-7FD96D5B3AB8}"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p:cNvSpPr>
            <a:spLocks noGrp="1" noChangeArrowheads="1"/>
          </p:cNvSpPr>
          <p:nvPr>
            <p:ph type="sldNum" sz="quarter" idx="5"/>
          </p:nvPr>
        </p:nvSpPr>
        <p:spPr>
          <a:noFill/>
        </p:spPr>
        <p:txBody>
          <a:bodyPr/>
          <a:lstStyle/>
          <a:p>
            <a:fld id="{98FD855C-5453-49B4-84BC-44FBC3CA3BA4}" type="slidenum">
              <a:rPr lang="en-US" smtClean="0"/>
              <a:pPr/>
              <a:t>18</a:t>
            </a:fld>
            <a:endParaRPr lang="en-US" smtClean="0"/>
          </a:p>
        </p:txBody>
      </p:sp>
      <p:sp>
        <p:nvSpPr>
          <p:cNvPr id="46083" name="Rectangle 2"/>
          <p:cNvSpPr>
            <a:spLocks noGrp="1" noChangeArrowheads="1"/>
          </p:cNvSpPr>
          <p:nvPr>
            <p:ph type="body" idx="1"/>
          </p:nvPr>
        </p:nvSpPr>
        <p:spPr>
          <a:xfrm>
            <a:off x="916094" y="4641851"/>
            <a:ext cx="5038513" cy="4398963"/>
          </a:xfrm>
          <a:noFill/>
          <a:ln/>
        </p:spPr>
        <p:txBody>
          <a:bodyPr/>
          <a:lstStyle/>
          <a:p>
            <a:pPr defTabSz="917575"/>
            <a:r>
              <a:rPr lang="en-US" smtClean="0"/>
              <a:t>Ich möchte nun noch ein paar Anmerkungen zum psychosozialen Screening machen: Wie das Stethoskop des inneren Mediziners eiin sehr feines Instrument ist, mit dem -allerdings nur mit entsprechender Erfahrung-sehr gut kardiale Pathologie vorausgesagt werden kann, die dann im Echokardiogramm bestätigt werden kann, so ist das psychosoziale Interview das Instrument des Arztes der Jugendliche sieht. </a:t>
            </a:r>
          </a:p>
          <a:p>
            <a:pPr defTabSz="917575"/>
            <a:r>
              <a:rPr lang="en-US" smtClean="0"/>
              <a:t>Jeder mediziner wird sich seine eigene Methodik entwickeln oder entwickelt haben, das Interview der Kollegen aus Los Angeles hat sich v.a. Ausbildungszwecke bewährt. Das Akronym HEADS ist einfach zu merken, und steht für die Bereiche, die abgedeckt werden sollten. Dabei geht man sanft von weniger sensitiven zu mehr intimeren Fragen über.</a:t>
            </a:r>
          </a:p>
        </p:txBody>
      </p:sp>
      <p:sp>
        <p:nvSpPr>
          <p:cNvPr id="46084" name="Rectangle 3"/>
          <p:cNvSpPr>
            <a:spLocks noGrp="1" noRot="1" noChangeAspect="1" noChangeArrowheads="1" noTextEdit="1"/>
          </p:cNvSpPr>
          <p:nvPr>
            <p:ph type="sldImg"/>
          </p:nvPr>
        </p:nvSpPr>
        <p:spPr>
          <a:xfrm>
            <a:off x="1020763" y="755650"/>
            <a:ext cx="4829175" cy="3621088"/>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dirty="0" smtClean="0"/>
              <a:t>Cliquez pour modifier le style du titre</a:t>
            </a:r>
            <a:endParaRPr lang="fr-CH"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noProof="0" smtClean="0"/>
              <a:t>Cliquez pour modifier le style des sous-titres du masque</a:t>
            </a:r>
            <a:endParaRPr lang="en-US" noProof="0"/>
          </a:p>
        </p:txBody>
      </p:sp>
      <p:sp>
        <p:nvSpPr>
          <p:cNvPr id="5" name="Rectangle 4"/>
          <p:cNvSpPr>
            <a:spLocks noGrp="1" noChangeArrowheads="1"/>
          </p:cNvSpPr>
          <p:nvPr>
            <p:ph type="dt" sz="half" idx="10"/>
          </p:nvPr>
        </p:nvSpPr>
        <p:spPr/>
        <p:txBody>
          <a:bodyPr/>
          <a:lstStyle>
            <a:lvl1pPr>
              <a:defRPr/>
            </a:lvl1pPr>
          </a:lstStyle>
          <a:p>
            <a:pPr>
              <a:defRPr/>
            </a:pPr>
            <a:endParaRPr lang="fr-FR"/>
          </a:p>
        </p:txBody>
      </p:sp>
      <p:sp>
        <p:nvSpPr>
          <p:cNvPr id="6" name="Rectangle 6"/>
          <p:cNvSpPr>
            <a:spLocks noGrp="1" noChangeArrowheads="1"/>
          </p:cNvSpPr>
          <p:nvPr>
            <p:ph type="sldNum" sz="quarter" idx="11"/>
          </p:nvPr>
        </p:nvSpPr>
        <p:spPr/>
        <p:txBody>
          <a:bodyPr/>
          <a:lstStyle>
            <a:lvl1pPr>
              <a:defRPr/>
            </a:lvl1pPr>
          </a:lstStyle>
          <a:p>
            <a:pPr>
              <a:defRPr/>
            </a:pPr>
            <a:fld id="{1BEC1F98-A54B-42C6-BE7D-CA6E72AA3C8A}"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sldNum" sz="quarter" idx="11"/>
          </p:nvPr>
        </p:nvSpPr>
        <p:spPr>
          <a:ln/>
        </p:spPr>
        <p:txBody>
          <a:bodyPr/>
          <a:lstStyle>
            <a:lvl1pPr>
              <a:defRPr/>
            </a:lvl1pPr>
          </a:lstStyle>
          <a:p>
            <a:pPr>
              <a:defRPr/>
            </a:pPr>
            <a:fld id="{C41A7893-DE67-4ED2-96DB-21E6722BB337}"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43700" y="228600"/>
            <a:ext cx="2171700" cy="6477000"/>
          </a:xfrm>
        </p:spPr>
        <p:txBody>
          <a:bodyPr vert="eaVert"/>
          <a:lstStyle/>
          <a:p>
            <a:r>
              <a:rPr lang="fr-FR" smtClean="0"/>
              <a:t>Cliquez pour modifier le style du titre</a:t>
            </a:r>
            <a:endParaRPr lang="fr-CH"/>
          </a:p>
        </p:txBody>
      </p:sp>
      <p:sp>
        <p:nvSpPr>
          <p:cNvPr id="3" name="Espace réservé du texte vertical 2"/>
          <p:cNvSpPr>
            <a:spLocks noGrp="1"/>
          </p:cNvSpPr>
          <p:nvPr>
            <p:ph type="body" orient="vert" idx="1"/>
          </p:nvPr>
        </p:nvSpPr>
        <p:spPr>
          <a:xfrm>
            <a:off x="228600" y="228600"/>
            <a:ext cx="6362700" cy="64770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6"/>
          <p:cNvSpPr>
            <a:spLocks noGrp="1" noChangeArrowheads="1"/>
          </p:cNvSpPr>
          <p:nvPr>
            <p:ph type="sldNum" sz="quarter" idx="11"/>
          </p:nvPr>
        </p:nvSpPr>
        <p:spPr>
          <a:ln/>
        </p:spPr>
        <p:txBody>
          <a:bodyPr/>
          <a:lstStyle>
            <a:lvl1pPr>
              <a:defRPr/>
            </a:lvl1pPr>
          </a:lstStyle>
          <a:p>
            <a:pPr>
              <a:defRPr/>
            </a:pPr>
            <a:fld id="{48CFBFC2-56EE-4271-8720-C90C6A89D461}"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228600" y="228600"/>
            <a:ext cx="8686800" cy="1371600"/>
          </a:xfrm>
        </p:spPr>
        <p:txBody>
          <a:bodyPr/>
          <a:lstStyle/>
          <a:p>
            <a:r>
              <a:rPr lang="fr-FR" smtClean="0"/>
              <a:t>Cliquez pour modifier le style du titre</a:t>
            </a:r>
            <a:endParaRPr lang="fr-CH"/>
          </a:p>
        </p:txBody>
      </p:sp>
      <p:sp>
        <p:nvSpPr>
          <p:cNvPr id="3" name="Espace réservé du texte 2"/>
          <p:cNvSpPr>
            <a:spLocks noGrp="1"/>
          </p:cNvSpPr>
          <p:nvPr>
            <p:ph type="body" sz="half" idx="1"/>
          </p:nvPr>
        </p:nvSpPr>
        <p:spPr>
          <a:xfrm>
            <a:off x="228600" y="1828800"/>
            <a:ext cx="4267200" cy="4876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828800"/>
            <a:ext cx="4267200" cy="4876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6"/>
          <p:cNvSpPr>
            <a:spLocks noGrp="1" noChangeArrowheads="1"/>
          </p:cNvSpPr>
          <p:nvPr>
            <p:ph type="sldNum" sz="quarter" idx="11"/>
          </p:nvPr>
        </p:nvSpPr>
        <p:spPr>
          <a:ln/>
        </p:spPr>
        <p:txBody>
          <a:bodyPr/>
          <a:lstStyle>
            <a:lvl1pPr>
              <a:defRPr/>
            </a:lvl1pPr>
          </a:lstStyle>
          <a:p>
            <a:pPr>
              <a:defRPr/>
            </a:pPr>
            <a:fld id="{E1C7EB42-5725-4BFC-AA9D-08A57D071A42}"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re. Texte et image de la bibliothèque">
    <p:spTree>
      <p:nvGrpSpPr>
        <p:cNvPr id="1" name=""/>
        <p:cNvGrpSpPr/>
        <p:nvPr/>
      </p:nvGrpSpPr>
      <p:grpSpPr>
        <a:xfrm>
          <a:off x="0" y="0"/>
          <a:ext cx="0" cy="0"/>
          <a:chOff x="0" y="0"/>
          <a:chExt cx="0" cy="0"/>
        </a:xfrm>
      </p:grpSpPr>
      <p:sp>
        <p:nvSpPr>
          <p:cNvPr id="2" name="Titre 1"/>
          <p:cNvSpPr>
            <a:spLocks noGrp="1"/>
          </p:cNvSpPr>
          <p:nvPr>
            <p:ph type="title"/>
          </p:nvPr>
        </p:nvSpPr>
        <p:spPr>
          <a:xfrm>
            <a:off x="1151467" y="152400"/>
            <a:ext cx="6841067" cy="1176338"/>
          </a:xfrm>
        </p:spPr>
        <p:txBody>
          <a:bodyPr/>
          <a:lstStyle/>
          <a:p>
            <a:r>
              <a:rPr lang="fr-FR" smtClean="0"/>
              <a:t>Cliquez pour modifier le style du titre</a:t>
            </a:r>
            <a:endParaRPr lang="en-US"/>
          </a:p>
        </p:txBody>
      </p:sp>
      <p:sp>
        <p:nvSpPr>
          <p:cNvPr id="3" name="Espace réservé du texte 2"/>
          <p:cNvSpPr>
            <a:spLocks noGrp="1"/>
          </p:cNvSpPr>
          <p:nvPr>
            <p:ph type="body" sz="half" idx="1"/>
          </p:nvPr>
        </p:nvSpPr>
        <p:spPr>
          <a:xfrm>
            <a:off x="527755" y="1533526"/>
            <a:ext cx="3952523" cy="4943475"/>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image de la bibliothèque 3"/>
          <p:cNvSpPr>
            <a:spLocks noGrp="1"/>
          </p:cNvSpPr>
          <p:nvPr>
            <p:ph type="clipArt" sz="half" idx="2"/>
          </p:nvPr>
        </p:nvSpPr>
        <p:spPr>
          <a:xfrm>
            <a:off x="4615745" y="1533526"/>
            <a:ext cx="3952522" cy="4943475"/>
          </a:xfrm>
        </p:spPr>
        <p:txBody>
          <a:bodyPr/>
          <a:lstStyle/>
          <a:p>
            <a:pPr lvl="0"/>
            <a:endParaRPr lang="en-US" noProof="0"/>
          </a:p>
        </p:txBody>
      </p:sp>
      <p:sp>
        <p:nvSpPr>
          <p:cNvPr id="5" name="Espace réservé de la date 4"/>
          <p:cNvSpPr>
            <a:spLocks noGrp="1"/>
          </p:cNvSpPr>
          <p:nvPr>
            <p:ph type="dt" sz="half" idx="10"/>
          </p:nvPr>
        </p:nvSpPr>
        <p:spPr>
          <a:xfrm>
            <a:off x="711200" y="6248400"/>
            <a:ext cx="1896533" cy="457200"/>
          </a:xfrm>
        </p:spPr>
        <p:txBody>
          <a:bodyPr/>
          <a:lstStyle>
            <a:lvl1pPr>
              <a:defRPr/>
            </a:lvl1pPr>
          </a:lstStyle>
          <a:p>
            <a:pPr>
              <a:defRPr/>
            </a:pPr>
            <a:endParaRPr lang="en-US"/>
          </a:p>
        </p:txBody>
      </p:sp>
      <p:sp>
        <p:nvSpPr>
          <p:cNvPr id="6" name="Espace réservé du pied de page 5"/>
          <p:cNvSpPr>
            <a:spLocks noGrp="1"/>
          </p:cNvSpPr>
          <p:nvPr>
            <p:ph type="ftr" sz="quarter" idx="11"/>
          </p:nvPr>
        </p:nvSpPr>
        <p:spPr>
          <a:xfrm>
            <a:off x="3149600" y="6248400"/>
            <a:ext cx="2844800" cy="457200"/>
          </a:xfrm>
          <a:prstGeom prst="rect">
            <a:avLst/>
          </a:prstGeom>
        </p:spPr>
        <p:txBody>
          <a:bodyPr/>
          <a:lstStyle>
            <a:lvl1pPr>
              <a:defRPr/>
            </a:lvl1pPr>
          </a:lstStyle>
          <a:p>
            <a:pPr>
              <a:defRPr/>
            </a:pPr>
            <a:endParaRPr lang="en-US"/>
          </a:p>
        </p:txBody>
      </p:sp>
      <p:sp>
        <p:nvSpPr>
          <p:cNvPr id="7" name="Espace réservé du numéro de diapositive 6"/>
          <p:cNvSpPr>
            <a:spLocks noGrp="1"/>
          </p:cNvSpPr>
          <p:nvPr>
            <p:ph type="sldNum" sz="quarter" idx="12"/>
          </p:nvPr>
        </p:nvSpPr>
        <p:spPr>
          <a:xfrm>
            <a:off x="6536267" y="6248400"/>
            <a:ext cx="1896533" cy="457200"/>
          </a:xfrm>
        </p:spPr>
        <p:txBody>
          <a:bodyPr/>
          <a:lstStyle>
            <a:lvl1pPr>
              <a:defRPr/>
            </a:lvl1pPr>
          </a:lstStyle>
          <a:p>
            <a:pPr>
              <a:defRPr/>
            </a:pPr>
            <a:fld id="{3B47206E-8007-49C0-89F7-5B0FF0230C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noProof="0" smtClean="0"/>
              <a:t>Cliquez pour modifier le style du titre</a:t>
            </a:r>
            <a:endParaRPr lang="en-CA" noProof="0"/>
          </a:p>
        </p:txBody>
      </p:sp>
      <p:sp>
        <p:nvSpPr>
          <p:cNvPr id="3" name="Espace réservé du contenu 2"/>
          <p:cNvSpPr>
            <a:spLocks noGrp="1"/>
          </p:cNvSpPr>
          <p:nvPr>
            <p:ph idx="1"/>
          </p:nvPr>
        </p:nvSpPr>
        <p:spPr>
          <a:xfrm>
            <a:off x="228600" y="1828800"/>
            <a:ext cx="8686800" cy="4552528"/>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CA" noProof="0" smtClean="0"/>
              <a:t>Cliquez pour modifier les styles du texte du masque</a:t>
            </a:r>
          </a:p>
          <a:p>
            <a:pPr lvl="1"/>
            <a:r>
              <a:rPr lang="en-CA" noProof="0" smtClean="0"/>
              <a:t>Deuxième niveau</a:t>
            </a:r>
          </a:p>
          <a:p>
            <a:pPr lvl="2"/>
            <a:r>
              <a:rPr lang="en-CA" noProof="0" smtClean="0"/>
              <a:t>Troisième niveau</a:t>
            </a:r>
          </a:p>
          <a:p>
            <a:pPr lvl="3"/>
            <a:r>
              <a:rPr lang="en-CA" noProof="0" smtClean="0"/>
              <a:t>Quatrième niveau</a:t>
            </a:r>
          </a:p>
          <a:p>
            <a:pPr lvl="4"/>
            <a:r>
              <a:rPr lang="en-CA" noProof="0" smtClean="0"/>
              <a:t>Cinquième niveau</a:t>
            </a:r>
            <a:endParaRPr lang="en-CA" noProof="0"/>
          </a:p>
        </p:txBody>
      </p:sp>
      <p:sp>
        <p:nvSpPr>
          <p:cNvPr id="6" name="Rectangle 5"/>
          <p:cNvSpPr>
            <a:spLocks noGrp="1" noChangeArrowheads="1"/>
          </p:cNvSpPr>
          <p:nvPr>
            <p:ph type="dt" sz="half" idx="10"/>
          </p:nvPr>
        </p:nvSpPr>
        <p:spPr/>
        <p:txBody>
          <a:bodyPr/>
          <a:lstStyle>
            <a:lvl1pPr>
              <a:defRPr/>
            </a:lvl1pPr>
          </a:lstStyle>
          <a:p>
            <a:pPr>
              <a:defRPr/>
            </a:pPr>
            <a:endParaRPr lang="fr-FR"/>
          </a:p>
        </p:txBody>
      </p:sp>
      <p:sp>
        <p:nvSpPr>
          <p:cNvPr id="7" name="Rectangle 6"/>
          <p:cNvSpPr>
            <a:spLocks noGrp="1" noChangeArrowheads="1"/>
          </p:cNvSpPr>
          <p:nvPr>
            <p:ph type="sldNum" sz="quarter" idx="11"/>
          </p:nvPr>
        </p:nvSpPr>
        <p:spPr/>
        <p:txBody>
          <a:bodyPr/>
          <a:lstStyle>
            <a:lvl1pPr>
              <a:defRPr/>
            </a:lvl1pPr>
          </a:lstStyle>
          <a:p>
            <a:pPr>
              <a:defRPr/>
            </a:pPr>
            <a:fld id="{A5692A95-3AB9-457A-95F5-80E337721622}"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endParaRPr lang="fr-FR"/>
          </a:p>
        </p:txBody>
      </p:sp>
      <p:sp>
        <p:nvSpPr>
          <p:cNvPr id="6" name="Rectangle 6"/>
          <p:cNvSpPr>
            <a:spLocks noGrp="1" noChangeArrowheads="1"/>
          </p:cNvSpPr>
          <p:nvPr>
            <p:ph type="sldNum" sz="quarter" idx="11"/>
          </p:nvPr>
        </p:nvSpPr>
        <p:spPr/>
        <p:txBody>
          <a:bodyPr/>
          <a:lstStyle>
            <a:lvl1pPr>
              <a:defRPr/>
            </a:lvl1pPr>
          </a:lstStyle>
          <a:p>
            <a:pPr>
              <a:defRPr/>
            </a:pPr>
            <a:fld id="{879E17F5-0374-4375-851F-2535B805672A}"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sz="half" idx="1"/>
          </p:nvPr>
        </p:nvSpPr>
        <p:spPr>
          <a:xfrm>
            <a:off x="228600" y="1828800"/>
            <a:ext cx="42672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828800"/>
            <a:ext cx="42672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Rectangle 5"/>
          <p:cNvSpPr>
            <a:spLocks noGrp="1" noChangeArrowheads="1"/>
          </p:cNvSpPr>
          <p:nvPr>
            <p:ph type="dt" sz="half" idx="10"/>
          </p:nvPr>
        </p:nvSpPr>
        <p:spPr/>
        <p:txBody>
          <a:bodyPr/>
          <a:lstStyle>
            <a:lvl1pPr>
              <a:defRPr/>
            </a:lvl1pPr>
          </a:lstStyle>
          <a:p>
            <a:pPr>
              <a:defRPr/>
            </a:pPr>
            <a:endParaRPr lang="fr-FR"/>
          </a:p>
        </p:txBody>
      </p:sp>
      <p:sp>
        <p:nvSpPr>
          <p:cNvPr id="7" name="Rectangle 6"/>
          <p:cNvSpPr>
            <a:spLocks noGrp="1" noChangeArrowheads="1"/>
          </p:cNvSpPr>
          <p:nvPr>
            <p:ph type="sldNum" sz="quarter" idx="11"/>
          </p:nvPr>
        </p:nvSpPr>
        <p:spPr/>
        <p:txBody>
          <a:bodyPr/>
          <a:lstStyle>
            <a:lvl1pPr>
              <a:defRPr/>
            </a:lvl1pPr>
          </a:lstStyle>
          <a:p>
            <a:pPr>
              <a:defRPr/>
            </a:pPr>
            <a:fld id="{0261F00F-A245-4FD8-BB8D-3BC3D3EBDCF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8" name="Rectangle 4"/>
          <p:cNvSpPr>
            <a:spLocks noGrp="1" noChangeArrowheads="1"/>
          </p:cNvSpPr>
          <p:nvPr>
            <p:ph type="dt" sz="half" idx="10"/>
          </p:nvPr>
        </p:nvSpPr>
        <p:spPr/>
        <p:txBody>
          <a:bodyPr/>
          <a:lstStyle>
            <a:lvl1pPr>
              <a:defRPr/>
            </a:lvl1pPr>
          </a:lstStyle>
          <a:p>
            <a:pPr>
              <a:defRPr/>
            </a:pPr>
            <a:endParaRPr lang="fr-FR"/>
          </a:p>
        </p:txBody>
      </p:sp>
      <p:sp>
        <p:nvSpPr>
          <p:cNvPr id="9" name="Rectangle 6"/>
          <p:cNvSpPr>
            <a:spLocks noGrp="1" noChangeArrowheads="1"/>
          </p:cNvSpPr>
          <p:nvPr>
            <p:ph type="sldNum" sz="quarter" idx="11"/>
          </p:nvPr>
        </p:nvSpPr>
        <p:spPr/>
        <p:txBody>
          <a:bodyPr/>
          <a:lstStyle>
            <a:lvl1pPr>
              <a:defRPr/>
            </a:lvl1pPr>
          </a:lstStyle>
          <a:p>
            <a:pPr>
              <a:defRPr/>
            </a:pPr>
            <a:fld id="{A8C77406-334D-42B5-B0FF-17E360A5B410}"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4" name="Rectangle 4"/>
          <p:cNvSpPr>
            <a:spLocks noGrp="1" noChangeArrowheads="1"/>
          </p:cNvSpPr>
          <p:nvPr>
            <p:ph type="dt" sz="half" idx="10"/>
          </p:nvPr>
        </p:nvSpPr>
        <p:spPr/>
        <p:txBody>
          <a:bodyPr/>
          <a:lstStyle>
            <a:lvl1pPr>
              <a:defRPr/>
            </a:lvl1pPr>
          </a:lstStyle>
          <a:p>
            <a:pPr>
              <a:defRPr/>
            </a:pPr>
            <a:endParaRPr lang="fr-FR"/>
          </a:p>
        </p:txBody>
      </p:sp>
      <p:sp>
        <p:nvSpPr>
          <p:cNvPr id="5" name="Rectangle 6"/>
          <p:cNvSpPr>
            <a:spLocks noGrp="1" noChangeArrowheads="1"/>
          </p:cNvSpPr>
          <p:nvPr>
            <p:ph type="sldNum" sz="quarter" idx="11"/>
          </p:nvPr>
        </p:nvSpPr>
        <p:spPr/>
        <p:txBody>
          <a:bodyPr/>
          <a:lstStyle>
            <a:lvl1pPr>
              <a:defRPr/>
            </a:lvl1pPr>
          </a:lstStyle>
          <a:p>
            <a:pPr>
              <a:defRPr/>
            </a:pPr>
            <a:fld id="{E331668D-46F4-49AD-8E98-E5D5991670A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p:txBody>
          <a:bodyPr/>
          <a:lstStyle>
            <a:lvl1pPr>
              <a:defRPr/>
            </a:lvl1pPr>
          </a:lstStyle>
          <a:p>
            <a:pPr>
              <a:defRPr/>
            </a:pPr>
            <a:endParaRPr lang="fr-FR"/>
          </a:p>
        </p:txBody>
      </p:sp>
      <p:sp>
        <p:nvSpPr>
          <p:cNvPr id="4" name="Rectangle 6"/>
          <p:cNvSpPr>
            <a:spLocks noGrp="1" noChangeArrowheads="1"/>
          </p:cNvSpPr>
          <p:nvPr>
            <p:ph type="sldNum" sz="quarter" idx="11"/>
          </p:nvPr>
        </p:nvSpPr>
        <p:spPr/>
        <p:txBody>
          <a:bodyPr/>
          <a:lstStyle>
            <a:lvl1pPr>
              <a:defRPr/>
            </a:lvl1pPr>
          </a:lstStyle>
          <a:p>
            <a:pPr>
              <a:defRPr/>
            </a:pPr>
            <a:fld id="{A23ECD94-CD70-4E75-ADA5-EC7527C728FD}"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6"/>
          <p:cNvSpPr>
            <a:spLocks noGrp="1" noChangeArrowheads="1"/>
          </p:cNvSpPr>
          <p:nvPr>
            <p:ph type="sldNum" sz="quarter" idx="11"/>
          </p:nvPr>
        </p:nvSpPr>
        <p:spPr>
          <a:ln/>
        </p:spPr>
        <p:txBody>
          <a:bodyPr/>
          <a:lstStyle>
            <a:lvl1pPr>
              <a:defRPr/>
            </a:lvl1pPr>
          </a:lstStyle>
          <a:p>
            <a:pPr>
              <a:defRPr/>
            </a:pPr>
            <a:fld id="{95855A37-26C3-4892-BD66-BE1E55AE3BE5}"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6"/>
          <p:cNvSpPr>
            <a:spLocks noGrp="1" noChangeArrowheads="1"/>
          </p:cNvSpPr>
          <p:nvPr>
            <p:ph type="sldNum" sz="quarter" idx="11"/>
          </p:nvPr>
        </p:nvSpPr>
        <p:spPr>
          <a:ln/>
        </p:spPr>
        <p:txBody>
          <a:bodyPr/>
          <a:lstStyle>
            <a:lvl1pPr>
              <a:defRPr/>
            </a:lvl1pPr>
          </a:lstStyle>
          <a:p>
            <a:pPr>
              <a:defRPr/>
            </a:pPr>
            <a:fld id="{C7E57F71-1FF8-40A8-95B3-173FBFD4338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vmlDrawing" Target="../drawings/vmlDrawing1.vml"/><Relationship Id="rId16" Type="http://schemas.openxmlformats.org/officeDocument/2006/relationships/oleObject" Target="../embeddings/oleObject1.bin"/><Relationship Id="rId17" Type="http://schemas.openxmlformats.org/officeDocument/2006/relationships/image" Target="../media/image1.png"/><Relationship Id="rId18"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251520" y="332656"/>
            <a:ext cx="8686800" cy="1371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GB" dirty="0" err="1" smtClean="0"/>
              <a:t>Cliquez</a:t>
            </a:r>
            <a:r>
              <a:rPr lang="en-GB" dirty="0" smtClean="0"/>
              <a:t> pour modifier le style du titre du masque</a:t>
            </a:r>
          </a:p>
        </p:txBody>
      </p:sp>
      <p:sp>
        <p:nvSpPr>
          <p:cNvPr id="1029" name="Rectangle 3"/>
          <p:cNvSpPr>
            <a:spLocks noGrp="1" noChangeArrowheads="1"/>
          </p:cNvSpPr>
          <p:nvPr>
            <p:ph type="body" idx="1"/>
          </p:nvPr>
        </p:nvSpPr>
        <p:spPr bwMode="auto">
          <a:xfrm>
            <a:off x="228600" y="1828800"/>
            <a:ext cx="86868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GB" smtClean="0"/>
              <a:t>Cliquez pour modifier les styles du texte du masque</a:t>
            </a:r>
          </a:p>
          <a:p>
            <a:pPr lvl="1"/>
            <a:r>
              <a:rPr lang="en-GB" smtClean="0"/>
              <a:t>Deuxième niveau</a:t>
            </a:r>
          </a:p>
          <a:p>
            <a:pPr lvl="2"/>
            <a:r>
              <a:rPr lang="en-GB" smtClean="0"/>
              <a:t>Troisième niveau</a:t>
            </a:r>
          </a:p>
          <a:p>
            <a:pPr lvl="3"/>
            <a:r>
              <a:rPr lang="en-GB" smtClean="0"/>
              <a:t>Quatrième niveau</a:t>
            </a:r>
          </a:p>
          <a:p>
            <a:pPr lvl="4"/>
            <a:r>
              <a:rPr lang="en-GB" smtClean="0"/>
              <a:t>Cinquième niveau</a:t>
            </a:r>
          </a:p>
        </p:txBody>
      </p:sp>
      <p:sp>
        <p:nvSpPr>
          <p:cNvPr id="2" name="Rectangle 4"/>
          <p:cNvSpPr>
            <a:spLocks noGrp="1" noChangeArrowheads="1"/>
          </p:cNvSpPr>
          <p:nvPr>
            <p:ph type="dt" sz="half" idx="2"/>
          </p:nvPr>
        </p:nvSpPr>
        <p:spPr bwMode="auto">
          <a:xfrm>
            <a:off x="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pPr>
              <a:defRPr/>
            </a:pPr>
            <a:endParaRPr lang="fr-FR"/>
          </a:p>
        </p:txBody>
      </p:sp>
      <p:sp>
        <p:nvSpPr>
          <p:cNvPr id="1030" name="Rectangle 6"/>
          <p:cNvSpPr>
            <a:spLocks noGrp="1" noChangeArrowheads="1"/>
          </p:cNvSpPr>
          <p:nvPr>
            <p:ph type="sldNum" sz="quarter" idx="4"/>
          </p:nvPr>
        </p:nvSpPr>
        <p:spPr bwMode="auto">
          <a:xfrm>
            <a:off x="7162800" y="64008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b="1">
                <a:solidFill>
                  <a:schemeClr val="tx1"/>
                </a:solidFill>
              </a:defRPr>
            </a:lvl1pPr>
          </a:lstStyle>
          <a:p>
            <a:pPr>
              <a:defRPr/>
            </a:pPr>
            <a:fld id="{59DE7281-26C3-42D4-BCAA-BCF2CE710052}" type="slidenum">
              <a:rPr lang="en-GB" smtClean="0"/>
              <a:pPr>
                <a:defRPr/>
              </a:pPr>
              <a:t>‹#›</a:t>
            </a:fld>
            <a:endParaRPr lang="en-GB" dirty="0"/>
          </a:p>
        </p:txBody>
      </p:sp>
      <p:graphicFrame>
        <p:nvGraphicFramePr>
          <p:cNvPr id="1026" name="Object 7"/>
          <p:cNvGraphicFramePr>
            <a:graphicFrameLocks/>
          </p:cNvGraphicFramePr>
          <p:nvPr/>
        </p:nvGraphicFramePr>
        <p:xfrm>
          <a:off x="0" y="0"/>
          <a:ext cx="1371600" cy="609600"/>
        </p:xfrm>
        <a:graphic>
          <a:graphicData uri="http://schemas.openxmlformats.org/presentationml/2006/ole">
            <mc:AlternateContent xmlns:mc="http://schemas.openxmlformats.org/markup-compatibility/2006">
              <mc:Choice xmlns:v="urn:schemas-microsoft-com:vml" Requires="v">
                <p:oleObj spid="_x0000_s1030" name="Document" r:id="rId16" imgW="2706629" imgH="860412" progId="Word.Document.8">
                  <p:embed/>
                </p:oleObj>
              </mc:Choice>
              <mc:Fallback>
                <p:oleObj name="Document" r:id="rId16" imgW="2706629" imgH="860412" progId="Word.Document.8">
                  <p:embed/>
                  <p:pic>
                    <p:nvPicPr>
                      <p:cNvPr id="0" name="Object 7"/>
                      <p:cNvPicPr>
                        <a:picLocks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1371600" cy="60960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969696">
                                  <a:alpha val="74998"/>
                                </a:srgbClr>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62" r:id="rId8"/>
    <p:sldLayoutId id="2147483863" r:id="rId9"/>
    <p:sldLayoutId id="2147483864" r:id="rId10"/>
    <p:sldLayoutId id="2147483865" r:id="rId11"/>
    <p:sldLayoutId id="2147483866" r:id="rId12"/>
    <p:sldLayoutId id="2147483874" r:id="rId13"/>
  </p:sldLayoutIdLst>
  <p:hf hdr="0" ftr="0" dt="0"/>
  <p:txStyles>
    <p:titleStyle>
      <a:lvl1pPr algn="ctr" defTabSz="762000" rtl="0" eaLnBrk="0" fontAlgn="base" hangingPunct="0">
        <a:spcBef>
          <a:spcPct val="0"/>
        </a:spcBef>
        <a:spcAft>
          <a:spcPct val="0"/>
        </a:spcAft>
        <a:defRPr sz="4400" cap="all">
          <a:solidFill>
            <a:srgbClr val="000099"/>
          </a:solidFill>
          <a:latin typeface="+mj-lt"/>
          <a:ea typeface="+mj-ea"/>
          <a:cs typeface="+mj-cs"/>
        </a:defRPr>
      </a:lvl1pPr>
      <a:lvl2pPr algn="ctr" defTabSz="762000" rtl="0" eaLnBrk="0" fontAlgn="base" hangingPunct="0">
        <a:spcBef>
          <a:spcPct val="0"/>
        </a:spcBef>
        <a:spcAft>
          <a:spcPct val="0"/>
        </a:spcAft>
        <a:defRPr sz="4400">
          <a:solidFill>
            <a:srgbClr val="000099"/>
          </a:solidFill>
          <a:latin typeface="Arial" pitchFamily="34" charset="0"/>
        </a:defRPr>
      </a:lvl2pPr>
      <a:lvl3pPr algn="ctr" defTabSz="762000" rtl="0" eaLnBrk="0" fontAlgn="base" hangingPunct="0">
        <a:spcBef>
          <a:spcPct val="0"/>
        </a:spcBef>
        <a:spcAft>
          <a:spcPct val="0"/>
        </a:spcAft>
        <a:defRPr sz="4400">
          <a:solidFill>
            <a:srgbClr val="000099"/>
          </a:solidFill>
          <a:latin typeface="Arial" pitchFamily="34" charset="0"/>
        </a:defRPr>
      </a:lvl3pPr>
      <a:lvl4pPr algn="ctr" defTabSz="762000" rtl="0" eaLnBrk="0" fontAlgn="base" hangingPunct="0">
        <a:spcBef>
          <a:spcPct val="0"/>
        </a:spcBef>
        <a:spcAft>
          <a:spcPct val="0"/>
        </a:spcAft>
        <a:defRPr sz="4400">
          <a:solidFill>
            <a:srgbClr val="000099"/>
          </a:solidFill>
          <a:latin typeface="Arial" pitchFamily="34" charset="0"/>
        </a:defRPr>
      </a:lvl4pPr>
      <a:lvl5pPr algn="ctr" defTabSz="762000" rtl="0" eaLnBrk="0" fontAlgn="base" hangingPunct="0">
        <a:spcBef>
          <a:spcPct val="0"/>
        </a:spcBef>
        <a:spcAft>
          <a:spcPct val="0"/>
        </a:spcAft>
        <a:defRPr sz="4400">
          <a:solidFill>
            <a:srgbClr val="000099"/>
          </a:solidFill>
          <a:latin typeface="Arial" pitchFamily="34" charset="0"/>
        </a:defRPr>
      </a:lvl5pPr>
      <a:lvl6pPr marL="457200" algn="ctr" defTabSz="762000" rtl="0" eaLnBrk="0" fontAlgn="base" hangingPunct="0">
        <a:spcBef>
          <a:spcPct val="0"/>
        </a:spcBef>
        <a:spcAft>
          <a:spcPct val="0"/>
        </a:spcAft>
        <a:defRPr sz="4400">
          <a:solidFill>
            <a:srgbClr val="000099"/>
          </a:solidFill>
          <a:latin typeface="Arial" pitchFamily="34" charset="0"/>
        </a:defRPr>
      </a:lvl6pPr>
      <a:lvl7pPr marL="914400" algn="ctr" defTabSz="762000" rtl="0" eaLnBrk="0" fontAlgn="base" hangingPunct="0">
        <a:spcBef>
          <a:spcPct val="0"/>
        </a:spcBef>
        <a:spcAft>
          <a:spcPct val="0"/>
        </a:spcAft>
        <a:defRPr sz="4400">
          <a:solidFill>
            <a:srgbClr val="000099"/>
          </a:solidFill>
          <a:latin typeface="Arial" pitchFamily="34" charset="0"/>
        </a:defRPr>
      </a:lvl7pPr>
      <a:lvl8pPr marL="1371600" algn="ctr" defTabSz="762000" rtl="0" eaLnBrk="0" fontAlgn="base" hangingPunct="0">
        <a:spcBef>
          <a:spcPct val="0"/>
        </a:spcBef>
        <a:spcAft>
          <a:spcPct val="0"/>
        </a:spcAft>
        <a:defRPr sz="4400">
          <a:solidFill>
            <a:srgbClr val="000099"/>
          </a:solidFill>
          <a:latin typeface="Arial" pitchFamily="34" charset="0"/>
        </a:defRPr>
      </a:lvl8pPr>
      <a:lvl9pPr marL="1828800" algn="ctr" defTabSz="762000" rtl="0" eaLnBrk="0" fontAlgn="base" hangingPunct="0">
        <a:spcBef>
          <a:spcPct val="0"/>
        </a:spcBef>
        <a:spcAft>
          <a:spcPct val="0"/>
        </a:spcAft>
        <a:defRPr sz="4400">
          <a:solidFill>
            <a:srgbClr val="000099"/>
          </a:solidFill>
          <a:latin typeface="Arial" pitchFamily="34" charset="0"/>
        </a:defRPr>
      </a:lvl9pPr>
    </p:titleStyle>
    <p:bodyStyle>
      <a:lvl1pPr marL="476250" indent="-476250" algn="l" defTabSz="762000" rtl="0" eaLnBrk="0" fontAlgn="base" hangingPunct="0">
        <a:spcBef>
          <a:spcPct val="20000"/>
        </a:spcBef>
        <a:spcAft>
          <a:spcPct val="0"/>
        </a:spcAft>
        <a:buClr>
          <a:srgbClr val="990033"/>
        </a:buClr>
        <a:buFont typeface="Monotype Sorts" charset="2"/>
        <a:buBlip>
          <a:blip r:embed="rId18"/>
        </a:buBlip>
        <a:defRPr sz="3200">
          <a:solidFill>
            <a:srgbClr val="000070"/>
          </a:solidFill>
          <a:latin typeface="+mn-lt"/>
          <a:ea typeface="+mn-ea"/>
          <a:cs typeface="+mn-cs"/>
        </a:defRPr>
      </a:lvl1pPr>
      <a:lvl2pPr marL="952500" indent="-285750" algn="l" defTabSz="762000" rtl="0" eaLnBrk="0" fontAlgn="base" hangingPunct="0">
        <a:spcBef>
          <a:spcPct val="20000"/>
        </a:spcBef>
        <a:spcAft>
          <a:spcPct val="0"/>
        </a:spcAft>
        <a:buClr>
          <a:srgbClr val="FF0033"/>
        </a:buClr>
        <a:buFont typeface="Wingdings" pitchFamily="2" charset="2"/>
        <a:buBlip>
          <a:blip r:embed="rId18"/>
        </a:buBlip>
        <a:defRPr sz="2400">
          <a:solidFill>
            <a:srgbClr val="000070"/>
          </a:solidFill>
          <a:latin typeface="+mn-lt"/>
        </a:defRPr>
      </a:lvl2pPr>
      <a:lvl3pPr marL="1371600" indent="-228600" algn="l" defTabSz="762000" rtl="0" eaLnBrk="0" fontAlgn="base" hangingPunct="0">
        <a:spcBef>
          <a:spcPct val="20000"/>
        </a:spcBef>
        <a:spcAft>
          <a:spcPct val="0"/>
        </a:spcAft>
        <a:buFont typeface="Wingdings" pitchFamily="2" charset="2"/>
        <a:buBlip>
          <a:blip r:embed="rId18"/>
        </a:buBlip>
        <a:defRPr sz="2400">
          <a:solidFill>
            <a:srgbClr val="000070"/>
          </a:solidFill>
          <a:latin typeface="+mn-lt"/>
        </a:defRPr>
      </a:lvl3pPr>
      <a:lvl4pPr marL="1790700" indent="-228600" algn="l" defTabSz="762000" rtl="0" eaLnBrk="0" fontAlgn="base" hangingPunct="0">
        <a:spcBef>
          <a:spcPct val="20000"/>
        </a:spcBef>
        <a:spcAft>
          <a:spcPct val="0"/>
        </a:spcAft>
        <a:buFont typeface="Wingdings" pitchFamily="2" charset="2"/>
        <a:buBlip>
          <a:blip r:embed="rId18"/>
        </a:buBlip>
        <a:defRPr sz="2000">
          <a:solidFill>
            <a:srgbClr val="000070"/>
          </a:solidFill>
          <a:latin typeface="+mn-lt"/>
        </a:defRPr>
      </a:lvl4pPr>
      <a:lvl5pPr marL="2209800" indent="-228600" algn="l" defTabSz="762000" rtl="0" eaLnBrk="0" fontAlgn="base" hangingPunct="0">
        <a:spcBef>
          <a:spcPct val="20000"/>
        </a:spcBef>
        <a:spcAft>
          <a:spcPct val="0"/>
        </a:spcAft>
        <a:buFont typeface="Wingdings" pitchFamily="2" charset="2"/>
        <a:buBlip>
          <a:blip r:embed="rId18"/>
        </a:buBlip>
        <a:defRPr sz="2000">
          <a:solidFill>
            <a:srgbClr val="000070"/>
          </a:solidFill>
          <a:latin typeface="+mn-lt"/>
        </a:defRPr>
      </a:lvl5pPr>
      <a:lvl6pPr marL="2667000" indent="-228600" algn="l" defTabSz="762000" rtl="0" eaLnBrk="0" fontAlgn="base" hangingPunct="0">
        <a:spcBef>
          <a:spcPct val="20000"/>
        </a:spcBef>
        <a:spcAft>
          <a:spcPct val="0"/>
        </a:spcAft>
        <a:buFont typeface="Wingdings" pitchFamily="2" charset="2"/>
        <a:buBlip>
          <a:blip r:embed="rId18"/>
        </a:buBlip>
        <a:defRPr sz="2000">
          <a:solidFill>
            <a:srgbClr val="000070"/>
          </a:solidFill>
          <a:latin typeface="+mn-lt"/>
        </a:defRPr>
      </a:lvl6pPr>
      <a:lvl7pPr marL="3124200" indent="-228600" algn="l" defTabSz="762000" rtl="0" eaLnBrk="0" fontAlgn="base" hangingPunct="0">
        <a:spcBef>
          <a:spcPct val="20000"/>
        </a:spcBef>
        <a:spcAft>
          <a:spcPct val="0"/>
        </a:spcAft>
        <a:buFont typeface="Wingdings" pitchFamily="2" charset="2"/>
        <a:buBlip>
          <a:blip r:embed="rId18"/>
        </a:buBlip>
        <a:defRPr sz="2000">
          <a:solidFill>
            <a:srgbClr val="000070"/>
          </a:solidFill>
          <a:latin typeface="+mn-lt"/>
        </a:defRPr>
      </a:lvl7pPr>
      <a:lvl8pPr marL="3581400" indent="-228600" algn="l" defTabSz="762000" rtl="0" eaLnBrk="0" fontAlgn="base" hangingPunct="0">
        <a:spcBef>
          <a:spcPct val="20000"/>
        </a:spcBef>
        <a:spcAft>
          <a:spcPct val="0"/>
        </a:spcAft>
        <a:buFont typeface="Wingdings" pitchFamily="2" charset="2"/>
        <a:buBlip>
          <a:blip r:embed="rId18"/>
        </a:buBlip>
        <a:defRPr sz="2000">
          <a:solidFill>
            <a:srgbClr val="000070"/>
          </a:solidFill>
          <a:latin typeface="+mn-lt"/>
        </a:defRPr>
      </a:lvl8pPr>
      <a:lvl9pPr marL="4038600" indent="-228600" algn="l" defTabSz="762000" rtl="0" eaLnBrk="0" fontAlgn="base" hangingPunct="0">
        <a:spcBef>
          <a:spcPct val="20000"/>
        </a:spcBef>
        <a:spcAft>
          <a:spcPct val="0"/>
        </a:spcAft>
        <a:buFont typeface="Wingdings" pitchFamily="2" charset="2"/>
        <a:buBlip>
          <a:blip r:embed="rId18"/>
        </a:buBlip>
        <a:defRPr sz="2000">
          <a:solidFill>
            <a:srgbClr val="000070"/>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1.png"/><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3.bin"/><Relationship Id="rId5" Type="http://schemas.openxmlformats.org/officeDocument/2006/relationships/image" Target="../media/image8.wmf"/><Relationship Id="rId1" Type="http://schemas.openxmlformats.org/officeDocument/2006/relationships/vmlDrawing" Target="../drawings/vmlDrawing3.vml"/><Relationship Id="rId2"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539552" y="3140968"/>
            <a:ext cx="8135938" cy="1143000"/>
          </a:xfrm>
        </p:spPr>
        <p:txBody>
          <a:bodyPr/>
          <a:lstStyle/>
          <a:p>
            <a:pPr>
              <a:defRPr/>
            </a:pPr>
            <a:r>
              <a:rPr lang="en-GB" sz="3600" dirty="0" smtClean="0"/>
              <a:t/>
            </a:r>
            <a:br>
              <a:rPr lang="en-GB" sz="3600" dirty="0" smtClean="0"/>
            </a:br>
            <a:r>
              <a:rPr lang="en-GB" sz="3600" dirty="0" smtClean="0"/>
              <a:t>  </a:t>
            </a:r>
            <a:br>
              <a:rPr lang="en-GB" sz="3600" dirty="0" smtClean="0"/>
            </a:br>
            <a:r>
              <a:rPr lang="en-GB" sz="3600" dirty="0" smtClean="0"/>
              <a:t>ICT’s and Internet use </a:t>
            </a:r>
            <a:br>
              <a:rPr lang="en-GB" sz="3600" dirty="0" smtClean="0"/>
            </a:br>
            <a:r>
              <a:rPr lang="en-GB" sz="3600" dirty="0" smtClean="0"/>
              <a:t/>
            </a:r>
            <a:br>
              <a:rPr lang="en-GB" sz="3600" dirty="0" smtClean="0"/>
            </a:br>
            <a:r>
              <a:rPr lang="en-GB" sz="3600" dirty="0" smtClean="0"/>
              <a:t>by adolescents</a:t>
            </a:r>
          </a:p>
        </p:txBody>
      </p:sp>
      <p:graphicFrame>
        <p:nvGraphicFramePr>
          <p:cNvPr id="2050" name="Object 3"/>
          <p:cNvGraphicFramePr>
            <a:graphicFrameLocks/>
          </p:cNvGraphicFramePr>
          <p:nvPr/>
        </p:nvGraphicFramePr>
        <p:xfrm>
          <a:off x="0" y="428625"/>
          <a:ext cx="7885113" cy="2424113"/>
        </p:xfrm>
        <a:graphic>
          <a:graphicData uri="http://schemas.openxmlformats.org/presentationml/2006/ole">
            <mc:AlternateContent xmlns:mc="http://schemas.openxmlformats.org/markup-compatibility/2006">
              <mc:Choice xmlns:v="urn:schemas-microsoft-com:vml" Requires="v">
                <p:oleObj spid="_x0000_s2054" name="Document" r:id="rId3" imgW="2706629" imgH="860412" progId="Word.Document.8">
                  <p:embed/>
                </p:oleObj>
              </mc:Choice>
              <mc:Fallback>
                <p:oleObj name="Document" r:id="rId3" imgW="2706629" imgH="860412" progId="Word.Document.8">
                  <p:embed/>
                  <p:pic>
                    <p:nvPicPr>
                      <p:cNvPr id="0" name="Object 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28625"/>
                        <a:ext cx="7885113" cy="242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052" name="Text Box 4"/>
          <p:cNvSpPr txBox="1">
            <a:spLocks noChangeArrowheads="1"/>
          </p:cNvSpPr>
          <p:nvPr/>
        </p:nvSpPr>
        <p:spPr bwMode="auto">
          <a:xfrm>
            <a:off x="8610600" y="6400800"/>
            <a:ext cx="336550" cy="457200"/>
          </a:xfrm>
          <a:prstGeom prst="rect">
            <a:avLst/>
          </a:prstGeom>
          <a:noFill/>
          <a:ln w="12700">
            <a:noFill/>
            <a:miter lim="800000"/>
            <a:headEnd type="none" w="sm" len="sm"/>
            <a:tailEnd type="none" w="sm" len="sm"/>
          </a:ln>
        </p:spPr>
        <p:txBody>
          <a:bodyPr wrap="none">
            <a:spAutoFit/>
          </a:bodyPr>
          <a:lstStyle/>
          <a:p>
            <a:pPr defTabSz="762000"/>
            <a:fld id="{22D889AD-0B17-485F-A163-DB441E429CBE}" type="slidenum">
              <a:rPr lang="en-IE"/>
              <a:pPr defTabSz="762000"/>
              <a:t>1</a:t>
            </a:fld>
            <a:endParaRPr lang="en-IE"/>
          </a:p>
        </p:txBody>
      </p:sp>
      <p:sp>
        <p:nvSpPr>
          <p:cNvPr id="5" name="Rectangle 2056"/>
          <p:cNvSpPr txBox="1">
            <a:spLocks noChangeArrowheads="1"/>
          </p:cNvSpPr>
          <p:nvPr/>
        </p:nvSpPr>
        <p:spPr bwMode="auto">
          <a:xfrm>
            <a:off x="395536" y="5085184"/>
            <a:ext cx="8686800" cy="1371600"/>
          </a:xfrm>
          <a:prstGeom prst="rect">
            <a:avLst/>
          </a:prstGeom>
          <a:noFill/>
          <a:ln w="9525">
            <a:noFill/>
            <a:miter lim="800000"/>
            <a:headEnd/>
            <a:tailEnd/>
          </a:ln>
        </p:spPr>
        <p:txBody>
          <a:bodyPr lIns="92075" tIns="46038" rIns="92075" bIns="46038" anchor="ctr"/>
          <a:lstStyle/>
          <a:p>
            <a:pPr algn="ctr" defTabSz="762000">
              <a:defRPr/>
            </a:pPr>
            <a:endParaRPr lang="en-US" altLang="en-US" sz="2800" b="0" i="1" kern="0" dirty="0">
              <a:solidFill>
                <a:schemeClr val="accent6"/>
              </a:solidFill>
              <a:latin typeface="+mj-lt"/>
              <a:ea typeface="+mj-ea"/>
              <a:cs typeface="+mj-cs"/>
            </a:endParaRPr>
          </a:p>
        </p:txBody>
      </p:sp>
      <p:sp>
        <p:nvSpPr>
          <p:cNvPr id="2" name="ZoneTexte 1"/>
          <p:cNvSpPr txBox="1"/>
          <p:nvPr/>
        </p:nvSpPr>
        <p:spPr>
          <a:xfrm>
            <a:off x="1259632" y="5877272"/>
            <a:ext cx="2232248" cy="461665"/>
          </a:xfrm>
          <a:prstGeom prst="rect">
            <a:avLst/>
          </a:prstGeom>
          <a:noFill/>
        </p:spPr>
        <p:txBody>
          <a:bodyPr wrap="square" rtlCol="0">
            <a:spAutoFit/>
          </a:bodyPr>
          <a:lstStyle/>
          <a:p>
            <a:r>
              <a:rPr lang="fr-FR" i="1" dirty="0" err="1" smtClean="0">
                <a:latin typeface="+mn-lt"/>
              </a:rPr>
              <a:t>Updated</a:t>
            </a:r>
            <a:r>
              <a:rPr lang="fr-FR" i="1" dirty="0" smtClean="0">
                <a:latin typeface="+mn-lt"/>
              </a:rPr>
              <a:t> 2016</a:t>
            </a:r>
            <a:endParaRPr lang="fr-FR" i="1" dirty="0">
              <a:latin typeface="+mn-lt"/>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srcRect/>
          <a:stretch>
            <a:fillRect/>
          </a:stretch>
        </p:blipFill>
        <p:spPr bwMode="auto">
          <a:xfrm>
            <a:off x="603956" y="1125538"/>
            <a:ext cx="7833078" cy="5732462"/>
          </a:xfrm>
          <a:prstGeom prst="rect">
            <a:avLst/>
          </a:prstGeom>
          <a:noFill/>
          <a:ln w="9525">
            <a:noFill/>
            <a:miter lim="800000"/>
            <a:headEnd/>
            <a:tailEnd/>
          </a:ln>
        </p:spPr>
      </p:pic>
      <p:sp>
        <p:nvSpPr>
          <p:cNvPr id="16387" name="Rectangle 2"/>
          <p:cNvSpPr>
            <a:spLocks noGrp="1" noChangeArrowheads="1"/>
          </p:cNvSpPr>
          <p:nvPr>
            <p:ph type="title"/>
          </p:nvPr>
        </p:nvSpPr>
        <p:spPr>
          <a:xfrm>
            <a:off x="603956" y="-100013"/>
            <a:ext cx="7772400" cy="1219201"/>
          </a:xfrm>
        </p:spPr>
        <p:txBody>
          <a:bodyPr/>
          <a:lstStyle/>
          <a:p>
            <a:pPr eaLnBrk="1" hangingPunct="1"/>
            <a:r>
              <a:rPr lang="en-US" sz="4800" dirty="0" smtClean="0"/>
              <a:t>Use of internet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srcRect/>
          <a:stretch>
            <a:fillRect/>
          </a:stretch>
        </p:blipFill>
        <p:spPr bwMode="auto">
          <a:xfrm>
            <a:off x="603955" y="1181100"/>
            <a:ext cx="8005234" cy="5676900"/>
          </a:xfrm>
          <a:prstGeom prst="rect">
            <a:avLst/>
          </a:prstGeom>
          <a:noFill/>
          <a:ln w="9525">
            <a:noFill/>
            <a:miter lim="800000"/>
            <a:headEnd/>
            <a:tailEnd/>
          </a:ln>
        </p:spPr>
      </p:pic>
      <p:sp>
        <p:nvSpPr>
          <p:cNvPr id="17411" name="Rectangle 2"/>
          <p:cNvSpPr>
            <a:spLocks noGrp="1" noChangeArrowheads="1"/>
          </p:cNvSpPr>
          <p:nvPr>
            <p:ph type="title"/>
          </p:nvPr>
        </p:nvSpPr>
        <p:spPr>
          <a:xfrm>
            <a:off x="603956" y="-22449"/>
            <a:ext cx="7772400" cy="1219201"/>
          </a:xfrm>
        </p:spPr>
        <p:txBody>
          <a:bodyPr/>
          <a:lstStyle/>
          <a:p>
            <a:pPr eaLnBrk="1" hangingPunct="1"/>
            <a:r>
              <a:rPr lang="en-US" dirty="0" smtClean="0"/>
              <a:t>Use of mobile phones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a:xfrm>
            <a:off x="730956" y="0"/>
            <a:ext cx="7772400" cy="1219200"/>
          </a:xfrm>
        </p:spPr>
        <p:txBody>
          <a:bodyPr/>
          <a:lstStyle/>
          <a:p>
            <a:r>
              <a:rPr lang="en-US" sz="6000" smtClean="0"/>
              <a:t>Use of ICTs …</a:t>
            </a:r>
          </a:p>
        </p:txBody>
      </p:sp>
      <p:sp>
        <p:nvSpPr>
          <p:cNvPr id="17411" name="Espace réservé du contenu 2"/>
          <p:cNvSpPr>
            <a:spLocks noGrp="1"/>
          </p:cNvSpPr>
          <p:nvPr>
            <p:ph idx="1"/>
          </p:nvPr>
        </p:nvSpPr>
        <p:spPr>
          <a:xfrm>
            <a:off x="755576" y="1412776"/>
            <a:ext cx="7961105" cy="4454525"/>
          </a:xfrm>
        </p:spPr>
        <p:txBody>
          <a:bodyPr/>
          <a:lstStyle/>
          <a:p>
            <a:r>
              <a:rPr lang="en-US" dirty="0" smtClean="0"/>
              <a:t>Computers / tablets</a:t>
            </a:r>
            <a:br>
              <a:rPr lang="en-US" dirty="0" smtClean="0"/>
            </a:br>
            <a:endParaRPr lang="en-US" dirty="0" smtClean="0"/>
          </a:p>
          <a:p>
            <a:r>
              <a:rPr lang="en-US" dirty="0" smtClean="0"/>
              <a:t>Smart phones and </a:t>
            </a:r>
            <a:r>
              <a:rPr lang="en-US" dirty="0" err="1" smtClean="0"/>
              <a:t>iPhones</a:t>
            </a:r>
            <a:r>
              <a:rPr lang="en-US" dirty="0" smtClean="0"/>
              <a:t/>
            </a:r>
            <a:br>
              <a:rPr lang="en-US" dirty="0" smtClean="0"/>
            </a:br>
            <a:endParaRPr lang="en-US" dirty="0" smtClean="0"/>
          </a:p>
          <a:p>
            <a:r>
              <a:rPr lang="en-US" dirty="0" smtClean="0"/>
              <a:t>Types of use:</a:t>
            </a:r>
          </a:p>
          <a:p>
            <a:pPr lvl="1"/>
            <a:r>
              <a:rPr lang="en-US" dirty="0" smtClean="0"/>
              <a:t>Web search engine</a:t>
            </a:r>
          </a:p>
          <a:p>
            <a:pPr lvl="1"/>
            <a:r>
              <a:rPr lang="en-US" dirty="0" smtClean="0"/>
              <a:t>Chat and forums</a:t>
            </a:r>
          </a:p>
          <a:p>
            <a:pPr lvl="1"/>
            <a:r>
              <a:rPr lang="en-US" dirty="0" smtClean="0"/>
              <a:t>Off-line &amp; on-line games</a:t>
            </a:r>
          </a:p>
          <a:p>
            <a:pPr lvl="1"/>
            <a:r>
              <a:rPr lang="en-US" dirty="0" smtClean="0"/>
              <a:t>SMS</a:t>
            </a:r>
            <a:endParaRPr lang="en-US" i="1" dirty="0" smtClean="0"/>
          </a:p>
          <a:p>
            <a:pPr lvl="1"/>
            <a:r>
              <a:rPr lang="en-US" dirty="0" smtClean="0"/>
              <a:t>SNS: </a:t>
            </a:r>
            <a:r>
              <a:rPr lang="en-US" i="1" dirty="0" err="1" smtClean="0"/>
              <a:t>myspace</a:t>
            </a:r>
            <a:r>
              <a:rPr lang="en-US" i="1" dirty="0" smtClean="0"/>
              <a:t>, </a:t>
            </a:r>
            <a:r>
              <a:rPr lang="en-US" i="1" dirty="0" err="1" smtClean="0"/>
              <a:t>facebook</a:t>
            </a:r>
            <a:r>
              <a:rPr lang="en-US" i="1" dirty="0" smtClean="0"/>
              <a:t>, tweeter, </a:t>
            </a:r>
            <a:r>
              <a:rPr lang="en-US" i="1" dirty="0" err="1" smtClean="0"/>
              <a:t>Instagram</a:t>
            </a:r>
            <a:r>
              <a:rPr lang="en-US" i="1" dirty="0" smtClean="0"/>
              <a:t>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down)">
                                      <p:cBhvr>
                                        <p:cTn id="7" dur="500"/>
                                        <p:tgtEl>
                                          <p:spTgt spid="174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wipe(down)">
                                      <p:cBhvr>
                                        <p:cTn id="12" dur="500"/>
                                        <p:tgtEl>
                                          <p:spTgt spid="174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wipe(down)">
                                      <p:cBhvr>
                                        <p:cTn id="17" dur="500"/>
                                        <p:tgtEl>
                                          <p:spTgt spid="17411">
                                            <p:txEl>
                                              <p:pRg st="2" end="2"/>
                                            </p:txEl>
                                          </p:spTgt>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7411">
                                            <p:txEl>
                                              <p:pRg st="3" end="3"/>
                                            </p:txEl>
                                          </p:spTgt>
                                        </p:tgtEl>
                                        <p:attrNameLst>
                                          <p:attrName>style.visibility</p:attrName>
                                        </p:attrNameLst>
                                      </p:cBhvr>
                                      <p:to>
                                        <p:strVal val="visible"/>
                                      </p:to>
                                    </p:set>
                                    <p:animEffect transition="in" filter="wipe(down)">
                                      <p:cBhvr>
                                        <p:cTn id="20" dur="500"/>
                                        <p:tgtEl>
                                          <p:spTgt spid="17411">
                                            <p:txEl>
                                              <p:pRg st="3" end="3"/>
                                            </p:txEl>
                                          </p:spTgt>
                                        </p:tgtEl>
                                      </p:cBhvr>
                                    </p:animEffect>
                                  </p:childTnLst>
                                </p:cTn>
                              </p:par>
                              <p:par>
                                <p:cTn id="21" presetID="22" presetClass="entr" presetSubtype="4" fill="hold" grpId="0" nodeType="with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animEffect transition="in" filter="wipe(down)">
                                      <p:cBhvr>
                                        <p:cTn id="23" dur="500"/>
                                        <p:tgtEl>
                                          <p:spTgt spid="17411">
                                            <p:txEl>
                                              <p:pRg st="4" end="4"/>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7411">
                                            <p:txEl>
                                              <p:pRg st="5" end="5"/>
                                            </p:txEl>
                                          </p:spTgt>
                                        </p:tgtEl>
                                        <p:attrNameLst>
                                          <p:attrName>style.visibility</p:attrName>
                                        </p:attrNameLst>
                                      </p:cBhvr>
                                      <p:to>
                                        <p:strVal val="visible"/>
                                      </p:to>
                                    </p:set>
                                    <p:animEffect transition="in" filter="wipe(down)">
                                      <p:cBhvr>
                                        <p:cTn id="26" dur="500"/>
                                        <p:tgtEl>
                                          <p:spTgt spid="17411">
                                            <p:txEl>
                                              <p:pRg st="5" end="5"/>
                                            </p:txEl>
                                          </p:spTgt>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7411">
                                            <p:txEl>
                                              <p:pRg st="6" end="6"/>
                                            </p:txEl>
                                          </p:spTgt>
                                        </p:tgtEl>
                                        <p:attrNameLst>
                                          <p:attrName>style.visibility</p:attrName>
                                        </p:attrNameLst>
                                      </p:cBhvr>
                                      <p:to>
                                        <p:strVal val="visible"/>
                                      </p:to>
                                    </p:set>
                                    <p:animEffect transition="in" filter="wipe(down)">
                                      <p:cBhvr>
                                        <p:cTn id="29" dur="500"/>
                                        <p:tgtEl>
                                          <p:spTgt spid="17411">
                                            <p:txEl>
                                              <p:pRg st="6" end="6"/>
                                            </p:txEl>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7411">
                                            <p:txEl>
                                              <p:pRg st="7" end="7"/>
                                            </p:txEl>
                                          </p:spTgt>
                                        </p:tgtEl>
                                        <p:attrNameLst>
                                          <p:attrName>style.visibility</p:attrName>
                                        </p:attrNameLst>
                                      </p:cBhvr>
                                      <p:to>
                                        <p:strVal val="visible"/>
                                      </p:to>
                                    </p:set>
                                    <p:animEffect transition="in" filter="wipe(down)">
                                      <p:cBhvr>
                                        <p:cTn id="32" dur="500"/>
                                        <p:tgtEl>
                                          <p:spTgt spid="174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55576" y="332656"/>
            <a:ext cx="7772400" cy="1219200"/>
          </a:xfrm>
        </p:spPr>
        <p:txBody>
          <a:bodyPr/>
          <a:lstStyle/>
          <a:p>
            <a:pPr eaLnBrk="1" hangingPunct="1"/>
            <a:r>
              <a:rPr lang="en-US" sz="4000" dirty="0" smtClean="0"/>
              <a:t>Internet &amp; ICTs:  two issues</a:t>
            </a:r>
          </a:p>
        </p:txBody>
      </p:sp>
      <p:sp>
        <p:nvSpPr>
          <p:cNvPr id="19459" name="Rectangle 3"/>
          <p:cNvSpPr>
            <a:spLocks noGrp="1" noChangeArrowheads="1"/>
          </p:cNvSpPr>
          <p:nvPr>
            <p:ph type="body" idx="1"/>
          </p:nvPr>
        </p:nvSpPr>
        <p:spPr>
          <a:xfrm>
            <a:off x="1820333" y="2676526"/>
            <a:ext cx="7130345" cy="1439863"/>
          </a:xfrm>
        </p:spPr>
        <p:txBody>
          <a:bodyPr/>
          <a:lstStyle/>
          <a:p>
            <a:pPr marL="609600" indent="-609600" eaLnBrk="1" hangingPunct="1">
              <a:lnSpc>
                <a:spcPct val="90000"/>
              </a:lnSpc>
              <a:buFont typeface="Wingdings" pitchFamily="2" charset="2"/>
              <a:buChar char="Ø"/>
            </a:pPr>
            <a:r>
              <a:rPr lang="en-US" dirty="0" smtClean="0"/>
              <a:t>T</a:t>
            </a:r>
            <a:r>
              <a:rPr lang="en-GB" dirty="0" smtClean="0"/>
              <a:t>he two sides of the coin : </a:t>
            </a:r>
            <a:r>
              <a:rPr lang="en-GB" dirty="0" smtClean="0">
                <a:solidFill>
                  <a:srgbClr val="FF0000"/>
                </a:solidFill>
              </a:rPr>
              <a:t>adolescents wired for better and for worse </a:t>
            </a:r>
            <a:endParaRPr lang="en-US" dirty="0" smtClean="0">
              <a:solidFill>
                <a:srgbClr val="FF0000"/>
              </a:solidFill>
            </a:endParaRPr>
          </a:p>
        </p:txBody>
      </p:sp>
      <p:pic>
        <p:nvPicPr>
          <p:cNvPr id="19460" name="Picture 5" descr="http://www.effet-papillon.net/data/euro.jpg"/>
          <p:cNvPicPr>
            <a:picLocks noChangeAspect="1" noChangeArrowheads="1"/>
          </p:cNvPicPr>
          <p:nvPr/>
        </p:nvPicPr>
        <p:blipFill>
          <a:blip r:embed="rId2" cstate="print"/>
          <a:srcRect/>
          <a:stretch>
            <a:fillRect/>
          </a:stretch>
        </p:blipFill>
        <p:spPr bwMode="auto">
          <a:xfrm>
            <a:off x="220133" y="2387600"/>
            <a:ext cx="1627012" cy="1905000"/>
          </a:xfrm>
          <a:prstGeom prst="rect">
            <a:avLst/>
          </a:prstGeom>
          <a:noFill/>
          <a:ln w="9525">
            <a:noFill/>
            <a:miter lim="800000"/>
            <a:headEnd/>
            <a:tailEnd/>
          </a:ln>
        </p:spPr>
      </p:pic>
      <p:sp>
        <p:nvSpPr>
          <p:cNvPr id="5" name="Rectangle 3"/>
          <p:cNvSpPr txBox="1">
            <a:spLocks noChangeArrowheads="1"/>
          </p:cNvSpPr>
          <p:nvPr/>
        </p:nvSpPr>
        <p:spPr bwMode="auto">
          <a:xfrm>
            <a:off x="1820333" y="4508501"/>
            <a:ext cx="7130345" cy="1584325"/>
          </a:xfrm>
          <a:prstGeom prst="rect">
            <a:avLst/>
          </a:prstGeom>
          <a:noFill/>
          <a:ln w="12700" cap="sq">
            <a:noFill/>
            <a:miter lim="800000"/>
            <a:headEnd type="none" w="sm" len="sm"/>
            <a:tailEnd type="none" w="sm" len="sm"/>
          </a:ln>
        </p:spPr>
        <p:txBody>
          <a:bodyPr/>
          <a:lstStyle/>
          <a:p>
            <a:pPr marL="609600" indent="-609600">
              <a:lnSpc>
                <a:spcPct val="90000"/>
              </a:lnSpc>
              <a:spcBef>
                <a:spcPct val="20000"/>
              </a:spcBef>
              <a:buClr>
                <a:schemeClr val="tx2"/>
              </a:buClr>
              <a:buSzPct val="75000"/>
              <a:buFont typeface="Wingdings" pitchFamily="2" charset="2"/>
              <a:buChar char="Ø"/>
              <a:defRPr/>
            </a:pPr>
            <a:r>
              <a:rPr lang="en-US" sz="3200" kern="0" dirty="0">
                <a:latin typeface="Arial" pitchFamily="34" charset="0"/>
                <a:cs typeface="Arial" pitchFamily="34" charset="0"/>
              </a:rPr>
              <a:t>The responses: </a:t>
            </a:r>
            <a:br>
              <a:rPr lang="en-US" sz="3200" kern="0" dirty="0">
                <a:latin typeface="Arial" pitchFamily="34" charset="0"/>
                <a:cs typeface="Arial" pitchFamily="34" charset="0"/>
              </a:rPr>
            </a:br>
            <a:r>
              <a:rPr lang="en-US" sz="3200" kern="0" dirty="0">
                <a:latin typeface="Arial" pitchFamily="34" charset="0"/>
                <a:cs typeface="Arial" pitchFamily="34" charset="0"/>
              </a:rPr>
              <a:t>internet &amp; ICTs are not the devil,  but…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812800" y="115889"/>
            <a:ext cx="7653867" cy="1176337"/>
          </a:xfrm>
        </p:spPr>
        <p:txBody>
          <a:bodyPr/>
          <a:lstStyle/>
          <a:p>
            <a:r>
              <a:rPr lang="en-GB" sz="4800" smtClean="0"/>
              <a:t>The good side ..</a:t>
            </a:r>
            <a:endParaRPr lang="en-GB" sz="3200" b="1" i="1" smtClean="0"/>
          </a:p>
        </p:txBody>
      </p:sp>
      <p:sp>
        <p:nvSpPr>
          <p:cNvPr id="167939" name="Rectangle 3"/>
          <p:cNvSpPr>
            <a:spLocks noGrp="1" noChangeArrowheads="1"/>
          </p:cNvSpPr>
          <p:nvPr>
            <p:ph type="body" idx="1"/>
          </p:nvPr>
        </p:nvSpPr>
        <p:spPr>
          <a:xfrm>
            <a:off x="358423" y="1916113"/>
            <a:ext cx="8785578" cy="2971800"/>
          </a:xfrm>
        </p:spPr>
        <p:txBody>
          <a:bodyPr/>
          <a:lstStyle/>
          <a:p>
            <a:pPr>
              <a:lnSpc>
                <a:spcPct val="90000"/>
              </a:lnSpc>
              <a:buSzPct val="85000"/>
              <a:buFont typeface="Wingdings" pitchFamily="2" charset="2"/>
              <a:buChar char="q"/>
            </a:pPr>
            <a:r>
              <a:rPr lang="en-GB" sz="2800" dirty="0" smtClean="0"/>
              <a:t>A stimulating and enjoyable tool</a:t>
            </a:r>
            <a:br>
              <a:rPr lang="en-GB" sz="2800" dirty="0" smtClean="0"/>
            </a:br>
            <a:endParaRPr lang="en-GB" sz="2800" dirty="0" smtClean="0"/>
          </a:p>
          <a:p>
            <a:pPr>
              <a:lnSpc>
                <a:spcPct val="90000"/>
              </a:lnSpc>
              <a:buSzPct val="85000"/>
              <a:buFont typeface="Wingdings" pitchFamily="2" charset="2"/>
              <a:buChar char="q"/>
            </a:pPr>
            <a:r>
              <a:rPr lang="en-GB" sz="2800" dirty="0" smtClean="0"/>
              <a:t>A resource: information/counselling</a:t>
            </a:r>
            <a:br>
              <a:rPr lang="en-GB" sz="2800" dirty="0" smtClean="0"/>
            </a:br>
            <a:endParaRPr lang="en-GB" sz="2800" dirty="0" smtClean="0"/>
          </a:p>
          <a:p>
            <a:pPr>
              <a:lnSpc>
                <a:spcPct val="90000"/>
              </a:lnSpc>
              <a:buSzPct val="85000"/>
              <a:buFont typeface="Wingdings" pitchFamily="2" charset="2"/>
              <a:buChar char="q"/>
            </a:pPr>
            <a:r>
              <a:rPr lang="en-GB" sz="2800" dirty="0" smtClean="0"/>
              <a:t>A training/teaching device</a:t>
            </a:r>
            <a:br>
              <a:rPr lang="en-GB" sz="2800" dirty="0" smtClean="0"/>
            </a:br>
            <a:endParaRPr lang="en-GB" sz="2800" dirty="0" smtClean="0"/>
          </a:p>
          <a:p>
            <a:pPr>
              <a:lnSpc>
                <a:spcPct val="90000"/>
              </a:lnSpc>
              <a:buSzPct val="85000"/>
              <a:buFont typeface="Wingdings" pitchFamily="2" charset="2"/>
              <a:buChar char="q"/>
            </a:pPr>
            <a:r>
              <a:rPr lang="en-GB" sz="2800" dirty="0" smtClean="0"/>
              <a:t>Means for exchanges, keeping connected</a:t>
            </a:r>
            <a:br>
              <a:rPr lang="en-GB" sz="2800" dirty="0" smtClean="0"/>
            </a:br>
            <a:endParaRPr lang="en-GB" sz="2800" dirty="0" smtClean="0"/>
          </a:p>
          <a:p>
            <a:pPr>
              <a:lnSpc>
                <a:spcPct val="90000"/>
              </a:lnSpc>
              <a:buSzPct val="85000"/>
              <a:buFont typeface="Wingdings" pitchFamily="2" charset="2"/>
              <a:buChar char="q"/>
            </a:pPr>
            <a:r>
              <a:rPr lang="en-GB" sz="2800" dirty="0" smtClean="0"/>
              <a:t>A way to explore the world</a:t>
            </a:r>
            <a:br>
              <a:rPr lang="en-GB" sz="2800" dirty="0" smtClean="0"/>
            </a:br>
            <a:r>
              <a:rPr lang="en-GB" sz="2800" dirty="0" smtClean="0"/>
              <a:t>A bridge between low and high income countries</a:t>
            </a:r>
          </a:p>
          <a:p>
            <a:pPr>
              <a:lnSpc>
                <a:spcPct val="90000"/>
              </a:lnSpc>
              <a:buSzPct val="85000"/>
              <a:buFont typeface="Wingdings" pitchFamily="2" charset="2"/>
              <a:buChar char="q"/>
            </a:pPr>
            <a:endParaRPr lang="en-GB" sz="2800" dirty="0" smtClean="0"/>
          </a:p>
        </p:txBody>
      </p:sp>
      <p:pic>
        <p:nvPicPr>
          <p:cNvPr id="20484" name="Picture 5" descr="http://www.effet-papillon.net/data/euro.jpg"/>
          <p:cNvPicPr>
            <a:picLocks noChangeAspect="1" noChangeArrowheads="1"/>
          </p:cNvPicPr>
          <p:nvPr/>
        </p:nvPicPr>
        <p:blipFill>
          <a:blip r:embed="rId2" cstate="print"/>
          <a:srcRect/>
          <a:stretch>
            <a:fillRect/>
          </a:stretch>
        </p:blipFill>
        <p:spPr bwMode="auto">
          <a:xfrm>
            <a:off x="7388578" y="1989138"/>
            <a:ext cx="1564923" cy="1905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 calcmode="lin" valueType="num">
                                      <p:cBhvr additive="base">
                                        <p:cTn id="7" dur="500" fill="hold"/>
                                        <p:tgtEl>
                                          <p:spTgt spid="1679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79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7939">
                                            <p:txEl>
                                              <p:pRg st="1" end="1"/>
                                            </p:txEl>
                                          </p:spTgt>
                                        </p:tgtEl>
                                        <p:attrNameLst>
                                          <p:attrName>style.visibility</p:attrName>
                                        </p:attrNameLst>
                                      </p:cBhvr>
                                      <p:to>
                                        <p:strVal val="visible"/>
                                      </p:to>
                                    </p:set>
                                    <p:anim calcmode="lin" valueType="num">
                                      <p:cBhvr additive="base">
                                        <p:cTn id="13" dur="500" fill="hold"/>
                                        <p:tgtEl>
                                          <p:spTgt spid="1679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79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7939">
                                            <p:txEl>
                                              <p:pRg st="2" end="2"/>
                                            </p:txEl>
                                          </p:spTgt>
                                        </p:tgtEl>
                                        <p:attrNameLst>
                                          <p:attrName>style.visibility</p:attrName>
                                        </p:attrNameLst>
                                      </p:cBhvr>
                                      <p:to>
                                        <p:strVal val="visible"/>
                                      </p:to>
                                    </p:set>
                                    <p:anim calcmode="lin" valueType="num">
                                      <p:cBhvr additive="base">
                                        <p:cTn id="19" dur="500" fill="hold"/>
                                        <p:tgtEl>
                                          <p:spTgt spid="1679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7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7939">
                                            <p:txEl>
                                              <p:pRg st="3" end="3"/>
                                            </p:txEl>
                                          </p:spTgt>
                                        </p:tgtEl>
                                        <p:attrNameLst>
                                          <p:attrName>style.visibility</p:attrName>
                                        </p:attrNameLst>
                                      </p:cBhvr>
                                      <p:to>
                                        <p:strVal val="visible"/>
                                      </p:to>
                                    </p:set>
                                    <p:anim calcmode="lin" valueType="num">
                                      <p:cBhvr additive="base">
                                        <p:cTn id="25" dur="500" fill="hold"/>
                                        <p:tgtEl>
                                          <p:spTgt spid="16793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79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7939">
                                            <p:txEl>
                                              <p:pRg st="4" end="4"/>
                                            </p:txEl>
                                          </p:spTgt>
                                        </p:tgtEl>
                                        <p:attrNameLst>
                                          <p:attrName>style.visibility</p:attrName>
                                        </p:attrNameLst>
                                      </p:cBhvr>
                                      <p:to>
                                        <p:strVal val="visible"/>
                                      </p:to>
                                    </p:set>
                                    <p:anim calcmode="lin" valueType="num">
                                      <p:cBhvr additive="base">
                                        <p:cTn id="31" dur="500" fill="hold"/>
                                        <p:tgtEl>
                                          <p:spTgt spid="16793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793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8963" name="Rectangle 3"/>
          <p:cNvSpPr>
            <a:spLocks noGrp="1" noChangeArrowheads="1"/>
          </p:cNvSpPr>
          <p:nvPr>
            <p:ph type="body" idx="1"/>
          </p:nvPr>
        </p:nvSpPr>
        <p:spPr>
          <a:xfrm>
            <a:off x="0" y="1268413"/>
            <a:ext cx="9144000" cy="2971800"/>
          </a:xfrm>
        </p:spPr>
        <p:txBody>
          <a:bodyPr/>
          <a:lstStyle/>
          <a:p>
            <a:pPr marL="534988" indent="-534988">
              <a:lnSpc>
                <a:spcPct val="90000"/>
              </a:lnSpc>
              <a:buFont typeface="Wingdings" pitchFamily="2" charset="2"/>
              <a:buChar char="q"/>
              <a:defRPr/>
            </a:pPr>
            <a:r>
              <a:rPr lang="en-GB" sz="2800" dirty="0" smtClean="0"/>
              <a:t>Fatigue, sleep problems, obesity, backache... </a:t>
            </a:r>
            <a:br>
              <a:rPr lang="en-GB" sz="2800" dirty="0" smtClean="0"/>
            </a:br>
            <a:endParaRPr lang="en-GB" sz="2800" dirty="0" smtClean="0"/>
          </a:p>
          <a:p>
            <a:pPr marL="534988" indent="-534988">
              <a:lnSpc>
                <a:spcPct val="90000"/>
              </a:lnSpc>
              <a:buFont typeface="Wingdings" pitchFamily="2" charset="2"/>
              <a:buChar char="q"/>
              <a:defRPr/>
            </a:pPr>
            <a:r>
              <a:rPr lang="en-GB" sz="2800" dirty="0" smtClean="0"/>
              <a:t>A risk for isolation or addiction</a:t>
            </a:r>
            <a:br>
              <a:rPr lang="en-GB" sz="2800" dirty="0" smtClean="0"/>
            </a:br>
            <a:endParaRPr lang="en-GB" sz="2800" dirty="0"/>
          </a:p>
          <a:p>
            <a:pPr marL="534988" indent="-534988">
              <a:lnSpc>
                <a:spcPct val="90000"/>
              </a:lnSpc>
              <a:buFont typeface="Wingdings" pitchFamily="2" charset="2"/>
              <a:buChar char="q"/>
              <a:defRPr/>
            </a:pPr>
            <a:r>
              <a:rPr lang="en-GB" sz="2800" dirty="0" smtClean="0"/>
              <a:t>A way to access to brutal chocking images  </a:t>
            </a:r>
          </a:p>
          <a:p>
            <a:pPr marL="801688" lvl="1" indent="-350838">
              <a:lnSpc>
                <a:spcPct val="90000"/>
              </a:lnSpc>
              <a:buClr>
                <a:schemeClr val="bg1"/>
              </a:buClr>
              <a:buSzPct val="85000"/>
              <a:buFont typeface="Wingdings" pitchFamily="2" charset="2"/>
              <a:buChar char="q"/>
              <a:defRPr/>
            </a:pPr>
            <a:r>
              <a:rPr lang="en-GB" sz="2400" dirty="0" err="1" smtClean="0"/>
              <a:t>Sexting</a:t>
            </a:r>
            <a:r>
              <a:rPr lang="en-GB" sz="2400" dirty="0" smtClean="0"/>
              <a:t> &amp; pornography</a:t>
            </a:r>
          </a:p>
          <a:p>
            <a:pPr marL="801688" lvl="1" indent="-350838">
              <a:lnSpc>
                <a:spcPct val="90000"/>
              </a:lnSpc>
              <a:buClr>
                <a:schemeClr val="bg1"/>
              </a:buClr>
              <a:buSzPct val="85000"/>
              <a:buFont typeface="Wingdings" pitchFamily="2" charset="2"/>
              <a:buChar char="q"/>
              <a:defRPr/>
            </a:pPr>
            <a:r>
              <a:rPr lang="en-GB" sz="2400" dirty="0" err="1" smtClean="0"/>
              <a:t>Cyberbullying</a:t>
            </a:r>
            <a:r>
              <a:rPr lang="en-GB" sz="2400" dirty="0" smtClean="0"/>
              <a:t>, violence</a:t>
            </a:r>
            <a:endParaRPr lang="en-GB" sz="2400" dirty="0"/>
          </a:p>
          <a:p>
            <a:pPr marL="801688" lvl="1" indent="-350838">
              <a:lnSpc>
                <a:spcPct val="90000"/>
              </a:lnSpc>
              <a:buClr>
                <a:schemeClr val="bg1"/>
              </a:buClr>
              <a:buSzPct val="85000"/>
              <a:buFont typeface="Wingdings" pitchFamily="2" charset="2"/>
              <a:buChar char="q"/>
              <a:defRPr/>
            </a:pPr>
            <a:r>
              <a:rPr lang="en-GB" sz="2400" dirty="0" smtClean="0"/>
              <a:t>Sexism &amp; racism</a:t>
            </a:r>
            <a:br>
              <a:rPr lang="en-GB" sz="2400" dirty="0" smtClean="0"/>
            </a:br>
            <a:endParaRPr lang="en-GB" dirty="0" smtClean="0">
              <a:ea typeface="+mn-ea"/>
            </a:endParaRPr>
          </a:p>
          <a:p>
            <a:pPr marL="534988" indent="-534988">
              <a:lnSpc>
                <a:spcPct val="90000"/>
              </a:lnSpc>
              <a:buFont typeface="Wingdings" pitchFamily="2" charset="2"/>
              <a:buChar char="q"/>
              <a:defRPr/>
            </a:pPr>
            <a:r>
              <a:rPr lang="en-GB" sz="2800" dirty="0" smtClean="0"/>
              <a:t>Online solicitation: harmful </a:t>
            </a:r>
            <a:r>
              <a:rPr lang="en-GB" sz="2800" dirty="0" err="1" smtClean="0"/>
              <a:t>behavior</a:t>
            </a:r>
            <a:r>
              <a:rPr lang="en-GB" sz="2800" dirty="0" smtClean="0"/>
              <a:t> / delinquency / unsafe encounters </a:t>
            </a:r>
            <a:br>
              <a:rPr lang="en-GB" sz="2800" dirty="0" smtClean="0"/>
            </a:br>
            <a:endParaRPr lang="en-GB" sz="2800" dirty="0" smtClean="0"/>
          </a:p>
          <a:p>
            <a:pPr marL="534988" indent="-534988">
              <a:lnSpc>
                <a:spcPct val="90000"/>
              </a:lnSpc>
              <a:buFont typeface="Wingdings" pitchFamily="2" charset="2"/>
              <a:buChar char="q"/>
              <a:defRPr/>
            </a:pPr>
            <a:r>
              <a:rPr lang="en-GB" sz="2800" dirty="0" smtClean="0"/>
              <a:t>An </a:t>
            </a:r>
            <a:r>
              <a:rPr lang="en-GB" sz="2800" dirty="0" err="1" smtClean="0"/>
              <a:t>ombilical</a:t>
            </a:r>
            <a:r>
              <a:rPr lang="en-GB" sz="2800" dirty="0" smtClean="0"/>
              <a:t> cord with anxious parents</a:t>
            </a:r>
            <a:br>
              <a:rPr lang="en-GB" sz="2800" dirty="0" smtClean="0"/>
            </a:br>
            <a:endParaRPr lang="en-GB" sz="2800" dirty="0" smtClean="0"/>
          </a:p>
        </p:txBody>
      </p:sp>
      <p:pic>
        <p:nvPicPr>
          <p:cNvPr id="21507" name="Picture 5" descr="http://2.bp.blogspot.com/_gGox5p_9bxY/SiWWQHpeWnI/AAAAAAAAFlo/qMmKppgbjyo/s400/piece-monnaie-euro-semeuse-250.jpg"/>
          <p:cNvPicPr>
            <a:picLocks noChangeAspect="1" noChangeArrowheads="1"/>
          </p:cNvPicPr>
          <p:nvPr/>
        </p:nvPicPr>
        <p:blipFill>
          <a:blip r:embed="rId2" cstate="print"/>
          <a:srcRect/>
          <a:stretch>
            <a:fillRect/>
          </a:stretch>
        </p:blipFill>
        <p:spPr bwMode="auto">
          <a:xfrm>
            <a:off x="7388578" y="1989138"/>
            <a:ext cx="1515533" cy="1944687"/>
          </a:xfrm>
          <a:prstGeom prst="rect">
            <a:avLst/>
          </a:prstGeom>
          <a:noFill/>
          <a:ln w="9525">
            <a:noFill/>
            <a:miter lim="800000"/>
            <a:headEnd/>
            <a:tailEnd/>
          </a:ln>
        </p:spPr>
      </p:pic>
      <p:sp>
        <p:nvSpPr>
          <p:cNvPr id="21508" name="Titre 4"/>
          <p:cNvSpPr>
            <a:spLocks noGrp="1"/>
          </p:cNvSpPr>
          <p:nvPr>
            <p:ph type="title"/>
          </p:nvPr>
        </p:nvSpPr>
        <p:spPr>
          <a:xfrm>
            <a:off x="667456" y="-171450"/>
            <a:ext cx="7772400" cy="1219200"/>
          </a:xfrm>
        </p:spPr>
        <p:txBody>
          <a:bodyPr/>
          <a:lstStyle/>
          <a:p>
            <a:r>
              <a:rPr lang="en-US" smtClean="0"/>
              <a:t>The less good side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 calcmode="lin" valueType="num">
                                      <p:cBhvr additive="base">
                                        <p:cTn id="7" dur="500" fill="hold"/>
                                        <p:tgtEl>
                                          <p:spTgt spid="168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89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8963">
                                            <p:txEl>
                                              <p:pRg st="1" end="1"/>
                                            </p:txEl>
                                          </p:spTgt>
                                        </p:tgtEl>
                                        <p:attrNameLst>
                                          <p:attrName>style.visibility</p:attrName>
                                        </p:attrNameLst>
                                      </p:cBhvr>
                                      <p:to>
                                        <p:strVal val="visible"/>
                                      </p:to>
                                    </p:set>
                                    <p:anim calcmode="lin" valueType="num">
                                      <p:cBhvr additive="base">
                                        <p:cTn id="13" dur="500" fill="hold"/>
                                        <p:tgtEl>
                                          <p:spTgt spid="1689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89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8963">
                                            <p:txEl>
                                              <p:pRg st="2" end="2"/>
                                            </p:txEl>
                                          </p:spTgt>
                                        </p:tgtEl>
                                        <p:attrNameLst>
                                          <p:attrName>style.visibility</p:attrName>
                                        </p:attrNameLst>
                                      </p:cBhvr>
                                      <p:to>
                                        <p:strVal val="visible"/>
                                      </p:to>
                                    </p:set>
                                    <p:anim calcmode="lin" valueType="num">
                                      <p:cBhvr additive="base">
                                        <p:cTn id="19" dur="500" fill="hold"/>
                                        <p:tgtEl>
                                          <p:spTgt spid="1689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896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8963">
                                            <p:txEl>
                                              <p:pRg st="3" end="3"/>
                                            </p:txEl>
                                          </p:spTgt>
                                        </p:tgtEl>
                                        <p:attrNameLst>
                                          <p:attrName>style.visibility</p:attrName>
                                        </p:attrNameLst>
                                      </p:cBhvr>
                                      <p:to>
                                        <p:strVal val="visible"/>
                                      </p:to>
                                    </p:set>
                                    <p:anim calcmode="lin" valueType="num">
                                      <p:cBhvr additive="base">
                                        <p:cTn id="23" dur="500" fill="hold"/>
                                        <p:tgtEl>
                                          <p:spTgt spid="16896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896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8963">
                                            <p:txEl>
                                              <p:pRg st="4" end="4"/>
                                            </p:txEl>
                                          </p:spTgt>
                                        </p:tgtEl>
                                        <p:attrNameLst>
                                          <p:attrName>style.visibility</p:attrName>
                                        </p:attrNameLst>
                                      </p:cBhvr>
                                      <p:to>
                                        <p:strVal val="visible"/>
                                      </p:to>
                                    </p:set>
                                    <p:anim calcmode="lin" valueType="num">
                                      <p:cBhvr additive="base">
                                        <p:cTn id="27" dur="500" fill="hold"/>
                                        <p:tgtEl>
                                          <p:spTgt spid="16896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6896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8963">
                                            <p:txEl>
                                              <p:pRg st="5" end="5"/>
                                            </p:txEl>
                                          </p:spTgt>
                                        </p:tgtEl>
                                        <p:attrNameLst>
                                          <p:attrName>style.visibility</p:attrName>
                                        </p:attrNameLst>
                                      </p:cBhvr>
                                      <p:to>
                                        <p:strVal val="visible"/>
                                      </p:to>
                                    </p:set>
                                    <p:anim calcmode="lin" valueType="num">
                                      <p:cBhvr additive="base">
                                        <p:cTn id="31" dur="500" fill="hold"/>
                                        <p:tgtEl>
                                          <p:spTgt spid="16896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89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8963">
                                            <p:txEl>
                                              <p:pRg st="6" end="6"/>
                                            </p:txEl>
                                          </p:spTgt>
                                        </p:tgtEl>
                                        <p:attrNameLst>
                                          <p:attrName>style.visibility</p:attrName>
                                        </p:attrNameLst>
                                      </p:cBhvr>
                                      <p:to>
                                        <p:strVal val="visible"/>
                                      </p:to>
                                    </p:set>
                                    <p:anim calcmode="lin" valueType="num">
                                      <p:cBhvr additive="base">
                                        <p:cTn id="37" dur="500" fill="hold"/>
                                        <p:tgtEl>
                                          <p:spTgt spid="16896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89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8963">
                                            <p:txEl>
                                              <p:pRg st="7" end="7"/>
                                            </p:txEl>
                                          </p:spTgt>
                                        </p:tgtEl>
                                        <p:attrNameLst>
                                          <p:attrName>style.visibility</p:attrName>
                                        </p:attrNameLst>
                                      </p:cBhvr>
                                      <p:to>
                                        <p:strVal val="visible"/>
                                      </p:to>
                                    </p:set>
                                    <p:anim calcmode="lin" valueType="num">
                                      <p:cBhvr additive="base">
                                        <p:cTn id="43" dur="500" fill="hold"/>
                                        <p:tgtEl>
                                          <p:spTgt spid="16896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896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677333" y="2933700"/>
            <a:ext cx="7772400" cy="1143000"/>
          </a:xfrm>
        </p:spPr>
        <p:txBody>
          <a:bodyPr/>
          <a:lstStyle/>
          <a:p>
            <a:r>
              <a:rPr lang="fr-LU" sz="5400" smtClean="0"/>
              <a:t>Internet use:</a:t>
            </a:r>
            <a:br>
              <a:rPr lang="fr-LU" sz="5400" smtClean="0"/>
            </a:br>
            <a:r>
              <a:rPr lang="fr-LU" sz="5400" smtClean="0"/>
              <a:t/>
            </a:r>
            <a:br>
              <a:rPr lang="fr-LU" sz="5400" smtClean="0"/>
            </a:br>
            <a:r>
              <a:rPr lang="fr-LU" sz="5400" smtClean="0"/>
              <a:t>assessement</a:t>
            </a:r>
            <a:br>
              <a:rPr lang="fr-LU" sz="5400" smtClean="0"/>
            </a:br>
            <a:endParaRPr lang="fr-LU" sz="54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4294967295"/>
          </p:nvPr>
        </p:nvSpPr>
        <p:spPr>
          <a:xfrm>
            <a:off x="684389" y="836613"/>
            <a:ext cx="7991122" cy="5487987"/>
          </a:xfrm>
        </p:spPr>
        <p:txBody>
          <a:bodyPr/>
          <a:lstStyle/>
          <a:p>
            <a:pPr>
              <a:buFontTx/>
              <a:buNone/>
            </a:pPr>
            <a:endParaRPr lang="fr-CH" smtClean="0"/>
          </a:p>
          <a:p>
            <a:pPr>
              <a:buFontTx/>
              <a:buNone/>
            </a:pPr>
            <a:endParaRPr lang="fr-FR" smtClean="0"/>
          </a:p>
        </p:txBody>
      </p:sp>
      <p:pic>
        <p:nvPicPr>
          <p:cNvPr id="27651" name="Picture 3" descr="ComputerAddiction"/>
          <p:cNvPicPr>
            <a:picLocks noChangeAspect="1" noChangeArrowheads="1"/>
          </p:cNvPicPr>
          <p:nvPr/>
        </p:nvPicPr>
        <p:blipFill>
          <a:blip r:embed="rId2" cstate="print"/>
          <a:srcRect/>
          <a:stretch>
            <a:fillRect/>
          </a:stretch>
        </p:blipFill>
        <p:spPr bwMode="auto">
          <a:xfrm>
            <a:off x="232834" y="228600"/>
            <a:ext cx="8676922" cy="640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702734" y="6248400"/>
            <a:ext cx="1899356" cy="457200"/>
          </a:xfrm>
          <a:prstGeom prst="rect">
            <a:avLst/>
          </a:prstGeom>
          <a:noFill/>
          <a:ln w="9525">
            <a:noFill/>
            <a:miter lim="800000"/>
            <a:headEnd/>
            <a:tailEnd/>
          </a:ln>
          <a:effectLst/>
        </p:spPr>
        <p:txBody>
          <a:bodyPr wrap="none" lIns="92075" tIns="44450" rIns="92075" bIns="44450" anchor="ctr"/>
          <a:lstStyle/>
          <a:p>
            <a:pPr>
              <a:defRPr/>
            </a:pPr>
            <a:endParaRPr lang="en-IE">
              <a:effectLst>
                <a:outerShdw blurRad="38100" dist="38100" dir="2700000" algn="tl">
                  <a:srgbClr val="C0C0C0"/>
                </a:outerShdw>
              </a:effectLst>
            </a:endParaRPr>
          </a:p>
        </p:txBody>
      </p:sp>
      <p:sp>
        <p:nvSpPr>
          <p:cNvPr id="36867" name="Rectangle 3"/>
          <p:cNvSpPr>
            <a:spLocks noChangeArrowheads="1"/>
          </p:cNvSpPr>
          <p:nvPr/>
        </p:nvSpPr>
        <p:spPr bwMode="auto">
          <a:xfrm>
            <a:off x="3165123" y="6248400"/>
            <a:ext cx="2813756" cy="457200"/>
          </a:xfrm>
          <a:prstGeom prst="rect">
            <a:avLst/>
          </a:prstGeom>
          <a:noFill/>
          <a:ln w="9525">
            <a:noFill/>
            <a:miter lim="800000"/>
            <a:headEnd/>
            <a:tailEnd/>
          </a:ln>
          <a:effectLst/>
        </p:spPr>
        <p:txBody>
          <a:bodyPr wrap="none" lIns="92075" tIns="44450" rIns="92075" bIns="44450" anchor="ctr"/>
          <a:lstStyle/>
          <a:p>
            <a:pPr algn="ctr">
              <a:defRPr/>
            </a:pPr>
            <a:endParaRPr lang="en-IE">
              <a:effectLst>
                <a:outerShdw blurRad="38100" dist="38100" dir="2700000" algn="tl">
                  <a:srgbClr val="C0C0C0"/>
                </a:outerShdw>
              </a:effectLst>
            </a:endParaRPr>
          </a:p>
        </p:txBody>
      </p:sp>
      <p:sp>
        <p:nvSpPr>
          <p:cNvPr id="36868" name="Rectangle 4"/>
          <p:cNvSpPr>
            <a:spLocks noGrp="1" noChangeArrowheads="1"/>
          </p:cNvSpPr>
          <p:nvPr>
            <p:ph type="title"/>
          </p:nvPr>
        </p:nvSpPr>
        <p:spPr>
          <a:xfrm>
            <a:off x="677333" y="228600"/>
            <a:ext cx="7620000" cy="1176338"/>
          </a:xfrm>
          <a:effectLst>
            <a:outerShdw dist="35921" dir="2700000" algn="ctr" rotWithShape="0">
              <a:srgbClr val="000000"/>
            </a:outerShdw>
          </a:effectLst>
        </p:spPr>
        <p:txBody>
          <a:bodyPr/>
          <a:lstStyle/>
          <a:p>
            <a:pPr>
              <a:defRPr/>
            </a:pPr>
            <a:r>
              <a:rPr lang="en-US" sz="4800" dirty="0" smtClean="0">
                <a:latin typeface="Arial" pitchFamily="34" charset="0"/>
                <a:cs typeface="Arial" pitchFamily="34" charset="0"/>
              </a:rPr>
              <a:t>The  HEADS  concept</a:t>
            </a:r>
            <a:endParaRPr lang="en-US" sz="4800" dirty="0">
              <a:latin typeface="Arial" pitchFamily="34" charset="0"/>
              <a:cs typeface="Arial" pitchFamily="34" charset="0"/>
            </a:endParaRPr>
          </a:p>
        </p:txBody>
      </p:sp>
      <p:sp>
        <p:nvSpPr>
          <p:cNvPr id="1030" name="Rectangle 5"/>
          <p:cNvSpPr>
            <a:spLocks noGrp="1" noChangeArrowheads="1"/>
          </p:cNvSpPr>
          <p:nvPr>
            <p:ph type="body" sz="half" idx="1"/>
          </p:nvPr>
        </p:nvSpPr>
        <p:spPr>
          <a:xfrm>
            <a:off x="527756" y="1533526"/>
            <a:ext cx="7329311" cy="4943475"/>
          </a:xfrm>
          <a:noFill/>
        </p:spPr>
        <p:txBody>
          <a:bodyPr/>
          <a:lstStyle/>
          <a:p>
            <a:r>
              <a:rPr lang="en-US" sz="4800" dirty="0" smtClean="0">
                <a:latin typeface="Arial" pitchFamily="34" charset="0"/>
                <a:cs typeface="Arial" pitchFamily="34" charset="0"/>
              </a:rPr>
              <a:t>H</a:t>
            </a:r>
            <a:r>
              <a:rPr lang="en-US" sz="2800" dirty="0" smtClean="0">
                <a:latin typeface="Arial" pitchFamily="34" charset="0"/>
                <a:cs typeface="Arial" pitchFamily="34" charset="0"/>
              </a:rPr>
              <a:t>ome </a:t>
            </a:r>
          </a:p>
          <a:p>
            <a:r>
              <a:rPr lang="en-US" sz="4800" dirty="0" smtClean="0">
                <a:latin typeface="Arial" pitchFamily="34" charset="0"/>
                <a:cs typeface="Arial" pitchFamily="34" charset="0"/>
              </a:rPr>
              <a:t>E</a:t>
            </a:r>
            <a:r>
              <a:rPr lang="en-US" sz="2800" dirty="0" smtClean="0">
                <a:latin typeface="Arial" pitchFamily="34" charset="0"/>
                <a:cs typeface="Arial" pitchFamily="34" charset="0"/>
              </a:rPr>
              <a:t>ducation, </a:t>
            </a:r>
            <a:r>
              <a:rPr lang="en-US" sz="4800" dirty="0" smtClean="0">
                <a:latin typeface="Arial" pitchFamily="34" charset="0"/>
                <a:cs typeface="Arial" pitchFamily="34" charset="0"/>
              </a:rPr>
              <a:t>E</a:t>
            </a:r>
            <a:r>
              <a:rPr lang="en-US" sz="2800" dirty="0" smtClean="0">
                <a:latin typeface="Arial" pitchFamily="34" charset="0"/>
                <a:cs typeface="Arial" pitchFamily="34" charset="0"/>
              </a:rPr>
              <a:t>ating</a:t>
            </a:r>
          </a:p>
          <a:p>
            <a:r>
              <a:rPr lang="en-US" sz="4800" dirty="0" smtClean="0">
                <a:latin typeface="Arial" pitchFamily="34" charset="0"/>
                <a:cs typeface="Arial" pitchFamily="34" charset="0"/>
              </a:rPr>
              <a:t>A</a:t>
            </a:r>
            <a:r>
              <a:rPr lang="en-US" sz="2800" dirty="0" smtClean="0">
                <a:latin typeface="Arial" pitchFamily="34" charset="0"/>
                <a:cs typeface="Arial" pitchFamily="34" charset="0"/>
              </a:rPr>
              <a:t>ctivities, </a:t>
            </a:r>
            <a:r>
              <a:rPr lang="en-US" sz="2800" dirty="0" smtClean="0">
                <a:solidFill>
                  <a:srgbClr val="FF0000"/>
                </a:solidFill>
                <a:latin typeface="Arial" pitchFamily="34" charset="0"/>
                <a:cs typeface="Arial" pitchFamily="34" charset="0"/>
              </a:rPr>
              <a:t>including internet</a:t>
            </a:r>
          </a:p>
          <a:p>
            <a:r>
              <a:rPr lang="en-US" sz="4800" dirty="0" smtClean="0">
                <a:latin typeface="Arial" pitchFamily="34" charset="0"/>
                <a:cs typeface="Arial" pitchFamily="34" charset="0"/>
              </a:rPr>
              <a:t>D</a:t>
            </a:r>
            <a:r>
              <a:rPr lang="en-US" sz="2800" dirty="0" smtClean="0">
                <a:latin typeface="Arial" pitchFamily="34" charset="0"/>
                <a:cs typeface="Arial" pitchFamily="34" charset="0"/>
              </a:rPr>
              <a:t>rugs </a:t>
            </a:r>
          </a:p>
          <a:p>
            <a:r>
              <a:rPr lang="en-US" sz="4800" dirty="0" smtClean="0">
                <a:latin typeface="Arial" pitchFamily="34" charset="0"/>
                <a:cs typeface="Arial" pitchFamily="34" charset="0"/>
              </a:rPr>
              <a:t>S</a:t>
            </a:r>
            <a:r>
              <a:rPr lang="en-US" sz="2800" dirty="0" smtClean="0">
                <a:latin typeface="Arial" pitchFamily="34" charset="0"/>
                <a:cs typeface="Arial" pitchFamily="34" charset="0"/>
              </a:rPr>
              <a:t>exuality/Safety/Suicide</a:t>
            </a:r>
            <a:br>
              <a:rPr lang="en-US" sz="2800" dirty="0" smtClean="0">
                <a:latin typeface="Arial" pitchFamily="34" charset="0"/>
                <a:cs typeface="Arial" pitchFamily="34" charset="0"/>
              </a:rPr>
            </a:br>
            <a:r>
              <a:rPr lang="en-US" sz="2800" dirty="0" smtClean="0">
                <a:latin typeface="Arial" pitchFamily="34" charset="0"/>
                <a:cs typeface="Arial" pitchFamily="34" charset="0"/>
              </a:rPr>
              <a:t>  </a:t>
            </a:r>
          </a:p>
        </p:txBody>
      </p:sp>
      <p:graphicFrame>
        <p:nvGraphicFramePr>
          <p:cNvPr id="1026" name="Object 2"/>
          <p:cNvGraphicFramePr>
            <a:graphicFrameLocks noGrp="1"/>
          </p:cNvGraphicFramePr>
          <p:nvPr>
            <p:ph type="clipArt" sz="half" idx="2"/>
          </p:nvPr>
        </p:nvGraphicFramePr>
        <p:xfrm>
          <a:off x="6440312" y="1638300"/>
          <a:ext cx="2311400" cy="3175000"/>
        </p:xfrm>
        <a:graphic>
          <a:graphicData uri="http://schemas.openxmlformats.org/presentationml/2006/ole">
            <mc:AlternateContent xmlns:mc="http://schemas.openxmlformats.org/markup-compatibility/2006">
              <mc:Choice xmlns:v="urn:schemas-microsoft-com:vml" Requires="v">
                <p:oleObj spid="_x0000_s16390" r:id="rId4" imgW="2422440" imgH="2593800" progId="">
                  <p:embed/>
                </p:oleObj>
              </mc:Choice>
              <mc:Fallback>
                <p:oleObj r:id="rId4" imgW="2422440" imgH="2593800" progId="">
                  <p:embed/>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0312" y="1638300"/>
                        <a:ext cx="2311400" cy="3175000"/>
                      </a:xfrm>
                      <a:prstGeom prst="rect">
                        <a:avLst/>
                      </a:prstGeom>
                      <a:noFill/>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pic>
                </p:oleObj>
              </mc:Fallback>
            </mc:AlternateContent>
          </a:graphicData>
        </a:graphic>
      </p:graphicFrame>
      <p:sp>
        <p:nvSpPr>
          <p:cNvPr id="36871" name="Rectangle 7"/>
          <p:cNvSpPr>
            <a:spLocks noChangeArrowheads="1"/>
          </p:cNvSpPr>
          <p:nvPr/>
        </p:nvSpPr>
        <p:spPr bwMode="auto">
          <a:xfrm>
            <a:off x="685800" y="6248400"/>
            <a:ext cx="2209800" cy="381000"/>
          </a:xfrm>
          <a:prstGeom prst="rect">
            <a:avLst/>
          </a:prstGeom>
          <a:noFill/>
          <a:ln w="9525">
            <a:noFill/>
            <a:miter lim="800000"/>
            <a:headEnd/>
            <a:tailEnd/>
          </a:ln>
          <a:effectLst/>
        </p:spPr>
        <p:txBody>
          <a:bodyPr lIns="88900" tIns="44450" rIns="88900" bIns="44450"/>
          <a:lstStyle/>
          <a:p>
            <a:pPr defTabSz="762000">
              <a:spcBef>
                <a:spcPct val="50000"/>
              </a:spcBef>
              <a:defRPr/>
            </a:pPr>
            <a:endParaRPr lang="en-IE">
              <a:effectLst>
                <a:outerShdw blurRad="38100" dist="38100" dir="2700000" algn="tl">
                  <a:srgbClr val="C0C0C0"/>
                </a:outerShdw>
              </a:effectLst>
            </a:endParaRPr>
          </a:p>
        </p:txBody>
      </p:sp>
      <p:sp>
        <p:nvSpPr>
          <p:cNvPr id="36872" name="Rectangle 8"/>
          <p:cNvSpPr>
            <a:spLocks noChangeArrowheads="1"/>
          </p:cNvSpPr>
          <p:nvPr/>
        </p:nvSpPr>
        <p:spPr bwMode="auto">
          <a:xfrm>
            <a:off x="3124200" y="6248400"/>
            <a:ext cx="2895600" cy="457200"/>
          </a:xfrm>
          <a:prstGeom prst="rect">
            <a:avLst/>
          </a:prstGeom>
          <a:noFill/>
          <a:ln w="9525">
            <a:noFill/>
            <a:miter lim="800000"/>
            <a:headEnd/>
            <a:tailEnd/>
          </a:ln>
          <a:effectLst/>
        </p:spPr>
        <p:txBody>
          <a:bodyPr lIns="88900" tIns="44450" rIns="88900" bIns="44450"/>
          <a:lstStyle/>
          <a:p>
            <a:pPr defTabSz="762000">
              <a:spcBef>
                <a:spcPct val="50000"/>
              </a:spcBef>
              <a:defRPr/>
            </a:pPr>
            <a:endParaRPr lang="en-IE">
              <a:effectLst>
                <a:outerShdw blurRad="38100" dist="38100" dir="2700000" algn="tl">
                  <a:srgbClr val="C0C0C0"/>
                </a:outerShdw>
              </a:effectLst>
            </a:endParaRPr>
          </a:p>
        </p:txBody>
      </p:sp>
      <p:sp>
        <p:nvSpPr>
          <p:cNvPr id="1033" name="Rectangle 9"/>
          <p:cNvSpPr>
            <a:spLocks noChangeArrowheads="1"/>
          </p:cNvSpPr>
          <p:nvPr/>
        </p:nvSpPr>
        <p:spPr bwMode="auto">
          <a:xfrm>
            <a:off x="5940152" y="6093296"/>
            <a:ext cx="2980267" cy="401638"/>
          </a:xfrm>
          <a:prstGeom prst="rect">
            <a:avLst/>
          </a:prstGeom>
          <a:noFill/>
          <a:ln w="9525">
            <a:noFill/>
            <a:miter lim="800000"/>
            <a:headEnd/>
            <a:tailEnd/>
          </a:ln>
        </p:spPr>
        <p:txBody>
          <a:bodyPr lIns="92075" tIns="46038" rIns="92075" bIns="46038">
            <a:spAutoFit/>
          </a:bodyPr>
          <a:lstStyle/>
          <a:p>
            <a:pPr defTabSz="762000">
              <a:spcBef>
                <a:spcPct val="50000"/>
              </a:spcBef>
            </a:pPr>
            <a:r>
              <a:rPr lang="en-US" sz="2000" i="1" dirty="0" err="1">
                <a:solidFill>
                  <a:srgbClr val="000099"/>
                </a:solidFill>
              </a:rPr>
              <a:t>Goldenring</a:t>
            </a:r>
            <a:r>
              <a:rPr lang="en-US" sz="2000" i="1" dirty="0">
                <a:solidFill>
                  <a:srgbClr val="000099"/>
                </a:solidFill>
              </a:rPr>
              <a:t> &amp; Cohen 2004</a:t>
            </a:r>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87778" y="44450"/>
            <a:ext cx="7340600" cy="1143000"/>
          </a:xfrm>
        </p:spPr>
        <p:txBody>
          <a:bodyPr/>
          <a:lstStyle/>
          <a:p>
            <a:r>
              <a:rPr lang="fr-FR" sz="5400" smtClean="0"/>
              <a:t>Assessement</a:t>
            </a:r>
          </a:p>
        </p:txBody>
      </p:sp>
      <p:sp>
        <p:nvSpPr>
          <p:cNvPr id="28675" name="Rectangle 3"/>
          <p:cNvSpPr>
            <a:spLocks noGrp="1" noChangeArrowheads="1"/>
          </p:cNvSpPr>
          <p:nvPr>
            <p:ph type="body" idx="1"/>
          </p:nvPr>
        </p:nvSpPr>
        <p:spPr>
          <a:xfrm>
            <a:off x="603956" y="1556792"/>
            <a:ext cx="8540044" cy="4495800"/>
          </a:xfrm>
        </p:spPr>
        <p:txBody>
          <a:bodyPr/>
          <a:lstStyle/>
          <a:p>
            <a:pPr>
              <a:lnSpc>
                <a:spcPct val="90000"/>
              </a:lnSpc>
            </a:pPr>
            <a:r>
              <a:rPr lang="fr-FR" sz="2400" dirty="0" smtClean="0"/>
              <a:t>EVOLUTION OF INTERNET USE</a:t>
            </a:r>
          </a:p>
          <a:p>
            <a:pPr lvl="1">
              <a:lnSpc>
                <a:spcPct val="90000"/>
              </a:lnSpc>
              <a:buFont typeface="Wingdings" pitchFamily="2" charset="2"/>
              <a:buChar char="§"/>
            </a:pPr>
            <a:r>
              <a:rPr lang="fr-FR" sz="2000" dirty="0" smtClean="0"/>
              <a:t>Age </a:t>
            </a:r>
            <a:r>
              <a:rPr lang="fr-FR" sz="2000" dirty="0" err="1" smtClean="0"/>
              <a:t>at</a:t>
            </a:r>
            <a:r>
              <a:rPr lang="fr-FR" sz="2000" dirty="0" smtClean="0"/>
              <a:t> </a:t>
            </a:r>
            <a:r>
              <a:rPr lang="fr-FR" sz="2000" dirty="0" err="1" smtClean="0"/>
              <a:t>which</a:t>
            </a:r>
            <a:r>
              <a:rPr lang="fr-FR" sz="2000" dirty="0" smtClean="0"/>
              <a:t> </a:t>
            </a:r>
            <a:r>
              <a:rPr lang="fr-FR" sz="2000" dirty="0" err="1" smtClean="0"/>
              <a:t>was</a:t>
            </a:r>
            <a:r>
              <a:rPr lang="fr-FR" sz="2000" dirty="0" smtClean="0"/>
              <a:t> </a:t>
            </a:r>
            <a:r>
              <a:rPr lang="fr-FR" sz="2000" dirty="0" err="1" smtClean="0"/>
              <a:t>started</a:t>
            </a:r>
            <a:r>
              <a:rPr lang="fr-FR" sz="2000" dirty="0" smtClean="0"/>
              <a:t>, </a:t>
            </a:r>
            <a:r>
              <a:rPr lang="fr-FR" sz="2000" dirty="0" err="1" smtClean="0"/>
              <a:t>frequency</a:t>
            </a:r>
            <a:r>
              <a:rPr lang="fr-FR" sz="2000" dirty="0" smtClean="0"/>
              <a:t>, </a:t>
            </a:r>
            <a:r>
              <a:rPr lang="fr-FR" sz="2000" dirty="0" err="1" smtClean="0"/>
              <a:t>amount</a:t>
            </a:r>
            <a:r>
              <a:rPr lang="fr-FR" sz="2000" dirty="0" smtClean="0"/>
              <a:t> of time </a:t>
            </a:r>
            <a:r>
              <a:rPr lang="fr-FR" sz="2000" dirty="0" err="1" smtClean="0"/>
              <a:t>spent</a:t>
            </a:r>
            <a:r>
              <a:rPr lang="fr-FR" sz="2000" dirty="0" smtClean="0"/>
              <a:t>, </a:t>
            </a:r>
            <a:br>
              <a:rPr lang="fr-FR" sz="2000" dirty="0" smtClean="0"/>
            </a:br>
            <a:r>
              <a:rPr lang="fr-FR" sz="2000" dirty="0" smtClean="0"/>
              <a:t>type os use, </a:t>
            </a:r>
            <a:r>
              <a:rPr lang="fr-FR" sz="2000" dirty="0" err="1" smtClean="0"/>
              <a:t>circumstances</a:t>
            </a:r>
            <a:r>
              <a:rPr lang="fr-FR" sz="2000" dirty="0" smtClean="0"/>
              <a:t>, </a:t>
            </a:r>
            <a:r>
              <a:rPr lang="fr-FR" sz="2000" dirty="0" err="1" smtClean="0"/>
              <a:t>alone</a:t>
            </a:r>
            <a:r>
              <a:rPr lang="fr-FR" sz="2000" dirty="0" smtClean="0"/>
              <a:t> or </a:t>
            </a:r>
            <a:r>
              <a:rPr lang="fr-FR" sz="2000" dirty="0" err="1" smtClean="0"/>
              <a:t>with</a:t>
            </a:r>
            <a:r>
              <a:rPr lang="fr-FR" sz="2000" dirty="0" smtClean="0"/>
              <a:t> mates, </a:t>
            </a:r>
            <a:r>
              <a:rPr lang="fr-FR" sz="2000" dirty="0" err="1" smtClean="0"/>
              <a:t>tolerance</a:t>
            </a:r>
            <a:r>
              <a:rPr lang="fr-FR" sz="2000" dirty="0" smtClean="0"/>
              <a:t> to </a:t>
            </a:r>
            <a:r>
              <a:rPr lang="fr-FR" sz="2000" dirty="0" err="1" smtClean="0"/>
              <a:t>withdrawal</a:t>
            </a:r>
            <a:r>
              <a:rPr lang="fr-FR" sz="2000" dirty="0" smtClean="0"/>
              <a:t> </a:t>
            </a:r>
          </a:p>
          <a:p>
            <a:pPr lvl="1">
              <a:lnSpc>
                <a:spcPct val="90000"/>
              </a:lnSpc>
              <a:buFont typeface="Wingdings" pitchFamily="2" charset="2"/>
              <a:buChar char="§"/>
            </a:pPr>
            <a:r>
              <a:rPr lang="fr-FR" sz="2000" dirty="0" err="1" smtClean="0"/>
              <a:t>Perceived</a:t>
            </a:r>
            <a:r>
              <a:rPr lang="fr-FR" sz="2000" dirty="0" smtClean="0"/>
              <a:t> </a:t>
            </a:r>
            <a:r>
              <a:rPr lang="fr-FR" sz="2000" dirty="0" err="1" smtClean="0"/>
              <a:t>reasons</a:t>
            </a:r>
            <a:r>
              <a:rPr lang="fr-FR" sz="2000" dirty="0" smtClean="0"/>
              <a:t> for internet use, </a:t>
            </a:r>
            <a:r>
              <a:rPr lang="fr-FR" sz="2000" dirty="0" err="1" smtClean="0"/>
              <a:t>perceived</a:t>
            </a:r>
            <a:r>
              <a:rPr lang="fr-FR" sz="2000" dirty="0" smtClean="0"/>
              <a:t> </a:t>
            </a:r>
            <a:r>
              <a:rPr lang="fr-FR" sz="2000" dirty="0" err="1" smtClean="0"/>
              <a:t>meaning</a:t>
            </a:r>
            <a:r>
              <a:rPr lang="fr-FR" sz="2000" dirty="0" smtClean="0"/>
              <a:t> </a:t>
            </a:r>
          </a:p>
          <a:p>
            <a:pPr lvl="1">
              <a:lnSpc>
                <a:spcPct val="90000"/>
              </a:lnSpc>
              <a:buFont typeface="Wingdings" pitchFamily="2" charset="2"/>
              <a:buChar char="§"/>
            </a:pPr>
            <a:r>
              <a:rPr lang="fr-FR" sz="2000" dirty="0" err="1" smtClean="0"/>
              <a:t>Loss</a:t>
            </a:r>
            <a:r>
              <a:rPr lang="fr-FR" sz="2000" dirty="0" smtClean="0"/>
              <a:t> of control over internet use</a:t>
            </a:r>
            <a:br>
              <a:rPr lang="fr-FR" sz="2000" dirty="0" smtClean="0"/>
            </a:br>
            <a:endParaRPr lang="fr-FR" sz="2000" dirty="0" smtClean="0"/>
          </a:p>
          <a:p>
            <a:pPr>
              <a:lnSpc>
                <a:spcPct val="90000"/>
              </a:lnSpc>
            </a:pPr>
            <a:r>
              <a:rPr lang="fr-FR" sz="2400" dirty="0" smtClean="0"/>
              <a:t>CONSEQUENCES  </a:t>
            </a:r>
          </a:p>
          <a:p>
            <a:pPr lvl="1">
              <a:lnSpc>
                <a:spcPct val="90000"/>
              </a:lnSpc>
              <a:buFont typeface="Wingdings" pitchFamily="2" charset="2"/>
              <a:buChar char="§"/>
            </a:pPr>
            <a:r>
              <a:rPr lang="fr-FR" sz="2000" dirty="0" err="1" smtClean="0"/>
              <a:t>School</a:t>
            </a:r>
            <a:r>
              <a:rPr lang="fr-FR" sz="2000" dirty="0" smtClean="0"/>
              <a:t> </a:t>
            </a:r>
            <a:r>
              <a:rPr lang="fr-FR" sz="2000" dirty="0" err="1" smtClean="0"/>
              <a:t>failure</a:t>
            </a:r>
            <a:r>
              <a:rPr lang="fr-FR" sz="2000" dirty="0" smtClean="0"/>
              <a:t>, health </a:t>
            </a:r>
            <a:r>
              <a:rPr lang="fr-FR" sz="2000" dirty="0" err="1" smtClean="0"/>
              <a:t>problems</a:t>
            </a:r>
            <a:r>
              <a:rPr lang="fr-FR" sz="2000" dirty="0" smtClean="0"/>
              <a:t>, </a:t>
            </a:r>
            <a:r>
              <a:rPr lang="fr-FR" sz="2000" dirty="0" err="1" smtClean="0"/>
              <a:t>debts</a:t>
            </a:r>
            <a:r>
              <a:rPr lang="fr-FR" sz="2000" dirty="0" smtClean="0"/>
              <a:t>, struggle </a:t>
            </a:r>
            <a:r>
              <a:rPr lang="fr-FR" sz="2000" dirty="0" err="1" smtClean="0"/>
              <a:t>with</a:t>
            </a:r>
            <a:r>
              <a:rPr lang="fr-FR" sz="2000" dirty="0" smtClean="0"/>
              <a:t> parents</a:t>
            </a:r>
            <a:br>
              <a:rPr lang="fr-FR" sz="2000" dirty="0" smtClean="0"/>
            </a:br>
            <a:endParaRPr lang="fr-FR" sz="2000" dirty="0" smtClean="0"/>
          </a:p>
          <a:p>
            <a:pPr>
              <a:lnSpc>
                <a:spcPct val="90000"/>
              </a:lnSpc>
            </a:pPr>
            <a:r>
              <a:rPr lang="fr-FR" sz="2400" dirty="0" smtClean="0"/>
              <a:t>PSYCHOSOCIAL FUNCTIONING &amp; BACKGROUND</a:t>
            </a:r>
          </a:p>
          <a:p>
            <a:pPr lvl="1">
              <a:lnSpc>
                <a:spcPct val="90000"/>
              </a:lnSpc>
              <a:buFont typeface="Wingdings" pitchFamily="2" charset="2"/>
              <a:buChar char="§"/>
            </a:pPr>
            <a:r>
              <a:rPr lang="fr-FR" sz="2000" dirty="0" err="1" smtClean="0"/>
              <a:t>Other</a:t>
            </a:r>
            <a:r>
              <a:rPr lang="fr-FR" sz="2000" dirty="0" smtClean="0"/>
              <a:t> </a:t>
            </a:r>
            <a:r>
              <a:rPr lang="fr-FR" sz="2000" dirty="0" err="1" smtClean="0"/>
              <a:t>activities</a:t>
            </a:r>
            <a:r>
              <a:rPr lang="fr-FR" sz="2000" dirty="0" smtClean="0"/>
              <a:t> and </a:t>
            </a:r>
            <a:r>
              <a:rPr lang="fr-FR" sz="2000" dirty="0" err="1" smtClean="0"/>
              <a:t>interest</a:t>
            </a:r>
            <a:r>
              <a:rPr lang="fr-FR" sz="2000" dirty="0" smtClean="0"/>
              <a:t>, profile of </a:t>
            </a:r>
            <a:r>
              <a:rPr lang="fr-FR" sz="2000" dirty="0" err="1" smtClean="0"/>
              <a:t>friends</a:t>
            </a:r>
            <a:r>
              <a:rPr lang="fr-FR" sz="2000" dirty="0" smtClean="0"/>
              <a:t>, substance use..</a:t>
            </a:r>
          </a:p>
          <a:p>
            <a:pPr lvl="1">
              <a:lnSpc>
                <a:spcPct val="90000"/>
              </a:lnSpc>
              <a:buFont typeface="Wingdings" pitchFamily="2" charset="2"/>
              <a:buChar char="§"/>
            </a:pPr>
            <a:r>
              <a:rPr lang="fr-FR" sz="2000" dirty="0" err="1" smtClean="0"/>
              <a:t>Family</a:t>
            </a:r>
            <a:r>
              <a:rPr lang="fr-FR" sz="2000" dirty="0" smtClean="0"/>
              <a:t> </a:t>
            </a:r>
            <a:r>
              <a:rPr lang="fr-FR" sz="2000" dirty="0" err="1" smtClean="0"/>
              <a:t>functionning</a:t>
            </a:r>
            <a:r>
              <a:rPr lang="fr-FR" sz="2000" dirty="0" smtClean="0"/>
              <a:t> </a:t>
            </a: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548680"/>
            <a:ext cx="8686800" cy="1371600"/>
          </a:xfrm>
        </p:spPr>
        <p:txBody>
          <a:bodyPr/>
          <a:lstStyle/>
          <a:p>
            <a:r>
              <a:rPr lang="fr-CH" dirty="0" smtClean="0"/>
              <a:t>EUTEACH WEBSITE</a:t>
            </a:r>
            <a:endParaRPr lang="fr-CH" dirty="0"/>
          </a:p>
        </p:txBody>
      </p:sp>
      <p:graphicFrame>
        <p:nvGraphicFramePr>
          <p:cNvPr id="5" name="Espace réservé du contenu 4"/>
          <p:cNvGraphicFramePr>
            <a:graphicFrameLocks noGrp="1"/>
          </p:cNvGraphicFramePr>
          <p:nvPr>
            <p:ph idx="1"/>
          </p:nvPr>
        </p:nvGraphicFramePr>
        <p:xfrm>
          <a:off x="228600" y="2367915"/>
          <a:ext cx="8686800" cy="3474720"/>
        </p:xfrm>
        <a:graphic>
          <a:graphicData uri="http://schemas.openxmlformats.org/drawingml/2006/table">
            <a:tbl>
              <a:tblPr/>
              <a:tblGrid>
                <a:gridCol w="8686800"/>
              </a:tblGrid>
              <a:tr h="2117775">
                <a:tc>
                  <a:txBody>
                    <a:bodyPr/>
                    <a:lstStyle/>
                    <a:p>
                      <a:pPr>
                        <a:spcAft>
                          <a:spcPts val="0"/>
                        </a:spcAft>
                      </a:pPr>
                      <a:r>
                        <a:rPr lang="en-US" sz="1200" b="1" i="1" u="sng">
                          <a:latin typeface="Calibri"/>
                          <a:ea typeface="Times New Roman"/>
                          <a:cs typeface="Times New Roman"/>
                        </a:rPr>
                        <a:t>Entry Scenarios</a:t>
                      </a:r>
                      <a:endParaRPr lang="fr-CH" sz="1200">
                        <a:latin typeface="Times New Roman"/>
                        <a:ea typeface="Times New Roman"/>
                        <a:cs typeface="Times New Roman"/>
                      </a:endParaRPr>
                    </a:p>
                    <a:p>
                      <a:pPr>
                        <a:spcAft>
                          <a:spcPts val="0"/>
                        </a:spcAft>
                      </a:pPr>
                      <a:r>
                        <a:rPr lang="en-US" sz="1200" i="1">
                          <a:latin typeface="Calibri"/>
                          <a:ea typeface="Times New Roman"/>
                          <a:cs typeface="Times New Roman"/>
                        </a:rPr>
                        <a:t>The entry scenarios address a variety of issues and problems associated with the module topic. They may be used at the beginning of the course to stimulate the students to identify their own needs and interests. The results may be utilized by the individual to assess own learning process, or be integrated with class objectives.</a:t>
                      </a:r>
                      <a:endParaRPr lang="fr-CH" sz="1200">
                        <a:latin typeface="Times New Roman"/>
                        <a:ea typeface="Times New Roman"/>
                        <a:cs typeface="Times New Roman"/>
                      </a:endParaRPr>
                    </a:p>
                    <a:p>
                      <a:pPr>
                        <a:spcAft>
                          <a:spcPts val="0"/>
                        </a:spcAft>
                      </a:pPr>
                      <a:r>
                        <a:rPr lang="en-US" sz="1200">
                          <a:latin typeface="Calibri"/>
                          <a:ea typeface="Times New Roman"/>
                          <a:cs typeface="Times New Roman"/>
                        </a:rPr>
                        <a:t>1. A 15 year old boy is brought to your office as he is – according to the parents – spending too much time on internet (~3 hours during weekdays and 6-8 hours on Saturday and Sunday). He has his own mobile and his own computer, plus a wide screen in his own room. His grades have recently dropped and he has difficulties in getting up in the morning. The boy, Adam, denies any problem and just thinks that his parents are old-fashioned. He is very successful in online gaming and has a lot of foreign friends with whom to discuss. He has still sportive activities and also goes out with friends on Friday or/and Saturday evening.  He wants to become a trader in the future and is also interested in following Actions and Indices on specialized trading sites. He has a girlfriend and has had both protected and unprotected intercourse with her and occasionally looks at porn videos. He smokes cigarette (1/2 each a day) and smokes cannabis during the week-end. He feels in good health. His relations with his parents are fair: they object to his use of internet but otherwise are supportive and friendly. He has no brother/sister.</a:t>
                      </a:r>
                      <a:endParaRPr lang="fr-CH" sz="1200">
                        <a:latin typeface="Times New Roman"/>
                        <a:ea typeface="Times New Roman"/>
                        <a:cs typeface="Times New Roman"/>
                      </a:endParaRPr>
                    </a:p>
                  </a:txBody>
                  <a:tcPr marL="66180" marR="66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58888">
                <a:tc>
                  <a:txBody>
                    <a:bodyPr/>
                    <a:lstStyle/>
                    <a:p>
                      <a:pPr>
                        <a:spcAft>
                          <a:spcPts val="0"/>
                        </a:spcAft>
                      </a:pPr>
                      <a:r>
                        <a:rPr lang="en-US" sz="1200" b="1" u="sng" dirty="0">
                          <a:latin typeface="Calibri"/>
                          <a:ea typeface="Times New Roman"/>
                          <a:cs typeface="Times New Roman"/>
                        </a:rPr>
                        <a:t>General Goals for Learners</a:t>
                      </a:r>
                      <a:r>
                        <a:rPr lang="en-US" sz="1200" u="sng" dirty="0">
                          <a:latin typeface="Calibri"/>
                          <a:ea typeface="Times New Roman"/>
                          <a:cs typeface="Times New Roman"/>
                        </a:rPr>
                        <a:t/>
                      </a:r>
                      <a:br>
                        <a:rPr lang="en-US" sz="1200" u="sng" dirty="0">
                          <a:latin typeface="Calibri"/>
                          <a:ea typeface="Times New Roman"/>
                          <a:cs typeface="Times New Roman"/>
                        </a:rPr>
                      </a:br>
                      <a:r>
                        <a:rPr lang="en-US" sz="1200" i="1" dirty="0">
                          <a:latin typeface="Calibri"/>
                          <a:ea typeface="Times New Roman"/>
                          <a:cs typeface="Times New Roman"/>
                        </a:rPr>
                        <a:t>by completing the module the participant will be able to:</a:t>
                      </a:r>
                      <a:endParaRPr lang="fr-CH" sz="1200" dirty="0">
                        <a:latin typeface="Times New Roman"/>
                        <a:ea typeface="Times New Roman"/>
                        <a:cs typeface="Times New Roman"/>
                      </a:endParaRPr>
                    </a:p>
                    <a:p>
                      <a:pPr marL="342900" lvl="0" indent="-342900">
                        <a:spcAft>
                          <a:spcPts val="0"/>
                        </a:spcAft>
                        <a:buFont typeface="+mj-lt"/>
                        <a:buAutoNum type="arabicPeriod"/>
                        <a:tabLst>
                          <a:tab pos="457200" algn="l"/>
                        </a:tabLst>
                      </a:pPr>
                      <a:r>
                        <a:rPr lang="en-US" sz="1200" dirty="0">
                          <a:latin typeface="Calibri"/>
                          <a:ea typeface="Times New Roman"/>
                          <a:cs typeface="Times New Roman"/>
                        </a:rPr>
                        <a:t>Understand the range of internet uses among adolescents and their various meaning</a:t>
                      </a:r>
                      <a:endParaRPr lang="fr-CH" sz="1200" dirty="0">
                        <a:latin typeface="Times New Roman"/>
                        <a:ea typeface="Times New Roman"/>
                        <a:cs typeface="Times New Roman"/>
                      </a:endParaRPr>
                    </a:p>
                    <a:p>
                      <a:pPr marL="342900" lvl="0" indent="-342900">
                        <a:spcAft>
                          <a:spcPts val="0"/>
                        </a:spcAft>
                        <a:buFont typeface="+mj-lt"/>
                        <a:buAutoNum type="arabicPeriod"/>
                        <a:tabLst>
                          <a:tab pos="457200" algn="l"/>
                        </a:tabLst>
                      </a:pPr>
                      <a:r>
                        <a:rPr lang="en-US" sz="1200" dirty="0">
                          <a:latin typeface="Calibri"/>
                          <a:ea typeface="Times New Roman"/>
                          <a:cs typeface="Times New Roman"/>
                        </a:rPr>
                        <a:t>Assess the positive and possible harmful impact of internet  on adolescent health and development</a:t>
                      </a:r>
                      <a:endParaRPr lang="fr-CH" sz="1200" dirty="0">
                        <a:latin typeface="Times New Roman"/>
                        <a:ea typeface="Times New Roman"/>
                        <a:cs typeface="Times New Roman"/>
                      </a:endParaRPr>
                    </a:p>
                    <a:p>
                      <a:pPr marL="342900" lvl="0" indent="-342900">
                        <a:spcAft>
                          <a:spcPts val="0"/>
                        </a:spcAft>
                        <a:buFont typeface="+mj-lt"/>
                        <a:buAutoNum type="arabicPeriod"/>
                        <a:tabLst>
                          <a:tab pos="457200" algn="l"/>
                        </a:tabLst>
                      </a:pPr>
                      <a:r>
                        <a:rPr lang="en-US" sz="1200" dirty="0">
                          <a:latin typeface="Calibri"/>
                          <a:ea typeface="Times New Roman"/>
                          <a:cs typeface="Times New Roman"/>
                        </a:rPr>
                        <a:t>Provide counseling to the  adolescent patient and his parents/caregiver; if needed, refer adolescents to specialized professionals</a:t>
                      </a:r>
                      <a:endParaRPr lang="fr-CH" sz="1200" dirty="0">
                        <a:latin typeface="Times New Roman"/>
                        <a:ea typeface="Times New Roman"/>
                        <a:cs typeface="Times New Roman"/>
                      </a:endParaRPr>
                    </a:p>
                    <a:p>
                      <a:pPr marL="342900" lvl="0" indent="-342900">
                        <a:spcAft>
                          <a:spcPts val="0"/>
                        </a:spcAft>
                        <a:buFont typeface="+mj-lt"/>
                        <a:buAutoNum type="arabicPeriod"/>
                        <a:tabLst>
                          <a:tab pos="457200" algn="l"/>
                        </a:tabLst>
                      </a:pPr>
                      <a:r>
                        <a:rPr lang="en-US" sz="1200" dirty="0">
                          <a:latin typeface="Calibri"/>
                          <a:ea typeface="Times New Roman"/>
                          <a:cs typeface="Times New Roman"/>
                        </a:rPr>
                        <a:t>Develop preventive activities within the school and community context</a:t>
                      </a:r>
                      <a:endParaRPr lang="fr-CH" sz="1200" dirty="0">
                        <a:latin typeface="Times New Roman"/>
                        <a:ea typeface="Times New Roman"/>
                        <a:cs typeface="Times New Roman"/>
                      </a:endParaRPr>
                    </a:p>
                  </a:txBody>
                  <a:tcPr marL="66180" marR="661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Espace réservé du numéro de diapositive 3"/>
          <p:cNvSpPr>
            <a:spLocks noGrp="1"/>
          </p:cNvSpPr>
          <p:nvPr>
            <p:ph type="sldNum" sz="quarter" idx="11"/>
          </p:nvPr>
        </p:nvSpPr>
        <p:spPr/>
        <p:txBody>
          <a:bodyPr/>
          <a:lstStyle/>
          <a:p>
            <a:pPr>
              <a:defRPr/>
            </a:pPr>
            <a:fld id="{A5692A95-3AB9-457A-95F5-80E337721622}" type="slidenum">
              <a:rPr lang="en-GB" smtClean="0"/>
              <a:pPr>
                <a:defRPr/>
              </a:pPr>
              <a:t>2</a:t>
            </a:fld>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fr-LU" sz="4000" dirty="0" smtClean="0"/>
              <a:t>THE MEANING OF INTERNET USE</a:t>
            </a:r>
          </a:p>
        </p:txBody>
      </p:sp>
      <p:sp>
        <p:nvSpPr>
          <p:cNvPr id="109571" name="Rectangle 3"/>
          <p:cNvSpPr>
            <a:spLocks noGrp="1" noChangeArrowheads="1"/>
          </p:cNvSpPr>
          <p:nvPr>
            <p:ph type="body" idx="1"/>
          </p:nvPr>
        </p:nvSpPr>
        <p:spPr>
          <a:xfrm>
            <a:off x="1332089" y="1844824"/>
            <a:ext cx="7811911" cy="4648200"/>
          </a:xfrm>
        </p:spPr>
        <p:txBody>
          <a:bodyPr/>
          <a:lstStyle/>
          <a:p>
            <a:pPr marL="609600" indent="-609600">
              <a:buFont typeface="Wingdings" pitchFamily="2" charset="2"/>
              <a:buAutoNum type="arabicPeriod"/>
            </a:pPr>
            <a:r>
              <a:rPr lang="fr-LU" sz="3100" dirty="0" smtClean="0"/>
              <a:t>A </a:t>
            </a:r>
            <a:r>
              <a:rPr lang="fr-LU" sz="3100" dirty="0" err="1" smtClean="0"/>
              <a:t>pleasure</a:t>
            </a:r>
            <a:r>
              <a:rPr lang="fr-LU" sz="3100" dirty="0" smtClean="0"/>
              <a:t> to </a:t>
            </a:r>
            <a:r>
              <a:rPr lang="fr-LU" sz="3100" dirty="0" err="1" smtClean="0"/>
              <a:t>experiment</a:t>
            </a:r>
            <a:r>
              <a:rPr lang="fr-LU" sz="3100" dirty="0" smtClean="0"/>
              <a:t>, to </a:t>
            </a:r>
            <a:r>
              <a:rPr lang="fr-LU" sz="3100" dirty="0" err="1" smtClean="0"/>
              <a:t>build</a:t>
            </a:r>
            <a:r>
              <a:rPr lang="fr-LU" sz="3100" dirty="0" smtClean="0"/>
              <a:t> </a:t>
            </a:r>
            <a:br>
              <a:rPr lang="fr-LU" sz="3100" dirty="0" smtClean="0"/>
            </a:br>
            <a:endParaRPr lang="fr-LU" sz="3100" dirty="0" smtClean="0"/>
          </a:p>
          <a:p>
            <a:pPr marL="609600" indent="-609600">
              <a:buFont typeface="Wingdings" pitchFamily="2" charset="2"/>
              <a:buAutoNum type="arabicPeriod"/>
            </a:pPr>
            <a:r>
              <a:rPr lang="fr-LU" sz="3100" dirty="0" smtClean="0"/>
              <a:t>A </a:t>
            </a:r>
            <a:r>
              <a:rPr lang="fr-LU" sz="3100" dirty="0" err="1" smtClean="0"/>
              <a:t>search</a:t>
            </a:r>
            <a:r>
              <a:rPr lang="fr-LU" sz="3100" dirty="0" smtClean="0"/>
              <a:t> for social connections</a:t>
            </a:r>
            <a:br>
              <a:rPr lang="fr-LU" sz="3100" dirty="0" smtClean="0"/>
            </a:br>
            <a:endParaRPr lang="fr-LU" sz="3100" dirty="0" smtClean="0"/>
          </a:p>
          <a:p>
            <a:pPr marL="609600" indent="-609600">
              <a:buFont typeface="Wingdings" pitchFamily="2" charset="2"/>
              <a:buAutoNum type="arabicPeriod"/>
            </a:pPr>
            <a:r>
              <a:rPr lang="fr-LU" sz="3100" i="1" dirty="0" smtClean="0"/>
              <a:t>The struggle to </a:t>
            </a:r>
            <a:r>
              <a:rPr lang="fr-LU" sz="3100" i="1" dirty="0" err="1" smtClean="0"/>
              <a:t>win</a:t>
            </a:r>
            <a:r>
              <a:rPr lang="fr-LU" sz="3100" i="1" dirty="0" smtClean="0"/>
              <a:t/>
            </a:r>
            <a:br>
              <a:rPr lang="fr-LU" sz="3100" i="1" dirty="0" smtClean="0"/>
            </a:br>
            <a:endParaRPr lang="fr-LU" sz="3100" i="1" dirty="0" smtClean="0"/>
          </a:p>
          <a:p>
            <a:pPr marL="609600" indent="-609600">
              <a:buFont typeface="Wingdings" pitchFamily="2" charset="2"/>
              <a:buAutoNum type="arabicPeriod"/>
            </a:pPr>
            <a:r>
              <a:rPr lang="fr-LU" sz="3100" i="1" dirty="0" smtClean="0"/>
              <a:t>A sensation </a:t>
            </a:r>
            <a:r>
              <a:rPr lang="fr-LU" sz="3100" i="1" dirty="0" err="1" smtClean="0"/>
              <a:t>seeking</a:t>
            </a:r>
            <a:r>
              <a:rPr lang="fr-LU" sz="3100" i="1" dirty="0" smtClean="0"/>
              <a:t> orientation</a:t>
            </a:r>
          </a:p>
          <a:p>
            <a:pPr marL="609600" indent="-609600">
              <a:buFont typeface="Wingdings" pitchFamily="2" charset="2"/>
              <a:buAutoNum type="arabicPeriod"/>
            </a:pPr>
            <a:endParaRPr lang="fr-LU" sz="3100" dirty="0" smtClean="0"/>
          </a:p>
        </p:txBody>
      </p:sp>
      <p:sp>
        <p:nvSpPr>
          <p:cNvPr id="29700" name="Text Box 4"/>
          <p:cNvSpPr txBox="1">
            <a:spLocks noChangeArrowheads="1"/>
          </p:cNvSpPr>
          <p:nvPr/>
        </p:nvSpPr>
        <p:spPr bwMode="auto">
          <a:xfrm>
            <a:off x="5076056" y="5733256"/>
            <a:ext cx="3972049" cy="646331"/>
          </a:xfrm>
          <a:prstGeom prst="rect">
            <a:avLst/>
          </a:prstGeom>
          <a:noFill/>
          <a:ln w="12700">
            <a:noFill/>
            <a:miter lim="800000"/>
            <a:headEnd type="none" w="sm" len="sm"/>
            <a:tailEnd type="none" w="sm" len="sm"/>
          </a:ln>
        </p:spPr>
        <p:txBody>
          <a:bodyPr wrap="none">
            <a:spAutoFit/>
          </a:bodyPr>
          <a:lstStyle/>
          <a:p>
            <a:r>
              <a:rPr lang="fr-LU" sz="1800" i="1" dirty="0" err="1">
                <a:solidFill>
                  <a:srgbClr val="000099"/>
                </a:solidFill>
              </a:rPr>
              <a:t>Tisseron</a:t>
            </a:r>
            <a:r>
              <a:rPr lang="fr-LU" sz="1800" i="1" dirty="0">
                <a:solidFill>
                  <a:srgbClr val="000099"/>
                </a:solidFill>
              </a:rPr>
              <a:t> S. : l’enfant au risque du virtuel</a:t>
            </a:r>
            <a:br>
              <a:rPr lang="fr-LU" sz="1800" i="1" dirty="0">
                <a:solidFill>
                  <a:srgbClr val="000099"/>
                </a:solidFill>
              </a:rPr>
            </a:br>
            <a:r>
              <a:rPr lang="fr-LU" sz="1800" i="1" dirty="0">
                <a:solidFill>
                  <a:srgbClr val="000099"/>
                </a:solidFill>
              </a:rPr>
              <a:t>les quatre ressorts d’une passion,  2006</a:t>
            </a:r>
          </a:p>
        </p:txBody>
      </p:sp>
      <p:cxnSp>
        <p:nvCxnSpPr>
          <p:cNvPr id="29701" name="Connecteur droit 5"/>
          <p:cNvCxnSpPr>
            <a:cxnSpLocks noChangeShapeType="1"/>
          </p:cNvCxnSpPr>
          <p:nvPr/>
        </p:nvCxnSpPr>
        <p:spPr bwMode="auto">
          <a:xfrm flipH="1">
            <a:off x="155222" y="1484313"/>
            <a:ext cx="503767" cy="4479925"/>
          </a:xfrm>
          <a:prstGeom prst="line">
            <a:avLst/>
          </a:prstGeom>
          <a:noFill/>
          <a:ln w="57150" algn="ctr">
            <a:solidFill>
              <a:schemeClr val="accent1"/>
            </a:solidFill>
            <a:round/>
            <a:headEnd/>
            <a:tailEnd/>
          </a:ln>
        </p:spPr>
      </p:cxnSp>
      <p:cxnSp>
        <p:nvCxnSpPr>
          <p:cNvPr id="29702" name="Connecteur droit 6"/>
          <p:cNvCxnSpPr>
            <a:cxnSpLocks noChangeShapeType="1"/>
          </p:cNvCxnSpPr>
          <p:nvPr/>
        </p:nvCxnSpPr>
        <p:spPr bwMode="auto">
          <a:xfrm>
            <a:off x="667456" y="1628775"/>
            <a:ext cx="505178" cy="4319588"/>
          </a:xfrm>
          <a:prstGeom prst="line">
            <a:avLst/>
          </a:prstGeom>
          <a:noFill/>
          <a:ln w="57150" algn="ctr">
            <a:solidFill>
              <a:schemeClr val="accent1"/>
            </a:solidFill>
            <a:round/>
            <a:headEnd/>
            <a:tailEnd/>
          </a:ln>
        </p:spPr>
      </p:cxnSp>
      <p:sp>
        <p:nvSpPr>
          <p:cNvPr id="8" name="ZoneTexte 9"/>
          <p:cNvSpPr txBox="1">
            <a:spLocks noChangeArrowheads="1"/>
          </p:cNvSpPr>
          <p:nvPr/>
        </p:nvSpPr>
        <p:spPr bwMode="auto">
          <a:xfrm>
            <a:off x="412045" y="5732463"/>
            <a:ext cx="697627" cy="461665"/>
          </a:xfrm>
          <a:prstGeom prst="rect">
            <a:avLst/>
          </a:prstGeom>
          <a:noFill/>
          <a:ln w="9525">
            <a:noFill/>
            <a:miter lim="800000"/>
            <a:headEnd/>
            <a:tailEnd/>
          </a:ln>
        </p:spPr>
        <p:txBody>
          <a:bodyPr wrap="none">
            <a:spAutoFit/>
          </a:bodyPr>
          <a:lstStyle/>
          <a:p>
            <a:pPr>
              <a:defRPr/>
            </a:pPr>
            <a:r>
              <a:rPr lang="en-US" b="1" dirty="0">
                <a:solidFill>
                  <a:schemeClr val="accent1">
                    <a:lumMod val="20000"/>
                    <a:lumOff val="80000"/>
                  </a:schemeClr>
                </a:solidFill>
              </a:rPr>
              <a:t>risk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 calcmode="lin" valueType="num">
                                      <p:cBhvr additive="base">
                                        <p:cTn id="7" dur="500" fill="hold"/>
                                        <p:tgtEl>
                                          <p:spTgt spid="109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95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9571">
                                            <p:txEl>
                                              <p:pRg st="1" end="1"/>
                                            </p:txEl>
                                          </p:spTgt>
                                        </p:tgtEl>
                                        <p:attrNameLst>
                                          <p:attrName>style.visibility</p:attrName>
                                        </p:attrNameLst>
                                      </p:cBhvr>
                                      <p:to>
                                        <p:strVal val="visible"/>
                                      </p:to>
                                    </p:set>
                                    <p:anim calcmode="lin" valueType="num">
                                      <p:cBhvr additive="base">
                                        <p:cTn id="13" dur="500" fill="hold"/>
                                        <p:tgtEl>
                                          <p:spTgt spid="1095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95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9571">
                                            <p:txEl>
                                              <p:pRg st="2" end="2"/>
                                            </p:txEl>
                                          </p:spTgt>
                                        </p:tgtEl>
                                        <p:attrNameLst>
                                          <p:attrName>style.visibility</p:attrName>
                                        </p:attrNameLst>
                                      </p:cBhvr>
                                      <p:to>
                                        <p:strVal val="visible"/>
                                      </p:to>
                                    </p:set>
                                    <p:anim calcmode="lin" valueType="num">
                                      <p:cBhvr additive="base">
                                        <p:cTn id="19" dur="500" fill="hold"/>
                                        <p:tgtEl>
                                          <p:spTgt spid="1095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95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9571">
                                            <p:txEl>
                                              <p:pRg st="3" end="3"/>
                                            </p:txEl>
                                          </p:spTgt>
                                        </p:tgtEl>
                                        <p:attrNameLst>
                                          <p:attrName>style.visibility</p:attrName>
                                        </p:attrNameLst>
                                      </p:cBhvr>
                                      <p:to>
                                        <p:strVal val="visible"/>
                                      </p:to>
                                    </p:set>
                                    <p:anim calcmode="lin" valueType="num">
                                      <p:cBhvr additive="base">
                                        <p:cTn id="25" dur="500" fill="hold"/>
                                        <p:tgtEl>
                                          <p:spTgt spid="1095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957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44450"/>
            <a:ext cx="7772400" cy="1219200"/>
          </a:xfrm>
        </p:spPr>
        <p:txBody>
          <a:bodyPr/>
          <a:lstStyle/>
          <a:p>
            <a:r>
              <a:rPr lang="fr-LU" sz="5400" smtClean="0"/>
              <a:t>Some criteria</a:t>
            </a:r>
          </a:p>
        </p:txBody>
      </p:sp>
      <p:sp>
        <p:nvSpPr>
          <p:cNvPr id="30723" name="Rectangle 3"/>
          <p:cNvSpPr>
            <a:spLocks noGrp="1" noChangeArrowheads="1"/>
          </p:cNvSpPr>
          <p:nvPr>
            <p:ph type="body" idx="1"/>
          </p:nvPr>
        </p:nvSpPr>
        <p:spPr>
          <a:xfrm>
            <a:off x="251520" y="1484784"/>
            <a:ext cx="8820855" cy="4638675"/>
          </a:xfrm>
        </p:spPr>
        <p:txBody>
          <a:bodyPr/>
          <a:lstStyle/>
          <a:p>
            <a:r>
              <a:rPr lang="fr-LU" sz="2700" dirty="0" smtClean="0"/>
              <a:t>Not </a:t>
            </a:r>
            <a:r>
              <a:rPr lang="fr-LU" sz="2700" dirty="0" err="1" smtClean="0"/>
              <a:t>only</a:t>
            </a:r>
            <a:r>
              <a:rPr lang="fr-LU" sz="2700" dirty="0" smtClean="0"/>
              <a:t> time </a:t>
            </a:r>
            <a:r>
              <a:rPr lang="fr-LU" sz="2700" dirty="0" err="1" smtClean="0"/>
              <a:t>spent</a:t>
            </a:r>
            <a:r>
              <a:rPr lang="fr-LU" sz="2700" dirty="0" smtClean="0"/>
              <a:t> </a:t>
            </a:r>
            <a:r>
              <a:rPr lang="fr-LU" sz="2700" dirty="0" err="1" smtClean="0"/>
              <a:t>using</a:t>
            </a:r>
            <a:r>
              <a:rPr lang="fr-LU" sz="2700" dirty="0" smtClean="0"/>
              <a:t> </a:t>
            </a:r>
            <a:r>
              <a:rPr lang="fr-LU" sz="2700" dirty="0" err="1" smtClean="0"/>
              <a:t>ICTs</a:t>
            </a:r>
            <a:r>
              <a:rPr lang="fr-LU" sz="2700" dirty="0" smtClean="0"/>
              <a:t/>
            </a:r>
            <a:br>
              <a:rPr lang="fr-LU" sz="2700" dirty="0" smtClean="0"/>
            </a:br>
            <a:endParaRPr lang="fr-LU" sz="2700" dirty="0" smtClean="0"/>
          </a:p>
          <a:p>
            <a:r>
              <a:rPr lang="fr-LU" sz="2700" dirty="0" smtClean="0"/>
              <a:t>But the time </a:t>
            </a:r>
            <a:r>
              <a:rPr lang="fr-LU" sz="2700" dirty="0" err="1" smtClean="0"/>
              <a:t>spent</a:t>
            </a:r>
            <a:r>
              <a:rPr lang="fr-LU" sz="2700" dirty="0" smtClean="0"/>
              <a:t> to </a:t>
            </a:r>
            <a:r>
              <a:rPr lang="fr-LU" sz="2700" u="sng" dirty="0" err="1" smtClean="0"/>
              <a:t>think</a:t>
            </a:r>
            <a:r>
              <a:rPr lang="fr-LU" sz="2700" dirty="0" smtClean="0"/>
              <a:t> about </a:t>
            </a:r>
            <a:r>
              <a:rPr lang="fr-LU" sz="2700" dirty="0" err="1" smtClean="0"/>
              <a:t>it</a:t>
            </a:r>
            <a:r>
              <a:rPr lang="fr-LU" sz="2700" dirty="0" smtClean="0"/>
              <a:t/>
            </a:r>
            <a:br>
              <a:rPr lang="fr-LU" sz="2700" dirty="0" smtClean="0"/>
            </a:br>
            <a:endParaRPr lang="fr-LU" sz="2700" dirty="0" smtClean="0"/>
          </a:p>
          <a:p>
            <a:r>
              <a:rPr lang="fr-LU" sz="2700" dirty="0" smtClean="0"/>
              <a:t>Sensation </a:t>
            </a:r>
            <a:r>
              <a:rPr lang="fr-LU" sz="2700" dirty="0" err="1" smtClean="0"/>
              <a:t>seeking</a:t>
            </a:r>
            <a:r>
              <a:rPr lang="fr-LU" sz="2700" dirty="0" smtClean="0"/>
              <a:t/>
            </a:r>
            <a:br>
              <a:rPr lang="fr-LU" sz="2700" dirty="0" smtClean="0"/>
            </a:br>
            <a:endParaRPr lang="fr-LU" sz="2700" dirty="0" smtClean="0"/>
          </a:p>
          <a:p>
            <a:r>
              <a:rPr lang="fr-LU" sz="2700" dirty="0" err="1" smtClean="0"/>
              <a:t>Narcissistic</a:t>
            </a:r>
            <a:r>
              <a:rPr lang="fr-LU" sz="2700" dirty="0" smtClean="0"/>
              <a:t> </a:t>
            </a:r>
            <a:r>
              <a:rPr lang="fr-LU" sz="2700" dirty="0" err="1" smtClean="0"/>
              <a:t>functionning</a:t>
            </a:r>
            <a:r>
              <a:rPr lang="fr-LU" sz="2700" dirty="0" smtClean="0"/>
              <a:t/>
            </a:r>
            <a:br>
              <a:rPr lang="fr-LU" sz="2700" dirty="0" smtClean="0"/>
            </a:br>
            <a:endParaRPr lang="fr-LU" sz="2700" dirty="0" smtClean="0"/>
          </a:p>
          <a:p>
            <a:r>
              <a:rPr lang="fr-LU" sz="2700" dirty="0" err="1" smtClean="0"/>
              <a:t>Lack</a:t>
            </a:r>
            <a:r>
              <a:rPr lang="fr-LU" sz="2700" dirty="0" smtClean="0"/>
              <a:t> of motivation/impact on </a:t>
            </a:r>
            <a:r>
              <a:rPr lang="fr-LU" sz="2700" dirty="0" err="1" smtClean="0"/>
              <a:t>school</a:t>
            </a:r>
            <a:r>
              <a:rPr lang="fr-LU" sz="2700" dirty="0" smtClean="0"/>
              <a:t>/</a:t>
            </a:r>
            <a:r>
              <a:rPr lang="fr-LU" sz="2700" dirty="0" err="1" smtClean="0"/>
              <a:t>working</a:t>
            </a:r>
            <a:r>
              <a:rPr lang="fr-LU" sz="2700" dirty="0" smtClean="0"/>
              <a:t> </a:t>
            </a:r>
            <a:r>
              <a:rPr lang="fr-LU" sz="2700" dirty="0" err="1" smtClean="0"/>
              <a:t>activities</a:t>
            </a:r>
            <a:endParaRPr lang="fr-LU" sz="2700" dirty="0" smtClean="0"/>
          </a:p>
        </p:txBody>
      </p:sp>
      <p:pic>
        <p:nvPicPr>
          <p:cNvPr id="30724" name="Picture 4"/>
          <p:cNvPicPr>
            <a:picLocks noChangeAspect="1" noChangeArrowheads="1"/>
          </p:cNvPicPr>
          <p:nvPr/>
        </p:nvPicPr>
        <p:blipFill>
          <a:blip r:embed="rId2" cstate="print"/>
          <a:srcRect/>
          <a:stretch>
            <a:fillRect/>
          </a:stretch>
        </p:blipFill>
        <p:spPr bwMode="auto">
          <a:xfrm>
            <a:off x="6516216" y="3011020"/>
            <a:ext cx="2627784" cy="1930942"/>
          </a:xfrm>
          <a:prstGeom prst="rect">
            <a:avLst/>
          </a:prstGeom>
          <a:noFill/>
          <a:ln w="12700" cap="sq">
            <a:noFill/>
            <a:miter lim="800000"/>
            <a:headEnd type="none" w="sm" len="sm"/>
            <a:tailEnd type="none" w="sm" len="sm"/>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880533" y="2057401"/>
            <a:ext cx="7772400" cy="1876425"/>
          </a:xfrm>
        </p:spPr>
        <p:txBody>
          <a:bodyPr/>
          <a:lstStyle/>
          <a:p>
            <a:r>
              <a:rPr lang="fr-FR" smtClean="0"/>
              <a:t>Risk reduction  </a:t>
            </a:r>
            <a:br>
              <a:rPr lang="fr-FR" smtClean="0"/>
            </a:br>
            <a:endParaRPr lang="fr-FR" smtClean="0"/>
          </a:p>
          <a:p>
            <a:r>
              <a:rPr lang="fr-FR" smtClean="0"/>
              <a:t>Brief interventions</a:t>
            </a:r>
            <a:br>
              <a:rPr lang="fr-FR" smtClean="0"/>
            </a:br>
            <a:r>
              <a:rPr lang="fr-FR" smtClean="0"/>
              <a:t/>
            </a:r>
            <a:br>
              <a:rPr lang="fr-FR" smtClean="0"/>
            </a:br>
            <a:endParaRPr lang="fr-FR" smtClean="0"/>
          </a:p>
        </p:txBody>
      </p:sp>
      <p:sp>
        <p:nvSpPr>
          <p:cNvPr id="31747" name="Rectangle 3"/>
          <p:cNvSpPr>
            <a:spLocks noGrp="1" noChangeArrowheads="1"/>
          </p:cNvSpPr>
          <p:nvPr>
            <p:ph type="title"/>
          </p:nvPr>
        </p:nvSpPr>
        <p:spPr>
          <a:xfrm>
            <a:off x="846667" y="0"/>
            <a:ext cx="7340600" cy="1143000"/>
          </a:xfrm>
        </p:spPr>
        <p:txBody>
          <a:bodyPr/>
          <a:lstStyle/>
          <a:p>
            <a:r>
              <a:rPr lang="fr-FR" smtClean="0"/>
              <a:t> </a:t>
            </a:r>
          </a:p>
        </p:txBody>
      </p:sp>
      <p:sp>
        <p:nvSpPr>
          <p:cNvPr id="31748" name="Rectangle 4"/>
          <p:cNvSpPr>
            <a:spLocks noChangeArrowheads="1"/>
          </p:cNvSpPr>
          <p:nvPr/>
        </p:nvSpPr>
        <p:spPr bwMode="auto">
          <a:xfrm>
            <a:off x="541867" y="228600"/>
            <a:ext cx="7992533" cy="1143000"/>
          </a:xfrm>
          <a:prstGeom prst="rect">
            <a:avLst/>
          </a:prstGeom>
          <a:noFill/>
          <a:ln w="9525">
            <a:noFill/>
            <a:miter lim="800000"/>
            <a:headEnd/>
            <a:tailEnd/>
          </a:ln>
        </p:spPr>
        <p:txBody>
          <a:bodyPr lIns="92075" tIns="46038" rIns="92075" bIns="46038" anchor="ctr"/>
          <a:lstStyle/>
          <a:p>
            <a:pPr algn="ctr"/>
            <a:r>
              <a:rPr lang="fr-FR" sz="5400" cap="all" dirty="0" smtClean="0">
                <a:solidFill>
                  <a:srgbClr val="000099"/>
                </a:solidFill>
                <a:latin typeface="Arial" pitchFamily="34" charset="0"/>
                <a:cs typeface="Arial" pitchFamily="34" charset="0"/>
              </a:rPr>
              <a:t>Interventions</a:t>
            </a:r>
            <a:endParaRPr lang="fr-FR" sz="5400" cap="all" dirty="0">
              <a:solidFill>
                <a:srgbClr val="000099"/>
              </a:solidFill>
              <a:latin typeface="Arial" pitchFamily="34" charset="0"/>
              <a:cs typeface="Arial" pitchFamily="34" charset="0"/>
            </a:endParaRPr>
          </a:p>
        </p:txBody>
      </p:sp>
      <p:sp>
        <p:nvSpPr>
          <p:cNvPr id="31749" name="Line 5"/>
          <p:cNvSpPr>
            <a:spLocks noChangeShapeType="1"/>
          </p:cNvSpPr>
          <p:nvPr/>
        </p:nvSpPr>
        <p:spPr bwMode="auto">
          <a:xfrm>
            <a:off x="6228644" y="2819400"/>
            <a:ext cx="1016000" cy="0"/>
          </a:xfrm>
          <a:prstGeom prst="line">
            <a:avLst/>
          </a:prstGeom>
          <a:noFill/>
          <a:ln w="76200">
            <a:solidFill>
              <a:schemeClr val="accent1"/>
            </a:solidFill>
            <a:round/>
            <a:headEnd type="triangle" w="med" len="med"/>
            <a:tailEnd type="none" w="sm" len="sm"/>
          </a:ln>
        </p:spPr>
        <p:txBody>
          <a:bodyPr/>
          <a:lstStyle/>
          <a:p>
            <a:endParaRPr lang="fr-CH"/>
          </a:p>
        </p:txBody>
      </p:sp>
      <p:sp>
        <p:nvSpPr>
          <p:cNvPr id="31750" name="Text Box 6"/>
          <p:cNvSpPr txBox="1">
            <a:spLocks noChangeArrowheads="1"/>
          </p:cNvSpPr>
          <p:nvPr/>
        </p:nvSpPr>
        <p:spPr bwMode="auto">
          <a:xfrm>
            <a:off x="7323667" y="2565401"/>
            <a:ext cx="1261884" cy="461665"/>
          </a:xfrm>
          <a:prstGeom prst="rect">
            <a:avLst/>
          </a:prstGeom>
          <a:noFill/>
          <a:ln w="12700">
            <a:noFill/>
            <a:miter lim="800000"/>
            <a:headEnd type="none" w="sm" len="sm"/>
            <a:tailEnd type="none" w="sm" len="sm"/>
          </a:ln>
        </p:spPr>
        <p:txBody>
          <a:bodyPr wrap="none">
            <a:spAutoFit/>
          </a:bodyPr>
          <a:lstStyle/>
          <a:p>
            <a:r>
              <a:rPr lang="en-US" i="1"/>
              <a:t>MISUSE</a:t>
            </a:r>
          </a:p>
        </p:txBody>
      </p:sp>
      <p:sp>
        <p:nvSpPr>
          <p:cNvPr id="7" name="Rectangle 2"/>
          <p:cNvSpPr txBox="1">
            <a:spLocks noChangeArrowheads="1"/>
          </p:cNvSpPr>
          <p:nvPr/>
        </p:nvSpPr>
        <p:spPr bwMode="auto">
          <a:xfrm>
            <a:off x="859367" y="4721226"/>
            <a:ext cx="7772400" cy="1876425"/>
          </a:xfrm>
          <a:prstGeom prst="rect">
            <a:avLst/>
          </a:prstGeom>
          <a:noFill/>
          <a:ln w="12700" cap="sq">
            <a:noFill/>
            <a:miter lim="800000"/>
            <a:headEnd type="none" w="sm" len="sm"/>
            <a:tailEnd type="none" w="sm" len="sm"/>
          </a:ln>
        </p:spPr>
        <p:txBody>
          <a:bodyPr/>
          <a:lstStyle/>
          <a:p>
            <a:pPr marL="342900" indent="-342900" eaLnBrk="0" hangingPunct="0">
              <a:spcBef>
                <a:spcPct val="20000"/>
              </a:spcBef>
              <a:buClr>
                <a:schemeClr val="tx2"/>
              </a:buClr>
              <a:buSzPct val="75000"/>
              <a:buFont typeface="Wingdings" pitchFamily="2" charset="2"/>
              <a:buChar char="n"/>
              <a:defRPr/>
            </a:pPr>
            <a:r>
              <a:rPr lang="fr-FR" sz="3200" kern="0" dirty="0" err="1">
                <a:latin typeface="Arial" pitchFamily="34" charset="0"/>
                <a:cs typeface="Arial" pitchFamily="34" charset="0"/>
              </a:rPr>
              <a:t>Work</a:t>
            </a:r>
            <a:r>
              <a:rPr lang="fr-FR" sz="3200" kern="0" dirty="0">
                <a:latin typeface="Arial" pitchFamily="34" charset="0"/>
                <a:cs typeface="Arial" pitchFamily="34" charset="0"/>
              </a:rPr>
              <a:t> </a:t>
            </a:r>
            <a:r>
              <a:rPr lang="fr-FR" sz="3200" kern="0" dirty="0" err="1">
                <a:latin typeface="Arial" pitchFamily="34" charset="0"/>
                <a:cs typeface="Arial" pitchFamily="34" charset="0"/>
              </a:rPr>
              <a:t>with</a:t>
            </a:r>
            <a:r>
              <a:rPr lang="fr-FR" sz="3200" kern="0" dirty="0">
                <a:latin typeface="Arial" pitchFamily="34" charset="0"/>
                <a:cs typeface="Arial" pitchFamily="34" charset="0"/>
              </a:rPr>
              <a:t> the </a:t>
            </a:r>
            <a:r>
              <a:rPr lang="fr-FR" sz="3200" kern="0" dirty="0" err="1">
                <a:latin typeface="Arial" pitchFamily="34" charset="0"/>
                <a:cs typeface="Arial" pitchFamily="34" charset="0"/>
              </a:rPr>
              <a:t>family</a:t>
            </a:r>
            <a:r>
              <a:rPr lang="fr-FR" sz="3200" kern="0" dirty="0">
                <a:latin typeface="Arial" pitchFamily="34" charset="0"/>
                <a:cs typeface="Arial" pitchFamily="34" charset="0"/>
              </a:rPr>
              <a:t> </a:t>
            </a:r>
          </a:p>
          <a:p>
            <a:pPr marL="342900" indent="-342900" eaLnBrk="0" hangingPunct="0">
              <a:spcBef>
                <a:spcPct val="20000"/>
              </a:spcBef>
              <a:buClr>
                <a:schemeClr val="tx2"/>
              </a:buClr>
              <a:buSzPct val="75000"/>
              <a:buFont typeface="Wingdings" pitchFamily="2" charset="2"/>
              <a:buChar char="n"/>
              <a:defRPr/>
            </a:pPr>
            <a:r>
              <a:rPr lang="fr-FR" sz="3200" kern="0" dirty="0" err="1">
                <a:latin typeface="Arial" pitchFamily="34" charset="0"/>
                <a:cs typeface="Arial" pitchFamily="34" charset="0"/>
              </a:rPr>
              <a:t>Psychotherapy</a:t>
            </a:r>
            <a:endParaRPr lang="fr-FR" sz="3200" kern="0" dirty="0">
              <a:latin typeface="Arial" pitchFamily="34" charset="0"/>
              <a:cs typeface="Arial" pitchFamily="34" charset="0"/>
            </a:endParaRPr>
          </a:p>
          <a:p>
            <a:pPr marL="342900" indent="-342900" eaLnBrk="0" hangingPunct="0">
              <a:spcBef>
                <a:spcPct val="20000"/>
              </a:spcBef>
              <a:buClr>
                <a:schemeClr val="tx2"/>
              </a:buClr>
              <a:buSzPct val="75000"/>
              <a:buFont typeface="Wingdings" pitchFamily="2" charset="2"/>
              <a:buChar char="n"/>
              <a:defRPr/>
            </a:pPr>
            <a:r>
              <a:rPr lang="fr-FR" sz="3200" kern="0" dirty="0">
                <a:latin typeface="Arial" pitchFamily="34" charset="0"/>
                <a:cs typeface="Arial" pitchFamily="34" charset="0"/>
              </a:rPr>
              <a:t>Interventions </a:t>
            </a:r>
            <a:r>
              <a:rPr lang="fr-FR" sz="3200" kern="0" dirty="0" err="1">
                <a:latin typeface="Arial" pitchFamily="34" charset="0"/>
                <a:cs typeface="Arial" pitchFamily="34" charset="0"/>
              </a:rPr>
              <a:t>within</a:t>
            </a:r>
            <a:r>
              <a:rPr lang="fr-FR" sz="3200" kern="0" dirty="0">
                <a:latin typeface="Arial" pitchFamily="34" charset="0"/>
                <a:cs typeface="Arial" pitchFamily="34" charset="0"/>
              </a:rPr>
              <a:t> </a:t>
            </a:r>
            <a:r>
              <a:rPr lang="fr-FR" sz="3200" kern="0" dirty="0" err="1">
                <a:latin typeface="Arial" pitchFamily="34" charset="0"/>
                <a:cs typeface="Arial" pitchFamily="34" charset="0"/>
              </a:rPr>
              <a:t>school</a:t>
            </a:r>
            <a:r>
              <a:rPr lang="fr-FR" sz="3200" kern="0" dirty="0">
                <a:latin typeface="Arial" pitchFamily="34" charset="0"/>
                <a:cs typeface="Arial" pitchFamily="34" charset="0"/>
              </a:rPr>
              <a:t/>
            </a:r>
            <a:br>
              <a:rPr lang="fr-FR" sz="3200" kern="0" dirty="0">
                <a:latin typeface="Arial" pitchFamily="34" charset="0"/>
                <a:cs typeface="Arial" pitchFamily="34" charset="0"/>
              </a:rPr>
            </a:br>
            <a:r>
              <a:rPr lang="fr-FR" sz="3200" kern="0" dirty="0">
                <a:latin typeface="Arial" pitchFamily="34" charset="0"/>
                <a:cs typeface="Arial" pitchFamily="34" charset="0"/>
              </a:rPr>
              <a:t/>
            </a:r>
            <a:br>
              <a:rPr lang="fr-FR" sz="3200" kern="0" dirty="0">
                <a:latin typeface="Arial" pitchFamily="34" charset="0"/>
                <a:cs typeface="Arial" pitchFamily="34" charset="0"/>
              </a:rPr>
            </a:br>
            <a:endParaRPr lang="fr-FR" sz="3200" kern="0" dirty="0">
              <a:latin typeface="Arial" pitchFamily="34" charset="0"/>
              <a:cs typeface="Arial" pitchFamily="34" charset="0"/>
            </a:endParaRPr>
          </a:p>
        </p:txBody>
      </p:sp>
      <p:sp>
        <p:nvSpPr>
          <p:cNvPr id="8" name="Line 5"/>
          <p:cNvSpPr>
            <a:spLocks noChangeShapeType="1"/>
          </p:cNvSpPr>
          <p:nvPr/>
        </p:nvSpPr>
        <p:spPr bwMode="auto">
          <a:xfrm>
            <a:off x="6235700" y="5526088"/>
            <a:ext cx="1016000" cy="0"/>
          </a:xfrm>
          <a:prstGeom prst="line">
            <a:avLst/>
          </a:prstGeom>
          <a:noFill/>
          <a:ln w="76200">
            <a:solidFill>
              <a:schemeClr val="accent1"/>
            </a:solidFill>
            <a:round/>
            <a:headEnd type="triangle" w="med" len="med"/>
            <a:tailEnd type="none" w="sm" len="sm"/>
          </a:ln>
        </p:spPr>
        <p:txBody>
          <a:bodyPr/>
          <a:lstStyle/>
          <a:p>
            <a:endParaRPr lang="fr-CH"/>
          </a:p>
        </p:txBody>
      </p:sp>
      <p:sp>
        <p:nvSpPr>
          <p:cNvPr id="9" name="Text Box 6"/>
          <p:cNvSpPr txBox="1">
            <a:spLocks noChangeArrowheads="1"/>
          </p:cNvSpPr>
          <p:nvPr/>
        </p:nvSpPr>
        <p:spPr bwMode="auto">
          <a:xfrm>
            <a:off x="7332133" y="5272089"/>
            <a:ext cx="1195392" cy="461665"/>
          </a:xfrm>
          <a:prstGeom prst="rect">
            <a:avLst/>
          </a:prstGeom>
          <a:noFill/>
          <a:ln w="12700">
            <a:noFill/>
            <a:miter lim="800000"/>
            <a:headEnd type="none" w="sm" len="sm"/>
            <a:tailEnd type="none" w="sm" len="sm"/>
          </a:ln>
        </p:spPr>
        <p:txBody>
          <a:bodyPr wrap="none">
            <a:spAutoFit/>
          </a:bodyPr>
          <a:lstStyle/>
          <a:p>
            <a:r>
              <a:rPr lang="en-US" i="1"/>
              <a:t> ABUSE</a:t>
            </a:r>
          </a:p>
        </p:txBody>
      </p:sp>
      <p:pic>
        <p:nvPicPr>
          <p:cNvPr id="31754" name="Picture 5" descr="all_tied_up"/>
          <p:cNvPicPr>
            <a:picLocks noChangeAspect="1" noChangeArrowheads="1"/>
          </p:cNvPicPr>
          <p:nvPr/>
        </p:nvPicPr>
        <p:blipFill>
          <a:blip r:embed="rId2" cstate="print"/>
          <a:srcRect/>
          <a:stretch>
            <a:fillRect/>
          </a:stretch>
        </p:blipFill>
        <p:spPr bwMode="auto">
          <a:xfrm>
            <a:off x="6845300" y="3068960"/>
            <a:ext cx="2298700" cy="2009775"/>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755576" y="188640"/>
            <a:ext cx="7772400" cy="1219200"/>
          </a:xfrm>
        </p:spPr>
        <p:txBody>
          <a:bodyPr/>
          <a:lstStyle/>
          <a:p>
            <a:r>
              <a:rPr lang="en-GB" sz="3200" dirty="0" smtClean="0"/>
              <a:t>Conclusions for parents</a:t>
            </a:r>
            <a:br>
              <a:rPr lang="en-GB" sz="3200" dirty="0" smtClean="0"/>
            </a:br>
            <a:r>
              <a:rPr lang="en-GB" sz="3200" dirty="0" err="1" smtClean="0"/>
              <a:t>pediatricians</a:t>
            </a:r>
            <a:r>
              <a:rPr lang="en-GB" sz="3200" dirty="0" smtClean="0"/>
              <a:t> and caregivers</a:t>
            </a:r>
          </a:p>
        </p:txBody>
      </p:sp>
      <p:sp>
        <p:nvSpPr>
          <p:cNvPr id="27651" name="Rectangle 3"/>
          <p:cNvSpPr>
            <a:spLocks noGrp="1" noChangeArrowheads="1"/>
          </p:cNvSpPr>
          <p:nvPr>
            <p:ph type="body" idx="1"/>
          </p:nvPr>
        </p:nvSpPr>
        <p:spPr>
          <a:xfrm>
            <a:off x="155222" y="2060848"/>
            <a:ext cx="8988778" cy="3873500"/>
          </a:xfrm>
        </p:spPr>
        <p:txBody>
          <a:bodyPr/>
          <a:lstStyle/>
          <a:p>
            <a:r>
              <a:rPr lang="en-GB" sz="2400" b="1" dirty="0" smtClean="0">
                <a:solidFill>
                  <a:srgbClr val="000099"/>
                </a:solidFill>
              </a:rPr>
              <a:t>We have to live with ICTs: no choice!</a:t>
            </a:r>
            <a:r>
              <a:rPr lang="en-GB" sz="2400" dirty="0" smtClean="0"/>
              <a:t/>
            </a:r>
            <a:br>
              <a:rPr lang="en-GB" sz="2400" dirty="0" smtClean="0"/>
            </a:br>
            <a:endParaRPr lang="en-GB" sz="2400" dirty="0" smtClean="0"/>
          </a:p>
          <a:p>
            <a:r>
              <a:rPr lang="en-GB" sz="2400" dirty="0" smtClean="0"/>
              <a:t>Be interested in (new) ICTs</a:t>
            </a:r>
            <a:br>
              <a:rPr lang="en-GB" sz="2400" dirty="0" smtClean="0"/>
            </a:br>
            <a:endParaRPr lang="en-GB" sz="2400" dirty="0" smtClean="0"/>
          </a:p>
          <a:p>
            <a:r>
              <a:rPr lang="en-GB" sz="2400" dirty="0" smtClean="0"/>
              <a:t>Co-view &amp; co-play: improve their critical viewing &amp; thinking</a:t>
            </a:r>
            <a:br>
              <a:rPr lang="en-GB" sz="2400" dirty="0" smtClean="0"/>
            </a:br>
            <a:endParaRPr lang="en-GB" sz="2400" dirty="0" smtClean="0"/>
          </a:p>
          <a:p>
            <a:r>
              <a:rPr lang="en-GB" sz="2400" dirty="0" smtClean="0"/>
              <a:t>Discuss the meaning of internet use with adolescents</a:t>
            </a:r>
            <a:br>
              <a:rPr lang="en-GB" sz="2400" dirty="0" smtClean="0"/>
            </a:br>
            <a:endParaRPr lang="en-GB" sz="2400" dirty="0" smtClean="0"/>
          </a:p>
          <a:p>
            <a:r>
              <a:rPr lang="en-GB" sz="2400" dirty="0" err="1" smtClean="0"/>
              <a:t>Negociate</a:t>
            </a:r>
            <a:r>
              <a:rPr lang="en-GB" sz="2400" dirty="0" smtClean="0"/>
              <a:t> type &amp; duration of internet use</a:t>
            </a:r>
            <a:br>
              <a:rPr lang="en-GB" sz="2400" dirty="0" smtClean="0"/>
            </a:br>
            <a:r>
              <a:rPr lang="en-GB" sz="2400" dirty="0" smtClean="0"/>
              <a:t>  </a:t>
            </a:r>
          </a:p>
          <a:p>
            <a:r>
              <a:rPr lang="en-GB" sz="2400" dirty="0" smtClean="0"/>
              <a:t>Emphasize alternative activities</a:t>
            </a:r>
          </a:p>
          <a:p>
            <a:endParaRPr lang="en-GB" sz="2400" dirty="0" smtClean="0"/>
          </a:p>
        </p:txBody>
      </p:sp>
      <p:pic>
        <p:nvPicPr>
          <p:cNvPr id="32772" name="Picture 4"/>
          <p:cNvPicPr>
            <a:picLocks noChangeAspect="1" noChangeArrowheads="1"/>
          </p:cNvPicPr>
          <p:nvPr/>
        </p:nvPicPr>
        <p:blipFill>
          <a:blip r:embed="rId2" cstate="print"/>
          <a:srcRect/>
          <a:stretch>
            <a:fillRect/>
          </a:stretch>
        </p:blipFill>
        <p:spPr bwMode="auto">
          <a:xfrm>
            <a:off x="6427612" y="1484313"/>
            <a:ext cx="2716388" cy="2165350"/>
          </a:xfrm>
          <a:prstGeom prst="rect">
            <a:avLst/>
          </a:prstGeom>
          <a:noFill/>
          <a:ln w="12700" cap="sq">
            <a:noFill/>
            <a:miter lim="800000"/>
            <a:headEnd type="none" w="sm" len="sm"/>
            <a:tailEnd type="none" w="sm" len="sm"/>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651">
                                            <p:txEl>
                                              <p:pRg st="4" end="4"/>
                                            </p:txEl>
                                          </p:spTgt>
                                        </p:tgtEl>
                                        <p:attrNameLst>
                                          <p:attrName>style.visibility</p:attrName>
                                        </p:attrNameLst>
                                      </p:cBhvr>
                                      <p:to>
                                        <p:strVal val="visible"/>
                                      </p:to>
                                    </p:set>
                                    <p:anim calcmode="lin" valueType="num">
                                      <p:cBhvr additive="base">
                                        <p:cTn id="31" dur="5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6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651">
                                            <p:txEl>
                                              <p:pRg st="5" end="5"/>
                                            </p:txEl>
                                          </p:spTgt>
                                        </p:tgtEl>
                                        <p:attrNameLst>
                                          <p:attrName>style.visibility</p:attrName>
                                        </p:attrNameLst>
                                      </p:cBhvr>
                                      <p:to>
                                        <p:strVal val="visible"/>
                                      </p:to>
                                    </p:set>
                                    <p:anim calcmode="lin" valueType="num">
                                      <p:cBhvr additive="base">
                                        <p:cTn id="37" dur="5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76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604664"/>
            <a:ext cx="8686800" cy="4552528"/>
          </a:xfrm>
        </p:spPr>
        <p:txBody>
          <a:bodyPr/>
          <a:lstStyle/>
          <a:p>
            <a:pPr marL="363538" indent="-363538">
              <a:buFont typeface="Arial" pitchFamily="34" charset="0"/>
              <a:buChar char="•"/>
            </a:pPr>
            <a:r>
              <a:rPr lang="en-US" sz="2400" dirty="0" smtClean="0"/>
              <a:t>A 15 year old boy is brought to your office as he is spending too much time on internet (~3 hours during weekdays and 6-8 hours on Saturday and Sunday). </a:t>
            </a:r>
          </a:p>
          <a:p>
            <a:pPr marL="363538" indent="-363538">
              <a:buFont typeface="Arial" pitchFamily="34" charset="0"/>
              <a:buChar char="•"/>
            </a:pPr>
            <a:r>
              <a:rPr lang="en-US" sz="2400" dirty="0" smtClean="0"/>
              <a:t>He has his own mobile and his own computer, plus a wide screen in his own room; Very successful in online gaming and has a lot of foreign “virtual” friends  </a:t>
            </a:r>
          </a:p>
          <a:p>
            <a:pPr marL="363538" indent="-363538">
              <a:buFont typeface="Arial" pitchFamily="34" charset="0"/>
              <a:buChar char="•"/>
            </a:pPr>
            <a:r>
              <a:rPr lang="en-US" sz="2400" dirty="0" smtClean="0"/>
              <a:t>His grades have recently dropped and he has difficulties in getting up in the morning. </a:t>
            </a:r>
          </a:p>
          <a:p>
            <a:pPr marL="363538" indent="-363538">
              <a:buFont typeface="Arial" pitchFamily="34" charset="0"/>
              <a:buChar char="•"/>
            </a:pPr>
            <a:r>
              <a:rPr lang="en-US" sz="2400" dirty="0" smtClean="0"/>
              <a:t>The boy denies any problem and just thinks that his parents are old-fashioned. </a:t>
            </a:r>
          </a:p>
          <a:p>
            <a:pPr marL="363538" indent="-363538">
              <a:buFont typeface="Arial" pitchFamily="34" charset="0"/>
              <a:buChar char="•"/>
            </a:pPr>
            <a:r>
              <a:rPr lang="en-US" sz="2400" dirty="0" smtClean="0"/>
              <a:t>He is interested in following auctions and indices on specialized trading sites.  </a:t>
            </a:r>
          </a:p>
          <a:p>
            <a:pPr marL="363538" indent="-363538">
              <a:buFont typeface="Arial" pitchFamily="34" charset="0"/>
              <a:buChar char="•"/>
            </a:pPr>
            <a:r>
              <a:rPr lang="en-US" sz="2400" dirty="0" smtClean="0"/>
              <a:t>His relations with his parents are fair: they object to his use of internet but otherwise are supportive and friendly. He has one younger brother and two younger sisters.</a:t>
            </a:r>
            <a:endParaRPr lang="fr-CH" sz="2400" dirty="0"/>
          </a:p>
        </p:txBody>
      </p:sp>
      <p:sp>
        <p:nvSpPr>
          <p:cNvPr id="4" name="Espace réservé du numéro de diapositive 3"/>
          <p:cNvSpPr>
            <a:spLocks noGrp="1"/>
          </p:cNvSpPr>
          <p:nvPr>
            <p:ph type="sldNum" sz="quarter" idx="11"/>
          </p:nvPr>
        </p:nvSpPr>
        <p:spPr/>
        <p:txBody>
          <a:bodyPr/>
          <a:lstStyle/>
          <a:p>
            <a:pPr>
              <a:defRPr/>
            </a:pPr>
            <a:fld id="{A5692A95-3AB9-457A-95F5-80E337721622}" type="slidenum">
              <a:rPr lang="en-GB" smtClean="0"/>
              <a:pPr>
                <a:defRPr/>
              </a:pPr>
              <a:t>24</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OBJECTIVES</a:t>
            </a:r>
            <a:endParaRPr lang="fr-CH" dirty="0"/>
          </a:p>
        </p:txBody>
      </p:sp>
      <p:sp>
        <p:nvSpPr>
          <p:cNvPr id="3" name="Espace réservé du contenu 2"/>
          <p:cNvSpPr>
            <a:spLocks noGrp="1"/>
          </p:cNvSpPr>
          <p:nvPr>
            <p:ph idx="1"/>
          </p:nvPr>
        </p:nvSpPr>
        <p:spPr>
          <a:xfrm>
            <a:off x="251520" y="1916832"/>
            <a:ext cx="8686800" cy="4552528"/>
          </a:xfrm>
        </p:spPr>
        <p:txBody>
          <a:bodyPr/>
          <a:lstStyle/>
          <a:p>
            <a:pPr marL="514350" lvl="0" indent="-514350">
              <a:buFont typeface="+mj-lt"/>
              <a:buAutoNum type="arabicPeriod"/>
            </a:pPr>
            <a:r>
              <a:rPr lang="en-US" sz="2800" dirty="0" smtClean="0"/>
              <a:t>Understand the range of internet uses among adolescents and their various meaning</a:t>
            </a:r>
            <a:br>
              <a:rPr lang="en-US" sz="2800" dirty="0" smtClean="0"/>
            </a:br>
            <a:endParaRPr lang="fr-CH" sz="2800" dirty="0" smtClean="0"/>
          </a:p>
          <a:p>
            <a:pPr marL="514350" lvl="0" indent="-514350">
              <a:buFont typeface="+mj-lt"/>
              <a:buAutoNum type="arabicPeriod"/>
            </a:pPr>
            <a:r>
              <a:rPr lang="en-US" sz="2800" dirty="0" smtClean="0"/>
              <a:t>Assess the positive and possible harmful impact of internet  on adolescent health and development</a:t>
            </a:r>
            <a:br>
              <a:rPr lang="en-US" sz="2800" dirty="0" smtClean="0"/>
            </a:br>
            <a:endParaRPr lang="fr-CH" sz="2800" dirty="0" smtClean="0"/>
          </a:p>
          <a:p>
            <a:pPr marL="514350" lvl="0" indent="-514350">
              <a:buFont typeface="+mj-lt"/>
              <a:buAutoNum type="arabicPeriod"/>
            </a:pPr>
            <a:r>
              <a:rPr lang="en-US" sz="2800" dirty="0" smtClean="0"/>
              <a:t>Provide counseling to the  adolescent patient and his parents/caregiver; if needed, refer adolescents to specialized professional</a:t>
            </a:r>
            <a:endParaRPr lang="fr-CH" sz="2800" dirty="0" smtClean="0"/>
          </a:p>
        </p:txBody>
      </p:sp>
      <p:sp>
        <p:nvSpPr>
          <p:cNvPr id="4" name="Espace réservé du numéro de diapositive 3"/>
          <p:cNvSpPr>
            <a:spLocks noGrp="1"/>
          </p:cNvSpPr>
          <p:nvPr>
            <p:ph type="sldNum" sz="quarter" idx="11"/>
          </p:nvPr>
        </p:nvSpPr>
        <p:spPr/>
        <p:txBody>
          <a:bodyPr/>
          <a:lstStyle/>
          <a:p>
            <a:pPr>
              <a:defRPr/>
            </a:pPr>
            <a:fld id="{A5692A95-3AB9-457A-95F5-80E337721622}" type="slidenum">
              <a:rPr lang="en-GB" smtClean="0"/>
              <a:pPr>
                <a:defRPr/>
              </a:pPr>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604664"/>
            <a:ext cx="8686800" cy="4552528"/>
          </a:xfrm>
        </p:spPr>
        <p:txBody>
          <a:bodyPr/>
          <a:lstStyle/>
          <a:p>
            <a:pPr marL="363538" indent="-363538">
              <a:buFont typeface="Arial" pitchFamily="34" charset="0"/>
              <a:buChar char="•"/>
            </a:pPr>
            <a:r>
              <a:rPr lang="en-US" sz="2400" dirty="0" smtClean="0"/>
              <a:t>A 15 year old boy is brought to your office as he is spending too much time on internet (~3 hours during weekdays and 6-8 hours on Saturday and Sunday). </a:t>
            </a:r>
          </a:p>
          <a:p>
            <a:pPr marL="363538" indent="-363538">
              <a:buFont typeface="Arial" pitchFamily="34" charset="0"/>
              <a:buChar char="•"/>
            </a:pPr>
            <a:r>
              <a:rPr lang="en-US" sz="2400" dirty="0" smtClean="0"/>
              <a:t>He has his own mobile and his own computer, plus a wide screen in his own room; Very successful in online gaming and has a lot of foreign “virtual” friends  </a:t>
            </a:r>
          </a:p>
          <a:p>
            <a:pPr marL="363538" indent="-363538">
              <a:buFont typeface="Arial" pitchFamily="34" charset="0"/>
              <a:buChar char="•"/>
            </a:pPr>
            <a:r>
              <a:rPr lang="en-US" sz="2400" dirty="0" smtClean="0"/>
              <a:t>His grades have recently dropped and he has difficulties in getting up in the morning. </a:t>
            </a:r>
          </a:p>
          <a:p>
            <a:pPr marL="363538" indent="-363538">
              <a:buFont typeface="Arial" pitchFamily="34" charset="0"/>
              <a:buChar char="•"/>
            </a:pPr>
            <a:r>
              <a:rPr lang="en-US" sz="2400" dirty="0" smtClean="0"/>
              <a:t>The boy denies any problem and just thinks that his parents are old-fashioned. </a:t>
            </a:r>
          </a:p>
          <a:p>
            <a:pPr marL="363538" indent="-363538">
              <a:buFont typeface="Arial" pitchFamily="34" charset="0"/>
              <a:buChar char="•"/>
            </a:pPr>
            <a:r>
              <a:rPr lang="en-US" sz="2400" dirty="0" smtClean="0"/>
              <a:t>He is interested in following auctions and indices on specialized trading sites.  </a:t>
            </a:r>
          </a:p>
          <a:p>
            <a:pPr marL="363538" indent="-363538">
              <a:buFont typeface="Arial" pitchFamily="34" charset="0"/>
              <a:buChar char="•"/>
            </a:pPr>
            <a:r>
              <a:rPr lang="en-US" sz="2400" dirty="0" smtClean="0"/>
              <a:t>His relations with his parents are fair: they object to his use of internet but otherwise are supportive and friendly. He has one younger brother and two younger sisters.</a:t>
            </a:r>
            <a:endParaRPr lang="fr-CH" sz="2400" dirty="0"/>
          </a:p>
        </p:txBody>
      </p:sp>
      <p:sp>
        <p:nvSpPr>
          <p:cNvPr id="4" name="Espace réservé du numéro de diapositive 3"/>
          <p:cNvSpPr>
            <a:spLocks noGrp="1"/>
          </p:cNvSpPr>
          <p:nvPr>
            <p:ph type="sldNum" sz="quarter" idx="11"/>
          </p:nvPr>
        </p:nvSpPr>
        <p:spPr/>
        <p:txBody>
          <a:bodyPr/>
          <a:lstStyle/>
          <a:p>
            <a:pPr>
              <a:defRPr/>
            </a:pPr>
            <a:fld id="{A5692A95-3AB9-457A-95F5-80E337721622}" type="slidenum">
              <a:rPr lang="en-GB" smtClean="0"/>
              <a:pPr>
                <a:defRPr/>
              </a:pPr>
              <a:t>4</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755576" y="0"/>
            <a:ext cx="7772400" cy="1219200"/>
          </a:xfrm>
        </p:spPr>
        <p:txBody>
          <a:bodyPr/>
          <a:lstStyle/>
          <a:p>
            <a:r>
              <a:rPr lang="en-US" sz="3600" dirty="0" smtClean="0"/>
              <a:t>A  world  which  speeds  up ...</a:t>
            </a:r>
          </a:p>
        </p:txBody>
      </p:sp>
      <p:sp>
        <p:nvSpPr>
          <p:cNvPr id="10243" name="Espace réservé du contenu 2"/>
          <p:cNvSpPr>
            <a:spLocks noGrp="1"/>
          </p:cNvSpPr>
          <p:nvPr>
            <p:ph idx="1"/>
          </p:nvPr>
        </p:nvSpPr>
        <p:spPr>
          <a:xfrm>
            <a:off x="323528" y="1268760"/>
            <a:ext cx="8129411" cy="1655763"/>
          </a:xfrm>
        </p:spPr>
        <p:txBody>
          <a:bodyPr/>
          <a:lstStyle/>
          <a:p>
            <a:r>
              <a:rPr lang="en-US" sz="2800" dirty="0" smtClean="0"/>
              <a:t>600 US $ for the analysis of your genome in 90 </a:t>
            </a:r>
            <a:r>
              <a:rPr lang="en-US" sz="2800" dirty="0" err="1" smtClean="0"/>
              <a:t>mn</a:t>
            </a:r>
            <a:r>
              <a:rPr lang="en-US" sz="2800" dirty="0" smtClean="0"/>
              <a:t>.</a:t>
            </a:r>
            <a:br>
              <a:rPr lang="en-US" sz="2800" dirty="0" smtClean="0"/>
            </a:br>
            <a:endParaRPr lang="en-US" sz="2800" dirty="0" smtClean="0"/>
          </a:p>
          <a:p>
            <a:r>
              <a:rPr lang="fr-CH" sz="2800" dirty="0" smtClean="0">
                <a:latin typeface="Arial" pitchFamily="34" charset="0"/>
                <a:cs typeface="Arial" pitchFamily="34" charset="0"/>
              </a:rPr>
              <a:t>A15,600-</a:t>
            </a:r>
            <a:r>
              <a:rPr lang="fr-CH" sz="2800" dirty="0" err="1" smtClean="0">
                <a:latin typeface="Arial" pitchFamily="34" charset="0"/>
                <a:cs typeface="Arial" pitchFamily="34" charset="0"/>
              </a:rPr>
              <a:t>kilometre</a:t>
            </a:r>
            <a:r>
              <a:rPr lang="fr-CH" sz="2800" dirty="0" smtClean="0">
                <a:latin typeface="Arial" pitchFamily="34" charset="0"/>
                <a:cs typeface="Arial" pitchFamily="34" charset="0"/>
              </a:rPr>
              <a:t> </a:t>
            </a:r>
            <a:r>
              <a:rPr lang="fr-CH" sz="2800" dirty="0" err="1" smtClean="0">
                <a:latin typeface="Arial" pitchFamily="34" charset="0"/>
                <a:cs typeface="Arial" pitchFamily="34" charset="0"/>
              </a:rPr>
              <a:t>link</a:t>
            </a:r>
            <a:r>
              <a:rPr lang="fr-CH" sz="2800" dirty="0" smtClean="0">
                <a:latin typeface="Arial" pitchFamily="34" charset="0"/>
                <a:cs typeface="Arial" pitchFamily="34" charset="0"/>
              </a:rPr>
              <a:t> via the Canadian </a:t>
            </a:r>
            <a:r>
              <a:rPr lang="fr-CH" sz="2800" dirty="0" err="1" smtClean="0">
                <a:latin typeface="Arial" pitchFamily="34" charset="0"/>
                <a:cs typeface="Arial" pitchFamily="34" charset="0"/>
              </a:rPr>
              <a:t>Arctic</a:t>
            </a:r>
            <a:r>
              <a:rPr lang="fr-CH" sz="2800" dirty="0" smtClean="0">
                <a:latin typeface="Arial" pitchFamily="34" charset="0"/>
                <a:cs typeface="Arial" pitchFamily="34" charset="0"/>
              </a:rPr>
              <a:t>, </a:t>
            </a:r>
            <a:r>
              <a:rPr lang="fr-CH" sz="2800" dirty="0" err="1" smtClean="0">
                <a:latin typeface="Arial" pitchFamily="34" charset="0"/>
                <a:cs typeface="Arial" pitchFamily="34" charset="0"/>
              </a:rPr>
              <a:t>will</a:t>
            </a:r>
            <a:r>
              <a:rPr lang="fr-CH" sz="2800" dirty="0" smtClean="0">
                <a:latin typeface="Arial" pitchFamily="34" charset="0"/>
                <a:cs typeface="Arial" pitchFamily="34" charset="0"/>
              </a:rPr>
              <a:t> </a:t>
            </a:r>
            <a:r>
              <a:rPr lang="fr-CH" sz="2800" dirty="0" err="1" smtClean="0">
                <a:latin typeface="Arial" pitchFamily="34" charset="0"/>
                <a:cs typeface="Arial" pitchFamily="34" charset="0"/>
              </a:rPr>
              <a:t>cut</a:t>
            </a:r>
            <a:r>
              <a:rPr lang="fr-CH" sz="2800" dirty="0" smtClean="0">
                <a:latin typeface="Arial" pitchFamily="34" charset="0"/>
                <a:cs typeface="Arial" pitchFamily="34" charset="0"/>
              </a:rPr>
              <a:t> the "</a:t>
            </a:r>
            <a:r>
              <a:rPr lang="fr-CH" sz="2800" dirty="0" err="1" smtClean="0">
                <a:latin typeface="Arial" pitchFamily="34" charset="0"/>
                <a:cs typeface="Arial" pitchFamily="34" charset="0"/>
              </a:rPr>
              <a:t>latency</a:t>
            </a:r>
            <a:r>
              <a:rPr lang="fr-CH" sz="2800" dirty="0" smtClean="0">
                <a:latin typeface="Arial" pitchFamily="34" charset="0"/>
                <a:cs typeface="Arial" pitchFamily="34" charset="0"/>
              </a:rPr>
              <a:t>", </a:t>
            </a:r>
            <a:r>
              <a:rPr lang="fr-CH" sz="2800" dirty="0" err="1" smtClean="0">
                <a:latin typeface="Arial" pitchFamily="34" charset="0"/>
                <a:cs typeface="Arial" pitchFamily="34" charset="0"/>
              </a:rPr>
              <a:t>between</a:t>
            </a:r>
            <a:r>
              <a:rPr lang="fr-CH" sz="2800" dirty="0" smtClean="0">
                <a:latin typeface="Arial" pitchFamily="34" charset="0"/>
                <a:cs typeface="Arial" pitchFamily="34" charset="0"/>
              </a:rPr>
              <a:t> London and Tokyo </a:t>
            </a:r>
            <a:r>
              <a:rPr lang="fr-CH" sz="2800" dirty="0" err="1" smtClean="0">
                <a:latin typeface="Arial" pitchFamily="34" charset="0"/>
                <a:cs typeface="Arial" pitchFamily="34" charset="0"/>
              </a:rPr>
              <a:t>from</a:t>
            </a:r>
            <a:r>
              <a:rPr lang="fr-CH" sz="2800" dirty="0" smtClean="0">
                <a:latin typeface="Arial" pitchFamily="34" charset="0"/>
                <a:cs typeface="Arial" pitchFamily="34" charset="0"/>
              </a:rPr>
              <a:t> 230 </a:t>
            </a:r>
            <a:r>
              <a:rPr lang="fr-CH" sz="2800" dirty="0" err="1" smtClean="0">
                <a:latin typeface="Arial" pitchFamily="34" charset="0"/>
                <a:cs typeface="Arial" pitchFamily="34" charset="0"/>
              </a:rPr>
              <a:t>milliseconds</a:t>
            </a:r>
            <a:r>
              <a:rPr lang="fr-CH" sz="2800" dirty="0" smtClean="0">
                <a:latin typeface="Arial" pitchFamily="34" charset="0"/>
                <a:cs typeface="Arial" pitchFamily="34" charset="0"/>
              </a:rPr>
              <a:t> to 168 </a:t>
            </a:r>
            <a:r>
              <a:rPr lang="fr-CH" sz="2800" dirty="0" err="1" smtClean="0">
                <a:latin typeface="Arial" pitchFamily="34" charset="0"/>
                <a:cs typeface="Arial" pitchFamily="34" charset="0"/>
              </a:rPr>
              <a:t>milliseconds</a:t>
            </a:r>
            <a:r>
              <a:rPr lang="fr-CH" sz="2800" dirty="0" smtClean="0">
                <a:latin typeface="Arial" pitchFamily="34" charset="0"/>
                <a:cs typeface="Arial" pitchFamily="34" charset="0"/>
              </a:rPr>
              <a:t>…</a:t>
            </a:r>
            <a:br>
              <a:rPr lang="fr-CH" sz="2800" dirty="0" smtClean="0">
                <a:latin typeface="Arial" pitchFamily="34" charset="0"/>
                <a:cs typeface="Arial" pitchFamily="34" charset="0"/>
              </a:rPr>
            </a:br>
            <a:endParaRPr lang="fr-CH" sz="2800" dirty="0" smtClean="0">
              <a:latin typeface="Arial" pitchFamily="34" charset="0"/>
              <a:cs typeface="Arial" pitchFamily="34" charset="0"/>
            </a:endParaRPr>
          </a:p>
          <a:p>
            <a:r>
              <a:rPr lang="en-US" sz="2800" dirty="0" smtClean="0">
                <a:latin typeface="Arial" pitchFamily="34" charset="0"/>
                <a:cs typeface="Arial" pitchFamily="34" charset="0"/>
              </a:rPr>
              <a:t>Same applies to computer technology</a:t>
            </a:r>
            <a:br>
              <a:rPr lang="en-US" sz="2800" dirty="0" smtClean="0">
                <a:latin typeface="Arial" pitchFamily="34" charset="0"/>
                <a:cs typeface="Arial" pitchFamily="34" charset="0"/>
              </a:rPr>
            </a:br>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It is hard to figure out where we will stay in ten years</a:t>
            </a:r>
          </a:p>
          <a:p>
            <a:endParaRPr lang="en-US" sz="2800" dirty="0" smtClean="0">
              <a:latin typeface="Arial" pitchFamily="34" charset="0"/>
              <a:cs typeface="Arial" pitchFamily="34" charset="0"/>
            </a:endParaRPr>
          </a:p>
          <a:p>
            <a:endParaRPr lang="en-US" sz="2800" dirty="0" smtClean="0"/>
          </a:p>
          <a:p>
            <a:endParaRPr lang="en-US" sz="2800" dirty="0" smtClean="0"/>
          </a:p>
        </p:txBody>
      </p:sp>
      <p:sp>
        <p:nvSpPr>
          <p:cNvPr id="10" name="Espace réservé du contenu 2"/>
          <p:cNvSpPr txBox="1">
            <a:spLocks/>
          </p:cNvSpPr>
          <p:nvPr/>
        </p:nvSpPr>
        <p:spPr bwMode="auto">
          <a:xfrm>
            <a:off x="539044" y="4941889"/>
            <a:ext cx="8129412" cy="790575"/>
          </a:xfrm>
          <a:prstGeom prst="rect">
            <a:avLst/>
          </a:prstGeom>
          <a:noFill/>
          <a:ln w="12700" cap="sq">
            <a:noFill/>
            <a:miter lim="800000"/>
            <a:headEnd type="none" w="sm" len="sm"/>
            <a:tailEnd type="none" w="sm" len="sm"/>
          </a:ln>
        </p:spPr>
        <p:txBody>
          <a:bodyPr/>
          <a:lstStyle/>
          <a:p>
            <a:pPr marL="342900" indent="-342900" eaLnBrk="0" hangingPunct="0">
              <a:spcBef>
                <a:spcPct val="20000"/>
              </a:spcBef>
              <a:buClr>
                <a:schemeClr val="tx2"/>
              </a:buClr>
              <a:buSzPct val="75000"/>
              <a:buFont typeface="Wingdings" pitchFamily="2" charset="2"/>
              <a:buChar char="n"/>
              <a:defRPr/>
            </a:pPr>
            <a:endParaRPr lang="en-US" sz="2800" kern="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730956" y="193576"/>
            <a:ext cx="7772400" cy="1219200"/>
          </a:xfrm>
        </p:spPr>
        <p:txBody>
          <a:bodyPr/>
          <a:lstStyle/>
          <a:p>
            <a:r>
              <a:rPr lang="en-US" sz="6000" dirty="0" smtClean="0"/>
              <a:t>Digital natives</a:t>
            </a:r>
            <a:endParaRPr lang="en-US" sz="4000" dirty="0" smtClean="0"/>
          </a:p>
        </p:txBody>
      </p:sp>
      <p:sp>
        <p:nvSpPr>
          <p:cNvPr id="7171" name="Espace réservé du contenu 2"/>
          <p:cNvSpPr>
            <a:spLocks noGrp="1"/>
          </p:cNvSpPr>
          <p:nvPr>
            <p:ph idx="1"/>
          </p:nvPr>
        </p:nvSpPr>
        <p:spPr>
          <a:xfrm>
            <a:off x="283634" y="1773239"/>
            <a:ext cx="8668455" cy="4454525"/>
          </a:xfrm>
        </p:spPr>
        <p:txBody>
          <a:bodyPr/>
          <a:lstStyle/>
          <a:p>
            <a:pPr marL="355600" indent="-355600">
              <a:tabLst>
                <a:tab pos="0" algn="l"/>
              </a:tabLst>
              <a:defRPr/>
            </a:pPr>
            <a:r>
              <a:rPr lang="en-US" sz="2600" dirty="0" smtClean="0"/>
              <a:t>Children and adolescents were born with internet and  ICTs</a:t>
            </a:r>
            <a:br>
              <a:rPr lang="en-US" sz="2600" dirty="0" smtClean="0"/>
            </a:br>
            <a:r>
              <a:rPr lang="en-US" sz="2200" i="1" dirty="0" smtClean="0"/>
              <a:t>Information communication technology</a:t>
            </a:r>
            <a:r>
              <a:rPr lang="en-US" sz="2600" i="1" dirty="0" smtClean="0"/>
              <a:t/>
            </a:r>
            <a:br>
              <a:rPr lang="en-US" sz="2600" i="1" dirty="0" smtClean="0"/>
            </a:br>
            <a:endParaRPr lang="en-US" sz="2600" i="1" dirty="0" smtClean="0"/>
          </a:p>
          <a:p>
            <a:pPr marL="355600" indent="-355600">
              <a:tabLst>
                <a:tab pos="0" algn="l"/>
              </a:tabLst>
              <a:defRPr/>
            </a:pPr>
            <a:r>
              <a:rPr lang="en-US" sz="2600" b="1" dirty="0" smtClean="0"/>
              <a:t>Most of us were not</a:t>
            </a:r>
            <a:br>
              <a:rPr lang="en-US" sz="2600" b="1" dirty="0" smtClean="0"/>
            </a:br>
            <a:endParaRPr lang="en-US" sz="2600" b="1" dirty="0" smtClean="0"/>
          </a:p>
          <a:p>
            <a:pPr marL="355600" indent="-355600">
              <a:tabLst>
                <a:tab pos="0" algn="l"/>
              </a:tabLst>
              <a:defRPr/>
            </a:pPr>
            <a:r>
              <a:rPr lang="en-US" sz="2600" dirty="0" smtClean="0"/>
              <a:t>We have entered a post figurative society</a:t>
            </a:r>
            <a:br>
              <a:rPr lang="en-US" sz="2600" dirty="0" smtClean="0"/>
            </a:br>
            <a:endParaRPr lang="en-US" sz="2600" dirty="0" smtClean="0"/>
          </a:p>
          <a:p>
            <a:pPr>
              <a:defRPr/>
            </a:pPr>
            <a:r>
              <a:rPr lang="en-US" sz="2600" dirty="0" smtClean="0"/>
              <a:t>The average US teenager send ~100 SMS per day  </a:t>
            </a:r>
            <a:endParaRPr lang="en-US" sz="26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down)">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down)">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down)">
                                      <p:cBhvr>
                                        <p:cTn id="17" dur="500"/>
                                        <p:tgtEl>
                                          <p:spTgt spid="71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wipe(down)">
                                      <p:cBhvr>
                                        <p:cTn id="22"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1560" y="1772816"/>
            <a:ext cx="8129412" cy="4454525"/>
          </a:xfrm>
        </p:spPr>
        <p:txBody>
          <a:bodyPr/>
          <a:lstStyle/>
          <a:p>
            <a:pPr marL="355600" indent="-355600">
              <a:defRPr/>
            </a:pPr>
            <a:r>
              <a:rPr lang="en-US" dirty="0" smtClean="0"/>
              <a:t>Universal  and instant access to information</a:t>
            </a:r>
            <a:br>
              <a:rPr lang="en-US" dirty="0" smtClean="0"/>
            </a:br>
            <a:endParaRPr lang="en-US" dirty="0" smtClean="0"/>
          </a:p>
          <a:p>
            <a:pPr marL="355600" indent="-355600">
              <a:defRPr/>
            </a:pPr>
            <a:r>
              <a:rPr lang="en-US" dirty="0" smtClean="0"/>
              <a:t>Modification of learning process, multitasking</a:t>
            </a:r>
            <a:br>
              <a:rPr lang="en-US" dirty="0" smtClean="0"/>
            </a:br>
            <a:endParaRPr lang="en-US" dirty="0" smtClean="0"/>
          </a:p>
          <a:p>
            <a:pPr marL="355600" indent="-355600">
              <a:defRPr/>
            </a:pPr>
            <a:r>
              <a:rPr lang="en-US" dirty="0" smtClean="0"/>
              <a:t>Social networking (e.g. </a:t>
            </a:r>
            <a:r>
              <a:rPr lang="en-US" dirty="0" err="1" smtClean="0"/>
              <a:t>facebook</a:t>
            </a:r>
            <a:r>
              <a:rPr lang="en-US" dirty="0" smtClean="0"/>
              <a:t>)</a:t>
            </a:r>
            <a:br>
              <a:rPr lang="en-US" dirty="0" smtClean="0"/>
            </a:br>
            <a:endParaRPr lang="en-US" dirty="0" smtClean="0"/>
          </a:p>
          <a:p>
            <a:pPr marL="355600" indent="-355600">
              <a:defRPr/>
            </a:pPr>
            <a:r>
              <a:rPr lang="en-US" dirty="0" smtClean="0"/>
              <a:t>Plagiarism, electronic threats</a:t>
            </a:r>
            <a:br>
              <a:rPr lang="en-US" dirty="0" smtClean="0"/>
            </a:br>
            <a:endParaRPr lang="en-US" dirty="0" smtClean="0"/>
          </a:p>
          <a:p>
            <a:pPr marL="0" indent="0">
              <a:buFont typeface="Wingdings" pitchFamily="2" charset="2"/>
              <a:buNone/>
              <a:defRPr/>
            </a:pPr>
            <a:endParaRPr lang="en-US" dirty="0"/>
          </a:p>
        </p:txBody>
      </p:sp>
      <p:sp>
        <p:nvSpPr>
          <p:cNvPr id="12291" name="ZoneTexte 3"/>
          <p:cNvSpPr txBox="1">
            <a:spLocks noChangeArrowheads="1"/>
          </p:cNvSpPr>
          <p:nvPr/>
        </p:nvSpPr>
        <p:spPr bwMode="auto">
          <a:xfrm>
            <a:off x="395536" y="404664"/>
            <a:ext cx="8469113" cy="1200329"/>
          </a:xfrm>
          <a:prstGeom prst="rect">
            <a:avLst/>
          </a:prstGeom>
          <a:noFill/>
          <a:ln w="9525">
            <a:noFill/>
            <a:miter lim="800000"/>
            <a:headEnd/>
            <a:tailEnd/>
          </a:ln>
        </p:spPr>
        <p:txBody>
          <a:bodyPr wrap="none">
            <a:spAutoFit/>
          </a:bodyPr>
          <a:lstStyle/>
          <a:p>
            <a:pPr algn="ctr"/>
            <a:r>
              <a:rPr lang="en-US" sz="3600" dirty="0">
                <a:solidFill>
                  <a:srgbClr val="000099"/>
                </a:solidFill>
                <a:latin typeface="Arial" pitchFamily="34" charset="0"/>
                <a:cs typeface="Arial" pitchFamily="34" charset="0"/>
              </a:rPr>
              <a:t>ICTs have and will transform our society </a:t>
            </a:r>
            <a:br>
              <a:rPr lang="en-US" sz="3600" dirty="0">
                <a:solidFill>
                  <a:srgbClr val="000099"/>
                </a:solidFill>
                <a:latin typeface="Arial" pitchFamily="34" charset="0"/>
                <a:cs typeface="Arial" pitchFamily="34" charset="0"/>
              </a:rPr>
            </a:br>
            <a:r>
              <a:rPr lang="en-US" sz="3600" dirty="0">
                <a:solidFill>
                  <a:srgbClr val="000099"/>
                </a:solidFill>
                <a:latin typeface="Arial" pitchFamily="34" charset="0"/>
                <a:cs typeface="Arial" pitchFamily="34" charset="0"/>
              </a:rPr>
              <a:t>more deeply than what we can expect: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p:txBody>
          <a:bodyPr/>
          <a:lstStyle/>
          <a:p>
            <a:r>
              <a:rPr lang="fr-CH" sz="4000" smtClean="0"/>
              <a:t>Global ICT developments, 2001-2011</a:t>
            </a:r>
            <a:r>
              <a:rPr lang="fr-CH" smtClean="0"/>
              <a:t/>
            </a:r>
            <a:br>
              <a:rPr lang="fr-CH" smtClean="0"/>
            </a:br>
            <a:endParaRPr lang="en-US" smtClean="0"/>
          </a:p>
        </p:txBody>
      </p:sp>
      <p:sp>
        <p:nvSpPr>
          <p:cNvPr id="13315" name="ZoneTexte 3"/>
          <p:cNvSpPr txBox="1">
            <a:spLocks noChangeArrowheads="1"/>
          </p:cNvSpPr>
          <p:nvPr/>
        </p:nvSpPr>
        <p:spPr bwMode="auto">
          <a:xfrm>
            <a:off x="323528" y="5949280"/>
            <a:ext cx="4966424" cy="369332"/>
          </a:xfrm>
          <a:prstGeom prst="rect">
            <a:avLst/>
          </a:prstGeom>
          <a:noFill/>
          <a:ln w="9525">
            <a:noFill/>
            <a:miter lim="800000"/>
            <a:headEnd/>
            <a:tailEnd/>
          </a:ln>
        </p:spPr>
        <p:txBody>
          <a:bodyPr wrap="square">
            <a:spAutoFit/>
          </a:bodyPr>
          <a:lstStyle/>
          <a:p>
            <a:r>
              <a:rPr lang="fr-CH" sz="1800" i="1" dirty="0">
                <a:solidFill>
                  <a:srgbClr val="000099"/>
                </a:solidFill>
              </a:rPr>
              <a:t>World </a:t>
            </a:r>
            <a:r>
              <a:rPr lang="fr-CH" sz="1800" i="1" dirty="0" err="1">
                <a:solidFill>
                  <a:srgbClr val="000099"/>
                </a:solidFill>
              </a:rPr>
              <a:t>Telecommunication</a:t>
            </a:r>
            <a:r>
              <a:rPr lang="fr-CH" sz="1800" i="1" dirty="0">
                <a:solidFill>
                  <a:srgbClr val="000099"/>
                </a:solidFill>
              </a:rPr>
              <a:t>/ICT </a:t>
            </a:r>
            <a:r>
              <a:rPr lang="fr-CH" sz="1800" i="1" dirty="0" err="1">
                <a:solidFill>
                  <a:srgbClr val="000099"/>
                </a:solidFill>
              </a:rPr>
              <a:t>Indicators</a:t>
            </a:r>
            <a:r>
              <a:rPr lang="fr-CH" sz="1800" i="1" dirty="0">
                <a:solidFill>
                  <a:srgbClr val="000099"/>
                </a:solidFill>
              </a:rPr>
              <a:t> </a:t>
            </a:r>
            <a:r>
              <a:rPr lang="fr-CH" sz="1800" i="1" dirty="0" err="1">
                <a:solidFill>
                  <a:srgbClr val="000099"/>
                </a:solidFill>
              </a:rPr>
              <a:t>Database</a:t>
            </a:r>
            <a:endParaRPr lang="en-US" sz="1800" i="1" dirty="0">
              <a:solidFill>
                <a:srgbClr val="000099"/>
              </a:solidFill>
            </a:endParaRPr>
          </a:p>
        </p:txBody>
      </p:sp>
      <p:graphicFrame>
        <p:nvGraphicFramePr>
          <p:cNvPr id="5" name="Chart 4"/>
          <p:cNvGraphicFramePr>
            <a:graphicFrameLocks/>
          </p:cNvGraphicFramePr>
          <p:nvPr/>
        </p:nvGraphicFramePr>
        <p:xfrm>
          <a:off x="1185333" y="1268760"/>
          <a:ext cx="7958667" cy="594927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683568" y="980728"/>
            <a:ext cx="7772400" cy="1219200"/>
          </a:xfrm>
        </p:spPr>
        <p:txBody>
          <a:bodyPr/>
          <a:lstStyle/>
          <a:p>
            <a:r>
              <a:rPr lang="en-US" sz="3600" dirty="0" smtClean="0"/>
              <a:t>Individuals using the Internet per 100 inhabitants, 2001-2011</a:t>
            </a:r>
            <a:br>
              <a:rPr lang="en-US" sz="3600" dirty="0" smtClean="0"/>
            </a:br>
            <a:endParaRPr lang="en-US" sz="3600" dirty="0" smtClean="0"/>
          </a:p>
        </p:txBody>
      </p:sp>
      <p:graphicFrame>
        <p:nvGraphicFramePr>
          <p:cNvPr id="4" name="Chart 4"/>
          <p:cNvGraphicFramePr>
            <a:graphicFrameLocks/>
          </p:cNvGraphicFramePr>
          <p:nvPr/>
        </p:nvGraphicFramePr>
        <p:xfrm>
          <a:off x="475545" y="1673424"/>
          <a:ext cx="8128903" cy="5184577"/>
        </p:xfrm>
        <a:graphic>
          <a:graphicData uri="http://schemas.openxmlformats.org/drawingml/2006/chart">
            <c:chart xmlns:c="http://schemas.openxmlformats.org/drawingml/2006/chart" xmlns:r="http://schemas.openxmlformats.org/officeDocument/2006/relationships" r:id="rId2"/>
          </a:graphicData>
        </a:graphic>
      </p:graphicFrame>
      <p:sp>
        <p:nvSpPr>
          <p:cNvPr id="14340" name="ZoneTexte 4"/>
          <p:cNvSpPr txBox="1">
            <a:spLocks noChangeArrowheads="1"/>
          </p:cNvSpPr>
          <p:nvPr/>
        </p:nvSpPr>
        <p:spPr bwMode="auto">
          <a:xfrm>
            <a:off x="683568" y="5661248"/>
            <a:ext cx="4966424" cy="369332"/>
          </a:xfrm>
          <a:prstGeom prst="rect">
            <a:avLst/>
          </a:prstGeom>
          <a:noFill/>
          <a:ln w="9525">
            <a:noFill/>
            <a:miter lim="800000"/>
            <a:headEnd/>
            <a:tailEnd/>
          </a:ln>
        </p:spPr>
        <p:txBody>
          <a:bodyPr wrap="none">
            <a:spAutoFit/>
          </a:bodyPr>
          <a:lstStyle/>
          <a:p>
            <a:r>
              <a:rPr lang="fr-CH" sz="1800" i="1" dirty="0">
                <a:solidFill>
                  <a:srgbClr val="000070"/>
                </a:solidFill>
              </a:rPr>
              <a:t>World </a:t>
            </a:r>
            <a:r>
              <a:rPr lang="fr-CH" sz="1800" i="1" dirty="0" err="1">
                <a:solidFill>
                  <a:srgbClr val="000070"/>
                </a:solidFill>
              </a:rPr>
              <a:t>Telecommunication</a:t>
            </a:r>
            <a:r>
              <a:rPr lang="fr-CH" sz="1800" i="1" dirty="0">
                <a:solidFill>
                  <a:srgbClr val="000070"/>
                </a:solidFill>
              </a:rPr>
              <a:t>/ICT </a:t>
            </a:r>
            <a:r>
              <a:rPr lang="fr-CH" sz="1800" i="1" dirty="0" err="1">
                <a:solidFill>
                  <a:srgbClr val="000070"/>
                </a:solidFill>
              </a:rPr>
              <a:t>Indicators</a:t>
            </a:r>
            <a:r>
              <a:rPr lang="fr-CH" sz="1800" i="1" dirty="0">
                <a:solidFill>
                  <a:srgbClr val="000070"/>
                </a:solidFill>
              </a:rPr>
              <a:t> </a:t>
            </a:r>
            <a:r>
              <a:rPr lang="fr-CH" sz="1800" i="1" dirty="0" err="1">
                <a:solidFill>
                  <a:srgbClr val="000070"/>
                </a:solidFill>
              </a:rPr>
              <a:t>Database</a:t>
            </a:r>
            <a:endParaRPr lang="en-US" sz="1800" i="1" dirty="0">
              <a:solidFill>
                <a:srgbClr val="00007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odèle par défau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Modèle par défau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odèle par défau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Modèle par défau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iagonales bleues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Diagonales bleue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Diagonales bleues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Diagonales bleue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4425</TotalTime>
  <Words>937</Words>
  <Application>Microsoft Macintosh PowerPoint</Application>
  <PresentationFormat>Présentation à l'écran (4:3)</PresentationFormat>
  <Paragraphs>133</Paragraphs>
  <Slides>24</Slides>
  <Notes>1</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24</vt:i4>
      </vt:variant>
    </vt:vector>
  </HeadingPairs>
  <TitlesOfParts>
    <vt:vector size="31" baseType="lpstr">
      <vt:lpstr>Calibri</vt:lpstr>
      <vt:lpstr>Arial</vt:lpstr>
      <vt:lpstr>Monotype Sorts</vt:lpstr>
      <vt:lpstr>Times New Roman</vt:lpstr>
      <vt:lpstr>Wingdings</vt:lpstr>
      <vt:lpstr>Modèle par défaut</vt:lpstr>
      <vt:lpstr>Document</vt:lpstr>
      <vt:lpstr>    ICT’s and Internet use   by adolescents</vt:lpstr>
      <vt:lpstr>EUTEACH WEBSITE</vt:lpstr>
      <vt:lpstr>OBJECTIVES</vt:lpstr>
      <vt:lpstr>Présentation PowerPoint</vt:lpstr>
      <vt:lpstr>A  world  which  speeds  up ...</vt:lpstr>
      <vt:lpstr>Digital natives</vt:lpstr>
      <vt:lpstr>Présentation PowerPoint</vt:lpstr>
      <vt:lpstr>Global ICT developments, 2001-2011 </vt:lpstr>
      <vt:lpstr>Individuals using the Internet per 100 inhabitants, 2001-2011 </vt:lpstr>
      <vt:lpstr>Use of internet</vt:lpstr>
      <vt:lpstr>Use of mobile phones</vt:lpstr>
      <vt:lpstr>Use of ICTs …</vt:lpstr>
      <vt:lpstr>Internet &amp; ICTs:  two issues</vt:lpstr>
      <vt:lpstr>The good side ..</vt:lpstr>
      <vt:lpstr>The less good side ..</vt:lpstr>
      <vt:lpstr>Internet use:  assessement </vt:lpstr>
      <vt:lpstr>Présentation PowerPoint</vt:lpstr>
      <vt:lpstr>The  HEADS  concept</vt:lpstr>
      <vt:lpstr>Assessement</vt:lpstr>
      <vt:lpstr>THE MEANING OF INTERNET USE</vt:lpstr>
      <vt:lpstr>Some criteria</vt:lpstr>
      <vt:lpstr> </vt:lpstr>
      <vt:lpstr>Conclusions for parents pediatricians and caregivers</vt:lpstr>
      <vt:lpstr>Présentation PowerPoint</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2002  SUMMER SCHOOL</dc:title>
  <dc:creator>Informatique</dc:creator>
  <cp:lastModifiedBy>Yusuke Takeuchi</cp:lastModifiedBy>
  <cp:revision>150</cp:revision>
  <dcterms:created xsi:type="dcterms:W3CDTF">2002-06-25T18:22:12Z</dcterms:created>
  <dcterms:modified xsi:type="dcterms:W3CDTF">2016-12-02T15:41:00Z</dcterms:modified>
</cp:coreProperties>
</file>