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434" r:id="rId2"/>
    <p:sldId id="436" r:id="rId3"/>
    <p:sldId id="342" r:id="rId4"/>
    <p:sldId id="345" r:id="rId5"/>
    <p:sldId id="344" r:id="rId6"/>
    <p:sldId id="486" r:id="rId7"/>
    <p:sldId id="483" r:id="rId8"/>
    <p:sldId id="471" r:id="rId9"/>
    <p:sldId id="488" r:id="rId10"/>
    <p:sldId id="469" r:id="rId11"/>
    <p:sldId id="470" r:id="rId12"/>
    <p:sldId id="438" r:id="rId13"/>
    <p:sldId id="468" r:id="rId14"/>
    <p:sldId id="427" r:id="rId15"/>
    <p:sldId id="473" r:id="rId16"/>
    <p:sldId id="395" r:id="rId17"/>
    <p:sldId id="484" r:id="rId18"/>
    <p:sldId id="361" r:id="rId19"/>
    <p:sldId id="475" r:id="rId20"/>
    <p:sldId id="476" r:id="rId21"/>
    <p:sldId id="474" r:id="rId22"/>
    <p:sldId id="414" r:id="rId23"/>
    <p:sldId id="416" r:id="rId24"/>
    <p:sldId id="367" r:id="rId25"/>
    <p:sldId id="442" r:id="rId26"/>
    <p:sldId id="446" r:id="rId27"/>
    <p:sldId id="489" r:id="rId28"/>
    <p:sldId id="444" r:id="rId29"/>
    <p:sldId id="490" r:id="rId30"/>
    <p:sldId id="447" r:id="rId31"/>
    <p:sldId id="448" r:id="rId32"/>
    <p:sldId id="491" r:id="rId33"/>
    <p:sldId id="449" r:id="rId34"/>
    <p:sldId id="450" r:id="rId35"/>
    <p:sldId id="378" r:id="rId36"/>
    <p:sldId id="404" r:id="rId37"/>
    <p:sldId id="417" r:id="rId38"/>
    <p:sldId id="384" r:id="rId39"/>
    <p:sldId id="385" r:id="rId40"/>
    <p:sldId id="386" r:id="rId41"/>
    <p:sldId id="423" r:id="rId42"/>
    <p:sldId id="487" r:id="rId43"/>
  </p:sldIdLst>
  <p:sldSz cx="10287000" cy="6858000" type="35mm"/>
  <p:notesSz cx="6858000" cy="9774238"/>
  <p:defaultTextStyle>
    <a:defPPr>
      <a:defRPr lang="fr-F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00"/>
    <a:srgbClr val="C1CEFF"/>
    <a:srgbClr val="A2FFA3"/>
    <a:srgbClr val="00DFCA"/>
    <a:srgbClr val="4677C0"/>
    <a:srgbClr val="5E89C8"/>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71" autoAdjust="0"/>
  </p:normalViewPr>
  <p:slideViewPr>
    <p:cSldViewPr>
      <p:cViewPr varScale="1">
        <p:scale>
          <a:sx n="113" d="100"/>
          <a:sy n="113" d="100"/>
        </p:scale>
        <p:origin x="-1776" y="-96"/>
      </p:cViewPr>
      <p:guideLst>
        <p:guide orient="horz" pos="2160"/>
        <p:guide pos="32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33.xml"/><Relationship Id="rId3" Type="http://schemas.openxmlformats.org/officeDocument/2006/relationships/slide" Target="slides/slide22.xml"/><Relationship Id="rId7" Type="http://schemas.openxmlformats.org/officeDocument/2006/relationships/slide" Target="slides/slide32.xml"/><Relationship Id="rId2" Type="http://schemas.openxmlformats.org/officeDocument/2006/relationships/slide" Target="slides/slide5.xml"/><Relationship Id="rId1" Type="http://schemas.openxmlformats.org/officeDocument/2006/relationships/slide" Target="slides/slide1.xml"/><Relationship Id="rId6" Type="http://schemas.openxmlformats.org/officeDocument/2006/relationships/slide" Target="slides/slide30.xml"/><Relationship Id="rId5" Type="http://schemas.openxmlformats.org/officeDocument/2006/relationships/slide" Target="slides/slide28.xml"/><Relationship Id="rId10" Type="http://schemas.openxmlformats.org/officeDocument/2006/relationships/slide" Target="slides/slide40.xml"/><Relationship Id="rId4" Type="http://schemas.openxmlformats.org/officeDocument/2006/relationships/slide" Target="slides/slide23.xml"/><Relationship Id="rId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solidFill>
                  <a:schemeClr val="accent2"/>
                </a:solidFill>
                <a:latin typeface="Book Antiqua" pitchFamily="18" charset="0"/>
              </a:defRPr>
            </a:lvl1pPr>
          </a:lstStyle>
          <a:p>
            <a:pPr>
              <a:defRPr/>
            </a:pPr>
            <a:endParaRPr lang="fr-FR"/>
          </a:p>
        </p:txBody>
      </p:sp>
      <p:sp>
        <p:nvSpPr>
          <p:cNvPr id="4099" name="Rectangle 3"/>
          <p:cNvSpPr>
            <a:spLocks noGrp="1" noChangeArrowheads="1"/>
          </p:cNvSpPr>
          <p:nvPr>
            <p:ph type="dt" sz="quarter" idx="1"/>
          </p:nvPr>
        </p:nvSpPr>
        <p:spPr bwMode="auto">
          <a:xfrm>
            <a:off x="388620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solidFill>
                  <a:schemeClr val="accent2"/>
                </a:solidFill>
                <a:latin typeface="Book Antiqua" pitchFamily="18" charset="0"/>
              </a:defRPr>
            </a:lvl1pPr>
          </a:lstStyle>
          <a:p>
            <a:pPr>
              <a:defRPr/>
            </a:pPr>
            <a:endParaRPr lang="fr-FR"/>
          </a:p>
        </p:txBody>
      </p:sp>
      <p:sp>
        <p:nvSpPr>
          <p:cNvPr id="4100" name="Rectangle 4"/>
          <p:cNvSpPr>
            <a:spLocks noGrp="1" noChangeArrowheads="1"/>
          </p:cNvSpPr>
          <p:nvPr>
            <p:ph type="ftr" sz="quarter" idx="2"/>
          </p:nvPr>
        </p:nvSpPr>
        <p:spPr bwMode="auto">
          <a:xfrm>
            <a:off x="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solidFill>
                  <a:schemeClr val="accent2"/>
                </a:solidFill>
                <a:latin typeface="Book Antiqua" pitchFamily="18" charset="0"/>
              </a:defRPr>
            </a:lvl1pPr>
          </a:lstStyle>
          <a:p>
            <a:pPr>
              <a:defRPr/>
            </a:pPr>
            <a:endParaRPr lang="fr-FR"/>
          </a:p>
        </p:txBody>
      </p:sp>
      <p:sp>
        <p:nvSpPr>
          <p:cNvPr id="4101" name="Rectangle 5"/>
          <p:cNvSpPr>
            <a:spLocks noGrp="1" noChangeArrowheads="1"/>
          </p:cNvSpPr>
          <p:nvPr>
            <p:ph type="sldNum" sz="quarter" idx="3"/>
          </p:nvPr>
        </p:nvSpPr>
        <p:spPr bwMode="auto">
          <a:xfrm>
            <a:off x="388620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solidFill>
                  <a:schemeClr val="accent2"/>
                </a:solidFill>
                <a:latin typeface="Book Antiqua" pitchFamily="18" charset="0"/>
              </a:defRPr>
            </a:lvl1pPr>
          </a:lstStyle>
          <a:p>
            <a:pPr>
              <a:defRPr/>
            </a:pPr>
            <a:fld id="{5A3C1946-6F9E-40AC-8E06-A75A541B8356}"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i="1"/>
            </a:lvl1pPr>
          </a:lstStyle>
          <a:p>
            <a:pPr>
              <a:defRPr/>
            </a:pPr>
            <a:endParaRPr lang="fr-FR"/>
          </a:p>
        </p:txBody>
      </p:sp>
      <p:sp>
        <p:nvSpPr>
          <p:cNvPr id="2051" name="Rectangle 3"/>
          <p:cNvSpPr>
            <a:spLocks noGrp="1" noChangeArrowheads="1"/>
          </p:cNvSpPr>
          <p:nvPr>
            <p:ph type="dt" idx="1"/>
          </p:nvPr>
        </p:nvSpPr>
        <p:spPr bwMode="auto">
          <a:xfrm>
            <a:off x="3886200" y="9525"/>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i="1"/>
            </a:lvl1pPr>
          </a:lstStyle>
          <a:p>
            <a:pPr>
              <a:defRPr/>
            </a:pPr>
            <a:endParaRPr lang="fr-FR"/>
          </a:p>
        </p:txBody>
      </p:sp>
      <p:sp>
        <p:nvSpPr>
          <p:cNvPr id="2052" name="Rectangle 4"/>
          <p:cNvSpPr>
            <a:spLocks noGrp="1" noChangeArrowheads="1"/>
          </p:cNvSpPr>
          <p:nvPr>
            <p:ph type="ftr" sz="quarter" idx="4"/>
          </p:nvPr>
        </p:nvSpPr>
        <p:spPr bwMode="auto">
          <a:xfrm>
            <a:off x="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i="1"/>
            </a:lvl1pPr>
          </a:lstStyle>
          <a:p>
            <a:pPr>
              <a:defRPr/>
            </a:pPr>
            <a:endParaRPr lang="fr-FR"/>
          </a:p>
        </p:txBody>
      </p:sp>
      <p:sp>
        <p:nvSpPr>
          <p:cNvPr id="2053" name="Rectangle 5"/>
          <p:cNvSpPr>
            <a:spLocks noGrp="1" noChangeArrowheads="1"/>
          </p:cNvSpPr>
          <p:nvPr>
            <p:ph type="sldNum" sz="quarter" idx="5"/>
          </p:nvPr>
        </p:nvSpPr>
        <p:spPr bwMode="auto">
          <a:xfrm>
            <a:off x="3886200" y="9305925"/>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i="1"/>
            </a:lvl1pPr>
          </a:lstStyle>
          <a:p>
            <a:pPr>
              <a:defRPr/>
            </a:pPr>
            <a:fld id="{212AE4A2-41A6-419D-8ECC-80AC7ED59E8E}" type="slidenum">
              <a:rPr lang="fr-FR"/>
              <a:pPr>
                <a:defRPr/>
              </a:pPr>
              <a:t>‹N°›</a:t>
            </a:fld>
            <a:endParaRPr lang="fr-FR"/>
          </a:p>
        </p:txBody>
      </p:sp>
      <p:sp>
        <p:nvSpPr>
          <p:cNvPr id="2054" name="Rectangle 6"/>
          <p:cNvSpPr>
            <a:spLocks noGrp="1" noChangeArrowheads="1"/>
          </p:cNvSpPr>
          <p:nvPr>
            <p:ph type="body" sz="quarter" idx="3"/>
          </p:nvPr>
        </p:nvSpPr>
        <p:spPr bwMode="auto">
          <a:xfrm>
            <a:off x="914400" y="4643438"/>
            <a:ext cx="5029200" cy="41132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fr-FR" noProof="0" smtClean="0"/>
              <a:t>Cliquez pour modifier le style de texte du masque</a:t>
            </a:r>
          </a:p>
          <a:p>
            <a:pPr lvl="1"/>
            <a:r>
              <a:rPr lang="fr-FR" noProof="0" smtClean="0"/>
              <a:t>Second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07" name="Rectangle 7"/>
          <p:cNvSpPr>
            <a:spLocks noGrp="1" noRot="1" noChangeAspect="1" noChangeArrowheads="1" noTextEdit="1"/>
          </p:cNvSpPr>
          <p:nvPr>
            <p:ph type="sldImg" idx="2"/>
          </p:nvPr>
        </p:nvSpPr>
        <p:spPr bwMode="auto">
          <a:xfrm>
            <a:off x="863600" y="855663"/>
            <a:ext cx="5130800" cy="34163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B9502CC1-D3CA-4CED-80E8-46803B4F2259}" type="slidenum">
              <a:rPr lang="fr-FR" smtClean="0"/>
              <a:pPr/>
              <a:t>18</a:t>
            </a:fld>
            <a:endParaRPr lang="fr-FR" smtClean="0"/>
          </a:p>
        </p:txBody>
      </p:sp>
      <p:sp>
        <p:nvSpPr>
          <p:cNvPr id="53251" name="Rectangle 2"/>
          <p:cNvSpPr>
            <a:spLocks noGrp="1" noRot="1" noChangeAspect="1" noChangeArrowheads="1" noTextEdit="1"/>
          </p:cNvSpPr>
          <p:nvPr>
            <p:ph type="sldImg"/>
          </p:nvPr>
        </p:nvSpPr>
        <p:spPr>
          <a:xfrm>
            <a:off x="692150" y="739775"/>
            <a:ext cx="5475288" cy="3651250"/>
          </a:xfrm>
          <a:ln/>
        </p:spPr>
      </p:sp>
      <p:sp>
        <p:nvSpPr>
          <p:cNvPr id="53252" name="Rectangle 3"/>
          <p:cNvSpPr>
            <a:spLocks noGrp="1" noChangeArrowheads="1"/>
          </p:cNvSpPr>
          <p:nvPr>
            <p:ph type="body" idx="1"/>
          </p:nvPr>
        </p:nvSpPr>
        <p:spPr>
          <a:xfrm>
            <a:off x="914400" y="4643438"/>
            <a:ext cx="5029200" cy="4397375"/>
          </a:xfrm>
          <a:noFill/>
          <a:ln/>
        </p:spPr>
        <p:txBody>
          <a:bodyPr/>
          <a:lstStyle/>
          <a:p>
            <a:r>
              <a:rPr lang="en-GB" sz="1600" smtClean="0"/>
              <a:t>Let us first discuss the issue of the delivery of health care as a public health strategy targeting specifically young people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fld id="{755CD44A-A742-4612-83D7-9DEDA658E965}" type="slidenum">
              <a:rPr lang="fr-FR" smtClean="0"/>
              <a:pPr/>
              <a:t>38</a:t>
            </a:fld>
            <a:endParaRPr lang="fr-FR" smtClean="0"/>
          </a:p>
        </p:txBody>
      </p:sp>
      <p:sp>
        <p:nvSpPr>
          <p:cNvPr id="65539" name="Rectangle 2"/>
          <p:cNvSpPr>
            <a:spLocks noGrp="1" noRot="1" noChangeAspect="1" noChangeArrowheads="1" noTextEdit="1"/>
          </p:cNvSpPr>
          <p:nvPr>
            <p:ph type="sldImg"/>
          </p:nvPr>
        </p:nvSpPr>
        <p:spPr>
          <a:xfrm>
            <a:off x="692150" y="739775"/>
            <a:ext cx="5475288" cy="3651250"/>
          </a:xfrm>
          <a:ln/>
        </p:spPr>
      </p:sp>
      <p:sp>
        <p:nvSpPr>
          <p:cNvPr id="65540" name="Rectangle 3"/>
          <p:cNvSpPr>
            <a:spLocks noGrp="1" noChangeArrowheads="1"/>
          </p:cNvSpPr>
          <p:nvPr>
            <p:ph type="body" idx="1"/>
          </p:nvPr>
        </p:nvSpPr>
        <p:spPr>
          <a:xfrm>
            <a:off x="914400" y="4643438"/>
            <a:ext cx="5029200" cy="4397375"/>
          </a:xfrm>
          <a:noFill/>
          <a:ln/>
        </p:spPr>
        <p:txBody>
          <a:bodyPr/>
          <a:lstStyle/>
          <a:p>
            <a:r>
              <a:rPr lang="en-US" sz="1600" smtClean="0">
                <a:solidFill>
                  <a:srgbClr val="000000"/>
                </a:solidFill>
                <a:cs typeface="Courier New" pitchFamily="49" charset="0"/>
              </a:rPr>
              <a:t>The International Obesity Task Force (IOTF) is part of the International Association for the Study of Obesity. It alerts governments to the growing health crisis threatened by soaring levels of obesity. It has recently initiated a platform which brings together EU- level representatives of the food industry, advertisers, retailers, fast-food restaurants, the cooperative movement, the consumer movement and health NGOs in order to galvanize EU- wide action against obesity</a:t>
            </a:r>
            <a:endParaRPr lang="en-US" sz="1600" smtClean="0">
              <a:solidFill>
                <a:srgbClr val="000000"/>
              </a:solidFill>
              <a:cs typeface="Arial" pitchFamily="34" charset="0"/>
            </a:endParaRPr>
          </a:p>
          <a:p>
            <a:r>
              <a:rPr lang="en-US" sz="1600" smtClean="0">
                <a:solidFill>
                  <a:srgbClr val="000000"/>
                </a:solidFill>
                <a:cs typeface="Courier New" pitchFamily="49" charset="0"/>
              </a:rPr>
              <a:t>.</a:t>
            </a:r>
            <a:r>
              <a:rPr lang="en-GB" sz="160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fld id="{2BA5633B-6EF2-431A-AE22-807C52C06E4D}" type="slidenum">
              <a:rPr lang="fr-FR" smtClean="0"/>
              <a:pPr/>
              <a:t>39</a:t>
            </a:fld>
            <a:endParaRPr lang="fr-FR" smtClean="0"/>
          </a:p>
        </p:txBody>
      </p:sp>
      <p:sp>
        <p:nvSpPr>
          <p:cNvPr id="66563" name="Rectangle 2"/>
          <p:cNvSpPr>
            <a:spLocks noGrp="1" noRot="1" noChangeAspect="1" noChangeArrowheads="1" noTextEdit="1"/>
          </p:cNvSpPr>
          <p:nvPr>
            <p:ph type="sldImg"/>
          </p:nvPr>
        </p:nvSpPr>
        <p:spPr>
          <a:xfrm>
            <a:off x="692150" y="739775"/>
            <a:ext cx="5475288" cy="3651250"/>
          </a:xfrm>
          <a:ln/>
        </p:spPr>
      </p:sp>
      <p:sp>
        <p:nvSpPr>
          <p:cNvPr id="66564" name="Rectangle 3"/>
          <p:cNvSpPr>
            <a:spLocks noGrp="1" noChangeArrowheads="1"/>
          </p:cNvSpPr>
          <p:nvPr>
            <p:ph type="body" idx="1"/>
          </p:nvPr>
        </p:nvSpPr>
        <p:spPr>
          <a:xfrm>
            <a:off x="533400" y="4643438"/>
            <a:ext cx="5715000" cy="4397375"/>
          </a:xfrm>
          <a:noFill/>
          <a:ln/>
        </p:spPr>
        <p:txBody>
          <a:bodyPr/>
          <a:lstStyle/>
          <a:p>
            <a:pPr defTabSz="762000"/>
            <a:r>
              <a:rPr lang="en-US" sz="1600" smtClean="0">
                <a:solidFill>
                  <a:srgbClr val="000000"/>
                </a:solidFill>
                <a:cs typeface="Courier New" pitchFamily="49" charset="0"/>
              </a:rPr>
              <a:t>The next slide  provides you with some examples of what is currently done in several European country on a policy level: </a:t>
            </a:r>
            <a:br>
              <a:rPr lang="en-US" sz="1600" smtClean="0">
                <a:solidFill>
                  <a:srgbClr val="000000"/>
                </a:solidFill>
                <a:cs typeface="Courier New" pitchFamily="49" charset="0"/>
              </a:rPr>
            </a:br>
            <a:endParaRPr lang="en-GB" sz="1600" smtClean="0">
              <a:solidFill>
                <a:srgbClr val="000000"/>
              </a:solidFill>
              <a:cs typeface="Times New Roman" pitchFamily="18" charset="0"/>
            </a:endParaRPr>
          </a:p>
          <a:p>
            <a:pPr defTabSz="762000">
              <a:buFont typeface="Wingdings" pitchFamily="2" charset="2"/>
              <a:buChar char="v"/>
            </a:pPr>
            <a:r>
              <a:rPr lang="en-US" sz="1600" smtClean="0">
                <a:solidFill>
                  <a:srgbClr val="000000"/>
                </a:solidFill>
                <a:cs typeface="Courier New" pitchFamily="49" charset="0"/>
              </a:rPr>
              <a:t>Sweden does not permit advertising aimed at children under 12.</a:t>
            </a:r>
            <a:endParaRPr lang="en-GB" sz="1600" smtClean="0">
              <a:solidFill>
                <a:srgbClr val="000000"/>
              </a:solidFill>
              <a:cs typeface="Times New Roman" pitchFamily="18" charset="0"/>
            </a:endParaRPr>
          </a:p>
          <a:p>
            <a:pPr defTabSz="762000">
              <a:buFont typeface="Wingdings" pitchFamily="2" charset="2"/>
              <a:buChar char="v"/>
            </a:pPr>
            <a:r>
              <a:rPr lang="en-US" sz="1600" smtClean="0">
                <a:solidFill>
                  <a:srgbClr val="000000"/>
                </a:solidFill>
                <a:cs typeface="Courier New" pitchFamily="49" charset="0"/>
              </a:rPr>
              <a:t>Ireland has introduced a </a:t>
            </a:r>
            <a:r>
              <a:rPr lang="en-US" sz="1600" smtClean="0">
                <a:solidFill>
                  <a:srgbClr val="000000"/>
                </a:solidFill>
                <a:latin typeface="Times New Roman" pitchFamily="18" charset="0"/>
                <a:cs typeface="Courier New" pitchFamily="49" charset="0"/>
              </a:rPr>
              <a:t>„</a:t>
            </a:r>
            <a:r>
              <a:rPr lang="en-US" sz="1600" smtClean="0">
                <a:solidFill>
                  <a:srgbClr val="000000"/>
                </a:solidFill>
                <a:cs typeface="Courier New" pitchFamily="49" charset="0"/>
              </a:rPr>
              <a:t>Children</a:t>
            </a:r>
            <a:r>
              <a:rPr lang="en-US" sz="1600" smtClean="0">
                <a:solidFill>
                  <a:srgbClr val="000000"/>
                </a:solidFill>
                <a:latin typeface="Times New Roman" pitchFamily="18" charset="0"/>
                <a:cs typeface="Courier New" pitchFamily="49" charset="0"/>
              </a:rPr>
              <a:t>‘</a:t>
            </a:r>
            <a:r>
              <a:rPr lang="en-US" sz="1600" smtClean="0">
                <a:solidFill>
                  <a:srgbClr val="000000"/>
                </a:solidFill>
                <a:cs typeface="Courier New" pitchFamily="49" charset="0"/>
              </a:rPr>
              <a:t>s Advertising Code</a:t>
            </a:r>
            <a:r>
              <a:rPr lang="en-US" sz="1600" smtClean="0">
                <a:solidFill>
                  <a:srgbClr val="000000"/>
                </a:solidFill>
                <a:latin typeface="Times New Roman" pitchFamily="18" charset="0"/>
                <a:cs typeface="Courier New" pitchFamily="49" charset="0"/>
              </a:rPr>
              <a:t>“</a:t>
            </a:r>
            <a:r>
              <a:rPr lang="en-US" sz="1600" smtClean="0">
                <a:solidFill>
                  <a:srgbClr val="000000"/>
                </a:solidFill>
                <a:cs typeface="Courier New" pitchFamily="49" charset="0"/>
              </a:rPr>
              <a:t> applying health warning messages to the advertising of fast food, confectionery and soft drinks.</a:t>
            </a:r>
            <a:endParaRPr lang="en-GB" sz="1600" smtClean="0">
              <a:solidFill>
                <a:srgbClr val="000000"/>
              </a:solidFill>
              <a:cs typeface="Times New Roman" pitchFamily="18" charset="0"/>
            </a:endParaRPr>
          </a:p>
          <a:p>
            <a:pPr defTabSz="762000">
              <a:buFont typeface="Wingdings" pitchFamily="2" charset="2"/>
              <a:buChar char="v"/>
            </a:pPr>
            <a:r>
              <a:rPr lang="en-US" sz="1600" smtClean="0">
                <a:solidFill>
                  <a:srgbClr val="000000"/>
                </a:solidFill>
                <a:cs typeface="Courier New" pitchFamily="49" charset="0"/>
              </a:rPr>
              <a:t>The Flemish region of Belgium does not permit advertising five minutes before or after programmes aimed at children aged under 12.</a:t>
            </a:r>
            <a:endParaRPr lang="en-GB" sz="1600" smtClean="0">
              <a:solidFill>
                <a:srgbClr val="000000"/>
              </a:solidFill>
              <a:cs typeface="Times New Roman" pitchFamily="18" charset="0"/>
            </a:endParaRPr>
          </a:p>
          <a:p>
            <a:pPr defTabSz="762000">
              <a:buFont typeface="Wingdings" pitchFamily="2" charset="2"/>
              <a:buChar char="v"/>
            </a:pPr>
            <a:r>
              <a:rPr lang="en-US" sz="1600" smtClean="0">
                <a:solidFill>
                  <a:srgbClr val="000000"/>
                </a:solidFill>
                <a:cs typeface="Courier New" pitchFamily="49" charset="0"/>
              </a:rPr>
              <a:t>In the Netherlands, public broad-casters are not allowed to interrupt programmes that are aimed at children under 12 with advertisements, etc.</a:t>
            </a:r>
          </a:p>
          <a:p>
            <a:pPr defTabSz="762000"/>
            <a:endParaRPr lang="en-US" sz="1600" smtClean="0">
              <a:solidFill>
                <a:srgbClr val="000000"/>
              </a:solidFill>
              <a:cs typeface="Courier New" pitchFamily="49" charset="0"/>
            </a:endParaRPr>
          </a:p>
          <a:p>
            <a:pPr defTabSz="762000"/>
            <a:r>
              <a:rPr lang="en-US" sz="1600" smtClean="0">
                <a:solidFill>
                  <a:srgbClr val="000000"/>
                </a:solidFill>
                <a:cs typeface="Courier New" pitchFamily="49" charset="0"/>
              </a:rPr>
              <a:t>I mentioned that this group involves representatives from the industry. </a:t>
            </a:r>
            <a:endParaRPr lang="en-GB" sz="16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fld id="{E23AF9F5-38C7-48F6-B86B-FF77C331558D}" type="slidenum">
              <a:rPr lang="fr-FR" smtClean="0"/>
              <a:pPr/>
              <a:t>40</a:t>
            </a:fld>
            <a:endParaRPr lang="fr-FR" smtClean="0"/>
          </a:p>
        </p:txBody>
      </p:sp>
      <p:sp>
        <p:nvSpPr>
          <p:cNvPr id="67587" name="Rectangle 2"/>
          <p:cNvSpPr>
            <a:spLocks noGrp="1" noRot="1" noChangeAspect="1" noChangeArrowheads="1" noTextEdit="1"/>
          </p:cNvSpPr>
          <p:nvPr>
            <p:ph type="sldImg"/>
          </p:nvPr>
        </p:nvSpPr>
        <p:spPr>
          <a:xfrm>
            <a:off x="692150" y="739775"/>
            <a:ext cx="5475288" cy="3651250"/>
          </a:xfrm>
          <a:ln/>
        </p:spPr>
      </p:sp>
      <p:sp>
        <p:nvSpPr>
          <p:cNvPr id="67588" name="Rectangle 3"/>
          <p:cNvSpPr>
            <a:spLocks noGrp="1" noChangeArrowheads="1"/>
          </p:cNvSpPr>
          <p:nvPr>
            <p:ph type="body" idx="1"/>
          </p:nvPr>
        </p:nvSpPr>
        <p:spPr>
          <a:xfrm>
            <a:off x="228600" y="4643438"/>
            <a:ext cx="6400800" cy="4397375"/>
          </a:xfrm>
          <a:noFill/>
          <a:ln/>
        </p:spPr>
        <p:txBody>
          <a:bodyPr/>
          <a:lstStyle/>
          <a:p>
            <a:r>
              <a:rPr lang="en-US" sz="1600" smtClean="0">
                <a:solidFill>
                  <a:srgbClr val="000000"/>
                </a:solidFill>
                <a:cs typeface="Courier New" pitchFamily="49" charset="0"/>
              </a:rPr>
              <a:t>As  you can see, while for instance Kelloggs has voluntarily improved the nutritional labeling on its food and invested in initiatives to promote physical activity, Nestl</a:t>
            </a:r>
            <a:r>
              <a:rPr lang="en-US" sz="1600" smtClean="0">
                <a:solidFill>
                  <a:srgbClr val="000000"/>
                </a:solidFill>
                <a:latin typeface="Times New Roman" pitchFamily="18" charset="0"/>
                <a:cs typeface="Courier New" pitchFamily="49" charset="0"/>
              </a:rPr>
              <a:t>é</a:t>
            </a:r>
            <a:r>
              <a:rPr lang="en-US" sz="1600" smtClean="0">
                <a:solidFill>
                  <a:srgbClr val="000000"/>
                </a:solidFill>
                <a:cs typeface="Courier New" pitchFamily="49" charset="0"/>
              </a:rPr>
              <a:t> has worked in partnership with the town of Fleurbaix- Laventie in France on an innovative project to educate children and young people about healthy eating</a:t>
            </a:r>
            <a:r>
              <a:rPr lang="en-GB" sz="1600" smtClean="0"/>
              <a:t> </a:t>
            </a:r>
          </a:p>
          <a:p>
            <a:endParaRPr lang="en-GB" sz="16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fld id="{B7D7CEF1-D047-4F73-A28C-E178F18AB6A8}" type="slidenum">
              <a:rPr lang="fr-FR" smtClean="0"/>
              <a:pPr/>
              <a:t>24</a:t>
            </a:fld>
            <a:endParaRPr lang="fr-FR" smtClean="0"/>
          </a:p>
        </p:txBody>
      </p:sp>
      <p:sp>
        <p:nvSpPr>
          <p:cNvPr id="54275" name="Rectangle 2"/>
          <p:cNvSpPr>
            <a:spLocks noGrp="1" noRot="1" noChangeAspect="1" noChangeArrowheads="1" noTextEdit="1"/>
          </p:cNvSpPr>
          <p:nvPr>
            <p:ph type="sldImg"/>
          </p:nvPr>
        </p:nvSpPr>
        <p:spPr>
          <a:xfrm>
            <a:off x="692150" y="739775"/>
            <a:ext cx="5475288" cy="3651250"/>
          </a:xfrm>
          <a:ln/>
        </p:spPr>
      </p:sp>
      <p:sp>
        <p:nvSpPr>
          <p:cNvPr id="54276" name="Rectangle 3"/>
          <p:cNvSpPr>
            <a:spLocks noGrp="1" noChangeArrowheads="1"/>
          </p:cNvSpPr>
          <p:nvPr>
            <p:ph type="body" idx="1"/>
          </p:nvPr>
        </p:nvSpPr>
        <p:spPr>
          <a:xfrm>
            <a:off x="914400" y="4643438"/>
            <a:ext cx="5029200" cy="4397375"/>
          </a:xfrm>
          <a:noFill/>
          <a:ln/>
        </p:spPr>
        <p:txBody>
          <a:bodyPr/>
          <a:lstStyle/>
          <a:p>
            <a:r>
              <a:rPr lang="en-GB" sz="1600" smtClean="0"/>
              <a:t>Let us broaden the scope of our review and turn to the role of the school system. As pupils represent a captive audience and as most adolescents stay at school until the age of 16 or later, many preventive programs have been developed which are implemented within the schools.</a:t>
            </a:r>
          </a:p>
          <a:p>
            <a:endParaRPr lang="en-GB" sz="1600" smtClean="0"/>
          </a:p>
          <a:p>
            <a:r>
              <a:rPr lang="en-GB" sz="1600" smtClean="0"/>
              <a:t>A fairly large body of literature has focused on the effectiveness of school interventions.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E3A66D1E-8856-4731-88BC-A75C02A1B0D6}" type="slidenum">
              <a:rPr lang="fr-FR" smtClean="0"/>
              <a:pPr/>
              <a:t>25</a:t>
            </a:fld>
            <a:endParaRPr lang="fr-FR" smtClean="0"/>
          </a:p>
        </p:txBody>
      </p:sp>
      <p:sp>
        <p:nvSpPr>
          <p:cNvPr id="55299" name="Rectangle 2"/>
          <p:cNvSpPr>
            <a:spLocks noGrp="1" noRot="1" noChangeAspect="1" noChangeArrowheads="1" noTextEdit="1"/>
          </p:cNvSpPr>
          <p:nvPr>
            <p:ph type="sldImg"/>
          </p:nvPr>
        </p:nvSpPr>
        <p:spPr>
          <a:xfrm>
            <a:off x="692150" y="739775"/>
            <a:ext cx="5475288" cy="3651250"/>
          </a:xfrm>
          <a:ln/>
        </p:spPr>
      </p:sp>
      <p:sp>
        <p:nvSpPr>
          <p:cNvPr id="55300" name="Rectangle 3"/>
          <p:cNvSpPr>
            <a:spLocks noGrp="1" noChangeArrowheads="1"/>
          </p:cNvSpPr>
          <p:nvPr>
            <p:ph type="body" idx="1"/>
          </p:nvPr>
        </p:nvSpPr>
        <p:spPr>
          <a:xfrm>
            <a:off x="685800" y="4643438"/>
            <a:ext cx="5410200" cy="4397375"/>
          </a:xfrm>
          <a:noFill/>
          <a:ln/>
        </p:spPr>
        <p:txBody>
          <a:bodyPr/>
          <a:lstStyle/>
          <a:p>
            <a:r>
              <a:rPr lang="en-GB" sz="1600" smtClean="0"/>
              <a:t>One has to distinguish those programs which focus explicitly on a specific subject, such as for instance the use of substance or safe sex and those which favour a more global approach to tackling health promotion. </a:t>
            </a:r>
          </a:p>
          <a:p>
            <a:r>
              <a:rPr lang="en-GB" sz="1600" smtClean="0"/>
              <a:t>Also, while many interventions tend to be unidirectional and narrow-focused, more and more countries and regions have come to adopt life-skills approaches stressing the  competences that young people can develop to make better choices, to deal with conflicts or to engage in meaningful relationship with their peers and with adults. </a:t>
            </a:r>
          </a:p>
          <a:p>
            <a:r>
              <a:rPr lang="en-GB" sz="1600" smtClean="0"/>
              <a:t>Obviously, the duration of the intervention does impact on the results, and the more consistent the messages are over time, the greater the magnitude of the expected changes.</a:t>
            </a:r>
          </a:p>
          <a:p>
            <a:r>
              <a:rPr lang="en-GB" sz="1600" smtClean="0"/>
              <a:t>What does the literature say about interventions targeting specific areas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571955F8-BBBD-4012-A979-39C4F02F807B}" type="slidenum">
              <a:rPr lang="fr-FR" smtClean="0"/>
              <a:pPr/>
              <a:t>26</a:t>
            </a:fld>
            <a:endParaRPr lang="fr-FR" smtClean="0"/>
          </a:p>
        </p:txBody>
      </p:sp>
      <p:sp>
        <p:nvSpPr>
          <p:cNvPr id="59395" name="Rectangle 2"/>
          <p:cNvSpPr>
            <a:spLocks noGrp="1" noRot="1" noChangeAspect="1" noChangeArrowheads="1" noTextEdit="1"/>
          </p:cNvSpPr>
          <p:nvPr>
            <p:ph type="sldImg"/>
          </p:nvPr>
        </p:nvSpPr>
        <p:spPr>
          <a:xfrm>
            <a:off x="682625" y="735013"/>
            <a:ext cx="5492750" cy="3662362"/>
          </a:xfrm>
          <a:ln/>
        </p:spPr>
      </p:sp>
      <p:sp>
        <p:nvSpPr>
          <p:cNvPr id="59396" name="Rectangle 3"/>
          <p:cNvSpPr>
            <a:spLocks noGrp="1" noChangeArrowheads="1"/>
          </p:cNvSpPr>
          <p:nvPr>
            <p:ph type="body" idx="1"/>
          </p:nvPr>
        </p:nvSpPr>
        <p:spPr>
          <a:xfrm>
            <a:off x="914400" y="4643438"/>
            <a:ext cx="5029200" cy="4397375"/>
          </a:xfrm>
          <a:noFill/>
          <a:ln/>
        </p:spPr>
        <p:txBody>
          <a:bodyPr/>
          <a:lstStyle/>
          <a:p>
            <a:endParaRPr lang="fr-L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8E990C5D-FDD3-44A7-A3FB-1B56985CFC17}" type="slidenum">
              <a:rPr lang="fr-FR" smtClean="0"/>
              <a:pPr/>
              <a:t>28</a:t>
            </a:fld>
            <a:endParaRPr lang="fr-FR" smtClean="0"/>
          </a:p>
        </p:txBody>
      </p:sp>
      <p:sp>
        <p:nvSpPr>
          <p:cNvPr id="57347" name="Rectangle 2"/>
          <p:cNvSpPr>
            <a:spLocks noGrp="1" noRot="1" noChangeAspect="1" noChangeArrowheads="1" noTextEdit="1"/>
          </p:cNvSpPr>
          <p:nvPr>
            <p:ph type="sldImg"/>
          </p:nvPr>
        </p:nvSpPr>
        <p:spPr>
          <a:xfrm>
            <a:off x="692150" y="739775"/>
            <a:ext cx="5475288" cy="3651250"/>
          </a:xfrm>
          <a:ln/>
        </p:spPr>
      </p:sp>
      <p:sp>
        <p:nvSpPr>
          <p:cNvPr id="57348" name="Rectangle 3"/>
          <p:cNvSpPr>
            <a:spLocks noGrp="1" noChangeArrowheads="1"/>
          </p:cNvSpPr>
          <p:nvPr>
            <p:ph type="body" idx="1"/>
          </p:nvPr>
        </p:nvSpPr>
        <p:spPr>
          <a:xfrm>
            <a:off x="914400" y="4643438"/>
            <a:ext cx="5029200" cy="4397375"/>
          </a:xfrm>
          <a:noFill/>
          <a:ln/>
        </p:spPr>
        <p:txBody>
          <a:bodyPr/>
          <a:lstStyle/>
          <a:p>
            <a:endParaRPr lang="en-US" sz="1600" smtClean="0"/>
          </a:p>
          <a:p>
            <a:endParaRPr lang="en-US" sz="1600" smtClean="0"/>
          </a:p>
          <a:p>
            <a:r>
              <a:rPr lang="en-US" sz="1600" smtClean="0"/>
              <a:t>In the field of </a:t>
            </a:r>
            <a:r>
              <a:rPr lang="en-US" sz="1600" b="1" u="sng" smtClean="0"/>
              <a:t>sexual behaviour</a:t>
            </a:r>
            <a:r>
              <a:rPr lang="en-US" sz="1600" smtClean="0"/>
              <a:t>, various evaluations have clearly shown that sexual education does not increase the rate of adolescents becoming sexually active at any age and may even decrease it; Moreover, most of the studies do show a positive impact in the field of contraception and protection against STI’s	</a:t>
            </a:r>
            <a:endParaRPr lang="en-GB" sz="16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fld id="{F627064E-0DC5-4611-A137-73F5D8027993}" type="slidenum">
              <a:rPr lang="fr-FR" smtClean="0"/>
              <a:pPr/>
              <a:t>31</a:t>
            </a:fld>
            <a:endParaRPr lang="fr-FR" smtClean="0"/>
          </a:p>
        </p:txBody>
      </p:sp>
      <p:sp>
        <p:nvSpPr>
          <p:cNvPr id="60419" name="Rectangle 2"/>
          <p:cNvSpPr>
            <a:spLocks noGrp="1" noRot="1" noChangeAspect="1" noChangeArrowheads="1" noTextEdit="1"/>
          </p:cNvSpPr>
          <p:nvPr>
            <p:ph type="sldImg"/>
          </p:nvPr>
        </p:nvSpPr>
        <p:spPr>
          <a:xfrm>
            <a:off x="692150" y="739775"/>
            <a:ext cx="5475288" cy="3651250"/>
          </a:xfrm>
          <a:ln/>
        </p:spPr>
      </p:sp>
      <p:sp>
        <p:nvSpPr>
          <p:cNvPr id="60420" name="Rectangle 3"/>
          <p:cNvSpPr>
            <a:spLocks noGrp="1" noChangeArrowheads="1"/>
          </p:cNvSpPr>
          <p:nvPr>
            <p:ph type="body" idx="1"/>
          </p:nvPr>
        </p:nvSpPr>
        <p:spPr>
          <a:xfrm>
            <a:off x="228600" y="4643438"/>
            <a:ext cx="6477000" cy="4397375"/>
          </a:xfrm>
          <a:noFill/>
          <a:ln/>
        </p:spPr>
        <p:txBody>
          <a:bodyPr/>
          <a:lstStyle/>
          <a:p>
            <a:r>
              <a:rPr lang="en-GB" sz="1600" smtClean="0"/>
              <a:t>Although the range and comprehensiveness of services varies greatly from one school to another, most of the school who accept to enter the network are committed to:</a:t>
            </a:r>
          </a:p>
          <a:p>
            <a:endParaRPr lang="en-GB" sz="1600" smtClean="0"/>
          </a:p>
          <a:p>
            <a:pPr algn="just">
              <a:buSzPct val="110000"/>
              <a:buFont typeface="Wingdings" pitchFamily="2" charset="2"/>
              <a:buNone/>
            </a:pPr>
            <a:r>
              <a:rPr lang="en-US" sz="1600" smtClean="0">
                <a:cs typeface="Courier New" pitchFamily="49" charset="0"/>
              </a:rPr>
              <a:t>Provide healthy environment</a:t>
            </a:r>
            <a:endParaRPr lang="en-US" sz="1600" smtClean="0">
              <a:cs typeface="Times New Roman" pitchFamily="18" charset="0"/>
            </a:endParaRPr>
          </a:p>
          <a:p>
            <a:pPr>
              <a:buSzPct val="110000"/>
              <a:buFont typeface="Wingdings" pitchFamily="2" charset="2"/>
              <a:buNone/>
            </a:pPr>
            <a:r>
              <a:rPr lang="en-US" sz="1600" smtClean="0">
                <a:cs typeface="Courier New" pitchFamily="49" charset="0"/>
              </a:rPr>
              <a:t>Promote individual, family and </a:t>
            </a:r>
            <a:br>
              <a:rPr lang="en-US" sz="1600" smtClean="0">
                <a:cs typeface="Courier New" pitchFamily="49" charset="0"/>
              </a:rPr>
            </a:br>
            <a:r>
              <a:rPr lang="en-US" sz="1600" smtClean="0">
                <a:cs typeface="Courier New" pitchFamily="49" charset="0"/>
              </a:rPr>
              <a:t>community responsibility for health</a:t>
            </a:r>
            <a:endParaRPr lang="en-US" sz="1600" smtClean="0">
              <a:cs typeface="Times New Roman" pitchFamily="18" charset="0"/>
            </a:endParaRPr>
          </a:p>
          <a:p>
            <a:pPr>
              <a:buSzPct val="110000"/>
              <a:buFont typeface="Wingdings" pitchFamily="2" charset="2"/>
              <a:buNone/>
            </a:pPr>
            <a:r>
              <a:rPr lang="en-US" sz="1600" smtClean="0">
                <a:cs typeface="Courier New" pitchFamily="49" charset="0"/>
              </a:rPr>
              <a:t>Encourage healthy lifestyles in equipping </a:t>
            </a:r>
            <a:br>
              <a:rPr lang="en-US" sz="1600" smtClean="0">
                <a:cs typeface="Courier New" pitchFamily="49" charset="0"/>
              </a:rPr>
            </a:br>
            <a:r>
              <a:rPr lang="en-US" sz="1600" smtClean="0">
                <a:cs typeface="Courier New" pitchFamily="49" charset="0"/>
              </a:rPr>
              <a:t>pupils with knowledge and skills</a:t>
            </a:r>
            <a:endParaRPr lang="en-US" sz="1600" smtClean="0">
              <a:cs typeface="Times New Roman" pitchFamily="18" charset="0"/>
            </a:endParaRPr>
          </a:p>
          <a:p>
            <a:pPr>
              <a:buSzPct val="110000"/>
              <a:buFont typeface="Wingdings" pitchFamily="2" charset="2"/>
              <a:buNone/>
            </a:pPr>
            <a:r>
              <a:rPr lang="en-US" sz="1600" smtClean="0">
                <a:cs typeface="Courier New" pitchFamily="49" charset="0"/>
              </a:rPr>
              <a:t>Plan a coherent health education curriculum</a:t>
            </a:r>
            <a:endParaRPr lang="en-US" sz="1600" smtClean="0">
              <a:cs typeface="Times New Roman" pitchFamily="18" charset="0"/>
            </a:endParaRPr>
          </a:p>
          <a:p>
            <a:pPr>
              <a:buSzPct val="110000"/>
              <a:buFont typeface="Wingdings" pitchFamily="2" charset="2"/>
              <a:buNone/>
            </a:pPr>
            <a:r>
              <a:rPr lang="en-US" sz="1600" smtClean="0">
                <a:cs typeface="Courier New" pitchFamily="49" charset="0"/>
              </a:rPr>
              <a:t>Exploit the availability of community resources</a:t>
            </a:r>
            <a:r>
              <a:rPr lang="en-US" sz="1600" smtClean="0">
                <a:ea typeface="Arial Unicode MS" pitchFamily="34" charset="-128"/>
                <a:cs typeface="Arial Unicode MS" pitchFamily="34" charset="-128"/>
              </a:rPr>
              <a:t> </a:t>
            </a:r>
          </a:p>
          <a:p>
            <a:pPr>
              <a:buSzPct val="110000"/>
              <a:buFont typeface="Wingdings" pitchFamily="2" charset="2"/>
              <a:buNone/>
            </a:pPr>
            <a:endParaRPr lang="en-US" sz="1600" smtClean="0">
              <a:ea typeface="Arial Unicode MS" pitchFamily="34" charset="-128"/>
              <a:cs typeface="Arial Unicode MS" pitchFamily="34" charset="-128"/>
            </a:endParaRPr>
          </a:p>
          <a:p>
            <a:pPr>
              <a:buSzPct val="110000"/>
              <a:buFont typeface="Wingdings" pitchFamily="2" charset="2"/>
              <a:buNone/>
            </a:pPr>
            <a:r>
              <a:rPr lang="en-US" sz="1600" smtClean="0">
                <a:ea typeface="Arial Unicode MS" pitchFamily="34" charset="-128"/>
                <a:cs typeface="Arial Unicode MS" pitchFamily="34" charset="-128"/>
              </a:rPr>
              <a:t>To what extent does this global approach impact on health? </a:t>
            </a:r>
          </a:p>
          <a:p>
            <a:pPr>
              <a:buSzPct val="110000"/>
              <a:buFont typeface="Wingdings" pitchFamily="2" charset="2"/>
              <a:buNone/>
            </a:pPr>
            <a:r>
              <a:rPr lang="en-US" sz="1600" smtClean="0">
                <a:ea typeface="Arial Unicode MS" pitchFamily="34" charset="-128"/>
                <a:cs typeface="Arial Unicode MS" pitchFamily="34" charset="-128"/>
              </a:rPr>
              <a:t>There are not many well designed studies which have attempted at measuring such results. One extremely interesting exception to this, although it comes not from Europe but from Australia, is the Gatehouse project.</a:t>
            </a:r>
          </a:p>
          <a:p>
            <a:pPr>
              <a:buSzPct val="110000"/>
            </a:pPr>
            <a:endParaRPr lang="fr-FR" sz="1600" i="1" smtClean="0"/>
          </a:p>
          <a:p>
            <a:r>
              <a:rPr lang="en-GB" sz="160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p:spPr>
        <p:txBody>
          <a:bodyPr/>
          <a:lstStyle/>
          <a:p>
            <a:fld id="{AECD59EA-FCC4-43C4-A013-FDCBB3B37F52}" type="slidenum">
              <a:rPr lang="fr-FR" smtClean="0"/>
              <a:pPr/>
              <a:t>33</a:t>
            </a:fld>
            <a:endParaRPr lang="fr-FR" smtClean="0"/>
          </a:p>
        </p:txBody>
      </p:sp>
      <p:sp>
        <p:nvSpPr>
          <p:cNvPr id="61443" name="Rectangle 2"/>
          <p:cNvSpPr>
            <a:spLocks noGrp="1" noRot="1" noChangeAspect="1" noChangeArrowheads="1" noTextEdit="1"/>
          </p:cNvSpPr>
          <p:nvPr>
            <p:ph type="sldImg"/>
          </p:nvPr>
        </p:nvSpPr>
        <p:spPr>
          <a:xfrm>
            <a:off x="692150" y="739775"/>
            <a:ext cx="5475288" cy="3651250"/>
          </a:xfrm>
          <a:ln/>
        </p:spPr>
      </p:sp>
      <p:sp>
        <p:nvSpPr>
          <p:cNvPr id="61444" name="Rectangle 3"/>
          <p:cNvSpPr>
            <a:spLocks noGrp="1" noChangeArrowheads="1"/>
          </p:cNvSpPr>
          <p:nvPr>
            <p:ph type="body" idx="1"/>
          </p:nvPr>
        </p:nvSpPr>
        <p:spPr>
          <a:xfrm>
            <a:off x="533400" y="4643438"/>
            <a:ext cx="5867400" cy="4397375"/>
          </a:xfrm>
          <a:noFill/>
          <a:ln/>
        </p:spPr>
        <p:txBody>
          <a:bodyPr/>
          <a:lstStyle/>
          <a:p>
            <a:r>
              <a:rPr lang="en-GB" sz="1600" smtClean="0"/>
              <a:t>This program has been developed in a set of pilot schools, including several strategies such as small group life-skill interventions, implementation of explicit rules, and  has stressed the quality of pupil-teacher bonding. It must be stressed that this was a very </a:t>
            </a:r>
            <a:r>
              <a:rPr lang="en-GB" sz="1600" u="sng" smtClean="0"/>
              <a:t>participatory</a:t>
            </a:r>
            <a:r>
              <a:rPr lang="en-GB" sz="1600" smtClean="0"/>
              <a:t> process involving the pupils, their parents and the staff, clearly along the line of the Ottawa chart.</a:t>
            </a:r>
          </a:p>
          <a:p>
            <a:endParaRPr lang="en-GB" sz="1600" smtClean="0"/>
          </a:p>
          <a:p>
            <a:r>
              <a:rPr lang="en-GB" sz="1600" smtClean="0"/>
              <a:t>What is mostly interesting is that, when compared with those similar school which had the program, the pupils from the pilot schools exhibit a lower rate of substance use, as exemplified in the next slide.</a:t>
            </a:r>
          </a:p>
          <a:p>
            <a:endParaRPr lang="en-GB" sz="16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336CCF17-F5CA-4016-B3B8-4C5D10F75452}" type="slidenum">
              <a:rPr lang="fr-FR" smtClean="0"/>
              <a:pPr/>
              <a:t>34</a:t>
            </a:fld>
            <a:endParaRPr lang="fr-FR" smtClean="0"/>
          </a:p>
        </p:txBody>
      </p:sp>
      <p:sp>
        <p:nvSpPr>
          <p:cNvPr id="62467" name="Rectangle 2"/>
          <p:cNvSpPr>
            <a:spLocks noGrp="1" noRot="1" noChangeAspect="1" noChangeArrowheads="1" noTextEdit="1"/>
          </p:cNvSpPr>
          <p:nvPr>
            <p:ph type="sldImg"/>
          </p:nvPr>
        </p:nvSpPr>
        <p:spPr>
          <a:xfrm>
            <a:off x="692150" y="739775"/>
            <a:ext cx="5475288" cy="3651250"/>
          </a:xfrm>
          <a:ln/>
        </p:spPr>
      </p:sp>
      <p:sp>
        <p:nvSpPr>
          <p:cNvPr id="62468" name="Rectangle 3"/>
          <p:cNvSpPr>
            <a:spLocks noGrp="1" noChangeArrowheads="1"/>
          </p:cNvSpPr>
          <p:nvPr>
            <p:ph type="body" idx="1"/>
          </p:nvPr>
        </p:nvSpPr>
        <p:spPr>
          <a:xfrm>
            <a:off x="914400" y="4643438"/>
            <a:ext cx="5029200" cy="4397375"/>
          </a:xfrm>
          <a:noFill/>
          <a:ln/>
        </p:spPr>
        <p:txBody>
          <a:bodyPr/>
          <a:lstStyle/>
          <a:p>
            <a:r>
              <a:rPr lang="en-GB" sz="1600" smtClean="0"/>
              <a:t>The influence of the school climate and the quality of pedagogy on the health of the pupils has also been shown in other contexts and countries, including, among others Germany, France and Switzerland.</a:t>
            </a:r>
          </a:p>
          <a:p>
            <a:endParaRPr lang="en-GB" sz="1600" smtClean="0"/>
          </a:p>
          <a:p>
            <a:r>
              <a:rPr lang="en-GB" sz="1600" smtClean="0"/>
              <a:t>The lesson of these approaches is that </a:t>
            </a:r>
            <a:r>
              <a:rPr lang="en-GB" sz="1600" u="sng" smtClean="0"/>
              <a:t>one</a:t>
            </a:r>
            <a:r>
              <a:rPr lang="en-GB" sz="1600" smtClean="0"/>
              <a:t> effective way, even maybe the </a:t>
            </a:r>
            <a:r>
              <a:rPr lang="en-GB" sz="1600" u="sng" smtClean="0"/>
              <a:t>most</a:t>
            </a:r>
            <a:r>
              <a:rPr lang="en-GB" sz="1600" smtClean="0"/>
              <a:t> effective way to improve the health of adolescents is to work on their environment. </a:t>
            </a:r>
          </a:p>
          <a:p>
            <a:endParaRPr lang="en-GB" sz="16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p:spPr>
        <p:txBody>
          <a:bodyPr/>
          <a:lstStyle/>
          <a:p>
            <a:fld id="{211118F8-DE6B-4A69-8300-C1E981A2058A}" type="slidenum">
              <a:rPr lang="fr-FR" smtClean="0"/>
              <a:pPr/>
              <a:t>35</a:t>
            </a:fld>
            <a:endParaRPr lang="fr-FR" smtClean="0"/>
          </a:p>
        </p:txBody>
      </p:sp>
      <p:sp>
        <p:nvSpPr>
          <p:cNvPr id="63491" name="Rectangle 2"/>
          <p:cNvSpPr>
            <a:spLocks noGrp="1" noRot="1" noChangeAspect="1" noChangeArrowheads="1" noTextEdit="1"/>
          </p:cNvSpPr>
          <p:nvPr>
            <p:ph type="sldImg"/>
          </p:nvPr>
        </p:nvSpPr>
        <p:spPr>
          <a:xfrm>
            <a:off x="692150" y="739775"/>
            <a:ext cx="5475288" cy="3651250"/>
          </a:xfrm>
          <a:ln/>
        </p:spPr>
      </p:sp>
      <p:sp>
        <p:nvSpPr>
          <p:cNvPr id="63492" name="Rectangle 3"/>
          <p:cNvSpPr>
            <a:spLocks noGrp="1" noChangeArrowheads="1"/>
          </p:cNvSpPr>
          <p:nvPr>
            <p:ph type="body" idx="1"/>
          </p:nvPr>
        </p:nvSpPr>
        <p:spPr>
          <a:xfrm>
            <a:off x="914400" y="4643438"/>
            <a:ext cx="5029200" cy="4397375"/>
          </a:xfrm>
          <a:noFill/>
          <a:ln/>
        </p:spPr>
        <p:txBody>
          <a:bodyPr/>
          <a:lstStyle/>
          <a:p>
            <a:r>
              <a:rPr lang="en-GB" sz="1600" smtClean="0"/>
              <a:t>The main theme of our congress is </a:t>
            </a:r>
            <a:r>
              <a:rPr lang="en-GB" sz="1600" b="1" smtClean="0"/>
              <a:t>Politics, Policies </a:t>
            </a:r>
            <a:br>
              <a:rPr lang="en-GB" sz="1600" b="1" smtClean="0"/>
            </a:br>
            <a:r>
              <a:rPr lang="en-GB" sz="1600" b="1" smtClean="0"/>
              <a:t>and /or the Public's Health</a:t>
            </a:r>
            <a:r>
              <a:rPr lang="en-GB" sz="3400" b="1" smtClean="0">
                <a:solidFill>
                  <a:schemeClr val="bg1"/>
                </a:solidFill>
              </a:rPr>
              <a:t> </a:t>
            </a:r>
          </a:p>
          <a:p>
            <a:r>
              <a:rPr lang="en-GB" sz="1600" smtClean="0"/>
              <a:t>Indeed, we may effectively reduce the burden of diseases of </a:t>
            </a:r>
            <a:r>
              <a:rPr lang="en-GB" sz="1600" b="1" smtClean="0"/>
              <a:t>all</a:t>
            </a:r>
            <a:r>
              <a:rPr lang="en-GB" sz="1600" smtClean="0"/>
              <a:t> young people and improve their quality of life in adopting large scale strategies involving several settings and types of message, this will be the last part of my talk.</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10"/>
          <p:cNvGraphicFramePr>
            <a:graphicFrameLocks/>
          </p:cNvGraphicFramePr>
          <p:nvPr/>
        </p:nvGraphicFramePr>
        <p:xfrm>
          <a:off x="0" y="0"/>
          <a:ext cx="5556250" cy="1565275"/>
        </p:xfrm>
        <a:graphic>
          <a:graphicData uri="http://schemas.openxmlformats.org/presentationml/2006/ole">
            <p:oleObj spid="_x0000_s83970" name="Document" r:id="rId3" imgW="2699280" imgH="862200" progId="Word.Document.8">
              <p:embed/>
            </p:oleObj>
          </a:graphicData>
        </a:graphic>
      </p:graphicFrame>
      <p:sp>
        <p:nvSpPr>
          <p:cNvPr id="3074" name="Rectangle 2"/>
          <p:cNvSpPr>
            <a:spLocks noGrp="1" noChangeArrowheads="1"/>
          </p:cNvSpPr>
          <p:nvPr>
            <p:ph type="ctrTitle" sz="quarter"/>
          </p:nvPr>
        </p:nvSpPr>
        <p:spPr>
          <a:xfrm>
            <a:off x="771525" y="1981200"/>
            <a:ext cx="9058275" cy="1143000"/>
          </a:xfrm>
        </p:spPr>
        <p:txBody>
          <a:bodyPr/>
          <a:lstStyle>
            <a:lvl1pPr>
              <a:defRPr>
                <a:latin typeface="Calibri" pitchFamily="34" charset="0"/>
                <a:cs typeface="Times New Roman" pitchFamily="18" charset="0"/>
              </a:defRPr>
            </a:lvl1pPr>
          </a:lstStyle>
          <a:p>
            <a:endParaRPr lang="fr-LU"/>
          </a:p>
        </p:txBody>
      </p:sp>
      <p:sp>
        <p:nvSpPr>
          <p:cNvPr id="3075" name="Rectangle 3"/>
          <p:cNvSpPr>
            <a:spLocks noGrp="1" noChangeArrowheads="1"/>
          </p:cNvSpPr>
          <p:nvPr>
            <p:ph type="subTitle" sz="quarter" idx="1"/>
          </p:nvPr>
        </p:nvSpPr>
        <p:spPr>
          <a:xfrm>
            <a:off x="1543050" y="3886200"/>
            <a:ext cx="7200900" cy="1752600"/>
          </a:xfrm>
        </p:spPr>
        <p:txBody>
          <a:bodyPr/>
          <a:lstStyle>
            <a:lvl1pPr marL="0" indent="0" algn="ctr">
              <a:buFont typeface="Wingdings" pitchFamily="2" charset="2"/>
              <a:buNone/>
              <a:defRPr/>
            </a:lvl1pPr>
          </a:lstStyle>
          <a:p>
            <a:r>
              <a:rPr lang="fr-FR"/>
              <a:t>Cliquez pour modifier le style du sous-titre du masque</a:t>
            </a:r>
          </a:p>
        </p:txBody>
      </p:sp>
      <p:sp>
        <p:nvSpPr>
          <p:cNvPr id="5" name="Espace réservé de la date 4"/>
          <p:cNvSpPr>
            <a:spLocks noGrp="1" noChangeArrowheads="1"/>
          </p:cNvSpPr>
          <p:nvPr>
            <p:ph type="dt" sz="quarter" idx="10"/>
          </p:nvPr>
        </p:nvSpPr>
        <p:spPr bwMode="auto">
          <a:xfrm>
            <a:off x="771525" y="6400800"/>
            <a:ext cx="2143125"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lvl1pPr>
          </a:lstStyle>
          <a:p>
            <a:pPr>
              <a:defRPr/>
            </a:pPr>
            <a:endParaRPr lang="fr-FR"/>
          </a:p>
        </p:txBody>
      </p:sp>
      <p:sp>
        <p:nvSpPr>
          <p:cNvPr id="6" name="Espace réservé du pied de page 5"/>
          <p:cNvSpPr>
            <a:spLocks noGrp="1" noChangeArrowheads="1"/>
          </p:cNvSpPr>
          <p:nvPr>
            <p:ph type="ftr" sz="quarter" idx="11"/>
          </p:nvPr>
        </p:nvSpPr>
        <p:spPr bwMode="auto">
          <a:xfrm>
            <a:off x="3514725" y="6400800"/>
            <a:ext cx="32575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defRPr sz="1400"/>
            </a:lvl1pPr>
          </a:lstStyle>
          <a:p>
            <a:pPr>
              <a:defRPr/>
            </a:pPr>
            <a:endParaRPr lang="fr-FR"/>
          </a:p>
        </p:txBody>
      </p:sp>
      <p:sp>
        <p:nvSpPr>
          <p:cNvPr id="7" name="Espace réservé du numéro de diapositive 6"/>
          <p:cNvSpPr>
            <a:spLocks noGrp="1" noChangeArrowheads="1"/>
          </p:cNvSpPr>
          <p:nvPr>
            <p:ph type="sldNum" sz="quarter" idx="12"/>
          </p:nvPr>
        </p:nvSpPr>
        <p:spPr bwMode="auto">
          <a:xfrm>
            <a:off x="7372350" y="6400800"/>
            <a:ext cx="2143125"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lvl1pPr>
          </a:lstStyle>
          <a:p>
            <a:pPr>
              <a:defRPr/>
            </a:pPr>
            <a:fld id="{CAFB8A1B-52F7-45A4-BC8A-AD47622C961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56475" y="228600"/>
            <a:ext cx="2197100" cy="6400800"/>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762000" y="228600"/>
            <a:ext cx="6442075" cy="6400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295400" y="228600"/>
            <a:ext cx="8258175" cy="1143000"/>
          </a:xfrm>
        </p:spPr>
        <p:txBody>
          <a:bodyPr/>
          <a:lstStyle/>
          <a:p>
            <a:r>
              <a:rPr lang="fr-FR" smtClean="0"/>
              <a:t>Cliquez pour modifier le style du titre</a:t>
            </a:r>
            <a:endParaRPr lang="fr-CH"/>
          </a:p>
        </p:txBody>
      </p:sp>
      <p:sp>
        <p:nvSpPr>
          <p:cNvPr id="3" name="Espace réservé du tableau 2"/>
          <p:cNvSpPr>
            <a:spLocks noGrp="1"/>
          </p:cNvSpPr>
          <p:nvPr>
            <p:ph type="tbl" idx="1"/>
          </p:nvPr>
        </p:nvSpPr>
        <p:spPr>
          <a:xfrm>
            <a:off x="762000" y="1752600"/>
            <a:ext cx="8743950" cy="4876800"/>
          </a:xfrm>
        </p:spPr>
        <p:txBody>
          <a:bodyPr/>
          <a:lstStyle/>
          <a:p>
            <a:pPr lvl="0"/>
            <a:endParaRPr lang="fr-CH"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95400" y="228600"/>
            <a:ext cx="8258175" cy="1143000"/>
          </a:xfrm>
        </p:spPr>
        <p:txBody>
          <a:bodyPr/>
          <a:lstStyle/>
          <a:p>
            <a:r>
              <a:rPr lang="fr-FR" smtClean="0"/>
              <a:t>Cliquez pour modifier le style du titre</a:t>
            </a:r>
            <a:endParaRPr lang="fr-CH"/>
          </a:p>
        </p:txBody>
      </p:sp>
      <p:sp>
        <p:nvSpPr>
          <p:cNvPr id="3" name="Espace réservé du texte 2"/>
          <p:cNvSpPr>
            <a:spLocks noGrp="1"/>
          </p:cNvSpPr>
          <p:nvPr>
            <p:ph type="body" sz="half" idx="1"/>
          </p:nvPr>
        </p:nvSpPr>
        <p:spPr>
          <a:xfrm>
            <a:off x="762000" y="1752600"/>
            <a:ext cx="4295775" cy="4876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5210175" y="1752600"/>
            <a:ext cx="4295775" cy="4876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1295400" y="228600"/>
            <a:ext cx="8258175" cy="1143000"/>
          </a:xfrm>
        </p:spPr>
        <p:txBody>
          <a:bodyPr/>
          <a:lstStyle/>
          <a:p>
            <a:r>
              <a:rPr lang="fr-FR" smtClean="0"/>
              <a:t>Cliquez pour modifier le style du titre</a:t>
            </a:r>
            <a:endParaRPr lang="fr-CH"/>
          </a:p>
        </p:txBody>
      </p:sp>
      <p:sp>
        <p:nvSpPr>
          <p:cNvPr id="3" name="Espace réservé du texte 2"/>
          <p:cNvSpPr>
            <a:spLocks noGrp="1"/>
          </p:cNvSpPr>
          <p:nvPr>
            <p:ph type="body" sz="half" idx="1"/>
          </p:nvPr>
        </p:nvSpPr>
        <p:spPr>
          <a:xfrm>
            <a:off x="762000" y="1752600"/>
            <a:ext cx="4295775" cy="4876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image de la bibliothèque 3"/>
          <p:cNvSpPr>
            <a:spLocks noGrp="1"/>
          </p:cNvSpPr>
          <p:nvPr>
            <p:ph type="clipArt" sz="half" idx="2"/>
          </p:nvPr>
        </p:nvSpPr>
        <p:spPr>
          <a:xfrm>
            <a:off x="5210175" y="1752600"/>
            <a:ext cx="4295775" cy="4876800"/>
          </a:xfrm>
        </p:spPr>
        <p:txBody>
          <a:bodyPr/>
          <a:lstStyle/>
          <a:p>
            <a:pPr lvl="0"/>
            <a:endParaRPr lang="fr-CH"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952500" y="228600"/>
            <a:ext cx="8258175" cy="1143000"/>
          </a:xfrm>
        </p:spPr>
        <p:txBody>
          <a:bodyPr/>
          <a:lstStyle/>
          <a:p>
            <a:r>
              <a:rPr lang="fr-FR" smtClean="0"/>
              <a:t>Cliquez pour modifier le style du titre</a:t>
            </a:r>
            <a:endParaRPr lang="fr-CH"/>
          </a:p>
        </p:txBody>
      </p:sp>
      <p:sp>
        <p:nvSpPr>
          <p:cNvPr id="3" name="Espace réservé du graphique 2"/>
          <p:cNvSpPr>
            <a:spLocks noGrp="1"/>
          </p:cNvSpPr>
          <p:nvPr>
            <p:ph type="chart" idx="1"/>
          </p:nvPr>
        </p:nvSpPr>
        <p:spPr>
          <a:xfrm>
            <a:off x="762000" y="1752600"/>
            <a:ext cx="8743950" cy="4876800"/>
          </a:xfrm>
        </p:spPr>
        <p:txBody>
          <a:bodyPr/>
          <a:lstStyle/>
          <a:p>
            <a:pPr lvl="0"/>
            <a:endParaRPr lang="fr-CH"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800" y="4406900"/>
            <a:ext cx="874395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762000" y="1752600"/>
            <a:ext cx="429577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5210175" y="1752600"/>
            <a:ext cx="429577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0" y="273050"/>
            <a:ext cx="3384550"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6125" y="4800600"/>
            <a:ext cx="61722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295400" y="228600"/>
            <a:ext cx="8258175"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fr-FR" smtClean="0"/>
              <a:t>Cliquez pour modifier le style du titre du masque</a:t>
            </a:r>
          </a:p>
        </p:txBody>
      </p:sp>
      <p:sp>
        <p:nvSpPr>
          <p:cNvPr id="1029" name="Rectangle 3"/>
          <p:cNvSpPr>
            <a:spLocks noGrp="1" noChangeArrowheads="1"/>
          </p:cNvSpPr>
          <p:nvPr>
            <p:ph type="body" idx="1"/>
          </p:nvPr>
        </p:nvSpPr>
        <p:spPr bwMode="auto">
          <a:xfrm>
            <a:off x="762000" y="1752600"/>
            <a:ext cx="874395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graphicFrame>
        <p:nvGraphicFramePr>
          <p:cNvPr id="1026" name="Object 6"/>
          <p:cNvGraphicFramePr>
            <a:graphicFrameLocks/>
          </p:cNvGraphicFramePr>
          <p:nvPr/>
        </p:nvGraphicFramePr>
        <p:xfrm>
          <a:off x="0" y="0"/>
          <a:ext cx="1371600" cy="609600"/>
        </p:xfrm>
        <a:graphic>
          <a:graphicData uri="http://schemas.openxmlformats.org/presentationml/2006/ole">
            <p:oleObj spid="_x0000_s1026" name="Document" r:id="rId18" imgW="2706629" imgH="860412" progId="Word.Document.8">
              <p:embed/>
            </p:oleObj>
          </a:graphicData>
        </a:graphic>
      </p:graphicFrame>
    </p:spTree>
  </p:cSld>
  <p:clrMap bg1="dk2" tx1="lt1" bg2="dk1" tx2="lt2" accent1="accent1" accent2="accent2" accent3="accent3" accent4="accent4" accent5="accent5" accent6="accent6" hlink="hlink" folHlink="folHlink"/>
  <p:sldLayoutIdLst>
    <p:sldLayoutId id="2147483791"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pitchFamily="34" charset="0"/>
        </a:defRPr>
      </a:lvl2pPr>
      <a:lvl3pPr algn="ctr" rtl="0" eaLnBrk="0" fontAlgn="base" hangingPunct="0">
        <a:spcBef>
          <a:spcPct val="0"/>
        </a:spcBef>
        <a:spcAft>
          <a:spcPct val="0"/>
        </a:spcAft>
        <a:defRPr sz="4400">
          <a:solidFill>
            <a:srgbClr val="000099"/>
          </a:solidFill>
          <a:latin typeface="Arial" pitchFamily="34" charset="0"/>
        </a:defRPr>
      </a:lvl3pPr>
      <a:lvl4pPr algn="ctr" rtl="0" eaLnBrk="0" fontAlgn="base" hangingPunct="0">
        <a:spcBef>
          <a:spcPct val="0"/>
        </a:spcBef>
        <a:spcAft>
          <a:spcPct val="0"/>
        </a:spcAft>
        <a:defRPr sz="4400">
          <a:solidFill>
            <a:srgbClr val="000099"/>
          </a:solidFill>
          <a:latin typeface="Arial" pitchFamily="34" charset="0"/>
        </a:defRPr>
      </a:lvl4pPr>
      <a:lvl5pPr algn="ctr" rtl="0" eaLnBrk="0" fontAlgn="base" hangingPunct="0">
        <a:spcBef>
          <a:spcPct val="0"/>
        </a:spcBef>
        <a:spcAft>
          <a:spcPct val="0"/>
        </a:spcAft>
        <a:defRPr sz="4400">
          <a:solidFill>
            <a:srgbClr val="000099"/>
          </a:solidFill>
          <a:latin typeface="Arial" pitchFamily="34" charset="0"/>
        </a:defRPr>
      </a:lvl5pPr>
      <a:lvl6pPr marL="457200" algn="ctr" rtl="0" eaLnBrk="0" fontAlgn="base" hangingPunct="0">
        <a:spcBef>
          <a:spcPct val="0"/>
        </a:spcBef>
        <a:spcAft>
          <a:spcPct val="0"/>
        </a:spcAft>
        <a:defRPr sz="4400">
          <a:solidFill>
            <a:srgbClr val="000099"/>
          </a:solidFill>
          <a:latin typeface="Arial" pitchFamily="34" charset="0"/>
        </a:defRPr>
      </a:lvl6pPr>
      <a:lvl7pPr marL="914400" algn="ctr" rtl="0" eaLnBrk="0" fontAlgn="base" hangingPunct="0">
        <a:spcBef>
          <a:spcPct val="0"/>
        </a:spcBef>
        <a:spcAft>
          <a:spcPct val="0"/>
        </a:spcAft>
        <a:defRPr sz="4400">
          <a:solidFill>
            <a:srgbClr val="000099"/>
          </a:solidFill>
          <a:latin typeface="Arial" pitchFamily="34" charset="0"/>
        </a:defRPr>
      </a:lvl7pPr>
      <a:lvl8pPr marL="1371600" algn="ctr" rtl="0" eaLnBrk="0" fontAlgn="base" hangingPunct="0">
        <a:spcBef>
          <a:spcPct val="0"/>
        </a:spcBef>
        <a:spcAft>
          <a:spcPct val="0"/>
        </a:spcAft>
        <a:defRPr sz="4400">
          <a:solidFill>
            <a:srgbClr val="000099"/>
          </a:solidFill>
          <a:latin typeface="Arial" pitchFamily="34" charset="0"/>
        </a:defRPr>
      </a:lvl8pPr>
      <a:lvl9pPr marL="1828800" algn="ctr" rtl="0" eaLnBrk="0" fontAlgn="base" hangingPunct="0">
        <a:spcBef>
          <a:spcPct val="0"/>
        </a:spcBef>
        <a:spcAft>
          <a:spcPct val="0"/>
        </a:spcAft>
        <a:defRPr sz="4400">
          <a:solidFill>
            <a:srgbClr val="000099"/>
          </a:solidFill>
          <a:latin typeface="Arial" pitchFamily="34" charset="0"/>
        </a:defRPr>
      </a:lvl9pPr>
    </p:titleStyle>
    <p:bodyStyle>
      <a:lvl1pPr marL="476250" indent="-476250" algn="l" rtl="0" eaLnBrk="0" fontAlgn="base" hangingPunct="0">
        <a:spcBef>
          <a:spcPct val="20000"/>
        </a:spcBef>
        <a:spcAft>
          <a:spcPct val="0"/>
        </a:spcAft>
        <a:buClr>
          <a:srgbClr val="000099"/>
        </a:buClr>
        <a:buFont typeface="Wingdings" pitchFamily="2" charset="2"/>
        <a:buChar char="q"/>
        <a:defRPr sz="3200">
          <a:solidFill>
            <a:srgbClr val="000000"/>
          </a:solidFill>
          <a:latin typeface="+mn-lt"/>
          <a:ea typeface="+mn-ea"/>
          <a:cs typeface="+mn-cs"/>
        </a:defRPr>
      </a:lvl1pPr>
      <a:lvl2pPr marL="1136650" indent="-469900" algn="l" rtl="0" eaLnBrk="0" fontAlgn="base" hangingPunct="0">
        <a:spcBef>
          <a:spcPct val="20000"/>
        </a:spcBef>
        <a:spcAft>
          <a:spcPct val="0"/>
        </a:spcAft>
        <a:buClr>
          <a:srgbClr val="000099"/>
        </a:buClr>
        <a:buFont typeface="Wingdings" pitchFamily="2" charset="2"/>
        <a:buChar char="q"/>
        <a:defRPr sz="2800">
          <a:solidFill>
            <a:srgbClr val="000000"/>
          </a:solidFill>
          <a:latin typeface="+mn-lt"/>
        </a:defRPr>
      </a:lvl2pPr>
      <a:lvl3pPr marL="1555750" indent="-228600" algn="l" rtl="0" eaLnBrk="0" fontAlgn="base" hangingPunct="0">
        <a:spcBef>
          <a:spcPct val="20000"/>
        </a:spcBef>
        <a:spcAft>
          <a:spcPct val="0"/>
        </a:spcAft>
        <a:buClr>
          <a:srgbClr val="000099"/>
        </a:buClr>
        <a:buFont typeface="Wingdings" pitchFamily="2" charset="2"/>
        <a:buChar char="q"/>
        <a:defRPr sz="2400">
          <a:solidFill>
            <a:srgbClr val="000000"/>
          </a:solidFill>
          <a:latin typeface="+mn-lt"/>
        </a:defRPr>
      </a:lvl3pPr>
      <a:lvl4pPr marL="1974850" indent="-228600" algn="l" rtl="0" eaLnBrk="0" fontAlgn="base" hangingPunct="0">
        <a:spcBef>
          <a:spcPct val="20000"/>
        </a:spcBef>
        <a:spcAft>
          <a:spcPct val="0"/>
        </a:spcAft>
        <a:buClr>
          <a:srgbClr val="000099"/>
        </a:buClr>
        <a:buFont typeface="Wingdings" pitchFamily="2" charset="2"/>
        <a:buChar char="q"/>
        <a:defRPr sz="2000">
          <a:solidFill>
            <a:srgbClr val="000000"/>
          </a:solidFill>
          <a:latin typeface="+mn-lt"/>
        </a:defRPr>
      </a:lvl4pPr>
      <a:lvl5pPr marL="2393950" indent="-228600" algn="l" rtl="0" eaLnBrk="0" fontAlgn="base" hangingPunct="0">
        <a:spcBef>
          <a:spcPct val="20000"/>
        </a:spcBef>
        <a:spcAft>
          <a:spcPct val="0"/>
        </a:spcAft>
        <a:buClr>
          <a:srgbClr val="000099"/>
        </a:buClr>
        <a:buFont typeface="Wingdings" pitchFamily="2" charset="2"/>
        <a:buChar char="q"/>
        <a:defRPr sz="2000">
          <a:solidFill>
            <a:srgbClr val="000000"/>
          </a:solidFill>
          <a:latin typeface="+mn-lt"/>
        </a:defRPr>
      </a:lvl5pPr>
      <a:lvl6pPr marL="2851150" indent="-228600" algn="l" rtl="0" eaLnBrk="0" fontAlgn="base" hangingPunct="0">
        <a:spcBef>
          <a:spcPct val="20000"/>
        </a:spcBef>
        <a:spcAft>
          <a:spcPct val="0"/>
        </a:spcAft>
        <a:buClr>
          <a:srgbClr val="000099"/>
        </a:buClr>
        <a:buFont typeface="Wingdings" pitchFamily="2" charset="2"/>
        <a:buChar char="q"/>
        <a:defRPr sz="2000">
          <a:solidFill>
            <a:srgbClr val="000000"/>
          </a:solidFill>
          <a:latin typeface="+mn-lt"/>
        </a:defRPr>
      </a:lvl6pPr>
      <a:lvl7pPr marL="3308350" indent="-228600" algn="l" rtl="0" eaLnBrk="0" fontAlgn="base" hangingPunct="0">
        <a:spcBef>
          <a:spcPct val="20000"/>
        </a:spcBef>
        <a:spcAft>
          <a:spcPct val="0"/>
        </a:spcAft>
        <a:buClr>
          <a:srgbClr val="000099"/>
        </a:buClr>
        <a:buFont typeface="Wingdings" pitchFamily="2" charset="2"/>
        <a:buChar char="q"/>
        <a:defRPr sz="2000">
          <a:solidFill>
            <a:srgbClr val="000000"/>
          </a:solidFill>
          <a:latin typeface="+mn-lt"/>
        </a:defRPr>
      </a:lvl7pPr>
      <a:lvl8pPr marL="3765550" indent="-228600" algn="l" rtl="0" eaLnBrk="0" fontAlgn="base" hangingPunct="0">
        <a:spcBef>
          <a:spcPct val="20000"/>
        </a:spcBef>
        <a:spcAft>
          <a:spcPct val="0"/>
        </a:spcAft>
        <a:buClr>
          <a:srgbClr val="000099"/>
        </a:buClr>
        <a:buFont typeface="Wingdings" pitchFamily="2" charset="2"/>
        <a:buChar char="q"/>
        <a:defRPr sz="2000">
          <a:solidFill>
            <a:srgbClr val="000000"/>
          </a:solidFill>
          <a:latin typeface="+mn-lt"/>
        </a:defRPr>
      </a:lvl8pPr>
      <a:lvl9pPr marL="4222750" indent="-228600" algn="l" rtl="0" eaLnBrk="0" fontAlgn="base" hangingPunct="0">
        <a:spcBef>
          <a:spcPct val="20000"/>
        </a:spcBef>
        <a:spcAft>
          <a:spcPct val="0"/>
        </a:spcAft>
        <a:buClr>
          <a:srgbClr val="000099"/>
        </a:buClr>
        <a:buFont typeface="Wingdings" pitchFamily="2" charset="2"/>
        <a:buChar char="q"/>
        <a:defRPr sz="20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Document_Microsoft_Office_Word_97_-_20032.doc"/><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Feuille_Microsoft_Office_Excel_97-20033.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chrane.org/review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Feuille_Microsoft_Office_Excel_97-20034.xls"/></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jp.psychiatryonline.org/content/vol159/issue10/images/large/K95F6.jpeg" TargetMode="External"/><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57175" y="2362200"/>
            <a:ext cx="9772650" cy="1371600"/>
          </a:xfrm>
        </p:spPr>
        <p:txBody>
          <a:bodyPr/>
          <a:lstStyle/>
          <a:p>
            <a:r>
              <a:rPr lang="en-US" sz="4000" dirty="0" smtClean="0"/>
              <a:t>EVIDENCE BASED PREVENTION &amp; HEALTH PROMOTION AS APPLIED TO ADOLESCENTS</a:t>
            </a:r>
          </a:p>
        </p:txBody>
      </p:sp>
      <p:graphicFrame>
        <p:nvGraphicFramePr>
          <p:cNvPr id="3074" name="Object 4"/>
          <p:cNvGraphicFramePr>
            <a:graphicFrameLocks/>
          </p:cNvGraphicFramePr>
          <p:nvPr/>
        </p:nvGraphicFramePr>
        <p:xfrm>
          <a:off x="0" y="0"/>
          <a:ext cx="5556250" cy="1565275"/>
        </p:xfrm>
        <a:graphic>
          <a:graphicData uri="http://schemas.openxmlformats.org/presentationml/2006/ole">
            <p:oleObj spid="_x0000_s3074" name="Document" r:id="rId3" imgW="2699280" imgH="862200" progId="Word.Document.8">
              <p:embed/>
            </p:oleObj>
          </a:graphicData>
        </a:graphic>
      </p:graphicFrame>
      <p:sp>
        <p:nvSpPr>
          <p:cNvPr id="5" name="ZoneTexte 4"/>
          <p:cNvSpPr txBox="1"/>
          <p:nvPr/>
        </p:nvSpPr>
        <p:spPr>
          <a:xfrm>
            <a:off x="462980" y="5877272"/>
            <a:ext cx="2520280" cy="461665"/>
          </a:xfrm>
          <a:prstGeom prst="rect">
            <a:avLst/>
          </a:prstGeom>
          <a:noFill/>
        </p:spPr>
        <p:txBody>
          <a:bodyPr wrap="square" rtlCol="0">
            <a:spAutoFit/>
          </a:bodyPr>
          <a:lstStyle/>
          <a:p>
            <a:r>
              <a:rPr lang="fr-CH" dirty="0" err="1" smtClean="0">
                <a:solidFill>
                  <a:schemeClr val="bg2"/>
                </a:solidFill>
                <a:latin typeface="+mn-lt"/>
              </a:rPr>
              <a:t>Updated</a:t>
            </a:r>
            <a:r>
              <a:rPr lang="fr-CH" dirty="0" smtClean="0">
                <a:solidFill>
                  <a:schemeClr val="bg2"/>
                </a:solidFill>
                <a:latin typeface="+mn-lt"/>
              </a:rPr>
              <a:t> 2015</a:t>
            </a:r>
            <a:endParaRPr lang="fr-CH" dirty="0">
              <a:solidFill>
                <a:schemeClr val="bg2"/>
              </a:solidFill>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39044" y="548680"/>
            <a:ext cx="8258175" cy="1143000"/>
          </a:xfrm>
        </p:spPr>
        <p:txBody>
          <a:bodyPr/>
          <a:lstStyle/>
          <a:p>
            <a:r>
              <a:rPr lang="fr-LU" dirty="0" smtClean="0"/>
              <a:t>Global </a:t>
            </a:r>
            <a:r>
              <a:rPr lang="fr-LU" dirty="0" err="1" smtClean="0"/>
              <a:t>burden</a:t>
            </a:r>
            <a:r>
              <a:rPr lang="fr-LU" dirty="0" smtClean="0"/>
              <a:t> of </a:t>
            </a:r>
            <a:r>
              <a:rPr lang="fr-LU" dirty="0" err="1" smtClean="0"/>
              <a:t>disease</a:t>
            </a:r>
            <a:r>
              <a:rPr lang="fr-LU" dirty="0" smtClean="0"/>
              <a:t>:</a:t>
            </a:r>
            <a:br>
              <a:rPr lang="fr-LU" dirty="0" smtClean="0"/>
            </a:br>
            <a:r>
              <a:rPr lang="fr-LU" dirty="0" smtClean="0"/>
              <a:t/>
            </a:r>
            <a:br>
              <a:rPr lang="fr-LU" dirty="0" smtClean="0"/>
            </a:br>
            <a:r>
              <a:rPr lang="fr-LU" dirty="0" smtClean="0"/>
              <a:t>DALY</a:t>
            </a:r>
          </a:p>
        </p:txBody>
      </p:sp>
      <p:sp>
        <p:nvSpPr>
          <p:cNvPr id="19459" name="Text Box 5"/>
          <p:cNvSpPr txBox="1">
            <a:spLocks noChangeArrowheads="1"/>
          </p:cNvSpPr>
          <p:nvPr/>
        </p:nvSpPr>
        <p:spPr bwMode="auto">
          <a:xfrm>
            <a:off x="7970837" y="6400800"/>
            <a:ext cx="1976823" cy="400110"/>
          </a:xfrm>
          <a:prstGeom prst="rect">
            <a:avLst/>
          </a:prstGeom>
          <a:noFill/>
          <a:ln w="12700">
            <a:noFill/>
            <a:miter lim="800000"/>
            <a:headEnd type="none" w="sm" len="sm"/>
            <a:tailEnd type="none" w="sm" len="sm"/>
          </a:ln>
        </p:spPr>
        <p:txBody>
          <a:bodyPr wrap="none">
            <a:spAutoFit/>
          </a:bodyPr>
          <a:lstStyle/>
          <a:p>
            <a:r>
              <a:rPr lang="fr-LU" sz="2000" i="1" dirty="0" err="1">
                <a:solidFill>
                  <a:schemeClr val="accent3">
                    <a:lumMod val="25000"/>
                  </a:schemeClr>
                </a:solidFill>
              </a:rPr>
              <a:t>Ezzati</a:t>
            </a:r>
            <a:r>
              <a:rPr lang="fr-LU" sz="2000" i="1" dirty="0">
                <a:solidFill>
                  <a:schemeClr val="accent3">
                    <a:lumMod val="25000"/>
                  </a:schemeClr>
                </a:solidFill>
              </a:rPr>
              <a:t> &amp; al, 2002</a:t>
            </a:r>
          </a:p>
        </p:txBody>
      </p:sp>
      <p:sp>
        <p:nvSpPr>
          <p:cNvPr id="19460" name="Text Box 13"/>
          <p:cNvSpPr txBox="1">
            <a:spLocks noChangeArrowheads="1"/>
          </p:cNvSpPr>
          <p:nvPr/>
        </p:nvSpPr>
        <p:spPr bwMode="auto">
          <a:xfrm>
            <a:off x="541338" y="2946400"/>
            <a:ext cx="9159875" cy="1373188"/>
          </a:xfrm>
          <a:prstGeom prst="rect">
            <a:avLst/>
          </a:prstGeom>
          <a:noFill/>
          <a:ln w="12700">
            <a:noFill/>
            <a:miter lim="800000"/>
            <a:headEnd type="none" w="sm" len="sm"/>
            <a:tailEnd type="none" w="sm" len="sm"/>
          </a:ln>
        </p:spPr>
        <p:txBody>
          <a:bodyPr wrap="none">
            <a:spAutoFit/>
          </a:bodyPr>
          <a:lstStyle/>
          <a:p>
            <a:pPr algn="ctr"/>
            <a:r>
              <a:rPr lang="fr-FR" sz="2800">
                <a:solidFill>
                  <a:srgbClr val="000000"/>
                </a:solidFill>
              </a:rPr>
              <a:t>Disability Adjusted Life Years</a:t>
            </a:r>
            <a:br>
              <a:rPr lang="fr-FR" sz="2800">
                <a:solidFill>
                  <a:srgbClr val="000000"/>
                </a:solidFill>
              </a:rPr>
            </a:br>
            <a:r>
              <a:rPr lang="fr-FR" sz="2800">
                <a:solidFill>
                  <a:srgbClr val="000000"/>
                </a:solidFill>
              </a:rPr>
              <a:t>The sum of years of potential life lost due to premature</a:t>
            </a:r>
            <a:br>
              <a:rPr lang="fr-FR" sz="2800">
                <a:solidFill>
                  <a:srgbClr val="000000"/>
                </a:solidFill>
              </a:rPr>
            </a:br>
            <a:r>
              <a:rPr lang="fr-FR" sz="2800">
                <a:solidFill>
                  <a:srgbClr val="000000"/>
                </a:solidFill>
              </a:rPr>
              <a:t>mortality and the years of productive life lost due to disability.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771525" y="6248400"/>
            <a:ext cx="2143125" cy="457200"/>
          </a:xfrm>
          <a:prstGeom prst="rect">
            <a:avLst/>
          </a:prstGeom>
          <a:noFill/>
          <a:ln w="12700">
            <a:noFill/>
            <a:miter lim="800000"/>
            <a:headEnd/>
            <a:tailEnd/>
          </a:ln>
        </p:spPr>
        <p:txBody>
          <a:bodyPr wrap="none" anchor="ctr"/>
          <a:lstStyle/>
          <a:p>
            <a:endParaRPr lang="fr-CH"/>
          </a:p>
        </p:txBody>
      </p:sp>
      <p:sp>
        <p:nvSpPr>
          <p:cNvPr id="4100" name="Rectangle 3"/>
          <p:cNvSpPr>
            <a:spLocks noChangeArrowheads="1"/>
          </p:cNvSpPr>
          <p:nvPr/>
        </p:nvSpPr>
        <p:spPr bwMode="auto">
          <a:xfrm>
            <a:off x="3514725" y="6248400"/>
            <a:ext cx="3257550" cy="457200"/>
          </a:xfrm>
          <a:prstGeom prst="rect">
            <a:avLst/>
          </a:prstGeom>
          <a:noFill/>
          <a:ln w="12700">
            <a:noFill/>
            <a:miter lim="800000"/>
            <a:headEnd/>
            <a:tailEnd/>
          </a:ln>
        </p:spPr>
        <p:txBody>
          <a:bodyPr wrap="none" anchor="ctr"/>
          <a:lstStyle/>
          <a:p>
            <a:endParaRPr lang="fr-CH"/>
          </a:p>
        </p:txBody>
      </p:sp>
      <p:graphicFrame>
        <p:nvGraphicFramePr>
          <p:cNvPr id="4098" name="Object 1024">
            <a:hlinkClick r:id="" action="ppaction://ole?verb=0"/>
          </p:cNvPr>
          <p:cNvGraphicFramePr>
            <a:graphicFrameLocks/>
          </p:cNvGraphicFramePr>
          <p:nvPr/>
        </p:nvGraphicFramePr>
        <p:xfrm>
          <a:off x="204788" y="549275"/>
          <a:ext cx="10082212" cy="6308725"/>
        </p:xfrm>
        <a:graphic>
          <a:graphicData uri="http://schemas.openxmlformats.org/presentationml/2006/ole">
            <p:oleObj spid="_x0000_s4098" name="Worksheet" r:id="rId3" imgW="11433600" imgH="8640000" progId="Excel.Sheet.8">
              <p:embed/>
            </p:oleObj>
          </a:graphicData>
        </a:graphic>
      </p:graphicFrame>
      <p:sp>
        <p:nvSpPr>
          <p:cNvPr id="4101" name="Text Box 6"/>
          <p:cNvSpPr txBox="1">
            <a:spLocks noChangeArrowheads="1"/>
          </p:cNvSpPr>
          <p:nvPr/>
        </p:nvSpPr>
        <p:spPr bwMode="auto">
          <a:xfrm>
            <a:off x="5743575" y="2743200"/>
            <a:ext cx="3429000" cy="588963"/>
          </a:xfrm>
          <a:prstGeom prst="rect">
            <a:avLst/>
          </a:prstGeom>
          <a:solidFill>
            <a:srgbClr val="FF00FF"/>
          </a:solidFill>
          <a:ln w="9525">
            <a:solidFill>
              <a:schemeClr val="tx1"/>
            </a:solidFill>
            <a:miter lim="800000"/>
            <a:headEnd/>
            <a:tailEnd/>
          </a:ln>
        </p:spPr>
        <p:txBody>
          <a:bodyPr>
            <a:spAutoFit/>
          </a:bodyPr>
          <a:lstStyle/>
          <a:p>
            <a:pPr algn="ctr">
              <a:spcBef>
                <a:spcPct val="50000"/>
              </a:spcBef>
            </a:pPr>
            <a:r>
              <a:rPr lang="en-GB" sz="3200">
                <a:latin typeface="Comic Sans MS" pitchFamily="66" charset="0"/>
              </a:rPr>
              <a:t>Adolescence</a:t>
            </a:r>
            <a:endParaRPr lang="en-GB">
              <a:latin typeface="Comic Sans MS" pitchFamily="66" charset="0"/>
            </a:endParaRPr>
          </a:p>
        </p:txBody>
      </p:sp>
      <p:sp>
        <p:nvSpPr>
          <p:cNvPr id="4102" name="Rectangle 8"/>
          <p:cNvSpPr>
            <a:spLocks noGrp="1" noChangeArrowheads="1"/>
          </p:cNvSpPr>
          <p:nvPr>
            <p:ph type="title"/>
          </p:nvPr>
        </p:nvSpPr>
        <p:spPr>
          <a:xfrm>
            <a:off x="1039813" y="0"/>
            <a:ext cx="8258175" cy="1143000"/>
          </a:xfrm>
          <a:noFill/>
        </p:spPr>
        <p:txBody>
          <a:bodyPr/>
          <a:lstStyle/>
          <a:p>
            <a:r>
              <a:rPr lang="fr-LU" smtClean="0"/>
              <a:t>Global burden of disease</a:t>
            </a:r>
          </a:p>
        </p:txBody>
      </p:sp>
      <p:sp>
        <p:nvSpPr>
          <p:cNvPr id="4103" name="Text Box 9"/>
          <p:cNvSpPr txBox="1">
            <a:spLocks noChangeArrowheads="1"/>
          </p:cNvSpPr>
          <p:nvPr/>
        </p:nvSpPr>
        <p:spPr bwMode="auto">
          <a:xfrm>
            <a:off x="8497888" y="6416675"/>
            <a:ext cx="1398587" cy="396875"/>
          </a:xfrm>
          <a:prstGeom prst="rect">
            <a:avLst/>
          </a:prstGeom>
          <a:noFill/>
          <a:ln w="12700">
            <a:noFill/>
            <a:miter lim="800000"/>
            <a:headEnd type="none" w="sm" len="sm"/>
            <a:tailEnd type="none" w="sm" len="sm"/>
          </a:ln>
        </p:spPr>
        <p:txBody>
          <a:bodyPr wrap="none">
            <a:spAutoFit/>
          </a:bodyPr>
          <a:lstStyle/>
          <a:p>
            <a:r>
              <a:rPr lang="fr-CH" sz="2000" i="1"/>
              <a:t>WHO, 2005</a:t>
            </a:r>
            <a:endParaRPr lang="fr-FR" sz="2000" i="1"/>
          </a:p>
        </p:txBody>
      </p:sp>
      <p:sp>
        <p:nvSpPr>
          <p:cNvPr id="8" name="Text Box 5"/>
          <p:cNvSpPr txBox="1">
            <a:spLocks noChangeArrowheads="1"/>
          </p:cNvSpPr>
          <p:nvPr/>
        </p:nvSpPr>
        <p:spPr bwMode="auto">
          <a:xfrm>
            <a:off x="7970837" y="6400800"/>
            <a:ext cx="1410964" cy="400110"/>
          </a:xfrm>
          <a:prstGeom prst="rect">
            <a:avLst/>
          </a:prstGeom>
          <a:noFill/>
          <a:ln w="12700">
            <a:noFill/>
            <a:miter lim="800000"/>
            <a:headEnd type="none" w="sm" len="sm"/>
            <a:tailEnd type="none" w="sm" len="sm"/>
          </a:ln>
        </p:spPr>
        <p:txBody>
          <a:bodyPr wrap="none">
            <a:spAutoFit/>
          </a:bodyPr>
          <a:lstStyle/>
          <a:p>
            <a:r>
              <a:rPr lang="fr-LU" sz="2000" i="1" dirty="0" smtClean="0">
                <a:solidFill>
                  <a:schemeClr val="accent3">
                    <a:lumMod val="25000"/>
                  </a:schemeClr>
                </a:solidFill>
              </a:rPr>
              <a:t>WHO, 2000</a:t>
            </a:r>
            <a:endParaRPr lang="fr-LU" sz="2000" i="1" dirty="0">
              <a:solidFill>
                <a:schemeClr val="accent3">
                  <a:lumMod val="25000"/>
                </a:schemeClr>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6996" y="197768"/>
            <a:ext cx="9217024" cy="1143000"/>
          </a:xfrm>
        </p:spPr>
        <p:txBody>
          <a:bodyPr/>
          <a:lstStyle/>
          <a:p>
            <a:r>
              <a:rPr lang="fr-LU" sz="4800" dirty="0" smtClean="0"/>
              <a:t>Main areas of </a:t>
            </a:r>
            <a:r>
              <a:rPr lang="fr-LU" sz="4800" dirty="0" err="1" smtClean="0"/>
              <a:t>concern</a:t>
            </a:r>
            <a:r>
              <a:rPr lang="fr-LU" sz="4800" dirty="0" smtClean="0"/>
              <a:t/>
            </a:r>
            <a:br>
              <a:rPr lang="fr-LU" sz="4800" dirty="0" smtClean="0"/>
            </a:br>
            <a:r>
              <a:rPr lang="fr-LU" sz="3600" i="1" dirty="0" err="1" smtClean="0"/>
              <a:t>differ</a:t>
            </a:r>
            <a:r>
              <a:rPr lang="fr-LU" sz="3600" i="1" dirty="0" smtClean="0"/>
              <a:t> </a:t>
            </a:r>
            <a:r>
              <a:rPr lang="fr-LU" sz="3600" i="1" dirty="0" err="1" smtClean="0"/>
              <a:t>from</a:t>
            </a:r>
            <a:r>
              <a:rPr lang="fr-LU" sz="3600" i="1" dirty="0" smtClean="0"/>
              <a:t> one </a:t>
            </a:r>
            <a:r>
              <a:rPr lang="fr-LU" sz="3600" i="1" dirty="0" err="1" smtClean="0"/>
              <a:t>region</a:t>
            </a:r>
            <a:r>
              <a:rPr lang="fr-LU" sz="3600" i="1" dirty="0" smtClean="0"/>
              <a:t> of the world to </a:t>
            </a:r>
            <a:r>
              <a:rPr lang="fr-LU" sz="3600" i="1" dirty="0" err="1" smtClean="0"/>
              <a:t>another</a:t>
            </a:r>
            <a:endParaRPr lang="fr-LU" sz="5400" i="1" dirty="0" smtClean="0"/>
          </a:p>
        </p:txBody>
      </p:sp>
      <p:sp>
        <p:nvSpPr>
          <p:cNvPr id="20483" name="Rectangle 3"/>
          <p:cNvSpPr>
            <a:spLocks noGrp="1" noChangeArrowheads="1"/>
          </p:cNvSpPr>
          <p:nvPr>
            <p:ph type="body" idx="1"/>
          </p:nvPr>
        </p:nvSpPr>
        <p:spPr>
          <a:xfrm>
            <a:off x="1687116" y="1752600"/>
            <a:ext cx="7391400" cy="5105400"/>
          </a:xfrm>
        </p:spPr>
        <p:txBody>
          <a:bodyPr/>
          <a:lstStyle/>
          <a:p>
            <a:pPr marL="484188" indent="-484188">
              <a:lnSpc>
                <a:spcPct val="90000"/>
              </a:lnSpc>
            </a:pPr>
            <a:r>
              <a:rPr lang="fr-LU" sz="3000" dirty="0" smtClean="0"/>
              <a:t>Injuries and violence</a:t>
            </a:r>
            <a:br>
              <a:rPr lang="fr-LU" sz="3000" dirty="0" smtClean="0"/>
            </a:br>
            <a:endParaRPr lang="fr-LU" sz="3000" dirty="0" smtClean="0"/>
          </a:p>
          <a:p>
            <a:pPr marL="484188" indent="-484188">
              <a:lnSpc>
                <a:spcPct val="90000"/>
              </a:lnSpc>
            </a:pPr>
            <a:r>
              <a:rPr lang="fr-LU" sz="3000" dirty="0" smtClean="0"/>
              <a:t>Substance use &amp; </a:t>
            </a:r>
            <a:r>
              <a:rPr lang="fr-LU" sz="3000" dirty="0" err="1" smtClean="0"/>
              <a:t>misuse</a:t>
            </a:r>
            <a:r>
              <a:rPr lang="fr-LU" sz="3000" dirty="0" smtClean="0"/>
              <a:t/>
            </a:r>
            <a:br>
              <a:rPr lang="fr-LU" sz="3000" dirty="0" smtClean="0"/>
            </a:br>
            <a:endParaRPr lang="fr-LU" sz="3000" dirty="0" smtClean="0"/>
          </a:p>
          <a:p>
            <a:pPr marL="484188" indent="-484188">
              <a:lnSpc>
                <a:spcPct val="90000"/>
              </a:lnSpc>
            </a:pPr>
            <a:r>
              <a:rPr lang="fr-LU" sz="3000" dirty="0" smtClean="0"/>
              <a:t>Mental health, </a:t>
            </a:r>
            <a:r>
              <a:rPr lang="fr-LU" sz="3000" dirty="0" err="1" smtClean="0"/>
              <a:t>depression</a:t>
            </a:r>
            <a:r>
              <a:rPr lang="fr-LU" sz="3000" dirty="0" smtClean="0"/>
              <a:t>, suicide</a:t>
            </a:r>
            <a:br>
              <a:rPr lang="fr-LU" sz="3000" dirty="0" smtClean="0"/>
            </a:br>
            <a:endParaRPr lang="fr-LU" sz="3000" dirty="0" smtClean="0"/>
          </a:p>
          <a:p>
            <a:pPr marL="484188" indent="-484188">
              <a:lnSpc>
                <a:spcPct val="90000"/>
              </a:lnSpc>
            </a:pPr>
            <a:r>
              <a:rPr lang="fr-LU" sz="3000" dirty="0" smtClean="0"/>
              <a:t>Sexual &amp; reproductive health  </a:t>
            </a:r>
            <a:br>
              <a:rPr lang="fr-LU" sz="3000" dirty="0" smtClean="0"/>
            </a:br>
            <a:endParaRPr lang="fr-LU" sz="3000" dirty="0" smtClean="0"/>
          </a:p>
          <a:p>
            <a:pPr marL="484188" indent="-484188">
              <a:lnSpc>
                <a:spcPct val="90000"/>
              </a:lnSpc>
            </a:pPr>
            <a:r>
              <a:rPr lang="fr-LU" sz="3000" dirty="0" smtClean="0"/>
              <a:t>Malnutrition, </a:t>
            </a:r>
            <a:r>
              <a:rPr lang="fr-LU" sz="3000" dirty="0" err="1" smtClean="0"/>
              <a:t>overweight</a:t>
            </a:r>
            <a:r>
              <a:rPr lang="fr-LU" sz="3000" dirty="0" smtClean="0"/>
              <a:t>/</a:t>
            </a:r>
            <a:r>
              <a:rPr lang="fr-LU" sz="3000" dirty="0" err="1" smtClean="0"/>
              <a:t>obesity</a:t>
            </a:r>
            <a:r>
              <a:rPr lang="fr-LU" sz="3000" dirty="0" smtClean="0"/>
              <a:t/>
            </a:r>
            <a:br>
              <a:rPr lang="fr-LU" sz="3000" dirty="0" smtClean="0"/>
            </a:br>
            <a:endParaRPr lang="fr-LU" sz="3000" dirty="0" smtClean="0"/>
          </a:p>
          <a:p>
            <a:pPr marL="484188" indent="-484188">
              <a:lnSpc>
                <a:spcPct val="90000"/>
              </a:lnSpc>
            </a:pPr>
            <a:r>
              <a:rPr lang="fr-LU" sz="3000" dirty="0" err="1" smtClean="0"/>
              <a:t>Chronic</a:t>
            </a:r>
            <a:r>
              <a:rPr lang="fr-LU" sz="3000" dirty="0" smtClean="0"/>
              <a:t> conditions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285875" y="642938"/>
            <a:ext cx="8258175" cy="1143000"/>
          </a:xfrm>
        </p:spPr>
        <p:txBody>
          <a:bodyPr/>
          <a:lstStyle/>
          <a:p>
            <a:pPr>
              <a:defRPr/>
            </a:pPr>
            <a:r>
              <a:rPr lang="en-US" dirty="0" smtClean="0">
                <a:solidFill>
                  <a:schemeClr val="bg1">
                    <a:lumMod val="50000"/>
                  </a:schemeClr>
                </a:solidFill>
              </a:rPr>
              <a:t>MDGs: </a:t>
            </a:r>
            <a:br>
              <a:rPr lang="en-US" dirty="0" smtClean="0">
                <a:solidFill>
                  <a:schemeClr val="bg1">
                    <a:lumMod val="50000"/>
                  </a:schemeClr>
                </a:solidFill>
              </a:rPr>
            </a:br>
            <a:r>
              <a:rPr lang="en-US" dirty="0" err="1" smtClean="0">
                <a:solidFill>
                  <a:schemeClr val="bg1">
                    <a:lumMod val="50000"/>
                  </a:schemeClr>
                </a:solidFill>
              </a:rPr>
              <a:t>Millenium</a:t>
            </a:r>
            <a:r>
              <a:rPr lang="en-US" dirty="0" smtClean="0">
                <a:solidFill>
                  <a:schemeClr val="bg1">
                    <a:lumMod val="50000"/>
                  </a:schemeClr>
                </a:solidFill>
              </a:rPr>
              <a:t> Development Goals</a:t>
            </a:r>
            <a:br>
              <a:rPr lang="en-US" dirty="0" smtClean="0">
                <a:solidFill>
                  <a:schemeClr val="bg1">
                    <a:lumMod val="50000"/>
                  </a:schemeClr>
                </a:solidFill>
              </a:rPr>
            </a:br>
            <a:endParaRPr lang="fr-CH" dirty="0">
              <a:solidFill>
                <a:schemeClr val="bg1">
                  <a:lumMod val="50000"/>
                </a:schemeClr>
              </a:solidFill>
            </a:endParaRPr>
          </a:p>
        </p:txBody>
      </p:sp>
      <p:sp>
        <p:nvSpPr>
          <p:cNvPr id="17411" name="Espace réservé du contenu 2"/>
          <p:cNvSpPr>
            <a:spLocks noGrp="1"/>
          </p:cNvSpPr>
          <p:nvPr>
            <p:ph idx="1"/>
          </p:nvPr>
        </p:nvSpPr>
        <p:spPr>
          <a:xfrm>
            <a:off x="71438" y="1714500"/>
            <a:ext cx="4500562" cy="4876800"/>
          </a:xfrm>
        </p:spPr>
        <p:txBody>
          <a:bodyPr/>
          <a:lstStyle/>
          <a:p>
            <a:pPr marL="0" indent="0">
              <a:buFont typeface="Wingdings" pitchFamily="2" charset="2"/>
              <a:buNone/>
            </a:pPr>
            <a:r>
              <a:rPr lang="en-US" sz="2600" smtClean="0"/>
              <a:t>The eight Millennium Development Goals (MDGs) form a blueprint agreed to by all the world’s countries and </a:t>
            </a:r>
            <a:br>
              <a:rPr lang="en-US" sz="2600" smtClean="0"/>
            </a:br>
            <a:r>
              <a:rPr lang="en-US" sz="2600" smtClean="0"/>
              <a:t>all the world’s leading development institutions. </a:t>
            </a:r>
            <a:br>
              <a:rPr lang="en-US" sz="2600" smtClean="0"/>
            </a:br>
            <a:endParaRPr lang="en-US" sz="2600" smtClean="0"/>
          </a:p>
          <a:p>
            <a:pPr marL="0" indent="0">
              <a:buFont typeface="Wingdings" pitchFamily="2" charset="2"/>
              <a:buNone/>
            </a:pPr>
            <a:r>
              <a:rPr lang="en-US" sz="2600" smtClean="0"/>
              <a:t>They have galvanized unprecedented efforts to </a:t>
            </a:r>
            <a:br>
              <a:rPr lang="en-US" sz="2600" smtClean="0"/>
            </a:br>
            <a:r>
              <a:rPr lang="en-US" sz="2600" smtClean="0"/>
              <a:t>meet the needs of the </a:t>
            </a:r>
            <a:br>
              <a:rPr lang="en-US" sz="2600" smtClean="0"/>
            </a:br>
            <a:r>
              <a:rPr lang="en-US" sz="2600" smtClean="0"/>
              <a:t>world’s poorest</a:t>
            </a:r>
            <a:endParaRPr lang="fr-CH" sz="2600" smtClean="0"/>
          </a:p>
        </p:txBody>
      </p:sp>
      <p:sp>
        <p:nvSpPr>
          <p:cNvPr id="5" name="ZoneTexte 4"/>
          <p:cNvSpPr txBox="1"/>
          <p:nvPr/>
        </p:nvSpPr>
        <p:spPr>
          <a:xfrm>
            <a:off x="4713288" y="2000250"/>
            <a:ext cx="5359400" cy="4154488"/>
          </a:xfrm>
          <a:prstGeom prst="rect">
            <a:avLst/>
          </a:prstGeom>
          <a:noFill/>
          <a:ln w="38100">
            <a:solidFill>
              <a:srgbClr val="FF0000"/>
            </a:solidFill>
          </a:ln>
        </p:spPr>
        <p:txBody>
          <a:bodyPr wrap="none">
            <a:spAutoFit/>
          </a:bodyPr>
          <a:lstStyle/>
          <a:p>
            <a:pPr marL="361950" indent="-361950">
              <a:buFontTx/>
              <a:buAutoNum type="arabicParenR"/>
              <a:defRPr/>
            </a:pPr>
            <a:r>
              <a:rPr lang="en-US" dirty="0">
                <a:solidFill>
                  <a:schemeClr val="bg1">
                    <a:lumMod val="50000"/>
                  </a:schemeClr>
                </a:solidFill>
              </a:rPr>
              <a:t>Eradicate extreme poverty and hunger</a:t>
            </a:r>
          </a:p>
          <a:p>
            <a:pPr marL="361950" indent="-361950">
              <a:buFontTx/>
              <a:buAutoNum type="arabicParenR"/>
              <a:defRPr/>
            </a:pPr>
            <a:r>
              <a:rPr lang="en-US" dirty="0">
                <a:solidFill>
                  <a:schemeClr val="bg1">
                    <a:lumMod val="50000"/>
                  </a:schemeClr>
                </a:solidFill>
              </a:rPr>
              <a:t>Achieve universal </a:t>
            </a:r>
            <a:r>
              <a:rPr lang="en-US" b="1" dirty="0">
                <a:solidFill>
                  <a:schemeClr val="bg1">
                    <a:lumMod val="50000"/>
                  </a:schemeClr>
                </a:solidFill>
              </a:rPr>
              <a:t>primary education </a:t>
            </a:r>
          </a:p>
          <a:p>
            <a:pPr marL="361950" indent="-361950">
              <a:defRPr/>
            </a:pPr>
            <a:r>
              <a:rPr lang="en-US" dirty="0">
                <a:solidFill>
                  <a:schemeClr val="bg1">
                    <a:lumMod val="50000"/>
                  </a:schemeClr>
                </a:solidFill>
              </a:rPr>
              <a:t>3) Promote gender equality and empower </a:t>
            </a:r>
            <a:br>
              <a:rPr lang="en-US" dirty="0">
                <a:solidFill>
                  <a:schemeClr val="bg1">
                    <a:lumMod val="50000"/>
                  </a:schemeClr>
                </a:solidFill>
              </a:rPr>
            </a:br>
            <a:r>
              <a:rPr lang="en-US" dirty="0">
                <a:solidFill>
                  <a:schemeClr val="bg1">
                    <a:lumMod val="50000"/>
                  </a:schemeClr>
                </a:solidFill>
              </a:rPr>
              <a:t>women </a:t>
            </a:r>
          </a:p>
          <a:p>
            <a:pPr>
              <a:defRPr/>
            </a:pPr>
            <a:r>
              <a:rPr lang="en-US" dirty="0">
                <a:solidFill>
                  <a:schemeClr val="bg1">
                    <a:lumMod val="50000"/>
                  </a:schemeClr>
                </a:solidFill>
              </a:rPr>
              <a:t>4) Reduce child mortality </a:t>
            </a:r>
          </a:p>
          <a:p>
            <a:pPr>
              <a:defRPr/>
            </a:pPr>
            <a:r>
              <a:rPr lang="en-US" dirty="0">
                <a:solidFill>
                  <a:schemeClr val="bg1">
                    <a:lumMod val="50000"/>
                  </a:schemeClr>
                </a:solidFill>
              </a:rPr>
              <a:t>5) Improve </a:t>
            </a:r>
            <a:r>
              <a:rPr lang="en-US" b="1" dirty="0">
                <a:solidFill>
                  <a:schemeClr val="bg1">
                    <a:lumMod val="50000"/>
                  </a:schemeClr>
                </a:solidFill>
              </a:rPr>
              <a:t>maternal health </a:t>
            </a:r>
          </a:p>
          <a:p>
            <a:pPr marL="361950" indent="-361950">
              <a:defRPr/>
            </a:pPr>
            <a:r>
              <a:rPr lang="en-US" dirty="0">
                <a:solidFill>
                  <a:schemeClr val="bg1">
                    <a:lumMod val="50000"/>
                  </a:schemeClr>
                </a:solidFill>
              </a:rPr>
              <a:t>6) Combat </a:t>
            </a:r>
            <a:r>
              <a:rPr lang="en-US" b="1" dirty="0">
                <a:solidFill>
                  <a:schemeClr val="bg1">
                    <a:lumMod val="50000"/>
                  </a:schemeClr>
                </a:solidFill>
              </a:rPr>
              <a:t>HIV/AIDS, malaria and </a:t>
            </a:r>
            <a:br>
              <a:rPr lang="en-US" b="1" dirty="0">
                <a:solidFill>
                  <a:schemeClr val="bg1">
                    <a:lumMod val="50000"/>
                  </a:schemeClr>
                </a:solidFill>
              </a:rPr>
            </a:br>
            <a:r>
              <a:rPr lang="en-US" b="1" dirty="0">
                <a:solidFill>
                  <a:schemeClr val="bg1">
                    <a:lumMod val="50000"/>
                  </a:schemeClr>
                </a:solidFill>
              </a:rPr>
              <a:t>other diseases </a:t>
            </a:r>
          </a:p>
          <a:p>
            <a:pPr>
              <a:defRPr/>
            </a:pPr>
            <a:r>
              <a:rPr lang="en-US" dirty="0">
                <a:solidFill>
                  <a:schemeClr val="bg1">
                    <a:lumMod val="50000"/>
                  </a:schemeClr>
                </a:solidFill>
              </a:rPr>
              <a:t>7) Ensure environmental sustainability </a:t>
            </a:r>
          </a:p>
          <a:p>
            <a:pPr marL="361950" indent="-361950">
              <a:defRPr/>
            </a:pPr>
            <a:r>
              <a:rPr lang="en-US" dirty="0">
                <a:solidFill>
                  <a:schemeClr val="bg1">
                    <a:lumMod val="50000"/>
                  </a:schemeClr>
                </a:solidFill>
              </a:rPr>
              <a:t>8) Develop a global partnership for </a:t>
            </a:r>
            <a:br>
              <a:rPr lang="en-US" dirty="0">
                <a:solidFill>
                  <a:schemeClr val="bg1">
                    <a:lumMod val="50000"/>
                  </a:schemeClr>
                </a:solidFill>
              </a:rPr>
            </a:br>
            <a:r>
              <a:rPr lang="en-US" dirty="0">
                <a:solidFill>
                  <a:schemeClr val="bg1">
                    <a:lumMod val="50000"/>
                  </a:schemeClr>
                </a:solidFill>
              </a:rPr>
              <a:t>development</a:t>
            </a:r>
            <a:endParaRPr lang="fr-CH" dirty="0">
              <a:solidFill>
                <a:schemeClr val="bg1">
                  <a:lumMod val="50000"/>
                </a:schemeClr>
              </a:solidFill>
            </a:endParaRPr>
          </a:p>
        </p:txBody>
      </p:sp>
      <p:sp>
        <p:nvSpPr>
          <p:cNvPr id="6" name="ZoneTexte 5"/>
          <p:cNvSpPr txBox="1"/>
          <p:nvPr/>
        </p:nvSpPr>
        <p:spPr>
          <a:xfrm>
            <a:off x="7879804" y="6488668"/>
            <a:ext cx="2165978" cy="369332"/>
          </a:xfrm>
          <a:prstGeom prst="rect">
            <a:avLst/>
          </a:prstGeom>
          <a:noFill/>
        </p:spPr>
        <p:txBody>
          <a:bodyPr wrap="none" rtlCol="0">
            <a:spAutoFit/>
          </a:bodyPr>
          <a:lstStyle/>
          <a:p>
            <a:r>
              <a:rPr lang="fr-CH" sz="1800" i="1" dirty="0" smtClean="0">
                <a:solidFill>
                  <a:schemeClr val="accent3">
                    <a:lumMod val="25000"/>
                  </a:schemeClr>
                </a:solidFill>
              </a:rPr>
              <a:t>United Nations, 1999</a:t>
            </a:r>
            <a:endParaRPr lang="fr-CH" sz="1800" i="1" dirty="0">
              <a:solidFill>
                <a:schemeClr val="accent3">
                  <a:lumMod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down)">
                                      <p:cBhvr>
                                        <p:cTn id="28" dur="500"/>
                                        <p:tgtEl>
                                          <p:spTgt spid="5">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down)">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857250" y="3357563"/>
            <a:ext cx="8462963" cy="1143000"/>
          </a:xfrm>
        </p:spPr>
        <p:txBody>
          <a:bodyPr/>
          <a:lstStyle/>
          <a:p>
            <a:r>
              <a:rPr lang="en-GB" smtClean="0"/>
              <a:t>Evidences in the field of prevention &amp; health promotion </a:t>
            </a:r>
            <a:r>
              <a:rPr lang="fr-LU" smtClean="0"/>
              <a:t/>
            </a:r>
            <a:br>
              <a:rPr lang="fr-LU" smtClean="0"/>
            </a:br>
            <a:r>
              <a:rPr lang="fr-LU" smtClean="0"/>
              <a:t/>
            </a:r>
            <a:br>
              <a:rPr lang="fr-LU" smtClean="0"/>
            </a:br>
            <a:endParaRPr lang="fr-FR" i="1"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967036" y="2636912"/>
            <a:ext cx="8543925" cy="1143000"/>
          </a:xfrm>
        </p:spPr>
        <p:txBody>
          <a:bodyPr/>
          <a:lstStyle/>
          <a:p>
            <a:r>
              <a:rPr lang="fr-LU" dirty="0" smtClean="0">
                <a:solidFill>
                  <a:srgbClr val="C00000"/>
                </a:solidFill>
              </a:rPr>
              <a:t>SHORT GROUP DISCUSSION</a:t>
            </a:r>
            <a:br>
              <a:rPr lang="fr-LU" dirty="0" smtClean="0">
                <a:solidFill>
                  <a:srgbClr val="C00000"/>
                </a:solidFill>
              </a:rPr>
            </a:br>
            <a:r>
              <a:rPr lang="fr-LU" dirty="0" smtClean="0">
                <a:solidFill>
                  <a:srgbClr val="FF3300"/>
                </a:solidFill>
              </a:rPr>
              <a:t/>
            </a:r>
            <a:br>
              <a:rPr lang="fr-LU" dirty="0" smtClean="0">
                <a:solidFill>
                  <a:srgbClr val="FF3300"/>
                </a:solidFill>
              </a:rPr>
            </a:br>
            <a:r>
              <a:rPr lang="fr-LU" i="1" dirty="0" err="1" smtClean="0"/>
              <a:t>What</a:t>
            </a:r>
            <a:r>
              <a:rPr lang="fr-LU" i="1" dirty="0" smtClean="0"/>
              <a:t> do </a:t>
            </a:r>
            <a:r>
              <a:rPr lang="fr-LU" i="1" dirty="0" err="1" smtClean="0"/>
              <a:t>we</a:t>
            </a:r>
            <a:r>
              <a:rPr lang="fr-LU" i="1" dirty="0" smtClean="0"/>
              <a:t> </a:t>
            </a:r>
            <a:r>
              <a:rPr lang="fr-LU" i="1" dirty="0" err="1" smtClean="0"/>
              <a:t>mean</a:t>
            </a:r>
            <a:r>
              <a:rPr lang="fr-LU" i="1" dirty="0" smtClean="0"/>
              <a:t> by </a:t>
            </a:r>
            <a:r>
              <a:rPr lang="fr-LU" i="1" dirty="0" err="1" smtClean="0"/>
              <a:t>evidence</a:t>
            </a:r>
            <a:r>
              <a:rPr lang="fr-LU" i="1" dirty="0" smtClean="0"/>
              <a:t> ?</a:t>
            </a:r>
            <a:br>
              <a:rPr lang="fr-LU" i="1" dirty="0" smtClean="0"/>
            </a:br>
            <a:r>
              <a:rPr lang="fr-LU" i="1" dirty="0" smtClean="0"/>
              <a:t> </a:t>
            </a:r>
            <a:endParaRPr lang="fr-CH"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0"/>
            <a:ext cx="8720138" cy="1143000"/>
          </a:xfrm>
        </p:spPr>
        <p:txBody>
          <a:bodyPr/>
          <a:lstStyle/>
          <a:p>
            <a:r>
              <a:rPr lang="fr-LU" smtClean="0"/>
              <a:t>What do we mean by evidence ?</a:t>
            </a:r>
          </a:p>
        </p:txBody>
      </p:sp>
      <p:sp>
        <p:nvSpPr>
          <p:cNvPr id="25603" name="Rectangle 3"/>
          <p:cNvSpPr>
            <a:spLocks noGrp="1" noChangeArrowheads="1"/>
          </p:cNvSpPr>
          <p:nvPr>
            <p:ph type="body" idx="1"/>
          </p:nvPr>
        </p:nvSpPr>
        <p:spPr>
          <a:xfrm>
            <a:off x="3581400" y="1219200"/>
            <a:ext cx="6305550" cy="5410200"/>
          </a:xfrm>
        </p:spPr>
        <p:txBody>
          <a:bodyPr/>
          <a:lstStyle/>
          <a:p>
            <a:pPr marL="0" indent="0">
              <a:lnSpc>
                <a:spcPct val="90000"/>
              </a:lnSpc>
              <a:buFont typeface="Wingdings" pitchFamily="2" charset="2"/>
              <a:buAutoNum type="arabicPeriod"/>
            </a:pPr>
            <a:r>
              <a:rPr lang="en-GB" sz="2800" dirty="0" smtClean="0">
                <a:cs typeface="Times New Roman" pitchFamily="18" charset="0"/>
              </a:rPr>
              <a:t>Strength of the evidence</a:t>
            </a:r>
            <a:r>
              <a:rPr lang="fr-LU" sz="2800" dirty="0" smtClean="0">
                <a:cs typeface="Times New Roman" pitchFamily="18" charset="0"/>
              </a:rPr>
              <a:t> </a:t>
            </a:r>
            <a:endParaRPr lang="en-GB" sz="2800" dirty="0" smtClean="0">
              <a:cs typeface="Times New Roman" pitchFamily="18" charset="0"/>
            </a:endParaRPr>
          </a:p>
          <a:p>
            <a:pPr marL="0" indent="0">
              <a:lnSpc>
                <a:spcPct val="90000"/>
              </a:lnSpc>
              <a:buFont typeface="Wingdings" pitchFamily="2" charset="2"/>
              <a:buAutoNum type="arabicPeriod"/>
            </a:pPr>
            <a:r>
              <a:rPr lang="en-GB" sz="2800" dirty="0" smtClean="0">
                <a:cs typeface="Times New Roman" pitchFamily="18" charset="0"/>
              </a:rPr>
              <a:t>Size of effect</a:t>
            </a:r>
            <a:r>
              <a:rPr lang="fr-LU" sz="2800" dirty="0" smtClean="0"/>
              <a:t> </a:t>
            </a:r>
          </a:p>
          <a:p>
            <a:pPr marL="0" indent="0">
              <a:lnSpc>
                <a:spcPct val="90000"/>
              </a:lnSpc>
              <a:buFont typeface="Wingdings" pitchFamily="2" charset="2"/>
              <a:buAutoNum type="arabicPeriod"/>
            </a:pPr>
            <a:r>
              <a:rPr lang="en-GB" sz="2800" dirty="0" smtClean="0">
                <a:cs typeface="Times New Roman" pitchFamily="18" charset="0"/>
              </a:rPr>
              <a:t>Relevance of the evidence</a:t>
            </a:r>
          </a:p>
          <a:p>
            <a:pPr marL="0" indent="0">
              <a:lnSpc>
                <a:spcPct val="90000"/>
              </a:lnSpc>
              <a:buFont typeface="Wingdings" pitchFamily="2" charset="2"/>
              <a:buNone/>
            </a:pPr>
            <a:endParaRPr lang="fr-LU" sz="2800" dirty="0" smtClean="0"/>
          </a:p>
          <a:p>
            <a:pPr marL="0" indent="0">
              <a:lnSpc>
                <a:spcPct val="90000"/>
              </a:lnSpc>
              <a:buFont typeface="Wingdings" pitchFamily="2" charset="2"/>
              <a:buNone/>
            </a:pPr>
            <a:r>
              <a:rPr lang="en-GB" sz="2200" b="1" dirty="0" smtClean="0">
                <a:solidFill>
                  <a:schemeClr val="tx1"/>
                </a:solidFill>
                <a:ea typeface="Arial Unicode MS" pitchFamily="34" charset="-128"/>
                <a:cs typeface="Arial Unicode MS" pitchFamily="34" charset="-128"/>
              </a:rPr>
              <a:t>Levels I &amp; II</a:t>
            </a:r>
            <a:r>
              <a:rPr lang="en-GB" sz="2200" dirty="0" smtClean="0">
                <a:solidFill>
                  <a:schemeClr val="tx1"/>
                </a:solidFill>
                <a:ea typeface="Arial Unicode MS" pitchFamily="34" charset="-128"/>
                <a:cs typeface="Arial Unicode MS" pitchFamily="34" charset="-128"/>
              </a:rPr>
              <a:t> </a:t>
            </a:r>
          </a:p>
          <a:p>
            <a:pPr marL="0" indent="0">
              <a:lnSpc>
                <a:spcPct val="90000"/>
              </a:lnSpc>
              <a:buFont typeface="Wingdings" pitchFamily="2" charset="2"/>
              <a:buNone/>
            </a:pPr>
            <a:r>
              <a:rPr lang="en-GB" sz="2200" dirty="0" smtClean="0">
                <a:solidFill>
                  <a:schemeClr val="tx1"/>
                </a:solidFill>
                <a:ea typeface="Arial Unicode MS" pitchFamily="34" charset="-128"/>
                <a:cs typeface="Arial Unicode MS" pitchFamily="34" charset="-128"/>
              </a:rPr>
              <a:t>randomised controlled trial </a:t>
            </a:r>
            <a:endParaRPr lang="fr-LU" sz="2200" dirty="0" smtClean="0">
              <a:solidFill>
                <a:schemeClr val="tx1"/>
              </a:solidFill>
              <a:ea typeface="Arial Unicode MS" pitchFamily="34" charset="-128"/>
              <a:cs typeface="Arial Unicode MS" pitchFamily="34" charset="-128"/>
            </a:endParaRPr>
          </a:p>
          <a:p>
            <a:pPr marL="0" indent="0">
              <a:lnSpc>
                <a:spcPct val="90000"/>
              </a:lnSpc>
              <a:buFont typeface="Wingdings" pitchFamily="2" charset="2"/>
              <a:buNone/>
            </a:pPr>
            <a:r>
              <a:rPr lang="en-GB" sz="2200" b="1" dirty="0" smtClean="0">
                <a:solidFill>
                  <a:schemeClr val="tx1"/>
                </a:solidFill>
                <a:ea typeface="Arial Unicode MS" pitchFamily="34" charset="-128"/>
                <a:cs typeface="Arial Unicode MS" pitchFamily="34" charset="-128"/>
              </a:rPr>
              <a:t>Level III.</a:t>
            </a:r>
            <a:r>
              <a:rPr lang="en-GB" sz="2200" dirty="0" smtClean="0">
                <a:solidFill>
                  <a:schemeClr val="tx1"/>
                </a:solidFill>
                <a:ea typeface="Arial Unicode MS" pitchFamily="34" charset="-128"/>
                <a:cs typeface="Arial Unicode MS" pitchFamily="34" charset="-128"/>
              </a:rPr>
              <a:t>   </a:t>
            </a:r>
          </a:p>
          <a:p>
            <a:pPr marL="0" indent="0">
              <a:lnSpc>
                <a:spcPct val="90000"/>
              </a:lnSpc>
              <a:buFont typeface="Wingdings" pitchFamily="2" charset="2"/>
              <a:buNone/>
            </a:pPr>
            <a:r>
              <a:rPr lang="en-GB" sz="2200" dirty="0" smtClean="0">
                <a:solidFill>
                  <a:schemeClr val="tx1"/>
                </a:solidFill>
                <a:ea typeface="Arial Unicode MS" pitchFamily="34" charset="-128"/>
                <a:cs typeface="Arial Unicode MS" pitchFamily="34" charset="-128"/>
              </a:rPr>
              <a:t>non-randomised studies of groups of people with a control group  </a:t>
            </a:r>
            <a:endParaRPr lang="fr-LU" sz="2200" dirty="0" smtClean="0">
              <a:solidFill>
                <a:schemeClr val="tx1"/>
              </a:solidFill>
              <a:ea typeface="Arial Unicode MS" pitchFamily="34" charset="-128"/>
              <a:cs typeface="Arial Unicode MS" pitchFamily="34" charset="-128"/>
            </a:endParaRPr>
          </a:p>
          <a:p>
            <a:pPr marL="0" indent="0">
              <a:lnSpc>
                <a:spcPct val="90000"/>
              </a:lnSpc>
              <a:buFont typeface="Wingdings" pitchFamily="2" charset="2"/>
              <a:buNone/>
            </a:pPr>
            <a:r>
              <a:rPr lang="en-GB" sz="2200" b="1" dirty="0" smtClean="0">
                <a:solidFill>
                  <a:schemeClr val="tx1"/>
                </a:solidFill>
                <a:ea typeface="Arial Unicode MS" pitchFamily="34" charset="-128"/>
                <a:cs typeface="Arial Unicode MS" pitchFamily="34" charset="-128"/>
              </a:rPr>
              <a:t>Level IV.</a:t>
            </a:r>
            <a:r>
              <a:rPr lang="en-GB" sz="2200" dirty="0" smtClean="0">
                <a:solidFill>
                  <a:schemeClr val="tx1"/>
                </a:solidFill>
                <a:ea typeface="Arial Unicode MS" pitchFamily="34" charset="-128"/>
                <a:cs typeface="Arial Unicode MS" pitchFamily="34" charset="-128"/>
              </a:rPr>
              <a:t>   </a:t>
            </a:r>
          </a:p>
          <a:p>
            <a:pPr marL="0" indent="0">
              <a:lnSpc>
                <a:spcPct val="90000"/>
              </a:lnSpc>
              <a:buFont typeface="Wingdings" pitchFamily="2" charset="2"/>
              <a:buNone/>
            </a:pPr>
            <a:r>
              <a:rPr lang="en-GB" sz="2200" dirty="0" smtClean="0">
                <a:solidFill>
                  <a:schemeClr val="tx1"/>
                </a:solidFill>
                <a:ea typeface="Arial Unicode MS" pitchFamily="34" charset="-128"/>
                <a:cs typeface="Arial Unicode MS" pitchFamily="34" charset="-128"/>
              </a:rPr>
              <a:t>non-randomised studies of groups   compared with previous or historical information </a:t>
            </a:r>
            <a:endParaRPr lang="fr-LU" sz="2200" dirty="0" smtClean="0">
              <a:solidFill>
                <a:schemeClr val="tx1"/>
              </a:solidFill>
              <a:ea typeface="Arial Unicode MS" pitchFamily="34" charset="-128"/>
              <a:cs typeface="Arial Unicode MS" pitchFamily="34" charset="-128"/>
            </a:endParaRPr>
          </a:p>
          <a:p>
            <a:pPr marL="0" indent="0">
              <a:lnSpc>
                <a:spcPct val="90000"/>
              </a:lnSpc>
              <a:buFont typeface="Wingdings" pitchFamily="2" charset="2"/>
              <a:buNone/>
            </a:pPr>
            <a:r>
              <a:rPr lang="en-GB" sz="2200" b="1" dirty="0" smtClean="0">
                <a:solidFill>
                  <a:schemeClr val="tx1"/>
                </a:solidFill>
                <a:cs typeface="Times New Roman" pitchFamily="18" charset="0"/>
              </a:rPr>
              <a:t>Level V.</a:t>
            </a:r>
            <a:r>
              <a:rPr lang="en-GB" sz="2200" dirty="0" smtClean="0">
                <a:solidFill>
                  <a:schemeClr val="tx1"/>
                </a:solidFill>
                <a:cs typeface="Times New Roman" pitchFamily="18" charset="0"/>
              </a:rPr>
              <a:t> </a:t>
            </a:r>
          </a:p>
          <a:p>
            <a:pPr marL="0" indent="0">
              <a:lnSpc>
                <a:spcPct val="90000"/>
              </a:lnSpc>
              <a:buFont typeface="Wingdings" pitchFamily="2" charset="2"/>
              <a:buNone/>
            </a:pPr>
            <a:r>
              <a:rPr lang="en-GB" sz="2200" dirty="0" smtClean="0">
                <a:solidFill>
                  <a:schemeClr val="tx1"/>
                </a:solidFill>
                <a:cs typeface="Times New Roman" pitchFamily="18" charset="0"/>
              </a:rPr>
              <a:t>Evidence is from single case studies</a:t>
            </a:r>
            <a:r>
              <a:rPr lang="fr-LU" sz="2200" dirty="0" smtClean="0">
                <a:solidFill>
                  <a:schemeClr val="tx1"/>
                </a:solidFill>
              </a:rPr>
              <a:t> </a:t>
            </a:r>
          </a:p>
        </p:txBody>
      </p:sp>
      <p:pic>
        <p:nvPicPr>
          <p:cNvPr id="25604" name="Picture 5" descr="http://www.cochrane.org/consumers/images/archiecochrane.jpg"/>
          <p:cNvPicPr>
            <a:picLocks noChangeAspect="1" noChangeArrowheads="1"/>
          </p:cNvPicPr>
          <p:nvPr/>
        </p:nvPicPr>
        <p:blipFill>
          <a:blip r:embed="rId2" cstate="print"/>
          <a:srcRect/>
          <a:stretch>
            <a:fillRect/>
          </a:stretch>
        </p:blipFill>
        <p:spPr bwMode="auto">
          <a:xfrm>
            <a:off x="85725" y="1981200"/>
            <a:ext cx="2886075" cy="3124200"/>
          </a:xfrm>
          <a:prstGeom prst="rect">
            <a:avLst/>
          </a:prstGeom>
          <a:noFill/>
          <a:ln w="9525">
            <a:noFill/>
            <a:miter lim="800000"/>
            <a:headEnd/>
            <a:tailEnd/>
          </a:ln>
        </p:spPr>
      </p:pic>
      <p:sp>
        <p:nvSpPr>
          <p:cNvPr id="25605" name="Text Box 6"/>
          <p:cNvSpPr txBox="1">
            <a:spLocks noChangeArrowheads="1"/>
          </p:cNvSpPr>
          <p:nvPr/>
        </p:nvSpPr>
        <p:spPr bwMode="auto">
          <a:xfrm>
            <a:off x="76200" y="5715000"/>
            <a:ext cx="3429000" cy="439738"/>
          </a:xfrm>
          <a:prstGeom prst="rect">
            <a:avLst/>
          </a:prstGeom>
          <a:solidFill>
            <a:srgbClr val="000000"/>
          </a:solidFill>
          <a:ln w="12700">
            <a:solidFill>
              <a:schemeClr val="accent2"/>
            </a:solidFill>
            <a:miter lim="800000"/>
            <a:headEnd type="none" w="sm" len="sm"/>
            <a:tailEnd type="none" w="sm" len="sm"/>
          </a:ln>
        </p:spPr>
        <p:txBody>
          <a:bodyPr>
            <a:spAutoFit/>
          </a:bodyPr>
          <a:lstStyle/>
          <a:p>
            <a:r>
              <a:rPr lang="en-GB" sz="2200">
                <a:solidFill>
                  <a:srgbClr val="C00000"/>
                </a:solidFill>
                <a:cs typeface="Times New Roman" pitchFamily="18" charset="0"/>
                <a:hlinkClick r:id="rId3"/>
              </a:rPr>
              <a:t>www.cochrane.org/reviews</a:t>
            </a:r>
            <a:r>
              <a:rPr lang="en-GB" sz="2200">
                <a:solidFill>
                  <a:srgbClr val="C00000"/>
                </a:solidFill>
                <a:cs typeface="Times New Roman" pitchFamily="18" charset="0"/>
              </a:rPr>
              <a:t>. </a:t>
            </a:r>
            <a:endParaRPr lang="fr-LU" sz="2200">
              <a:solidFill>
                <a:srgbClr val="C00000"/>
              </a:solidFill>
              <a:cs typeface="Times New Roman" pitchFamily="18" charset="0"/>
            </a:endParaRPr>
          </a:p>
        </p:txBody>
      </p:sp>
      <p:sp>
        <p:nvSpPr>
          <p:cNvPr id="25606" name="Text Box 7"/>
          <p:cNvSpPr txBox="1">
            <a:spLocks noChangeArrowheads="1"/>
          </p:cNvSpPr>
          <p:nvPr/>
        </p:nvSpPr>
        <p:spPr bwMode="auto">
          <a:xfrm>
            <a:off x="3870325" y="3165475"/>
            <a:ext cx="184150" cy="457200"/>
          </a:xfrm>
          <a:prstGeom prst="rect">
            <a:avLst/>
          </a:prstGeom>
          <a:noFill/>
          <a:ln w="12700">
            <a:noFill/>
            <a:miter lim="800000"/>
            <a:headEnd type="none" w="sm" len="sm"/>
            <a:tailEnd type="none" w="sm" len="sm"/>
          </a:ln>
        </p:spPr>
        <p:txBody>
          <a:bodyPr wrap="none">
            <a:spAutoFit/>
          </a:bodyPr>
          <a:lstStyle/>
          <a:p>
            <a:endParaRPr lang="fr-LU"/>
          </a:p>
        </p:txBody>
      </p:sp>
      <p:sp>
        <p:nvSpPr>
          <p:cNvPr id="202762" name="Text Box 10"/>
          <p:cNvSpPr txBox="1">
            <a:spLocks noChangeArrowheads="1"/>
          </p:cNvSpPr>
          <p:nvPr/>
        </p:nvSpPr>
        <p:spPr bwMode="auto">
          <a:xfrm>
            <a:off x="3810000" y="2921000"/>
            <a:ext cx="5949064" cy="3748719"/>
          </a:xfrm>
          <a:prstGeom prst="rect">
            <a:avLst/>
          </a:prstGeom>
          <a:noFill/>
          <a:ln w="12700">
            <a:noFill/>
            <a:miter lim="800000"/>
            <a:headEnd type="none" w="sm" len="sm"/>
            <a:tailEnd type="none" w="sm" len="sm"/>
          </a:ln>
        </p:spPr>
        <p:txBody>
          <a:bodyPr wrap="none">
            <a:spAutoFit/>
          </a:bodyPr>
          <a:lstStyle/>
          <a:p>
            <a:pPr>
              <a:lnSpc>
                <a:spcPct val="90000"/>
              </a:lnSpc>
              <a:spcBef>
                <a:spcPct val="20000"/>
              </a:spcBef>
              <a:buClr>
                <a:srgbClr val="000099"/>
              </a:buClr>
              <a:buFont typeface="Wingdings" pitchFamily="2" charset="2"/>
              <a:buNone/>
            </a:pPr>
            <a:r>
              <a:rPr lang="en-GB" sz="2200" b="1" dirty="0">
                <a:solidFill>
                  <a:srgbClr val="000066"/>
                </a:solidFill>
                <a:latin typeface="Arial" pitchFamily="34" charset="0"/>
                <a:ea typeface="Arial Unicode MS" pitchFamily="34" charset="-128"/>
                <a:cs typeface="Arial Unicode MS" pitchFamily="34" charset="-128"/>
              </a:rPr>
              <a:t>Levels I &amp; II</a:t>
            </a:r>
            <a:r>
              <a:rPr lang="en-GB" sz="2200" dirty="0">
                <a:solidFill>
                  <a:srgbClr val="000066"/>
                </a:solidFill>
                <a:latin typeface="Arial" pitchFamily="34" charset="0"/>
                <a:ea typeface="Arial Unicode MS" pitchFamily="34" charset="-128"/>
                <a:cs typeface="Arial Unicode MS" pitchFamily="34" charset="-128"/>
              </a:rPr>
              <a:t> </a:t>
            </a:r>
          </a:p>
          <a:p>
            <a:pPr>
              <a:lnSpc>
                <a:spcPct val="90000"/>
              </a:lnSpc>
              <a:spcBef>
                <a:spcPct val="20000"/>
              </a:spcBef>
              <a:buClr>
                <a:srgbClr val="000099"/>
              </a:buClr>
              <a:buFont typeface="Wingdings" pitchFamily="2" charset="2"/>
              <a:buNone/>
            </a:pPr>
            <a:r>
              <a:rPr lang="en-GB" sz="2200" dirty="0">
                <a:solidFill>
                  <a:srgbClr val="000066"/>
                </a:solidFill>
                <a:latin typeface="Arial" pitchFamily="34" charset="0"/>
                <a:ea typeface="Arial Unicode MS" pitchFamily="34" charset="-128"/>
                <a:cs typeface="Arial Unicode MS" pitchFamily="34" charset="-128"/>
              </a:rPr>
              <a:t>randomised controlled trial </a:t>
            </a:r>
            <a:endParaRPr lang="fr-LU" sz="2200" dirty="0">
              <a:solidFill>
                <a:srgbClr val="000066"/>
              </a:solidFill>
              <a:latin typeface="Arial" pitchFamily="34" charset="0"/>
              <a:ea typeface="Arial Unicode MS" pitchFamily="34" charset="-128"/>
              <a:cs typeface="Arial Unicode MS" pitchFamily="34" charset="-128"/>
            </a:endParaRPr>
          </a:p>
          <a:p>
            <a:pPr>
              <a:lnSpc>
                <a:spcPct val="90000"/>
              </a:lnSpc>
              <a:spcBef>
                <a:spcPct val="20000"/>
              </a:spcBef>
              <a:buClr>
                <a:srgbClr val="000099"/>
              </a:buClr>
              <a:buFont typeface="Wingdings" pitchFamily="2" charset="2"/>
              <a:buNone/>
            </a:pPr>
            <a:r>
              <a:rPr lang="en-GB" sz="2200" b="1" dirty="0">
                <a:solidFill>
                  <a:srgbClr val="000066"/>
                </a:solidFill>
                <a:latin typeface="Arial" pitchFamily="34" charset="0"/>
                <a:ea typeface="Arial Unicode MS" pitchFamily="34" charset="-128"/>
                <a:cs typeface="Arial Unicode MS" pitchFamily="34" charset="-128"/>
              </a:rPr>
              <a:t>Level III.</a:t>
            </a:r>
            <a:r>
              <a:rPr lang="en-GB" sz="2200" dirty="0">
                <a:solidFill>
                  <a:srgbClr val="000066"/>
                </a:solidFill>
                <a:latin typeface="Arial" pitchFamily="34" charset="0"/>
                <a:ea typeface="Arial Unicode MS" pitchFamily="34" charset="-128"/>
                <a:cs typeface="Arial Unicode MS" pitchFamily="34" charset="-128"/>
              </a:rPr>
              <a:t>   </a:t>
            </a:r>
          </a:p>
          <a:p>
            <a:pPr>
              <a:lnSpc>
                <a:spcPct val="90000"/>
              </a:lnSpc>
              <a:spcBef>
                <a:spcPct val="20000"/>
              </a:spcBef>
              <a:buClr>
                <a:srgbClr val="000099"/>
              </a:buClr>
              <a:buFont typeface="Wingdings" pitchFamily="2" charset="2"/>
              <a:buNone/>
            </a:pPr>
            <a:r>
              <a:rPr lang="en-GB" sz="2200" dirty="0">
                <a:solidFill>
                  <a:srgbClr val="000066"/>
                </a:solidFill>
                <a:latin typeface="Arial" pitchFamily="34" charset="0"/>
                <a:ea typeface="Arial Unicode MS" pitchFamily="34" charset="-128"/>
                <a:cs typeface="Arial Unicode MS" pitchFamily="34" charset="-128"/>
              </a:rPr>
              <a:t>non-randomised studies of groups of people </a:t>
            </a:r>
          </a:p>
          <a:p>
            <a:pPr>
              <a:lnSpc>
                <a:spcPct val="90000"/>
              </a:lnSpc>
              <a:spcBef>
                <a:spcPct val="20000"/>
              </a:spcBef>
              <a:buClr>
                <a:srgbClr val="000099"/>
              </a:buClr>
              <a:buFont typeface="Wingdings" pitchFamily="2" charset="2"/>
              <a:buNone/>
            </a:pPr>
            <a:r>
              <a:rPr lang="en-GB" sz="2200" dirty="0">
                <a:solidFill>
                  <a:srgbClr val="000066"/>
                </a:solidFill>
                <a:latin typeface="Arial" pitchFamily="34" charset="0"/>
                <a:ea typeface="Arial Unicode MS" pitchFamily="34" charset="-128"/>
                <a:cs typeface="Arial Unicode MS" pitchFamily="34" charset="-128"/>
              </a:rPr>
              <a:t>with a control group  </a:t>
            </a:r>
            <a:endParaRPr lang="fr-LU" sz="2200" dirty="0">
              <a:solidFill>
                <a:srgbClr val="000066"/>
              </a:solidFill>
              <a:latin typeface="Arial" pitchFamily="34" charset="0"/>
              <a:ea typeface="Arial Unicode MS" pitchFamily="34" charset="-128"/>
              <a:cs typeface="Arial Unicode MS" pitchFamily="34" charset="-128"/>
            </a:endParaRPr>
          </a:p>
          <a:p>
            <a:pPr>
              <a:lnSpc>
                <a:spcPct val="90000"/>
              </a:lnSpc>
              <a:spcBef>
                <a:spcPct val="20000"/>
              </a:spcBef>
              <a:buClr>
                <a:srgbClr val="000099"/>
              </a:buClr>
              <a:buFont typeface="Wingdings" pitchFamily="2" charset="2"/>
              <a:buNone/>
            </a:pPr>
            <a:r>
              <a:rPr lang="en-GB" sz="2200" b="1" dirty="0">
                <a:solidFill>
                  <a:srgbClr val="000066"/>
                </a:solidFill>
                <a:latin typeface="Arial" pitchFamily="34" charset="0"/>
                <a:ea typeface="Arial Unicode MS" pitchFamily="34" charset="-128"/>
                <a:cs typeface="Arial Unicode MS" pitchFamily="34" charset="-128"/>
              </a:rPr>
              <a:t>Level IV.</a:t>
            </a:r>
            <a:r>
              <a:rPr lang="en-GB" sz="2200" dirty="0">
                <a:solidFill>
                  <a:srgbClr val="000066"/>
                </a:solidFill>
                <a:latin typeface="Arial" pitchFamily="34" charset="0"/>
                <a:ea typeface="Arial Unicode MS" pitchFamily="34" charset="-128"/>
                <a:cs typeface="Arial Unicode MS" pitchFamily="34" charset="-128"/>
              </a:rPr>
              <a:t>   </a:t>
            </a:r>
          </a:p>
          <a:p>
            <a:pPr>
              <a:lnSpc>
                <a:spcPct val="90000"/>
              </a:lnSpc>
              <a:spcBef>
                <a:spcPct val="20000"/>
              </a:spcBef>
              <a:buClr>
                <a:srgbClr val="000099"/>
              </a:buClr>
              <a:buFont typeface="Wingdings" pitchFamily="2" charset="2"/>
              <a:buNone/>
            </a:pPr>
            <a:r>
              <a:rPr lang="en-GB" sz="2200" dirty="0">
                <a:solidFill>
                  <a:srgbClr val="000066"/>
                </a:solidFill>
                <a:latin typeface="Arial" pitchFamily="34" charset="0"/>
                <a:ea typeface="Arial Unicode MS" pitchFamily="34" charset="-128"/>
                <a:cs typeface="Arial Unicode MS" pitchFamily="34" charset="-128"/>
              </a:rPr>
              <a:t>non-randomised studies of </a:t>
            </a:r>
            <a:r>
              <a:rPr lang="en-GB" sz="2200" dirty="0" smtClean="0">
                <a:solidFill>
                  <a:srgbClr val="000066"/>
                </a:solidFill>
                <a:latin typeface="Arial" pitchFamily="34" charset="0"/>
                <a:ea typeface="Arial Unicode MS" pitchFamily="34" charset="-128"/>
                <a:cs typeface="Arial Unicode MS" pitchFamily="34" charset="-128"/>
              </a:rPr>
              <a:t>groups compared </a:t>
            </a:r>
            <a:endParaRPr lang="en-GB" sz="2200" dirty="0">
              <a:solidFill>
                <a:srgbClr val="000066"/>
              </a:solidFill>
              <a:latin typeface="Arial" pitchFamily="34" charset="0"/>
              <a:ea typeface="Arial Unicode MS" pitchFamily="34" charset="-128"/>
              <a:cs typeface="Arial Unicode MS" pitchFamily="34" charset="-128"/>
            </a:endParaRPr>
          </a:p>
          <a:p>
            <a:pPr>
              <a:lnSpc>
                <a:spcPct val="90000"/>
              </a:lnSpc>
              <a:spcBef>
                <a:spcPct val="20000"/>
              </a:spcBef>
              <a:buClr>
                <a:srgbClr val="000099"/>
              </a:buClr>
              <a:buFont typeface="Wingdings" pitchFamily="2" charset="2"/>
              <a:buNone/>
            </a:pPr>
            <a:r>
              <a:rPr lang="en-GB" sz="2200" dirty="0">
                <a:solidFill>
                  <a:srgbClr val="000066"/>
                </a:solidFill>
                <a:latin typeface="Arial" pitchFamily="34" charset="0"/>
                <a:ea typeface="Arial Unicode MS" pitchFamily="34" charset="-128"/>
                <a:cs typeface="Arial Unicode MS" pitchFamily="34" charset="-128"/>
              </a:rPr>
              <a:t>with previous or historical information </a:t>
            </a:r>
            <a:endParaRPr lang="fr-LU" sz="2200" dirty="0">
              <a:solidFill>
                <a:srgbClr val="000066"/>
              </a:solidFill>
              <a:latin typeface="Arial" pitchFamily="34" charset="0"/>
              <a:ea typeface="Arial Unicode MS" pitchFamily="34" charset="-128"/>
              <a:cs typeface="Arial Unicode MS" pitchFamily="34" charset="-128"/>
            </a:endParaRPr>
          </a:p>
          <a:p>
            <a:pPr>
              <a:lnSpc>
                <a:spcPct val="90000"/>
              </a:lnSpc>
              <a:spcBef>
                <a:spcPct val="20000"/>
              </a:spcBef>
              <a:buClr>
                <a:srgbClr val="000099"/>
              </a:buClr>
              <a:buFont typeface="Wingdings" pitchFamily="2" charset="2"/>
              <a:buNone/>
            </a:pPr>
            <a:r>
              <a:rPr lang="en-GB" sz="2200" b="1" dirty="0">
                <a:solidFill>
                  <a:srgbClr val="000066"/>
                </a:solidFill>
                <a:latin typeface="Arial" pitchFamily="34" charset="0"/>
                <a:cs typeface="Times New Roman" pitchFamily="18" charset="0"/>
              </a:rPr>
              <a:t>Level V.</a:t>
            </a:r>
            <a:r>
              <a:rPr lang="en-GB" sz="2200" dirty="0">
                <a:solidFill>
                  <a:srgbClr val="000066"/>
                </a:solidFill>
                <a:latin typeface="Arial" pitchFamily="34" charset="0"/>
                <a:cs typeface="Times New Roman" pitchFamily="18" charset="0"/>
              </a:rPr>
              <a:t> </a:t>
            </a:r>
          </a:p>
          <a:p>
            <a:pPr>
              <a:lnSpc>
                <a:spcPct val="90000"/>
              </a:lnSpc>
              <a:spcBef>
                <a:spcPct val="20000"/>
              </a:spcBef>
              <a:buClr>
                <a:srgbClr val="000099"/>
              </a:buClr>
              <a:buFont typeface="Wingdings" pitchFamily="2" charset="2"/>
              <a:buNone/>
            </a:pPr>
            <a:r>
              <a:rPr lang="en-GB" sz="2200" dirty="0" smtClean="0">
                <a:solidFill>
                  <a:srgbClr val="000066"/>
                </a:solidFill>
                <a:latin typeface="Arial" pitchFamily="34" charset="0"/>
                <a:cs typeface="Times New Roman" pitchFamily="18" charset="0"/>
              </a:rPr>
              <a:t>Evidence </a:t>
            </a:r>
            <a:r>
              <a:rPr lang="en-GB" sz="2200" dirty="0">
                <a:solidFill>
                  <a:srgbClr val="000066"/>
                </a:solidFill>
                <a:latin typeface="Arial" pitchFamily="34" charset="0"/>
                <a:cs typeface="Times New Roman" pitchFamily="18" charset="0"/>
              </a:rPr>
              <a:t>from single case studies</a:t>
            </a:r>
            <a:r>
              <a:rPr lang="fr-LU" sz="2200" dirty="0">
                <a:solidFill>
                  <a:srgbClr val="000066"/>
                </a:solidFill>
                <a:latin typeface="Arial" pitchFamily="34" charset="0"/>
              </a:rPr>
              <a:t> </a:t>
            </a:r>
            <a:endParaRPr lang="fr-L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2762"/>
                                        </p:tgtEl>
                                        <p:attrNameLst>
                                          <p:attrName>style.visibility</p:attrName>
                                        </p:attrNameLst>
                                      </p:cBhvr>
                                      <p:to>
                                        <p:strVal val="visible"/>
                                      </p:to>
                                    </p:set>
                                    <p:anim calcmode="lin" valueType="num">
                                      <p:cBhvr additive="base">
                                        <p:cTn id="7" dur="500" fill="hold"/>
                                        <p:tgtEl>
                                          <p:spTgt spid="202762"/>
                                        </p:tgtEl>
                                        <p:attrNameLst>
                                          <p:attrName>ppt_x</p:attrName>
                                        </p:attrNameLst>
                                      </p:cBhvr>
                                      <p:tavLst>
                                        <p:tav tm="0">
                                          <p:val>
                                            <p:strVal val="0-#ppt_w/2"/>
                                          </p:val>
                                        </p:tav>
                                        <p:tav tm="100000">
                                          <p:val>
                                            <p:strVal val="#ppt_x"/>
                                          </p:val>
                                        </p:tav>
                                      </p:tavLst>
                                    </p:anim>
                                    <p:anim calcmode="lin" valueType="num">
                                      <p:cBhvr additive="base">
                                        <p:cTn id="8" dur="500" fill="hold"/>
                                        <p:tgtEl>
                                          <p:spTgt spid="2027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oneTexte 4"/>
          <p:cNvSpPr txBox="1">
            <a:spLocks noChangeArrowheads="1"/>
          </p:cNvSpPr>
          <p:nvPr/>
        </p:nvSpPr>
        <p:spPr bwMode="auto">
          <a:xfrm>
            <a:off x="8239125" y="6443663"/>
            <a:ext cx="1865313" cy="369887"/>
          </a:xfrm>
          <a:prstGeom prst="rect">
            <a:avLst/>
          </a:prstGeom>
          <a:noFill/>
          <a:ln w="9525">
            <a:noFill/>
            <a:miter lim="800000"/>
            <a:headEnd/>
            <a:tailEnd/>
          </a:ln>
        </p:spPr>
        <p:txBody>
          <a:bodyPr wrap="none">
            <a:spAutoFit/>
          </a:bodyPr>
          <a:lstStyle/>
          <a:p>
            <a:r>
              <a:rPr lang="en-US" sz="1800" i="1">
                <a:solidFill>
                  <a:srgbClr val="000099"/>
                </a:solidFill>
              </a:rPr>
              <a:t>WHO, CAH, 2003</a:t>
            </a:r>
          </a:p>
        </p:txBody>
      </p:sp>
      <p:graphicFrame>
        <p:nvGraphicFramePr>
          <p:cNvPr id="6" name="Group 405"/>
          <p:cNvGraphicFramePr>
            <a:graphicFrameLocks/>
          </p:cNvGraphicFramePr>
          <p:nvPr/>
        </p:nvGraphicFramePr>
        <p:xfrm>
          <a:off x="914400" y="1524000"/>
          <a:ext cx="8229600" cy="4748848"/>
        </p:xfrm>
        <a:graphic>
          <a:graphicData uri="http://schemas.openxmlformats.org/drawingml/2006/table">
            <a:tbl>
              <a:tblPr/>
              <a:tblGrid>
                <a:gridCol w="1646238"/>
                <a:gridCol w="1646237"/>
                <a:gridCol w="1644650"/>
                <a:gridCol w="1646238"/>
                <a:gridCol w="1646237"/>
              </a:tblGrid>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1600" b="0"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Health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Education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Media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And many others: </a:t>
                      </a:r>
                      <a:r>
                        <a:rPr kumimoji="0" lang="en-GB" sz="1200" b="1" i="0" u="none" strike="noStrike" cap="none" normalizeH="0" baseline="0" smtClean="0">
                          <a:ln>
                            <a:noFill/>
                          </a:ln>
                          <a:solidFill>
                            <a:srgbClr val="000000"/>
                          </a:solidFill>
                          <a:effectLst/>
                          <a:latin typeface="Arial" pitchFamily="34" charset="0"/>
                        </a:rPr>
                        <a:t>labour, criminal-justice, social services, parents, peers, etc.)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Information and Life Skills</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6463">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Services and Counselling</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Safe and Supportive Environment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Opportunities to participate</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bl>
          </a:graphicData>
        </a:graphic>
      </p:graphicFrame>
      <p:sp>
        <p:nvSpPr>
          <p:cNvPr id="7" name="Rectangle 40"/>
          <p:cNvSpPr>
            <a:spLocks noGrp="1" noChangeArrowheads="1"/>
          </p:cNvSpPr>
          <p:nvPr>
            <p:ph type="title"/>
          </p:nvPr>
        </p:nvSpPr>
        <p:spPr>
          <a:noFill/>
        </p:spPr>
        <p:txBody>
          <a:bodyPr/>
          <a:lstStyle/>
          <a:p>
            <a:r>
              <a:rPr lang="en-GB" sz="5400" dirty="0" smtClean="0"/>
              <a:t>A  framework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0"/>
          <p:cNvSpPr>
            <a:spLocks noGrp="1" noChangeArrowheads="1"/>
          </p:cNvSpPr>
          <p:nvPr>
            <p:ph type="title"/>
          </p:nvPr>
        </p:nvSpPr>
        <p:spPr>
          <a:xfrm>
            <a:off x="1114425" y="304800"/>
            <a:ext cx="8743950" cy="736600"/>
          </a:xfrm>
          <a:noFill/>
        </p:spPr>
        <p:txBody>
          <a:bodyPr/>
          <a:lstStyle/>
          <a:p>
            <a:r>
              <a:rPr lang="en-GB" sz="5400" dirty="0" smtClean="0"/>
              <a:t>A  framework</a:t>
            </a:r>
          </a:p>
        </p:txBody>
      </p:sp>
      <p:sp>
        <p:nvSpPr>
          <p:cNvPr id="26627" name="Text Box 41"/>
          <p:cNvSpPr txBox="1">
            <a:spLocks noChangeArrowheads="1"/>
          </p:cNvSpPr>
          <p:nvPr/>
        </p:nvSpPr>
        <p:spPr bwMode="auto">
          <a:xfrm>
            <a:off x="7694613" y="6424613"/>
            <a:ext cx="2078037" cy="366712"/>
          </a:xfrm>
          <a:prstGeom prst="rect">
            <a:avLst/>
          </a:prstGeom>
          <a:noFill/>
          <a:ln w="12700" cap="sq">
            <a:noFill/>
            <a:miter lim="800000"/>
            <a:headEnd type="none" w="sm" len="sm"/>
            <a:tailEnd type="none" w="sm" len="sm"/>
          </a:ln>
        </p:spPr>
        <p:txBody>
          <a:bodyPr wrap="none">
            <a:spAutoFit/>
          </a:bodyPr>
          <a:lstStyle/>
          <a:p>
            <a:pPr defTabSz="762000" eaLnBrk="1" hangingPunct="1"/>
            <a:r>
              <a:rPr lang="en-IE" sz="1800" b="1" i="1">
                <a:solidFill>
                  <a:srgbClr val="000066"/>
                </a:solidFill>
              </a:rPr>
              <a:t>CAH/WHO, 2003</a:t>
            </a:r>
          </a:p>
        </p:txBody>
      </p:sp>
      <p:graphicFrame>
        <p:nvGraphicFramePr>
          <p:cNvPr id="136597" name="Group 405"/>
          <p:cNvGraphicFramePr>
            <a:graphicFrameLocks noGrp="1"/>
          </p:cNvGraphicFramePr>
          <p:nvPr>
            <p:ph type="tbl" idx="1"/>
          </p:nvPr>
        </p:nvGraphicFramePr>
        <p:xfrm>
          <a:off x="914400" y="1524000"/>
          <a:ext cx="8229600" cy="4748848"/>
        </p:xfrm>
        <a:graphic>
          <a:graphicData uri="http://schemas.openxmlformats.org/drawingml/2006/table">
            <a:tbl>
              <a:tblPr/>
              <a:tblGrid>
                <a:gridCol w="1646238"/>
                <a:gridCol w="1646237"/>
                <a:gridCol w="1644650"/>
                <a:gridCol w="1646238"/>
                <a:gridCol w="1646237"/>
              </a:tblGrid>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1600" b="0"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Health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Education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Media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And many others: </a:t>
                      </a:r>
                      <a:r>
                        <a:rPr kumimoji="0" lang="en-GB" sz="1200" b="1" i="0" u="none" strike="noStrike" cap="none" normalizeH="0" baseline="0" smtClean="0">
                          <a:ln>
                            <a:noFill/>
                          </a:ln>
                          <a:solidFill>
                            <a:srgbClr val="000000"/>
                          </a:solidFill>
                          <a:effectLst/>
                          <a:latin typeface="Arial" pitchFamily="34" charset="0"/>
                        </a:rPr>
                        <a:t>labour, criminal-justice, social services, parents, peers, etc.)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Information and Life Skills</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6463">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Services and Counselling</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Safe and Supportive Environment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Opportunities to participate</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dirty="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bl>
          </a:graphicData>
        </a:graphic>
      </p:graphicFrame>
      <p:sp>
        <p:nvSpPr>
          <p:cNvPr id="26666" name="Rectangle 406"/>
          <p:cNvSpPr>
            <a:spLocks noChangeArrowheads="1"/>
          </p:cNvSpPr>
          <p:nvPr/>
        </p:nvSpPr>
        <p:spPr bwMode="auto">
          <a:xfrm>
            <a:off x="2514600" y="3505200"/>
            <a:ext cx="1676400" cy="914400"/>
          </a:xfrm>
          <a:prstGeom prst="rect">
            <a:avLst/>
          </a:prstGeom>
          <a:solidFill>
            <a:srgbClr val="990033"/>
          </a:solidFill>
          <a:ln w="12700" cap="sq">
            <a:solidFill>
              <a:schemeClr val="tx1"/>
            </a:solidFill>
            <a:miter lim="800000"/>
            <a:headEnd type="none" w="sm" len="sm"/>
            <a:tailEnd type="none" w="sm" len="sm"/>
          </a:ln>
        </p:spPr>
        <p:txBody>
          <a:bodyPr wrap="none" anchor="ctr"/>
          <a:lstStyle/>
          <a:p>
            <a:pPr algn="ctr" defTabSz="762000" eaLnBrk="1" hangingPunct="1"/>
            <a:r>
              <a:rPr lang="en-IE" sz="2600" b="1"/>
              <a:t>Y F H S</a:t>
            </a:r>
          </a:p>
        </p:txBody>
      </p:sp>
      <p:sp>
        <p:nvSpPr>
          <p:cNvPr id="26667" name="Rectangle 407"/>
          <p:cNvSpPr>
            <a:spLocks noChangeArrowheads="1"/>
          </p:cNvSpPr>
          <p:nvPr/>
        </p:nvSpPr>
        <p:spPr bwMode="auto">
          <a:xfrm>
            <a:off x="2514600" y="5334000"/>
            <a:ext cx="1676400" cy="990600"/>
          </a:xfrm>
          <a:prstGeom prst="rect">
            <a:avLst/>
          </a:prstGeom>
          <a:solidFill>
            <a:srgbClr val="990033"/>
          </a:solidFill>
          <a:ln w="12700" cap="sq">
            <a:solidFill>
              <a:schemeClr val="tx1"/>
            </a:solidFill>
            <a:miter lim="800000"/>
            <a:headEnd type="none" w="sm" len="sm"/>
            <a:tailEnd type="none" w="sm" len="sm"/>
          </a:ln>
        </p:spPr>
        <p:txBody>
          <a:bodyPr wrap="none" anchor="ctr"/>
          <a:lstStyle/>
          <a:p>
            <a:pPr algn="ctr" defTabSz="762000" eaLnBrk="1" hangingPunct="1"/>
            <a:r>
              <a:rPr lang="en-IE" sz="2600" b="1"/>
              <a:t>Y F H 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a:stretch>
            <a:fillRect/>
          </a:stretch>
        </p:blipFill>
        <p:spPr bwMode="auto">
          <a:xfrm>
            <a:off x="0" y="-214313"/>
            <a:ext cx="10287000" cy="4143376"/>
          </a:xfrm>
          <a:prstGeom prst="rect">
            <a:avLst/>
          </a:prstGeom>
          <a:noFill/>
          <a:ln w="12700">
            <a:noFill/>
            <a:miter lim="800000"/>
            <a:headEnd type="none" w="sm" len="sm"/>
            <a:tailEnd type="none" w="sm" len="sm"/>
          </a:ln>
        </p:spPr>
      </p:pic>
      <p:sp>
        <p:nvSpPr>
          <p:cNvPr id="27651" name="ZoneTexte 5"/>
          <p:cNvSpPr txBox="1">
            <a:spLocks noChangeArrowheads="1"/>
          </p:cNvSpPr>
          <p:nvPr/>
        </p:nvSpPr>
        <p:spPr bwMode="auto">
          <a:xfrm>
            <a:off x="785813" y="3929063"/>
            <a:ext cx="8786812" cy="2678112"/>
          </a:xfrm>
          <a:prstGeom prst="rect">
            <a:avLst/>
          </a:prstGeom>
          <a:noFill/>
          <a:ln w="9525">
            <a:noFill/>
            <a:miter lim="800000"/>
            <a:headEnd/>
            <a:tailEnd/>
          </a:ln>
        </p:spPr>
        <p:txBody>
          <a:bodyPr>
            <a:spAutoFit/>
          </a:bodyPr>
          <a:lstStyle/>
          <a:p>
            <a:r>
              <a:rPr lang="fr-CH" sz="2800">
                <a:solidFill>
                  <a:srgbClr val="000099"/>
                </a:solidFill>
              </a:rPr>
              <a:t>Although the projects appear </a:t>
            </a:r>
            <a:r>
              <a:rPr lang="en-US" sz="2800">
                <a:solidFill>
                  <a:srgbClr val="000099"/>
                </a:solidFill>
              </a:rPr>
              <a:t>to have improved the clinic experience for adolescent clients and to have </a:t>
            </a:r>
            <a:r>
              <a:rPr lang="en-US" sz="2800" b="1">
                <a:solidFill>
                  <a:srgbClr val="000099"/>
                </a:solidFill>
              </a:rPr>
              <a:t>increased service use levels</a:t>
            </a:r>
            <a:r>
              <a:rPr lang="en-US" sz="2800">
                <a:solidFill>
                  <a:srgbClr val="000099"/>
                </a:solidFill>
              </a:rPr>
              <a:t> at some clinics, </a:t>
            </a:r>
            <a:r>
              <a:rPr lang="en-US" sz="2800" b="1">
                <a:solidFill>
                  <a:srgbClr val="000099"/>
                </a:solidFill>
              </a:rPr>
              <a:t>the findings suggest that community acceptance of reproductive health services for youth may have a larger impact </a:t>
            </a:r>
            <a:r>
              <a:rPr lang="en-US" sz="2800">
                <a:solidFill>
                  <a:srgbClr val="000099"/>
                </a:solidFill>
              </a:rPr>
              <a:t>on the health-seeking behaviors of </a:t>
            </a:r>
            <a:r>
              <a:rPr lang="fr-CH" sz="2800">
                <a:solidFill>
                  <a:srgbClr val="000099"/>
                </a:solidFill>
              </a:rPr>
              <a:t>adolescents.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smtClean="0"/>
              <a:t>So far we have covered...</a:t>
            </a:r>
          </a:p>
        </p:txBody>
      </p:sp>
      <p:sp>
        <p:nvSpPr>
          <p:cNvPr id="9219" name="Rectangle 3"/>
          <p:cNvSpPr>
            <a:spLocks noGrp="1" noChangeArrowheads="1"/>
          </p:cNvSpPr>
          <p:nvPr>
            <p:ph type="body" idx="1"/>
          </p:nvPr>
        </p:nvSpPr>
        <p:spPr/>
        <p:txBody>
          <a:bodyPr/>
          <a:lstStyle/>
          <a:p>
            <a:r>
              <a:rPr lang="it-IT" dirty="0" smtClean="0"/>
              <a:t>Adolescent development and how to address some clinical situations in an effective way </a:t>
            </a:r>
            <a:br>
              <a:rPr lang="it-IT" dirty="0" smtClean="0"/>
            </a:br>
            <a:endParaRPr lang="it-IT" dirty="0" smtClean="0"/>
          </a:p>
          <a:p>
            <a:r>
              <a:rPr lang="it-IT" dirty="0" smtClean="0"/>
              <a:t>How to gather and interpret relevant indicators in the field of adolescent health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357188" y="728663"/>
            <a:ext cx="5286375" cy="5986462"/>
          </a:xfrm>
        </p:spPr>
        <p:txBody>
          <a:bodyPr/>
          <a:lstStyle/>
          <a:p>
            <a:pPr algn="just"/>
            <a:r>
              <a:rPr lang="en-US" sz="2400" smtClean="0">
                <a:solidFill>
                  <a:srgbClr val="000000"/>
                </a:solidFill>
              </a:rPr>
              <a:t>The findings of the data collected to date show that the clinics can implement the standards </a:t>
            </a:r>
            <a:r>
              <a:rPr lang="en-US" sz="2400" i="1" smtClean="0">
                <a:solidFill>
                  <a:srgbClr val="000000"/>
                </a:solidFill>
              </a:rPr>
              <a:t>regardless of size and location</a:t>
            </a:r>
            <a:r>
              <a:rPr lang="en-US" sz="2400" smtClean="0">
                <a:solidFill>
                  <a:srgbClr val="000000"/>
                </a:solidFill>
              </a:rPr>
              <a:t>. The clinic environment is cleaner, privacy is maintained, and infection prevention measures are carried out more consistently. The clinic staff have been transformed into a </a:t>
            </a:r>
            <a:r>
              <a:rPr lang="en-US" sz="2400" i="1" smtClean="0">
                <a:solidFill>
                  <a:srgbClr val="000000"/>
                </a:solidFill>
              </a:rPr>
              <a:t>team that takes responsibility for the quality of care</a:t>
            </a:r>
            <a:r>
              <a:rPr lang="en-US" sz="2400" smtClean="0">
                <a:solidFill>
                  <a:srgbClr val="000000"/>
                </a:solidFill>
              </a:rPr>
              <a:t>. They have the skills to solve problems and take action, and </a:t>
            </a:r>
            <a:r>
              <a:rPr lang="en-US" sz="2400" i="1" smtClean="0">
                <a:solidFill>
                  <a:srgbClr val="000000"/>
                </a:solidFill>
              </a:rPr>
              <a:t>staff attitudes in many clinics have changed dramatically </a:t>
            </a:r>
            <a:r>
              <a:rPr lang="en-US" sz="2400" smtClean="0">
                <a:solidFill>
                  <a:srgbClr val="000000"/>
                </a:solidFill>
              </a:rPr>
              <a:t>towards </a:t>
            </a:r>
            <a:r>
              <a:rPr lang="fr-CH" sz="2400" smtClean="0">
                <a:solidFill>
                  <a:srgbClr val="000000"/>
                </a:solidFill>
              </a:rPr>
              <a:t>youth</a:t>
            </a:r>
          </a:p>
        </p:txBody>
      </p:sp>
      <p:pic>
        <p:nvPicPr>
          <p:cNvPr id="28675" name="Picture 2"/>
          <p:cNvPicPr>
            <a:picLocks noChangeAspect="1" noChangeArrowheads="1"/>
          </p:cNvPicPr>
          <p:nvPr/>
        </p:nvPicPr>
        <p:blipFill>
          <a:blip r:embed="rId2" cstate="print"/>
          <a:srcRect/>
          <a:stretch>
            <a:fillRect/>
          </a:stretch>
        </p:blipFill>
        <p:spPr bwMode="auto">
          <a:xfrm>
            <a:off x="6015038" y="0"/>
            <a:ext cx="4271962" cy="6858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071563" y="2643188"/>
            <a:ext cx="8258175" cy="1143000"/>
          </a:xfrm>
        </p:spPr>
        <p:txBody>
          <a:bodyPr/>
          <a:lstStyle/>
          <a:p>
            <a:r>
              <a:rPr lang="fr-CH" smtClean="0"/>
              <a:t>Does prevention within the health care setting work ?</a:t>
            </a:r>
            <a:br>
              <a:rPr lang="fr-CH" smtClean="0"/>
            </a:br>
            <a:r>
              <a:rPr lang="fr-CH" smtClean="0"/>
              <a:t/>
            </a:r>
            <a:br>
              <a:rPr lang="fr-CH" smtClean="0"/>
            </a:br>
            <a:r>
              <a:rPr lang="fr-CH" smtClean="0"/>
              <a:t>(e.g. using headsss)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029"/>
          <p:cNvSpPr txBox="1">
            <a:spLocks noChangeArrowheads="1"/>
          </p:cNvSpPr>
          <p:nvPr/>
        </p:nvSpPr>
        <p:spPr bwMode="auto">
          <a:xfrm>
            <a:off x="685800" y="6065838"/>
            <a:ext cx="8880475" cy="762000"/>
          </a:xfrm>
          <a:prstGeom prst="rect">
            <a:avLst/>
          </a:prstGeom>
          <a:noFill/>
          <a:ln w="12700">
            <a:noFill/>
            <a:miter lim="800000"/>
            <a:headEnd type="none" w="sm" len="sm"/>
            <a:tailEnd type="none" w="sm" len="sm"/>
          </a:ln>
        </p:spPr>
        <p:txBody>
          <a:bodyPr>
            <a:spAutoFit/>
          </a:bodyPr>
          <a:lstStyle/>
          <a:p>
            <a:pPr algn="ctr"/>
            <a:r>
              <a:rPr lang="fr-LU" sz="2200">
                <a:latin typeface="AdvTT5843c571" charset="0"/>
              </a:rPr>
              <a:t>Biochemically confirmed abstinence rates for the total sample were 9% in MI versus 2% in BA  </a:t>
            </a:r>
            <a:endParaRPr lang="fr-LU" sz="2200"/>
          </a:p>
        </p:txBody>
      </p:sp>
      <p:pic>
        <p:nvPicPr>
          <p:cNvPr id="5124" name="Picture 1030"/>
          <p:cNvPicPr>
            <a:picLocks noChangeAspect="1" noChangeArrowheads="1"/>
          </p:cNvPicPr>
          <p:nvPr/>
        </p:nvPicPr>
        <p:blipFill>
          <a:blip r:embed="rId3" cstate="print"/>
          <a:srcRect/>
          <a:stretch>
            <a:fillRect/>
          </a:stretch>
        </p:blipFill>
        <p:spPr bwMode="auto">
          <a:xfrm>
            <a:off x="2406650" y="0"/>
            <a:ext cx="5902325" cy="1341438"/>
          </a:xfrm>
          <a:prstGeom prst="rect">
            <a:avLst/>
          </a:prstGeom>
          <a:noFill/>
          <a:ln w="12700">
            <a:noFill/>
            <a:miter lim="800000"/>
            <a:headEnd type="none" w="sm" len="sm"/>
            <a:tailEnd type="none" w="sm" len="sm"/>
          </a:ln>
        </p:spPr>
      </p:pic>
      <p:graphicFrame>
        <p:nvGraphicFramePr>
          <p:cNvPr id="5122" name="Object 1031"/>
          <p:cNvGraphicFramePr>
            <a:graphicFrameLocks noChangeAspect="1"/>
          </p:cNvGraphicFramePr>
          <p:nvPr/>
        </p:nvGraphicFramePr>
        <p:xfrm>
          <a:off x="1143000" y="1600200"/>
          <a:ext cx="8153400" cy="4343400"/>
        </p:xfrm>
        <a:graphic>
          <a:graphicData uri="http://schemas.openxmlformats.org/presentationml/2006/ole">
            <p:oleObj spid="_x0000_s5122" name="Graphique" r:id="rId4" imgW="5490000" imgH="3037680" progId="Excel.Sheet.8">
              <p:embed/>
            </p:oleObj>
          </a:graphicData>
        </a:graphic>
      </p:graphicFrame>
      <p:sp>
        <p:nvSpPr>
          <p:cNvPr id="5125" name="Text Box 1032"/>
          <p:cNvSpPr txBox="1">
            <a:spLocks noChangeArrowheads="1"/>
          </p:cNvSpPr>
          <p:nvPr/>
        </p:nvSpPr>
        <p:spPr bwMode="auto">
          <a:xfrm>
            <a:off x="2667000" y="2743200"/>
            <a:ext cx="3111500" cy="457200"/>
          </a:xfrm>
          <a:prstGeom prst="rect">
            <a:avLst/>
          </a:prstGeom>
          <a:noFill/>
          <a:ln w="12700">
            <a:noFill/>
            <a:miter lim="800000"/>
            <a:headEnd type="none" w="sm" len="sm"/>
            <a:tailEnd type="none" w="sm" len="sm"/>
          </a:ln>
        </p:spPr>
        <p:txBody>
          <a:bodyPr wrap="none">
            <a:spAutoFit/>
          </a:bodyPr>
          <a:lstStyle/>
          <a:p>
            <a:r>
              <a:rPr lang="fr-LU">
                <a:solidFill>
                  <a:srgbClr val="00635A"/>
                </a:solidFill>
              </a:rPr>
              <a:t>&gt; 7 days abstinence rate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srcRect/>
          <a:stretch>
            <a:fillRect/>
          </a:stretch>
        </p:blipFill>
        <p:spPr bwMode="auto">
          <a:xfrm>
            <a:off x="-41275" y="1484313"/>
            <a:ext cx="6913563" cy="5151437"/>
          </a:xfrm>
          <a:prstGeom prst="rect">
            <a:avLst/>
          </a:prstGeom>
          <a:noFill/>
          <a:ln w="12700">
            <a:noFill/>
            <a:miter lim="800000"/>
            <a:headEnd type="none" w="sm" len="sm"/>
            <a:tailEnd type="none" w="sm" len="sm"/>
          </a:ln>
        </p:spPr>
      </p:pic>
      <p:pic>
        <p:nvPicPr>
          <p:cNvPr id="30723" name="Picture 5"/>
          <p:cNvPicPr>
            <a:picLocks noChangeAspect="1" noChangeArrowheads="1"/>
          </p:cNvPicPr>
          <p:nvPr/>
        </p:nvPicPr>
        <p:blipFill>
          <a:blip r:embed="rId3" cstate="print"/>
          <a:srcRect/>
          <a:stretch>
            <a:fillRect/>
          </a:stretch>
        </p:blipFill>
        <p:spPr bwMode="auto">
          <a:xfrm>
            <a:off x="895350" y="0"/>
            <a:ext cx="6769100" cy="1374775"/>
          </a:xfrm>
          <a:prstGeom prst="rect">
            <a:avLst/>
          </a:prstGeom>
          <a:noFill/>
          <a:ln w="12700">
            <a:noFill/>
            <a:miter lim="800000"/>
            <a:headEnd type="none" w="sm" len="sm"/>
            <a:tailEnd type="none" w="sm" len="sm"/>
          </a:ln>
        </p:spPr>
      </p:pic>
      <p:pic>
        <p:nvPicPr>
          <p:cNvPr id="56324" name="Picture 4"/>
          <p:cNvPicPr>
            <a:picLocks noChangeAspect="1" noChangeArrowheads="1"/>
          </p:cNvPicPr>
          <p:nvPr/>
        </p:nvPicPr>
        <p:blipFill>
          <a:blip r:embed="rId4" cstate="print"/>
          <a:srcRect/>
          <a:stretch>
            <a:fillRect/>
          </a:stretch>
        </p:blipFill>
        <p:spPr bwMode="auto">
          <a:xfrm>
            <a:off x="3703638" y="1782763"/>
            <a:ext cx="6297612" cy="4157662"/>
          </a:xfrm>
          <a:prstGeom prst="rect">
            <a:avLst/>
          </a:prstGeom>
          <a:noFill/>
          <a:ln w="12700">
            <a:noFill/>
            <a:miter lim="800000"/>
            <a:headEnd type="none" w="sm" len="sm"/>
            <a:tailEnd type="none" w="sm" len="sm"/>
          </a:ln>
        </p:spPr>
      </p:pic>
      <p:sp>
        <p:nvSpPr>
          <p:cNvPr id="5" name="ZoneTexte 4"/>
          <p:cNvSpPr txBox="1">
            <a:spLocks noChangeArrowheads="1"/>
          </p:cNvSpPr>
          <p:nvPr/>
        </p:nvSpPr>
        <p:spPr bwMode="auto">
          <a:xfrm>
            <a:off x="7664450" y="1341438"/>
            <a:ext cx="2378075" cy="1076325"/>
          </a:xfrm>
          <a:prstGeom prst="rect">
            <a:avLst/>
          </a:prstGeom>
          <a:noFill/>
          <a:ln w="9525">
            <a:noFill/>
            <a:miter lim="800000"/>
            <a:headEnd/>
            <a:tailEnd/>
          </a:ln>
        </p:spPr>
        <p:txBody>
          <a:bodyPr wrap="none">
            <a:spAutoFit/>
          </a:bodyPr>
          <a:lstStyle/>
          <a:p>
            <a:r>
              <a:rPr lang="en-US">
                <a:solidFill>
                  <a:srgbClr val="000099"/>
                </a:solidFill>
              </a:rPr>
              <a:t>Trajectories in </a:t>
            </a:r>
          </a:p>
          <a:p>
            <a:r>
              <a:rPr lang="en-US">
                <a:solidFill>
                  <a:srgbClr val="000099"/>
                </a:solidFill>
              </a:rPr>
              <a:t>drinking behavior</a:t>
            </a:r>
          </a:p>
          <a:p>
            <a:r>
              <a:rPr lang="en-US" sz="1600" i="1">
                <a:solidFill>
                  <a:srgbClr val="000099"/>
                </a:solidFill>
              </a:rPr>
              <a:t>Drug &amp; alc dep 2012</a:t>
            </a:r>
          </a:p>
        </p:txBody>
      </p:sp>
      <p:sp>
        <p:nvSpPr>
          <p:cNvPr id="30726" name="ZoneTexte 6"/>
          <p:cNvSpPr txBox="1">
            <a:spLocks noChangeArrowheads="1"/>
          </p:cNvSpPr>
          <p:nvPr/>
        </p:nvSpPr>
        <p:spPr bwMode="auto">
          <a:xfrm>
            <a:off x="3703638" y="1268413"/>
            <a:ext cx="1646237" cy="369887"/>
          </a:xfrm>
          <a:prstGeom prst="rect">
            <a:avLst/>
          </a:prstGeom>
          <a:noFill/>
          <a:ln w="9525">
            <a:noFill/>
            <a:miter lim="800000"/>
            <a:headEnd/>
            <a:tailEnd/>
          </a:ln>
        </p:spPr>
        <p:txBody>
          <a:bodyPr wrap="none">
            <a:spAutoFit/>
          </a:bodyPr>
          <a:lstStyle/>
          <a:p>
            <a:r>
              <a:rPr lang="fr-CH" sz="1800" i="1">
                <a:solidFill>
                  <a:srgbClr val="000099"/>
                </a:solidFill>
              </a:rPr>
              <a:t>J Pediatr. 2004 </a:t>
            </a:r>
            <a:endParaRPr lang="en-US" sz="1800" i="1">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0"/>
          <p:cNvSpPr>
            <a:spLocks noGrp="1" noChangeArrowheads="1"/>
          </p:cNvSpPr>
          <p:nvPr>
            <p:ph type="title"/>
          </p:nvPr>
        </p:nvSpPr>
        <p:spPr>
          <a:xfrm>
            <a:off x="838200" y="304800"/>
            <a:ext cx="8743950" cy="736600"/>
          </a:xfrm>
          <a:noFill/>
        </p:spPr>
        <p:txBody>
          <a:bodyPr/>
          <a:lstStyle/>
          <a:p>
            <a:r>
              <a:rPr lang="en-GB" sz="5400" smtClean="0"/>
              <a:t>A  framework</a:t>
            </a:r>
          </a:p>
        </p:txBody>
      </p:sp>
      <p:sp>
        <p:nvSpPr>
          <p:cNvPr id="33795" name="Text Box 41"/>
          <p:cNvSpPr txBox="1">
            <a:spLocks noChangeArrowheads="1"/>
          </p:cNvSpPr>
          <p:nvPr/>
        </p:nvSpPr>
        <p:spPr bwMode="auto">
          <a:xfrm>
            <a:off x="8208963" y="6477000"/>
            <a:ext cx="1847850" cy="366713"/>
          </a:xfrm>
          <a:prstGeom prst="rect">
            <a:avLst/>
          </a:prstGeom>
          <a:noFill/>
          <a:ln w="12700" cap="sq">
            <a:noFill/>
            <a:miter lim="800000"/>
            <a:headEnd type="none" w="sm" len="sm"/>
            <a:tailEnd type="none" w="sm" len="sm"/>
          </a:ln>
        </p:spPr>
        <p:txBody>
          <a:bodyPr wrap="none">
            <a:spAutoFit/>
          </a:bodyPr>
          <a:lstStyle/>
          <a:p>
            <a:pPr defTabSz="762000" eaLnBrk="1" hangingPunct="1"/>
            <a:r>
              <a:rPr lang="en-IE" sz="1800" b="1" i="1">
                <a:solidFill>
                  <a:srgbClr val="000066"/>
                </a:solidFill>
              </a:rPr>
              <a:t>CAH/WHO, 2003</a:t>
            </a:r>
          </a:p>
        </p:txBody>
      </p:sp>
      <p:graphicFrame>
        <p:nvGraphicFramePr>
          <p:cNvPr id="148564" name="Group 84"/>
          <p:cNvGraphicFramePr>
            <a:graphicFrameLocks noGrp="1"/>
          </p:cNvGraphicFramePr>
          <p:nvPr>
            <p:ph type="tbl" idx="1"/>
          </p:nvPr>
        </p:nvGraphicFramePr>
        <p:xfrm>
          <a:off x="1219200" y="1219200"/>
          <a:ext cx="7239000" cy="4480560"/>
        </p:xfrm>
        <a:graphic>
          <a:graphicData uri="http://schemas.openxmlformats.org/drawingml/2006/table">
            <a:tbl>
              <a:tblPr/>
              <a:tblGrid>
                <a:gridCol w="1447800"/>
                <a:gridCol w="1447800"/>
                <a:gridCol w="1447800"/>
                <a:gridCol w="1447800"/>
                <a:gridCol w="1447800"/>
              </a:tblGrid>
              <a:tr h="795338">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16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Health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Education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Media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And many others: </a:t>
                      </a:r>
                      <a:r>
                        <a:rPr kumimoji="0" lang="en-GB" sz="1200" b="1" i="0" u="none" strike="noStrike" cap="none" normalizeH="0" baseline="0" smtClean="0">
                          <a:ln>
                            <a:noFill/>
                          </a:ln>
                          <a:solidFill>
                            <a:srgbClr val="000000"/>
                          </a:solidFill>
                          <a:effectLst/>
                          <a:latin typeface="Arial" pitchFamily="34" charset="0"/>
                        </a:rPr>
                        <a:t>labour, criminal-justice, social services, parents, peers, etc.)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639763">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Information and Life Skills</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639763">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Services and Counselling</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639763">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Safe and Supportive Environment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6381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Opportunities to participate</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bl>
          </a:graphicData>
        </a:graphic>
      </p:graphicFrame>
      <p:sp>
        <p:nvSpPr>
          <p:cNvPr id="33834" name="Rectangle 83"/>
          <p:cNvSpPr>
            <a:spLocks noChangeArrowheads="1"/>
          </p:cNvSpPr>
          <p:nvPr/>
        </p:nvSpPr>
        <p:spPr bwMode="auto">
          <a:xfrm>
            <a:off x="4114800" y="2514600"/>
            <a:ext cx="1524000" cy="3200400"/>
          </a:xfrm>
          <a:prstGeom prst="rect">
            <a:avLst/>
          </a:prstGeom>
          <a:solidFill>
            <a:srgbClr val="990033"/>
          </a:solidFill>
          <a:ln w="12700" cap="sq">
            <a:solidFill>
              <a:schemeClr val="tx1"/>
            </a:solidFill>
            <a:miter lim="800000"/>
            <a:headEnd type="none" w="sm" len="sm"/>
            <a:tailEnd type="none" w="sm" len="sm"/>
          </a:ln>
        </p:spPr>
        <p:txBody>
          <a:bodyPr wrap="none" anchor="ctr"/>
          <a:lstStyle/>
          <a:p>
            <a:pPr algn="ctr" defTabSz="762000" eaLnBrk="1" hangingPunct="1"/>
            <a:r>
              <a:rPr lang="en-IE" sz="2600" b="1"/>
              <a:t>SCHOOL</a:t>
            </a:r>
          </a:p>
          <a:p>
            <a:pPr algn="ctr" defTabSz="762000" eaLnBrk="1" hangingPunct="1"/>
            <a:r>
              <a:rPr lang="en-IE" sz="2600" b="1"/>
              <a:t>HEALTH</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0"/>
            <a:ext cx="8258175" cy="1143000"/>
          </a:xfrm>
        </p:spPr>
        <p:txBody>
          <a:bodyPr/>
          <a:lstStyle/>
          <a:p>
            <a:r>
              <a:rPr lang="en-IE" sz="4000" smtClean="0"/>
              <a:t>Types of interventions</a:t>
            </a:r>
          </a:p>
        </p:txBody>
      </p:sp>
      <p:sp>
        <p:nvSpPr>
          <p:cNvPr id="35843" name="Rectangle 3"/>
          <p:cNvSpPr>
            <a:spLocks noGrp="1" noChangeArrowheads="1"/>
          </p:cNvSpPr>
          <p:nvPr>
            <p:ph type="body" idx="1"/>
          </p:nvPr>
        </p:nvSpPr>
        <p:spPr>
          <a:xfrm>
            <a:off x="1295400" y="1371600"/>
            <a:ext cx="7934325" cy="4800600"/>
          </a:xfrm>
        </p:spPr>
        <p:txBody>
          <a:bodyPr/>
          <a:lstStyle/>
          <a:p>
            <a:pPr marL="342900" indent="-342900">
              <a:lnSpc>
                <a:spcPct val="90000"/>
              </a:lnSpc>
            </a:pPr>
            <a:r>
              <a:rPr lang="en-IE" sz="2800" b="1" smtClean="0"/>
              <a:t>Areas for interventions</a:t>
            </a:r>
          </a:p>
          <a:p>
            <a:pPr marL="742950" lvl="1" indent="-285750">
              <a:lnSpc>
                <a:spcPct val="90000"/>
              </a:lnSpc>
            </a:pPr>
            <a:r>
              <a:rPr lang="en-IE" sz="2400" smtClean="0"/>
              <a:t>Focused (tobaco, sexuality, etc)</a:t>
            </a:r>
          </a:p>
          <a:p>
            <a:pPr marL="742950" lvl="1" indent="-285750">
              <a:lnSpc>
                <a:spcPct val="90000"/>
              </a:lnSpc>
            </a:pPr>
            <a:r>
              <a:rPr lang="en-IE" sz="2400" smtClean="0"/>
              <a:t>Non focused (quality of life)</a:t>
            </a:r>
            <a:br>
              <a:rPr lang="en-IE" sz="2400" smtClean="0"/>
            </a:br>
            <a:endParaRPr lang="en-IE" sz="2400" smtClean="0"/>
          </a:p>
          <a:p>
            <a:pPr marL="342900" indent="-342900">
              <a:lnSpc>
                <a:spcPct val="90000"/>
              </a:lnSpc>
            </a:pPr>
            <a:r>
              <a:rPr lang="en-IE" sz="2800" b="1" smtClean="0"/>
              <a:t>Pedagogic approach</a:t>
            </a:r>
          </a:p>
          <a:p>
            <a:pPr marL="742950" lvl="1" indent="-285750">
              <a:lnSpc>
                <a:spcPct val="90000"/>
              </a:lnSpc>
            </a:pPr>
            <a:r>
              <a:rPr lang="en-IE" sz="2400" smtClean="0"/>
              <a:t>Information/education</a:t>
            </a:r>
          </a:p>
          <a:p>
            <a:pPr marL="742950" lvl="1" indent="-285750">
              <a:lnSpc>
                <a:spcPct val="90000"/>
              </a:lnSpc>
            </a:pPr>
            <a:r>
              <a:rPr lang="en-IE" sz="2400" smtClean="0"/>
              <a:t>Life skills</a:t>
            </a:r>
          </a:p>
          <a:p>
            <a:pPr marL="742950" lvl="1" indent="-285750">
              <a:lnSpc>
                <a:spcPct val="90000"/>
              </a:lnSpc>
            </a:pPr>
            <a:r>
              <a:rPr lang="en-IE" sz="2400" smtClean="0"/>
              <a:t>Link with the community</a:t>
            </a:r>
          </a:p>
          <a:p>
            <a:pPr marL="742950" lvl="1" indent="-285750">
              <a:lnSpc>
                <a:spcPct val="90000"/>
              </a:lnSpc>
            </a:pPr>
            <a:r>
              <a:rPr lang="en-IE" sz="2400" smtClean="0"/>
              <a:t>Global approach (healthy schools)</a:t>
            </a:r>
            <a:br>
              <a:rPr lang="en-IE" sz="2400" smtClean="0"/>
            </a:br>
            <a:endParaRPr lang="en-IE" sz="2400" smtClean="0"/>
          </a:p>
          <a:p>
            <a:pPr marL="342900" indent="-342900">
              <a:lnSpc>
                <a:spcPct val="90000"/>
              </a:lnSpc>
            </a:pPr>
            <a:r>
              <a:rPr lang="en-IE" sz="2800" b="1" smtClean="0"/>
              <a:t>Duration</a:t>
            </a:r>
          </a:p>
          <a:p>
            <a:pPr marL="742950" lvl="1" indent="-285750">
              <a:lnSpc>
                <a:spcPct val="90000"/>
              </a:lnSpc>
            </a:pPr>
            <a:r>
              <a:rPr lang="en-IE" sz="2400" smtClean="0"/>
              <a:t>“one spot” intervention</a:t>
            </a:r>
          </a:p>
          <a:p>
            <a:pPr marL="742950" lvl="1" indent="-285750">
              <a:lnSpc>
                <a:spcPct val="90000"/>
              </a:lnSpc>
            </a:pPr>
            <a:r>
              <a:rPr lang="en-IE" sz="2400" smtClean="0"/>
              <a:t>Program covering a term or several years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857250" y="0"/>
            <a:ext cx="9172575" cy="1143000"/>
          </a:xfrm>
          <a:noFill/>
        </p:spPr>
        <p:txBody>
          <a:bodyPr/>
          <a:lstStyle/>
          <a:p>
            <a:r>
              <a:rPr lang="fr-FR" sz="3200" dirty="0" smtClean="0"/>
              <a:t>Cumulative impact of interventions</a:t>
            </a:r>
            <a:br>
              <a:rPr lang="fr-FR" sz="3200" dirty="0" smtClean="0"/>
            </a:br>
            <a:r>
              <a:rPr lang="fr-FR" sz="3200" dirty="0" smtClean="0"/>
              <a:t>in the </a:t>
            </a:r>
            <a:r>
              <a:rPr lang="fr-FR" sz="3200" dirty="0" err="1" smtClean="0"/>
              <a:t>school</a:t>
            </a:r>
            <a:r>
              <a:rPr lang="fr-FR" sz="3200" dirty="0" smtClean="0"/>
              <a:t> setting</a:t>
            </a:r>
          </a:p>
        </p:txBody>
      </p:sp>
      <p:sp>
        <p:nvSpPr>
          <p:cNvPr id="39939" name="Rectangle 1027"/>
          <p:cNvSpPr>
            <a:spLocks noChangeArrowheads="1"/>
          </p:cNvSpPr>
          <p:nvPr/>
        </p:nvSpPr>
        <p:spPr bwMode="auto">
          <a:xfrm>
            <a:off x="8672513" y="6453188"/>
            <a:ext cx="1439862" cy="400050"/>
          </a:xfrm>
          <a:prstGeom prst="rect">
            <a:avLst/>
          </a:prstGeom>
          <a:noFill/>
          <a:ln w="9525">
            <a:noFill/>
            <a:miter lim="800000"/>
            <a:headEnd/>
            <a:tailEnd/>
          </a:ln>
        </p:spPr>
        <p:txBody>
          <a:bodyPr wrap="none" lIns="92075" tIns="46038" rIns="92075" bIns="46038">
            <a:spAutoFit/>
          </a:bodyPr>
          <a:lstStyle/>
          <a:p>
            <a:pPr defTabSz="762000"/>
            <a:r>
              <a:rPr lang="fr-FR" sz="2000" b="1" i="1">
                <a:solidFill>
                  <a:schemeClr val="bg2"/>
                </a:solidFill>
              </a:rPr>
              <a:t>WHO, 1990</a:t>
            </a:r>
          </a:p>
        </p:txBody>
      </p:sp>
      <p:sp>
        <p:nvSpPr>
          <p:cNvPr id="39940" name="Line 1028"/>
          <p:cNvSpPr>
            <a:spLocks noChangeShapeType="1"/>
          </p:cNvSpPr>
          <p:nvPr/>
        </p:nvSpPr>
        <p:spPr bwMode="auto">
          <a:xfrm>
            <a:off x="771525" y="1371600"/>
            <a:ext cx="0" cy="4495800"/>
          </a:xfrm>
          <a:prstGeom prst="line">
            <a:avLst/>
          </a:prstGeom>
          <a:noFill/>
          <a:ln w="12700">
            <a:solidFill>
              <a:schemeClr val="bg2"/>
            </a:solidFill>
            <a:round/>
            <a:headEnd type="none" w="sm" len="sm"/>
            <a:tailEnd type="none" w="sm" len="sm"/>
          </a:ln>
        </p:spPr>
        <p:txBody>
          <a:bodyPr/>
          <a:lstStyle/>
          <a:p>
            <a:endParaRPr lang="en-US"/>
          </a:p>
        </p:txBody>
      </p:sp>
      <p:sp>
        <p:nvSpPr>
          <p:cNvPr id="39941" name="Line 1029"/>
          <p:cNvSpPr>
            <a:spLocks noChangeShapeType="1"/>
          </p:cNvSpPr>
          <p:nvPr/>
        </p:nvSpPr>
        <p:spPr bwMode="auto">
          <a:xfrm>
            <a:off x="942975" y="5867400"/>
            <a:ext cx="8915400" cy="0"/>
          </a:xfrm>
          <a:prstGeom prst="line">
            <a:avLst/>
          </a:prstGeom>
          <a:noFill/>
          <a:ln w="12700">
            <a:solidFill>
              <a:schemeClr val="bg2"/>
            </a:solidFill>
            <a:round/>
            <a:headEnd type="none" w="sm" len="sm"/>
            <a:tailEnd type="stealth" w="med" len="lg"/>
          </a:ln>
        </p:spPr>
        <p:txBody>
          <a:bodyPr/>
          <a:lstStyle/>
          <a:p>
            <a:endParaRPr lang="en-US"/>
          </a:p>
        </p:txBody>
      </p:sp>
      <p:sp>
        <p:nvSpPr>
          <p:cNvPr id="39942" name="Line 1030"/>
          <p:cNvSpPr>
            <a:spLocks noChangeShapeType="1"/>
          </p:cNvSpPr>
          <p:nvPr/>
        </p:nvSpPr>
        <p:spPr bwMode="auto">
          <a:xfrm>
            <a:off x="685800" y="1600200"/>
            <a:ext cx="171450" cy="0"/>
          </a:xfrm>
          <a:prstGeom prst="line">
            <a:avLst/>
          </a:prstGeom>
          <a:noFill/>
          <a:ln w="12700">
            <a:solidFill>
              <a:schemeClr val="tx1"/>
            </a:solidFill>
            <a:round/>
            <a:headEnd type="none" w="sm" len="sm"/>
            <a:tailEnd type="none" w="sm" len="sm"/>
          </a:ln>
        </p:spPr>
        <p:txBody>
          <a:bodyPr/>
          <a:lstStyle/>
          <a:p>
            <a:endParaRPr lang="en-US"/>
          </a:p>
        </p:txBody>
      </p:sp>
      <p:sp>
        <p:nvSpPr>
          <p:cNvPr id="39943" name="Line 1031"/>
          <p:cNvSpPr>
            <a:spLocks noChangeShapeType="1"/>
          </p:cNvSpPr>
          <p:nvPr/>
        </p:nvSpPr>
        <p:spPr bwMode="auto">
          <a:xfrm>
            <a:off x="685800" y="3810000"/>
            <a:ext cx="171450" cy="0"/>
          </a:xfrm>
          <a:prstGeom prst="line">
            <a:avLst/>
          </a:prstGeom>
          <a:noFill/>
          <a:ln w="12700">
            <a:solidFill>
              <a:schemeClr val="tx1"/>
            </a:solidFill>
            <a:round/>
            <a:headEnd type="none" w="sm" len="sm"/>
            <a:tailEnd type="none" w="sm" len="sm"/>
          </a:ln>
        </p:spPr>
        <p:txBody>
          <a:bodyPr/>
          <a:lstStyle/>
          <a:p>
            <a:endParaRPr lang="en-US"/>
          </a:p>
        </p:txBody>
      </p:sp>
      <p:sp>
        <p:nvSpPr>
          <p:cNvPr id="39944" name="Line 1032"/>
          <p:cNvSpPr>
            <a:spLocks noChangeShapeType="1"/>
          </p:cNvSpPr>
          <p:nvPr/>
        </p:nvSpPr>
        <p:spPr bwMode="auto">
          <a:xfrm>
            <a:off x="685800" y="4800600"/>
            <a:ext cx="171450" cy="0"/>
          </a:xfrm>
          <a:prstGeom prst="line">
            <a:avLst/>
          </a:prstGeom>
          <a:noFill/>
          <a:ln w="12700">
            <a:solidFill>
              <a:schemeClr val="tx1"/>
            </a:solidFill>
            <a:round/>
            <a:headEnd type="none" w="sm" len="sm"/>
            <a:tailEnd type="none" w="sm" len="sm"/>
          </a:ln>
        </p:spPr>
        <p:txBody>
          <a:bodyPr/>
          <a:lstStyle/>
          <a:p>
            <a:endParaRPr lang="en-US"/>
          </a:p>
        </p:txBody>
      </p:sp>
      <p:sp>
        <p:nvSpPr>
          <p:cNvPr id="39945" name="Rectangle 1033"/>
          <p:cNvSpPr>
            <a:spLocks noChangeArrowheads="1"/>
          </p:cNvSpPr>
          <p:nvPr/>
        </p:nvSpPr>
        <p:spPr bwMode="auto">
          <a:xfrm>
            <a:off x="153988" y="4602163"/>
            <a:ext cx="563562" cy="396875"/>
          </a:xfrm>
          <a:prstGeom prst="rect">
            <a:avLst/>
          </a:prstGeom>
          <a:noFill/>
          <a:ln w="9525">
            <a:noFill/>
            <a:miter lim="800000"/>
            <a:headEnd/>
            <a:tailEnd/>
          </a:ln>
        </p:spPr>
        <p:txBody>
          <a:bodyPr wrap="none" lIns="92075" tIns="46038" rIns="92075" bIns="46038">
            <a:spAutoFit/>
          </a:bodyPr>
          <a:lstStyle/>
          <a:p>
            <a:pPr defTabSz="762000"/>
            <a:r>
              <a:rPr lang="fr-FR" sz="2000"/>
              <a:t>.25</a:t>
            </a:r>
          </a:p>
        </p:txBody>
      </p:sp>
      <p:sp>
        <p:nvSpPr>
          <p:cNvPr id="39946" name="Rectangle 1034"/>
          <p:cNvSpPr>
            <a:spLocks noChangeArrowheads="1"/>
          </p:cNvSpPr>
          <p:nvPr/>
        </p:nvSpPr>
        <p:spPr bwMode="auto">
          <a:xfrm>
            <a:off x="153988" y="1401763"/>
            <a:ext cx="506412" cy="400050"/>
          </a:xfrm>
          <a:prstGeom prst="rect">
            <a:avLst/>
          </a:prstGeom>
          <a:noFill/>
          <a:ln w="9525">
            <a:noFill/>
            <a:miter lim="800000"/>
            <a:headEnd/>
            <a:tailEnd/>
          </a:ln>
        </p:spPr>
        <p:txBody>
          <a:bodyPr wrap="none" lIns="92075" tIns="46038" rIns="92075" bIns="46038">
            <a:spAutoFit/>
          </a:bodyPr>
          <a:lstStyle/>
          <a:p>
            <a:pPr defTabSz="762000"/>
            <a:r>
              <a:rPr lang="fr-FR" sz="2000">
                <a:solidFill>
                  <a:srgbClr val="000099"/>
                </a:solidFill>
              </a:rPr>
              <a:t>.80</a:t>
            </a:r>
          </a:p>
        </p:txBody>
      </p:sp>
      <p:sp>
        <p:nvSpPr>
          <p:cNvPr id="39947" name="Rectangle 1035"/>
          <p:cNvSpPr>
            <a:spLocks noChangeArrowheads="1"/>
          </p:cNvSpPr>
          <p:nvPr/>
        </p:nvSpPr>
        <p:spPr bwMode="auto">
          <a:xfrm>
            <a:off x="153988" y="3611563"/>
            <a:ext cx="563562" cy="396875"/>
          </a:xfrm>
          <a:prstGeom prst="rect">
            <a:avLst/>
          </a:prstGeom>
          <a:noFill/>
          <a:ln w="9525">
            <a:noFill/>
            <a:miter lim="800000"/>
            <a:headEnd/>
            <a:tailEnd/>
          </a:ln>
        </p:spPr>
        <p:txBody>
          <a:bodyPr wrap="none" lIns="92075" tIns="46038" rIns="92075" bIns="46038">
            <a:spAutoFit/>
          </a:bodyPr>
          <a:lstStyle/>
          <a:p>
            <a:pPr defTabSz="762000"/>
            <a:r>
              <a:rPr lang="fr-FR" sz="2000"/>
              <a:t>.50</a:t>
            </a:r>
          </a:p>
        </p:txBody>
      </p:sp>
      <p:sp>
        <p:nvSpPr>
          <p:cNvPr id="39948" name="Line 1036"/>
          <p:cNvSpPr>
            <a:spLocks noChangeShapeType="1"/>
          </p:cNvSpPr>
          <p:nvPr/>
        </p:nvSpPr>
        <p:spPr bwMode="auto">
          <a:xfrm>
            <a:off x="771525" y="1600200"/>
            <a:ext cx="8915400" cy="0"/>
          </a:xfrm>
          <a:prstGeom prst="line">
            <a:avLst/>
          </a:prstGeom>
          <a:noFill/>
          <a:ln w="12700">
            <a:solidFill>
              <a:srgbClr val="00CC00"/>
            </a:solidFill>
            <a:prstDash val="sysDot"/>
            <a:round/>
            <a:headEnd type="none" w="sm" len="sm"/>
            <a:tailEnd type="none" w="sm" len="sm"/>
          </a:ln>
        </p:spPr>
        <p:txBody>
          <a:bodyPr/>
          <a:lstStyle/>
          <a:p>
            <a:endParaRPr lang="en-US"/>
          </a:p>
        </p:txBody>
      </p:sp>
      <p:sp>
        <p:nvSpPr>
          <p:cNvPr id="39949" name="Line 1037"/>
          <p:cNvSpPr>
            <a:spLocks noChangeShapeType="1"/>
          </p:cNvSpPr>
          <p:nvPr/>
        </p:nvSpPr>
        <p:spPr bwMode="auto">
          <a:xfrm>
            <a:off x="771525" y="3810000"/>
            <a:ext cx="8915400" cy="0"/>
          </a:xfrm>
          <a:prstGeom prst="line">
            <a:avLst/>
          </a:prstGeom>
          <a:noFill/>
          <a:ln w="12700">
            <a:solidFill>
              <a:schemeClr val="tx1"/>
            </a:solidFill>
            <a:prstDash val="sysDot"/>
            <a:round/>
            <a:headEnd type="none" w="sm" len="sm"/>
            <a:tailEnd type="none" w="sm" len="sm"/>
          </a:ln>
        </p:spPr>
        <p:txBody>
          <a:bodyPr/>
          <a:lstStyle/>
          <a:p>
            <a:endParaRPr lang="en-US"/>
          </a:p>
        </p:txBody>
      </p:sp>
      <p:sp>
        <p:nvSpPr>
          <p:cNvPr id="39950" name="Line 1038"/>
          <p:cNvSpPr>
            <a:spLocks noChangeShapeType="1"/>
          </p:cNvSpPr>
          <p:nvPr/>
        </p:nvSpPr>
        <p:spPr bwMode="auto">
          <a:xfrm>
            <a:off x="771525" y="4800600"/>
            <a:ext cx="8915400" cy="0"/>
          </a:xfrm>
          <a:prstGeom prst="line">
            <a:avLst/>
          </a:prstGeom>
          <a:noFill/>
          <a:ln w="12700">
            <a:solidFill>
              <a:schemeClr val="tx1"/>
            </a:solidFill>
            <a:prstDash val="sysDot"/>
            <a:round/>
            <a:headEnd type="none" w="sm" len="sm"/>
            <a:tailEnd type="none" w="sm" len="sm"/>
          </a:ln>
        </p:spPr>
        <p:txBody>
          <a:bodyPr/>
          <a:lstStyle/>
          <a:p>
            <a:endParaRPr lang="en-US"/>
          </a:p>
        </p:txBody>
      </p:sp>
      <p:sp>
        <p:nvSpPr>
          <p:cNvPr id="39951" name="Arc 1039"/>
          <p:cNvSpPr>
            <a:spLocks/>
          </p:cNvSpPr>
          <p:nvPr/>
        </p:nvSpPr>
        <p:spPr bwMode="auto">
          <a:xfrm>
            <a:off x="1201738" y="1373188"/>
            <a:ext cx="9085262" cy="4419600"/>
          </a:xfrm>
          <a:custGeom>
            <a:avLst/>
            <a:gdLst>
              <a:gd name="T0" fmla="*/ 0 w 21600"/>
              <a:gd name="T1" fmla="*/ 2147483647 h 21531"/>
              <a:gd name="T2" fmla="*/ 2147483647 w 21600"/>
              <a:gd name="T3" fmla="*/ 0 h 21531"/>
              <a:gd name="T4" fmla="*/ 2147483647 w 21600"/>
              <a:gd name="T5" fmla="*/ 2147483647 h 21531"/>
              <a:gd name="T6" fmla="*/ 0 60000 65536"/>
              <a:gd name="T7" fmla="*/ 0 60000 65536"/>
              <a:gd name="T8" fmla="*/ 0 60000 65536"/>
              <a:gd name="T9" fmla="*/ 0 w 21600"/>
              <a:gd name="T10" fmla="*/ 0 h 21531"/>
              <a:gd name="T11" fmla="*/ 21600 w 21600"/>
              <a:gd name="T12" fmla="*/ 21531 h 21531"/>
            </a:gdLst>
            <a:ahLst/>
            <a:cxnLst>
              <a:cxn ang="T6">
                <a:pos x="T0" y="T1"/>
              </a:cxn>
              <a:cxn ang="T7">
                <a:pos x="T2" y="T3"/>
              </a:cxn>
              <a:cxn ang="T8">
                <a:pos x="T4" y="T5"/>
              </a:cxn>
            </a:cxnLst>
            <a:rect l="T9" t="T10" r="T11" b="T12"/>
            <a:pathLst>
              <a:path w="21600" h="21531" fill="none" extrusionOk="0">
                <a:moveTo>
                  <a:pt x="0" y="21500"/>
                </a:moveTo>
                <a:cubicBezTo>
                  <a:pt x="16" y="10249"/>
                  <a:pt x="8665" y="894"/>
                  <a:pt x="19880" y="-1"/>
                </a:cubicBezTo>
              </a:path>
              <a:path w="21600" h="21531" stroke="0" extrusionOk="0">
                <a:moveTo>
                  <a:pt x="0" y="21500"/>
                </a:moveTo>
                <a:cubicBezTo>
                  <a:pt x="16" y="10249"/>
                  <a:pt x="8665" y="894"/>
                  <a:pt x="19880" y="-1"/>
                </a:cubicBezTo>
                <a:lnTo>
                  <a:pt x="21600" y="21531"/>
                </a:lnTo>
                <a:close/>
              </a:path>
            </a:pathLst>
          </a:custGeom>
          <a:noFill/>
          <a:ln w="50800" cap="rnd">
            <a:solidFill>
              <a:srgbClr val="00CC00"/>
            </a:solidFill>
            <a:round/>
            <a:headEnd type="none" w="sm" len="sm"/>
            <a:tailEnd type="none" w="sm" len="sm"/>
          </a:ln>
        </p:spPr>
        <p:txBody>
          <a:bodyPr/>
          <a:lstStyle/>
          <a:p>
            <a:endParaRPr lang="en-US"/>
          </a:p>
        </p:txBody>
      </p:sp>
      <p:sp>
        <p:nvSpPr>
          <p:cNvPr id="39952" name="Arc 1040"/>
          <p:cNvSpPr>
            <a:spLocks/>
          </p:cNvSpPr>
          <p:nvPr/>
        </p:nvSpPr>
        <p:spPr bwMode="auto">
          <a:xfrm>
            <a:off x="1117600" y="2136775"/>
            <a:ext cx="1028700" cy="3657600"/>
          </a:xfrm>
          <a:custGeom>
            <a:avLst/>
            <a:gdLst>
              <a:gd name="T0" fmla="*/ 0 w 21599"/>
              <a:gd name="T1" fmla="*/ 2147483647 h 21581"/>
              <a:gd name="T2" fmla="*/ 2147483647 w 21599"/>
              <a:gd name="T3" fmla="*/ 0 h 21581"/>
              <a:gd name="T4" fmla="*/ 2147483647 w 21599"/>
              <a:gd name="T5" fmla="*/ 2147483647 h 21581"/>
              <a:gd name="T6" fmla="*/ 0 60000 65536"/>
              <a:gd name="T7" fmla="*/ 0 60000 65536"/>
              <a:gd name="T8" fmla="*/ 0 60000 65536"/>
              <a:gd name="T9" fmla="*/ 0 w 21599"/>
              <a:gd name="T10" fmla="*/ 0 h 21581"/>
              <a:gd name="T11" fmla="*/ 21599 w 21599"/>
              <a:gd name="T12" fmla="*/ 21581 h 21581"/>
            </a:gdLst>
            <a:ahLst/>
            <a:cxnLst>
              <a:cxn ang="T6">
                <a:pos x="T0" y="T1"/>
              </a:cxn>
              <a:cxn ang="T7">
                <a:pos x="T2" y="T3"/>
              </a:cxn>
              <a:cxn ang="T8">
                <a:pos x="T4" y="T5"/>
              </a:cxn>
            </a:cxnLst>
            <a:rect l="T9" t="T10" r="T11" b="T12"/>
            <a:pathLst>
              <a:path w="21599" h="21581" fill="none" extrusionOk="0">
                <a:moveTo>
                  <a:pt x="-1" y="21383"/>
                </a:moveTo>
                <a:cubicBezTo>
                  <a:pt x="104" y="9881"/>
                  <a:pt x="9205" y="479"/>
                  <a:pt x="20698" y="-1"/>
                </a:cubicBezTo>
              </a:path>
              <a:path w="21599" h="21581" stroke="0" extrusionOk="0">
                <a:moveTo>
                  <a:pt x="-1" y="21383"/>
                </a:moveTo>
                <a:cubicBezTo>
                  <a:pt x="104" y="9881"/>
                  <a:pt x="9205" y="479"/>
                  <a:pt x="20698" y="-1"/>
                </a:cubicBezTo>
                <a:lnTo>
                  <a:pt x="21599" y="21581"/>
                </a:lnTo>
                <a:close/>
              </a:path>
            </a:pathLst>
          </a:custGeom>
          <a:noFill/>
          <a:ln w="50800" cap="rnd">
            <a:solidFill>
              <a:srgbClr val="CC3300"/>
            </a:solidFill>
            <a:round/>
            <a:headEnd type="none" w="sm" len="sm"/>
            <a:tailEnd type="none" w="sm" len="sm"/>
          </a:ln>
        </p:spPr>
        <p:txBody>
          <a:bodyPr/>
          <a:lstStyle/>
          <a:p>
            <a:endParaRPr lang="en-US"/>
          </a:p>
        </p:txBody>
      </p:sp>
      <p:sp>
        <p:nvSpPr>
          <p:cNvPr id="39953" name="Arc 1041"/>
          <p:cNvSpPr>
            <a:spLocks/>
          </p:cNvSpPr>
          <p:nvPr/>
        </p:nvSpPr>
        <p:spPr bwMode="auto">
          <a:xfrm>
            <a:off x="2143125" y="1374775"/>
            <a:ext cx="3257550" cy="762000"/>
          </a:xfrm>
          <a:custGeom>
            <a:avLst/>
            <a:gdLst>
              <a:gd name="T0" fmla="*/ 0 w 24484"/>
              <a:gd name="T1" fmla="*/ 2147483647 h 21600"/>
              <a:gd name="T2" fmla="*/ 2147483647 w 24484"/>
              <a:gd name="T3" fmla="*/ 2147483647 h 21600"/>
              <a:gd name="T4" fmla="*/ 2147483647 w 24484"/>
              <a:gd name="T5" fmla="*/ 2147483647 h 21600"/>
              <a:gd name="T6" fmla="*/ 0 60000 65536"/>
              <a:gd name="T7" fmla="*/ 0 60000 65536"/>
              <a:gd name="T8" fmla="*/ 0 60000 65536"/>
              <a:gd name="T9" fmla="*/ 0 w 24484"/>
              <a:gd name="T10" fmla="*/ 0 h 21600"/>
              <a:gd name="T11" fmla="*/ 24484 w 24484"/>
              <a:gd name="T12" fmla="*/ 21600 h 21600"/>
            </a:gdLst>
            <a:ahLst/>
            <a:cxnLst>
              <a:cxn ang="T6">
                <a:pos x="T0" y="T1"/>
              </a:cxn>
              <a:cxn ang="T7">
                <a:pos x="T2" y="T3"/>
              </a:cxn>
              <a:cxn ang="T8">
                <a:pos x="T4" y="T5"/>
              </a:cxn>
            </a:cxnLst>
            <a:rect l="T9" t="T10" r="T11" b="T12"/>
            <a:pathLst>
              <a:path w="24484" h="21600" fill="none" extrusionOk="0">
                <a:moveTo>
                  <a:pt x="0" y="21555"/>
                </a:moveTo>
                <a:cubicBezTo>
                  <a:pt x="24" y="9643"/>
                  <a:pt x="9688" y="-1"/>
                  <a:pt x="21600" y="0"/>
                </a:cubicBezTo>
                <a:cubicBezTo>
                  <a:pt x="22564" y="0"/>
                  <a:pt x="23528" y="64"/>
                  <a:pt x="24483" y="193"/>
                </a:cubicBezTo>
              </a:path>
              <a:path w="24484" h="21600" stroke="0" extrusionOk="0">
                <a:moveTo>
                  <a:pt x="0" y="21555"/>
                </a:moveTo>
                <a:cubicBezTo>
                  <a:pt x="24" y="9643"/>
                  <a:pt x="9688" y="-1"/>
                  <a:pt x="21600" y="0"/>
                </a:cubicBezTo>
                <a:cubicBezTo>
                  <a:pt x="22564" y="0"/>
                  <a:pt x="23528" y="64"/>
                  <a:pt x="24483" y="193"/>
                </a:cubicBezTo>
                <a:lnTo>
                  <a:pt x="21600" y="21600"/>
                </a:lnTo>
                <a:close/>
              </a:path>
            </a:pathLst>
          </a:custGeom>
          <a:noFill/>
          <a:ln w="50800" cap="rnd">
            <a:solidFill>
              <a:srgbClr val="CC3300"/>
            </a:solidFill>
            <a:round/>
            <a:headEnd type="none" w="sm" len="sm"/>
            <a:tailEnd type="none" w="sm" len="sm"/>
          </a:ln>
        </p:spPr>
        <p:txBody>
          <a:bodyPr/>
          <a:lstStyle/>
          <a:p>
            <a:endParaRPr lang="en-US"/>
          </a:p>
        </p:txBody>
      </p:sp>
      <p:sp>
        <p:nvSpPr>
          <p:cNvPr id="39954" name="Line 1042"/>
          <p:cNvSpPr>
            <a:spLocks noChangeShapeType="1"/>
          </p:cNvSpPr>
          <p:nvPr/>
        </p:nvSpPr>
        <p:spPr bwMode="auto">
          <a:xfrm flipV="1">
            <a:off x="1457325" y="4724400"/>
            <a:ext cx="685800" cy="990600"/>
          </a:xfrm>
          <a:prstGeom prst="line">
            <a:avLst/>
          </a:prstGeom>
          <a:noFill/>
          <a:ln w="50800">
            <a:solidFill>
              <a:schemeClr val="accent2"/>
            </a:solidFill>
            <a:round/>
            <a:headEnd type="none" w="sm" len="sm"/>
            <a:tailEnd type="none" w="sm" len="sm"/>
          </a:ln>
        </p:spPr>
        <p:txBody>
          <a:bodyPr/>
          <a:lstStyle/>
          <a:p>
            <a:endParaRPr lang="en-US"/>
          </a:p>
        </p:txBody>
      </p:sp>
      <p:sp>
        <p:nvSpPr>
          <p:cNvPr id="39955" name="Line 1043"/>
          <p:cNvSpPr>
            <a:spLocks noChangeShapeType="1"/>
          </p:cNvSpPr>
          <p:nvPr/>
        </p:nvSpPr>
        <p:spPr bwMode="auto">
          <a:xfrm flipV="1">
            <a:off x="2143125" y="3810000"/>
            <a:ext cx="1200150" cy="990600"/>
          </a:xfrm>
          <a:prstGeom prst="line">
            <a:avLst/>
          </a:prstGeom>
          <a:noFill/>
          <a:ln w="50800">
            <a:solidFill>
              <a:schemeClr val="accent2"/>
            </a:solidFill>
            <a:round/>
            <a:headEnd type="none" w="sm" len="sm"/>
            <a:tailEnd type="none" w="sm" len="sm"/>
          </a:ln>
        </p:spPr>
        <p:txBody>
          <a:bodyPr/>
          <a:lstStyle/>
          <a:p>
            <a:endParaRPr lang="en-US"/>
          </a:p>
        </p:txBody>
      </p:sp>
      <p:sp>
        <p:nvSpPr>
          <p:cNvPr id="39956" name="Line 1044"/>
          <p:cNvSpPr>
            <a:spLocks noChangeShapeType="1"/>
          </p:cNvSpPr>
          <p:nvPr/>
        </p:nvSpPr>
        <p:spPr bwMode="auto">
          <a:xfrm>
            <a:off x="197167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57" name="Line 1045"/>
          <p:cNvSpPr>
            <a:spLocks noChangeShapeType="1"/>
          </p:cNvSpPr>
          <p:nvPr/>
        </p:nvSpPr>
        <p:spPr bwMode="auto">
          <a:xfrm>
            <a:off x="111442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58" name="Line 1046"/>
          <p:cNvSpPr>
            <a:spLocks noChangeShapeType="1"/>
          </p:cNvSpPr>
          <p:nvPr/>
        </p:nvSpPr>
        <p:spPr bwMode="auto">
          <a:xfrm>
            <a:off x="300037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59" name="Line 1047"/>
          <p:cNvSpPr>
            <a:spLocks noChangeShapeType="1"/>
          </p:cNvSpPr>
          <p:nvPr/>
        </p:nvSpPr>
        <p:spPr bwMode="auto">
          <a:xfrm>
            <a:off x="342900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0" name="Line 1048"/>
          <p:cNvSpPr>
            <a:spLocks noChangeShapeType="1"/>
          </p:cNvSpPr>
          <p:nvPr/>
        </p:nvSpPr>
        <p:spPr bwMode="auto">
          <a:xfrm>
            <a:off x="385762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1" name="Line 1049"/>
          <p:cNvSpPr>
            <a:spLocks noChangeShapeType="1"/>
          </p:cNvSpPr>
          <p:nvPr/>
        </p:nvSpPr>
        <p:spPr bwMode="auto">
          <a:xfrm>
            <a:off x="4371975" y="5792788"/>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2" name="Line 1050"/>
          <p:cNvSpPr>
            <a:spLocks noChangeShapeType="1"/>
          </p:cNvSpPr>
          <p:nvPr/>
        </p:nvSpPr>
        <p:spPr bwMode="auto">
          <a:xfrm>
            <a:off x="642937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3" name="Line 1051"/>
          <p:cNvSpPr>
            <a:spLocks noChangeShapeType="1"/>
          </p:cNvSpPr>
          <p:nvPr/>
        </p:nvSpPr>
        <p:spPr bwMode="auto">
          <a:xfrm>
            <a:off x="600075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4" name="Line 1052"/>
          <p:cNvSpPr>
            <a:spLocks noChangeShapeType="1"/>
          </p:cNvSpPr>
          <p:nvPr/>
        </p:nvSpPr>
        <p:spPr bwMode="auto">
          <a:xfrm>
            <a:off x="557212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5" name="Line 1053"/>
          <p:cNvSpPr>
            <a:spLocks noChangeShapeType="1"/>
          </p:cNvSpPr>
          <p:nvPr/>
        </p:nvSpPr>
        <p:spPr bwMode="auto">
          <a:xfrm>
            <a:off x="514350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6" name="Line 1054"/>
          <p:cNvSpPr>
            <a:spLocks noChangeShapeType="1"/>
          </p:cNvSpPr>
          <p:nvPr/>
        </p:nvSpPr>
        <p:spPr bwMode="auto">
          <a:xfrm>
            <a:off x="471487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7" name="Line 1055"/>
          <p:cNvSpPr>
            <a:spLocks noChangeShapeType="1"/>
          </p:cNvSpPr>
          <p:nvPr/>
        </p:nvSpPr>
        <p:spPr bwMode="auto">
          <a:xfrm>
            <a:off x="257175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8" name="Line 1056"/>
          <p:cNvSpPr>
            <a:spLocks noChangeShapeType="1"/>
          </p:cNvSpPr>
          <p:nvPr/>
        </p:nvSpPr>
        <p:spPr bwMode="auto">
          <a:xfrm>
            <a:off x="685800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69" name="Line 1057"/>
          <p:cNvSpPr>
            <a:spLocks noChangeShapeType="1"/>
          </p:cNvSpPr>
          <p:nvPr/>
        </p:nvSpPr>
        <p:spPr bwMode="auto">
          <a:xfrm>
            <a:off x="805815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70" name="Line 1058"/>
          <p:cNvSpPr>
            <a:spLocks noChangeShapeType="1"/>
          </p:cNvSpPr>
          <p:nvPr/>
        </p:nvSpPr>
        <p:spPr bwMode="auto">
          <a:xfrm>
            <a:off x="762952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71" name="Line 1059"/>
          <p:cNvSpPr>
            <a:spLocks noChangeShapeType="1"/>
          </p:cNvSpPr>
          <p:nvPr/>
        </p:nvSpPr>
        <p:spPr bwMode="auto">
          <a:xfrm>
            <a:off x="728662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72" name="Line 1060"/>
          <p:cNvSpPr>
            <a:spLocks noChangeShapeType="1"/>
          </p:cNvSpPr>
          <p:nvPr/>
        </p:nvSpPr>
        <p:spPr bwMode="auto">
          <a:xfrm>
            <a:off x="8486775"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73" name="Line 1061"/>
          <p:cNvSpPr>
            <a:spLocks noChangeShapeType="1"/>
          </p:cNvSpPr>
          <p:nvPr/>
        </p:nvSpPr>
        <p:spPr bwMode="auto">
          <a:xfrm>
            <a:off x="891540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74" name="Line 1062"/>
          <p:cNvSpPr>
            <a:spLocks noChangeShapeType="1"/>
          </p:cNvSpPr>
          <p:nvPr/>
        </p:nvSpPr>
        <p:spPr bwMode="auto">
          <a:xfrm>
            <a:off x="9429750" y="5791200"/>
            <a:ext cx="0" cy="152400"/>
          </a:xfrm>
          <a:prstGeom prst="line">
            <a:avLst/>
          </a:prstGeom>
          <a:noFill/>
          <a:ln w="12700">
            <a:solidFill>
              <a:schemeClr val="tx1"/>
            </a:solidFill>
            <a:round/>
            <a:headEnd type="none" w="sm" len="sm"/>
            <a:tailEnd type="none" w="sm" len="sm"/>
          </a:ln>
        </p:spPr>
        <p:txBody>
          <a:bodyPr/>
          <a:lstStyle/>
          <a:p>
            <a:endParaRPr lang="en-US"/>
          </a:p>
        </p:txBody>
      </p:sp>
      <p:sp>
        <p:nvSpPr>
          <p:cNvPr id="39975" name="Rectangle 1063"/>
          <p:cNvSpPr>
            <a:spLocks noChangeArrowheads="1"/>
          </p:cNvSpPr>
          <p:nvPr/>
        </p:nvSpPr>
        <p:spPr bwMode="auto">
          <a:xfrm>
            <a:off x="9240838" y="5973763"/>
            <a:ext cx="442912" cy="400050"/>
          </a:xfrm>
          <a:prstGeom prst="rect">
            <a:avLst/>
          </a:prstGeom>
          <a:noFill/>
          <a:ln w="9525">
            <a:noFill/>
            <a:miter lim="800000"/>
            <a:headEnd/>
            <a:tailEnd/>
          </a:ln>
        </p:spPr>
        <p:txBody>
          <a:bodyPr wrap="none" lIns="92075" tIns="46038" rIns="92075" bIns="46038">
            <a:spAutoFit/>
          </a:bodyPr>
          <a:lstStyle/>
          <a:p>
            <a:pPr defTabSz="762000"/>
            <a:r>
              <a:rPr lang="fr-FR" sz="2000" b="1" i="1">
                <a:solidFill>
                  <a:srgbClr val="C00000"/>
                </a:solidFill>
              </a:rPr>
              <a:t>80</a:t>
            </a:r>
          </a:p>
        </p:txBody>
      </p:sp>
      <p:sp>
        <p:nvSpPr>
          <p:cNvPr id="39976" name="Rectangle 1064"/>
          <p:cNvSpPr>
            <a:spLocks noChangeArrowheads="1"/>
          </p:cNvSpPr>
          <p:nvPr/>
        </p:nvSpPr>
        <p:spPr bwMode="auto">
          <a:xfrm>
            <a:off x="4868863" y="5973763"/>
            <a:ext cx="442912" cy="400050"/>
          </a:xfrm>
          <a:prstGeom prst="rect">
            <a:avLst/>
          </a:prstGeom>
          <a:noFill/>
          <a:ln w="9525">
            <a:noFill/>
            <a:miter lim="800000"/>
            <a:headEnd/>
            <a:tailEnd/>
          </a:ln>
        </p:spPr>
        <p:txBody>
          <a:bodyPr wrap="none" lIns="92075" tIns="46038" rIns="92075" bIns="46038">
            <a:spAutoFit/>
          </a:bodyPr>
          <a:lstStyle/>
          <a:p>
            <a:pPr defTabSz="762000"/>
            <a:r>
              <a:rPr lang="fr-FR" sz="2000" b="1" i="1">
                <a:solidFill>
                  <a:srgbClr val="C00000"/>
                </a:solidFill>
              </a:rPr>
              <a:t>40</a:t>
            </a:r>
          </a:p>
        </p:txBody>
      </p:sp>
      <p:sp>
        <p:nvSpPr>
          <p:cNvPr id="39977" name="Rectangle 1065"/>
          <p:cNvSpPr>
            <a:spLocks noChangeArrowheads="1"/>
          </p:cNvSpPr>
          <p:nvPr/>
        </p:nvSpPr>
        <p:spPr bwMode="auto">
          <a:xfrm>
            <a:off x="2811463" y="5973763"/>
            <a:ext cx="442912" cy="400050"/>
          </a:xfrm>
          <a:prstGeom prst="rect">
            <a:avLst/>
          </a:prstGeom>
          <a:noFill/>
          <a:ln w="9525">
            <a:noFill/>
            <a:miter lim="800000"/>
            <a:headEnd/>
            <a:tailEnd/>
          </a:ln>
        </p:spPr>
        <p:txBody>
          <a:bodyPr wrap="none" lIns="92075" tIns="46038" rIns="92075" bIns="46038">
            <a:spAutoFit/>
          </a:bodyPr>
          <a:lstStyle/>
          <a:p>
            <a:pPr defTabSz="762000"/>
            <a:r>
              <a:rPr lang="fr-FR" sz="2000" b="1" i="1">
                <a:solidFill>
                  <a:srgbClr val="C00000"/>
                </a:solidFill>
              </a:rPr>
              <a:t>20</a:t>
            </a:r>
          </a:p>
        </p:txBody>
      </p:sp>
      <p:sp>
        <p:nvSpPr>
          <p:cNvPr id="39978" name="Rectangle 1066"/>
          <p:cNvSpPr>
            <a:spLocks noChangeArrowheads="1"/>
          </p:cNvSpPr>
          <p:nvPr/>
        </p:nvSpPr>
        <p:spPr bwMode="auto">
          <a:xfrm>
            <a:off x="7011988" y="5973763"/>
            <a:ext cx="492125" cy="396875"/>
          </a:xfrm>
          <a:prstGeom prst="rect">
            <a:avLst/>
          </a:prstGeom>
          <a:noFill/>
          <a:ln w="9525">
            <a:noFill/>
            <a:miter lim="800000"/>
            <a:headEnd/>
            <a:tailEnd/>
          </a:ln>
        </p:spPr>
        <p:txBody>
          <a:bodyPr wrap="none" lIns="92075" tIns="46038" rIns="92075" bIns="46038">
            <a:spAutoFit/>
          </a:bodyPr>
          <a:lstStyle/>
          <a:p>
            <a:pPr defTabSz="762000"/>
            <a:r>
              <a:rPr lang="fr-FR" sz="2000" b="1" i="1"/>
              <a:t>60</a:t>
            </a:r>
          </a:p>
        </p:txBody>
      </p:sp>
      <p:sp>
        <p:nvSpPr>
          <p:cNvPr id="39979" name="Rectangle 1067"/>
          <p:cNvSpPr>
            <a:spLocks noChangeArrowheads="1"/>
          </p:cNvSpPr>
          <p:nvPr/>
        </p:nvSpPr>
        <p:spPr bwMode="auto">
          <a:xfrm>
            <a:off x="1697038" y="5973763"/>
            <a:ext cx="442912" cy="400050"/>
          </a:xfrm>
          <a:prstGeom prst="rect">
            <a:avLst/>
          </a:prstGeom>
          <a:noFill/>
          <a:ln w="9525">
            <a:noFill/>
            <a:miter lim="800000"/>
            <a:headEnd/>
            <a:tailEnd/>
          </a:ln>
        </p:spPr>
        <p:txBody>
          <a:bodyPr wrap="none" lIns="92075" tIns="46038" rIns="92075" bIns="46038">
            <a:spAutoFit/>
          </a:bodyPr>
          <a:lstStyle/>
          <a:p>
            <a:pPr defTabSz="762000"/>
            <a:r>
              <a:rPr lang="fr-FR" sz="2000" b="1" i="1">
                <a:solidFill>
                  <a:srgbClr val="C00000"/>
                </a:solidFill>
              </a:rPr>
              <a:t>10</a:t>
            </a:r>
          </a:p>
        </p:txBody>
      </p:sp>
      <p:sp>
        <p:nvSpPr>
          <p:cNvPr id="39980" name="Line 1068"/>
          <p:cNvSpPr>
            <a:spLocks noChangeShapeType="1"/>
          </p:cNvSpPr>
          <p:nvPr/>
        </p:nvSpPr>
        <p:spPr bwMode="auto">
          <a:xfrm flipV="1">
            <a:off x="3343275" y="3276600"/>
            <a:ext cx="1800225" cy="533400"/>
          </a:xfrm>
          <a:prstGeom prst="line">
            <a:avLst/>
          </a:prstGeom>
          <a:noFill/>
          <a:ln w="50800">
            <a:solidFill>
              <a:schemeClr val="accent2"/>
            </a:solidFill>
            <a:round/>
            <a:headEnd type="none" w="sm" len="sm"/>
            <a:tailEnd type="none" w="sm" len="sm"/>
          </a:ln>
        </p:spPr>
        <p:txBody>
          <a:bodyPr/>
          <a:lstStyle/>
          <a:p>
            <a:endParaRPr lang="en-US"/>
          </a:p>
        </p:txBody>
      </p:sp>
      <p:sp>
        <p:nvSpPr>
          <p:cNvPr id="39981" name="Line 1069"/>
          <p:cNvSpPr>
            <a:spLocks noChangeShapeType="1"/>
          </p:cNvSpPr>
          <p:nvPr/>
        </p:nvSpPr>
        <p:spPr bwMode="auto">
          <a:xfrm>
            <a:off x="5057775" y="3276600"/>
            <a:ext cx="942975" cy="685800"/>
          </a:xfrm>
          <a:prstGeom prst="line">
            <a:avLst/>
          </a:prstGeom>
          <a:noFill/>
          <a:ln w="50800">
            <a:solidFill>
              <a:schemeClr val="accent2"/>
            </a:solidFill>
            <a:round/>
            <a:headEnd type="none" w="sm" len="sm"/>
            <a:tailEnd type="none" w="sm" len="sm"/>
          </a:ln>
        </p:spPr>
        <p:txBody>
          <a:bodyPr/>
          <a:lstStyle/>
          <a:p>
            <a:endParaRPr lang="en-US"/>
          </a:p>
        </p:txBody>
      </p:sp>
      <p:sp>
        <p:nvSpPr>
          <p:cNvPr id="39982" name="Arc 1070"/>
          <p:cNvSpPr>
            <a:spLocks/>
          </p:cNvSpPr>
          <p:nvPr/>
        </p:nvSpPr>
        <p:spPr bwMode="auto">
          <a:xfrm>
            <a:off x="6000750" y="2895600"/>
            <a:ext cx="1800225" cy="1066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accent2"/>
            </a:solidFill>
            <a:round/>
            <a:headEnd type="none" w="sm" len="sm"/>
            <a:tailEnd type="none" w="sm" len="sm"/>
          </a:ln>
        </p:spPr>
        <p:txBody>
          <a:bodyPr/>
          <a:lstStyle/>
          <a:p>
            <a:endParaRPr lang="en-US"/>
          </a:p>
        </p:txBody>
      </p:sp>
      <p:sp>
        <p:nvSpPr>
          <p:cNvPr id="39983" name="Arc 1071"/>
          <p:cNvSpPr>
            <a:spLocks/>
          </p:cNvSpPr>
          <p:nvPr/>
        </p:nvSpPr>
        <p:spPr bwMode="auto">
          <a:xfrm>
            <a:off x="7804150" y="2136775"/>
            <a:ext cx="1200150" cy="7620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5"/>
                </a:moveTo>
                <a:cubicBezTo>
                  <a:pt x="24" y="9655"/>
                  <a:pt x="9668" y="17"/>
                  <a:pt x="21568" y="0"/>
                </a:cubicBezTo>
              </a:path>
              <a:path w="21600" h="21600" stroke="0" extrusionOk="0">
                <a:moveTo>
                  <a:pt x="0" y="21555"/>
                </a:moveTo>
                <a:cubicBezTo>
                  <a:pt x="24" y="9655"/>
                  <a:pt x="9668" y="17"/>
                  <a:pt x="21568" y="0"/>
                </a:cubicBezTo>
                <a:lnTo>
                  <a:pt x="21600" y="21600"/>
                </a:lnTo>
                <a:close/>
              </a:path>
            </a:pathLst>
          </a:custGeom>
          <a:noFill/>
          <a:ln w="50800" cap="rnd">
            <a:solidFill>
              <a:schemeClr val="accent2"/>
            </a:solidFill>
            <a:round/>
            <a:headEnd type="none" w="sm" len="sm"/>
            <a:tailEnd type="none" w="sm" len="sm"/>
          </a:ln>
        </p:spPr>
        <p:txBody>
          <a:bodyPr/>
          <a:lstStyle/>
          <a:p>
            <a:endParaRPr lang="en-US"/>
          </a:p>
        </p:txBody>
      </p:sp>
      <p:sp>
        <p:nvSpPr>
          <p:cNvPr id="39984" name="Arc 1072"/>
          <p:cNvSpPr>
            <a:spLocks/>
          </p:cNvSpPr>
          <p:nvPr/>
        </p:nvSpPr>
        <p:spPr bwMode="auto">
          <a:xfrm>
            <a:off x="3000375" y="4803775"/>
            <a:ext cx="1514475" cy="762000"/>
          </a:xfrm>
          <a:custGeom>
            <a:avLst/>
            <a:gdLst>
              <a:gd name="T0" fmla="*/ 0 w 27249"/>
              <a:gd name="T1" fmla="*/ 2147483647 h 21600"/>
              <a:gd name="T2" fmla="*/ 2147483647 w 27249"/>
              <a:gd name="T3" fmla="*/ 2147483647 h 21600"/>
              <a:gd name="T4" fmla="*/ 2147483647 w 27249"/>
              <a:gd name="T5" fmla="*/ 2147483647 h 21600"/>
              <a:gd name="T6" fmla="*/ 0 60000 65536"/>
              <a:gd name="T7" fmla="*/ 0 60000 65536"/>
              <a:gd name="T8" fmla="*/ 0 60000 65536"/>
              <a:gd name="T9" fmla="*/ 0 w 27249"/>
              <a:gd name="T10" fmla="*/ 0 h 21600"/>
              <a:gd name="T11" fmla="*/ 27249 w 27249"/>
              <a:gd name="T12" fmla="*/ 21600 h 21600"/>
            </a:gdLst>
            <a:ahLst/>
            <a:cxnLst>
              <a:cxn ang="T6">
                <a:pos x="T0" y="T1"/>
              </a:cxn>
              <a:cxn ang="T7">
                <a:pos x="T2" y="T3"/>
              </a:cxn>
              <a:cxn ang="T8">
                <a:pos x="T4" y="T5"/>
              </a:cxn>
            </a:cxnLst>
            <a:rect l="T9" t="T10" r="T11" b="T12"/>
            <a:pathLst>
              <a:path w="27249" h="21600" fill="none" extrusionOk="0">
                <a:moveTo>
                  <a:pt x="0" y="21555"/>
                </a:moveTo>
                <a:cubicBezTo>
                  <a:pt x="24" y="9643"/>
                  <a:pt x="9688" y="-1"/>
                  <a:pt x="21600" y="0"/>
                </a:cubicBezTo>
                <a:cubicBezTo>
                  <a:pt x="23507" y="0"/>
                  <a:pt x="25407" y="252"/>
                  <a:pt x="27249" y="751"/>
                </a:cubicBezTo>
              </a:path>
              <a:path w="27249" h="21600" stroke="0" extrusionOk="0">
                <a:moveTo>
                  <a:pt x="0" y="21555"/>
                </a:moveTo>
                <a:cubicBezTo>
                  <a:pt x="24" y="9643"/>
                  <a:pt x="9688" y="-1"/>
                  <a:pt x="21600" y="0"/>
                </a:cubicBezTo>
                <a:cubicBezTo>
                  <a:pt x="23507" y="0"/>
                  <a:pt x="25407" y="252"/>
                  <a:pt x="27249" y="751"/>
                </a:cubicBezTo>
                <a:lnTo>
                  <a:pt x="21600" y="21600"/>
                </a:lnTo>
                <a:close/>
              </a:path>
            </a:pathLst>
          </a:custGeom>
          <a:noFill/>
          <a:ln w="50800" cap="rnd">
            <a:solidFill>
              <a:schemeClr val="tx1"/>
            </a:solidFill>
            <a:round/>
            <a:headEnd type="none" w="sm" len="sm"/>
            <a:tailEnd type="none" w="sm" len="sm"/>
          </a:ln>
        </p:spPr>
        <p:txBody>
          <a:bodyPr/>
          <a:lstStyle/>
          <a:p>
            <a:endParaRPr lang="en-US"/>
          </a:p>
        </p:txBody>
      </p:sp>
      <p:sp>
        <p:nvSpPr>
          <p:cNvPr id="39985" name="Arc 1073"/>
          <p:cNvSpPr>
            <a:spLocks/>
          </p:cNvSpPr>
          <p:nvPr/>
        </p:nvSpPr>
        <p:spPr bwMode="auto">
          <a:xfrm>
            <a:off x="4457700" y="4116388"/>
            <a:ext cx="2571750" cy="687387"/>
          </a:xfrm>
          <a:custGeom>
            <a:avLst/>
            <a:gdLst>
              <a:gd name="T0" fmla="*/ 2147483647 w 21600"/>
              <a:gd name="T1" fmla="*/ 0 h 22163"/>
              <a:gd name="T2" fmla="*/ 0 w 21600"/>
              <a:gd name="T3" fmla="*/ 2147483647 h 22163"/>
              <a:gd name="T4" fmla="*/ 0 w 21600"/>
              <a:gd name="T5" fmla="*/ 2147483647 h 22163"/>
              <a:gd name="T6" fmla="*/ 0 60000 65536"/>
              <a:gd name="T7" fmla="*/ 0 60000 65536"/>
              <a:gd name="T8" fmla="*/ 0 60000 65536"/>
              <a:gd name="T9" fmla="*/ 0 w 21600"/>
              <a:gd name="T10" fmla="*/ 0 h 22163"/>
              <a:gd name="T11" fmla="*/ 21600 w 21600"/>
              <a:gd name="T12" fmla="*/ 22163 h 22163"/>
            </a:gdLst>
            <a:ahLst/>
            <a:cxnLst>
              <a:cxn ang="T6">
                <a:pos x="T0" y="T1"/>
              </a:cxn>
              <a:cxn ang="T7">
                <a:pos x="T2" y="T3"/>
              </a:cxn>
              <a:cxn ang="T8">
                <a:pos x="T4" y="T5"/>
              </a:cxn>
            </a:cxnLst>
            <a:rect l="T9" t="T10" r="T11" b="T12"/>
            <a:pathLst>
              <a:path w="21600" h="22163" fill="none" extrusionOk="0">
                <a:moveTo>
                  <a:pt x="21592" y="0"/>
                </a:moveTo>
                <a:cubicBezTo>
                  <a:pt x="21597" y="187"/>
                  <a:pt x="21600" y="375"/>
                  <a:pt x="21600" y="563"/>
                </a:cubicBezTo>
                <a:cubicBezTo>
                  <a:pt x="21600" y="12492"/>
                  <a:pt x="11929" y="22162"/>
                  <a:pt x="0" y="22163"/>
                </a:cubicBezTo>
              </a:path>
              <a:path w="21600" h="22163" stroke="0" extrusionOk="0">
                <a:moveTo>
                  <a:pt x="21592" y="0"/>
                </a:moveTo>
                <a:cubicBezTo>
                  <a:pt x="21597" y="187"/>
                  <a:pt x="21600" y="375"/>
                  <a:pt x="21600" y="563"/>
                </a:cubicBezTo>
                <a:cubicBezTo>
                  <a:pt x="21600" y="12492"/>
                  <a:pt x="11929" y="22162"/>
                  <a:pt x="0" y="22163"/>
                </a:cubicBezTo>
                <a:lnTo>
                  <a:pt x="0" y="563"/>
                </a:lnTo>
                <a:close/>
              </a:path>
            </a:pathLst>
          </a:custGeom>
          <a:noFill/>
          <a:ln w="50800" cap="rnd">
            <a:solidFill>
              <a:schemeClr val="tx1"/>
            </a:solidFill>
            <a:round/>
            <a:headEnd type="none" w="sm" len="sm"/>
            <a:tailEnd type="none" w="sm" len="sm"/>
          </a:ln>
        </p:spPr>
        <p:txBody>
          <a:bodyPr/>
          <a:lstStyle/>
          <a:p>
            <a:endParaRPr lang="en-US"/>
          </a:p>
        </p:txBody>
      </p:sp>
      <p:sp>
        <p:nvSpPr>
          <p:cNvPr id="39986" name="Arc 1074"/>
          <p:cNvSpPr>
            <a:spLocks/>
          </p:cNvSpPr>
          <p:nvPr/>
        </p:nvSpPr>
        <p:spPr bwMode="auto">
          <a:xfrm>
            <a:off x="7029450" y="3965575"/>
            <a:ext cx="2090738" cy="228600"/>
          </a:xfrm>
          <a:custGeom>
            <a:avLst/>
            <a:gdLst>
              <a:gd name="T0" fmla="*/ 0 w 22907"/>
              <a:gd name="T1" fmla="*/ 2147483647 h 21600"/>
              <a:gd name="T2" fmla="*/ 2147483647 w 22907"/>
              <a:gd name="T3" fmla="*/ 2147483647 h 21600"/>
              <a:gd name="T4" fmla="*/ 2147483647 w 22907"/>
              <a:gd name="T5" fmla="*/ 2147483647 h 21600"/>
              <a:gd name="T6" fmla="*/ 0 60000 65536"/>
              <a:gd name="T7" fmla="*/ 0 60000 65536"/>
              <a:gd name="T8" fmla="*/ 0 60000 65536"/>
              <a:gd name="T9" fmla="*/ 0 w 22907"/>
              <a:gd name="T10" fmla="*/ 0 h 21600"/>
              <a:gd name="T11" fmla="*/ 22907 w 22907"/>
              <a:gd name="T12" fmla="*/ 21600 h 21600"/>
            </a:gdLst>
            <a:ahLst/>
            <a:cxnLst>
              <a:cxn ang="T6">
                <a:pos x="T0" y="T1"/>
              </a:cxn>
              <a:cxn ang="T7">
                <a:pos x="T2" y="T3"/>
              </a:cxn>
              <a:cxn ang="T8">
                <a:pos x="T4" y="T5"/>
              </a:cxn>
            </a:cxnLst>
            <a:rect l="T9" t="T10" r="T11" b="T12"/>
            <a:pathLst>
              <a:path w="22907" h="21600" fill="none" extrusionOk="0">
                <a:moveTo>
                  <a:pt x="-1" y="21449"/>
                </a:moveTo>
                <a:cubicBezTo>
                  <a:pt x="81" y="9579"/>
                  <a:pt x="9728" y="-1"/>
                  <a:pt x="21599" y="0"/>
                </a:cubicBezTo>
                <a:cubicBezTo>
                  <a:pt x="22035" y="0"/>
                  <a:pt x="22471" y="13"/>
                  <a:pt x="22907" y="39"/>
                </a:cubicBezTo>
              </a:path>
              <a:path w="22907" h="21600" stroke="0" extrusionOk="0">
                <a:moveTo>
                  <a:pt x="-1" y="21449"/>
                </a:moveTo>
                <a:cubicBezTo>
                  <a:pt x="81" y="9579"/>
                  <a:pt x="9728" y="-1"/>
                  <a:pt x="21599" y="0"/>
                </a:cubicBezTo>
                <a:cubicBezTo>
                  <a:pt x="22035" y="0"/>
                  <a:pt x="22471" y="13"/>
                  <a:pt x="22907" y="39"/>
                </a:cubicBezTo>
                <a:lnTo>
                  <a:pt x="21599" y="21600"/>
                </a:lnTo>
                <a:close/>
              </a:path>
            </a:pathLst>
          </a:custGeom>
          <a:noFill/>
          <a:ln w="50800" cap="rnd">
            <a:solidFill>
              <a:schemeClr val="tx1"/>
            </a:solidFill>
            <a:round/>
            <a:headEnd type="none" w="sm" len="sm"/>
            <a:tailEnd type="none" w="sm" len="sm"/>
          </a:ln>
        </p:spPr>
        <p:txBody>
          <a:bodyPr/>
          <a:lstStyle/>
          <a:p>
            <a:endParaRPr lang="en-US"/>
          </a:p>
        </p:txBody>
      </p:sp>
      <p:sp>
        <p:nvSpPr>
          <p:cNvPr id="39987" name="Rectangle 1075"/>
          <p:cNvSpPr>
            <a:spLocks noChangeArrowheads="1"/>
          </p:cNvSpPr>
          <p:nvPr/>
        </p:nvSpPr>
        <p:spPr bwMode="auto">
          <a:xfrm>
            <a:off x="8686800" y="5410200"/>
            <a:ext cx="1241425" cy="400050"/>
          </a:xfrm>
          <a:prstGeom prst="rect">
            <a:avLst/>
          </a:prstGeom>
          <a:noFill/>
          <a:ln w="9525">
            <a:noFill/>
            <a:miter lim="800000"/>
            <a:headEnd/>
            <a:tailEnd/>
          </a:ln>
        </p:spPr>
        <p:txBody>
          <a:bodyPr wrap="none" lIns="92075" tIns="46038" rIns="92075" bIns="46038">
            <a:spAutoFit/>
          </a:bodyPr>
          <a:lstStyle/>
          <a:p>
            <a:pPr defTabSz="762000"/>
            <a:r>
              <a:rPr lang="fr-FR" sz="2000" b="1" i="1">
                <a:solidFill>
                  <a:srgbClr val="000099"/>
                </a:solidFill>
              </a:rPr>
              <a:t>Nb. hours</a:t>
            </a:r>
          </a:p>
        </p:txBody>
      </p:sp>
      <p:sp>
        <p:nvSpPr>
          <p:cNvPr id="39988" name="Rectangle 1076"/>
          <p:cNvSpPr>
            <a:spLocks noChangeArrowheads="1"/>
          </p:cNvSpPr>
          <p:nvPr/>
        </p:nvSpPr>
        <p:spPr bwMode="auto">
          <a:xfrm>
            <a:off x="1182688" y="1119188"/>
            <a:ext cx="2044700" cy="366712"/>
          </a:xfrm>
          <a:prstGeom prst="rect">
            <a:avLst/>
          </a:prstGeom>
          <a:noFill/>
          <a:ln w="9525">
            <a:noFill/>
            <a:miter lim="800000"/>
            <a:headEnd/>
            <a:tailEnd/>
          </a:ln>
        </p:spPr>
        <p:txBody>
          <a:bodyPr wrap="none" lIns="92075" tIns="46038" rIns="92075" bIns="46038">
            <a:spAutoFit/>
          </a:bodyPr>
          <a:lstStyle/>
          <a:p>
            <a:pPr defTabSz="762000"/>
            <a:r>
              <a:rPr lang="fr-FR" sz="1800" b="1">
                <a:solidFill>
                  <a:srgbClr val="CC3300"/>
                </a:solidFill>
              </a:rPr>
              <a:t>Specific knowledge</a:t>
            </a:r>
          </a:p>
        </p:txBody>
      </p:sp>
      <p:sp>
        <p:nvSpPr>
          <p:cNvPr id="39989" name="Rectangle 1077"/>
          <p:cNvSpPr>
            <a:spLocks noChangeArrowheads="1"/>
          </p:cNvSpPr>
          <p:nvPr/>
        </p:nvSpPr>
        <p:spPr bwMode="auto">
          <a:xfrm>
            <a:off x="5726113" y="1195388"/>
            <a:ext cx="3617912" cy="366712"/>
          </a:xfrm>
          <a:prstGeom prst="rect">
            <a:avLst/>
          </a:prstGeom>
          <a:noFill/>
          <a:ln w="9525">
            <a:noFill/>
            <a:miter lim="800000"/>
            <a:headEnd/>
            <a:tailEnd/>
          </a:ln>
        </p:spPr>
        <p:txBody>
          <a:bodyPr lIns="92075" tIns="46038" rIns="92075" bIns="46038">
            <a:spAutoFit/>
          </a:bodyPr>
          <a:lstStyle/>
          <a:p>
            <a:pPr defTabSz="762000"/>
            <a:r>
              <a:rPr lang="fr-FR" sz="1800" b="1">
                <a:solidFill>
                  <a:srgbClr val="00CC00"/>
                </a:solidFill>
              </a:rPr>
              <a:t>Non specific knowledge</a:t>
            </a:r>
          </a:p>
        </p:txBody>
      </p:sp>
      <p:sp>
        <p:nvSpPr>
          <p:cNvPr id="39990" name="Rectangle 1078"/>
          <p:cNvSpPr>
            <a:spLocks noChangeArrowheads="1"/>
          </p:cNvSpPr>
          <p:nvPr/>
        </p:nvSpPr>
        <p:spPr bwMode="auto">
          <a:xfrm>
            <a:off x="5811838" y="3176588"/>
            <a:ext cx="3617912" cy="366712"/>
          </a:xfrm>
          <a:prstGeom prst="rect">
            <a:avLst/>
          </a:prstGeom>
          <a:noFill/>
          <a:ln w="9525">
            <a:noFill/>
            <a:miter lim="800000"/>
            <a:headEnd/>
            <a:tailEnd/>
          </a:ln>
        </p:spPr>
        <p:txBody>
          <a:bodyPr lIns="92075" tIns="46038" rIns="92075" bIns="46038">
            <a:spAutoFit/>
          </a:bodyPr>
          <a:lstStyle/>
          <a:p>
            <a:pPr defTabSz="762000"/>
            <a:r>
              <a:rPr lang="fr-FR" sz="1800" b="1">
                <a:solidFill>
                  <a:schemeClr val="accent2"/>
                </a:solidFill>
              </a:rPr>
              <a:t>Behaviour</a:t>
            </a:r>
          </a:p>
        </p:txBody>
      </p:sp>
      <p:sp>
        <p:nvSpPr>
          <p:cNvPr id="39991" name="Rectangle 1079"/>
          <p:cNvSpPr>
            <a:spLocks noChangeArrowheads="1"/>
          </p:cNvSpPr>
          <p:nvPr/>
        </p:nvSpPr>
        <p:spPr bwMode="auto">
          <a:xfrm>
            <a:off x="7269163" y="4191000"/>
            <a:ext cx="1817687" cy="366713"/>
          </a:xfrm>
          <a:prstGeom prst="rect">
            <a:avLst/>
          </a:prstGeom>
          <a:noFill/>
          <a:ln w="9525">
            <a:noFill/>
            <a:miter lim="800000"/>
            <a:headEnd/>
            <a:tailEnd/>
          </a:ln>
        </p:spPr>
        <p:txBody>
          <a:bodyPr lIns="92075" tIns="46038" rIns="92075" bIns="46038">
            <a:spAutoFit/>
          </a:bodyPr>
          <a:lstStyle/>
          <a:p>
            <a:pPr defTabSz="762000"/>
            <a:r>
              <a:rPr lang="fr-FR" sz="1800" b="1"/>
              <a:t>attitudes</a:t>
            </a:r>
          </a:p>
        </p:txBody>
      </p:sp>
      <p:sp>
        <p:nvSpPr>
          <p:cNvPr id="39992" name="Rectangle 1080"/>
          <p:cNvSpPr>
            <a:spLocks noChangeArrowheads="1"/>
          </p:cNvSpPr>
          <p:nvPr/>
        </p:nvSpPr>
        <p:spPr bwMode="auto">
          <a:xfrm rot="-5400000">
            <a:off x="-275431" y="2645569"/>
            <a:ext cx="1385888" cy="400050"/>
          </a:xfrm>
          <a:prstGeom prst="rect">
            <a:avLst/>
          </a:prstGeom>
          <a:noFill/>
          <a:ln w="9525">
            <a:noFill/>
            <a:miter lim="800000"/>
            <a:headEnd/>
            <a:tailEnd/>
          </a:ln>
        </p:spPr>
        <p:txBody>
          <a:bodyPr wrap="none" lIns="92075" tIns="46038" rIns="92075" bIns="46038">
            <a:spAutoFit/>
          </a:bodyPr>
          <a:lstStyle/>
          <a:p>
            <a:pPr defTabSz="762000"/>
            <a:r>
              <a:rPr lang="fr-FR" sz="2000" b="1">
                <a:solidFill>
                  <a:srgbClr val="000099"/>
                </a:solidFill>
              </a:rPr>
              <a:t>Size effects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7036" y="476672"/>
            <a:ext cx="8600628" cy="1143000"/>
          </a:xfrm>
        </p:spPr>
        <p:txBody>
          <a:bodyPr/>
          <a:lstStyle/>
          <a:p>
            <a:r>
              <a:rPr lang="fr-CH" dirty="0" err="1" smtClean="0"/>
              <a:t>Specific</a:t>
            </a:r>
            <a:r>
              <a:rPr lang="fr-CH" dirty="0" smtClean="0"/>
              <a:t> programs: substance use</a:t>
            </a:r>
            <a:endParaRPr lang="fr-CH" dirty="0"/>
          </a:p>
        </p:txBody>
      </p:sp>
      <p:sp>
        <p:nvSpPr>
          <p:cNvPr id="3" name="Espace réservé du contenu 2"/>
          <p:cNvSpPr>
            <a:spLocks noGrp="1"/>
          </p:cNvSpPr>
          <p:nvPr>
            <p:ph idx="1"/>
          </p:nvPr>
        </p:nvSpPr>
        <p:spPr/>
        <p:txBody>
          <a:bodyPr/>
          <a:lstStyle/>
          <a:p>
            <a:pPr marL="0" indent="0">
              <a:buNone/>
            </a:pPr>
            <a:r>
              <a:rPr lang="en-US" dirty="0" smtClean="0"/>
              <a:t>School </a:t>
            </a:r>
            <a:r>
              <a:rPr lang="en-US" dirty="0" err="1" smtClean="0"/>
              <a:t>programmes</a:t>
            </a:r>
            <a:r>
              <a:rPr lang="en-US" dirty="0" smtClean="0"/>
              <a:t> based on a combination of social competence and social influence approaches showed, on average, small but consistent protective effects in preventing drug use</a:t>
            </a:r>
          </a:p>
          <a:p>
            <a:pPr marL="0" indent="0">
              <a:buNone/>
            </a:pPr>
            <a:endParaRPr lang="en-US" dirty="0" smtClean="0"/>
          </a:p>
          <a:p>
            <a:pPr marL="0" indent="0">
              <a:buNone/>
            </a:pPr>
            <a:r>
              <a:rPr lang="fr-CH" sz="2000" dirty="0" smtClean="0">
                <a:solidFill>
                  <a:srgbClr val="000099"/>
                </a:solidFill>
              </a:rPr>
              <a:t>					</a:t>
            </a:r>
            <a:r>
              <a:rPr lang="fr-CH" sz="2000" dirty="0" err="1" smtClean="0">
                <a:solidFill>
                  <a:srgbClr val="000099"/>
                </a:solidFill>
              </a:rPr>
              <a:t>Faggiano</a:t>
            </a:r>
            <a:r>
              <a:rPr lang="fr-CH" sz="2000" dirty="0" smtClean="0">
                <a:solidFill>
                  <a:srgbClr val="000099"/>
                </a:solidFill>
              </a:rPr>
              <a:t> &amp; al Cochrane 2013</a:t>
            </a:r>
            <a:endParaRPr lang="fr-CH" sz="2000" dirty="0">
              <a:solidFill>
                <a:srgbClr val="0000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3505200"/>
            <a:ext cx="8743950" cy="1143000"/>
          </a:xfrm>
          <a:noFill/>
        </p:spPr>
        <p:txBody>
          <a:bodyPr/>
          <a:lstStyle/>
          <a:p>
            <a:pPr algn="just"/>
            <a:r>
              <a:rPr lang="en-US" sz="3200" smtClean="0">
                <a:solidFill>
                  <a:srgbClr val="000000"/>
                </a:solidFill>
              </a:rPr>
              <a:t>In the field of </a:t>
            </a:r>
            <a:r>
              <a:rPr lang="en-US" sz="3200" b="1" u="sng" smtClean="0">
                <a:solidFill>
                  <a:srgbClr val="000000"/>
                </a:solidFill>
              </a:rPr>
              <a:t>sexual behaviour</a:t>
            </a:r>
            <a:r>
              <a:rPr lang="en-US" sz="3200" smtClean="0">
                <a:solidFill>
                  <a:srgbClr val="000000"/>
                </a:solidFill>
              </a:rPr>
              <a:t>, various evaluations have  shown that sexual education does not increase the rate of adolescents becoming sexually active at any age and may even decrease it; Moreover, most of the studies do show a positive impact in the field of contraception and protection against STI’s	</a:t>
            </a:r>
            <a:r>
              <a:rPr lang="en-GB" sz="3200" smtClean="0">
                <a:solidFill>
                  <a:srgbClr val="000000"/>
                </a:solidFill>
              </a:rPr>
              <a:t/>
            </a:r>
            <a:br>
              <a:rPr lang="en-GB" sz="3200" smtClean="0">
                <a:solidFill>
                  <a:srgbClr val="000000"/>
                </a:solidFill>
              </a:rPr>
            </a:br>
            <a:r>
              <a:rPr lang="en-US" sz="3200" smtClean="0">
                <a:solidFill>
                  <a:srgbClr val="000000"/>
                </a:solidFill>
              </a:rPr>
              <a:t>	</a:t>
            </a:r>
          </a:p>
        </p:txBody>
      </p:sp>
      <p:sp>
        <p:nvSpPr>
          <p:cNvPr id="37891" name="Rectangle 4"/>
          <p:cNvSpPr>
            <a:spLocks noChangeArrowheads="1"/>
          </p:cNvSpPr>
          <p:nvPr/>
        </p:nvSpPr>
        <p:spPr bwMode="auto">
          <a:xfrm>
            <a:off x="4953000" y="6388100"/>
            <a:ext cx="5105400" cy="396875"/>
          </a:xfrm>
          <a:prstGeom prst="rect">
            <a:avLst/>
          </a:prstGeom>
          <a:noFill/>
          <a:ln w="9525">
            <a:noFill/>
            <a:miter lim="800000"/>
            <a:headEnd/>
            <a:tailEnd/>
          </a:ln>
        </p:spPr>
        <p:txBody>
          <a:bodyPr lIns="92075" tIns="46038" rIns="92075" bIns="46038">
            <a:spAutoFit/>
          </a:bodyPr>
          <a:lstStyle/>
          <a:p>
            <a:r>
              <a:rPr lang="en-US" sz="2000" b="1" i="1">
                <a:latin typeface="Arial" pitchFamily="34" charset="0"/>
              </a:rPr>
              <a:t>Kirby &amp; al, 2007, Oakley &amp; al, BMJ 1995</a:t>
            </a:r>
          </a:p>
        </p:txBody>
      </p:sp>
      <p:sp>
        <p:nvSpPr>
          <p:cNvPr id="37892" name="Rectangle 5"/>
          <p:cNvSpPr>
            <a:spLocks noChangeArrowheads="1"/>
          </p:cNvSpPr>
          <p:nvPr/>
        </p:nvSpPr>
        <p:spPr bwMode="auto">
          <a:xfrm>
            <a:off x="967036" y="332656"/>
            <a:ext cx="8258175" cy="914400"/>
          </a:xfrm>
          <a:prstGeom prst="rect">
            <a:avLst/>
          </a:prstGeom>
          <a:noFill/>
          <a:ln w="9525">
            <a:noFill/>
            <a:miter lim="800000"/>
            <a:headEnd/>
            <a:tailEnd/>
          </a:ln>
        </p:spPr>
        <p:txBody>
          <a:bodyPr lIns="92075" tIns="46038" rIns="92075" bIns="46038" anchor="ctr"/>
          <a:lstStyle/>
          <a:p>
            <a:pPr algn="ctr"/>
            <a:r>
              <a:rPr lang="en-GB" sz="4000" smtClean="0">
                <a:solidFill>
                  <a:srgbClr val="000099"/>
                </a:solidFill>
              </a:rPr>
              <a:t>Specific programs: sexual education</a:t>
            </a:r>
            <a:endParaRPr lang="en-GB" sz="4000">
              <a:solidFill>
                <a:srgbClr val="000099"/>
              </a:solidFill>
              <a:latin typeface="Arial" pitchFamily="34" charset="0"/>
            </a:endParaRPr>
          </a:p>
        </p:txBody>
      </p:sp>
      <p:sp>
        <p:nvSpPr>
          <p:cNvPr id="37893" name="ZoneTexte 4"/>
          <p:cNvSpPr txBox="1">
            <a:spLocks noChangeArrowheads="1"/>
          </p:cNvSpPr>
          <p:nvPr/>
        </p:nvSpPr>
        <p:spPr bwMode="auto">
          <a:xfrm>
            <a:off x="6615113" y="6165850"/>
            <a:ext cx="3713162" cy="460375"/>
          </a:xfrm>
          <a:prstGeom prst="rect">
            <a:avLst/>
          </a:prstGeom>
          <a:noFill/>
          <a:ln w="9525">
            <a:noFill/>
            <a:miter lim="800000"/>
            <a:headEnd/>
            <a:tailEnd/>
          </a:ln>
        </p:spPr>
        <p:txBody>
          <a:bodyPr wrap="none">
            <a:spAutoFit/>
          </a:bodyPr>
          <a:lstStyle/>
          <a:p>
            <a:r>
              <a:rPr lang="en-US" i="1">
                <a:solidFill>
                  <a:srgbClr val="000099"/>
                </a:solidFill>
              </a:rPr>
              <a:t>Kirby </a:t>
            </a:r>
            <a:r>
              <a:rPr lang="fr-CH" i="1">
                <a:solidFill>
                  <a:srgbClr val="000099"/>
                </a:solidFill>
              </a:rPr>
              <a:t>Adolesc Health. 2007 </a:t>
            </a:r>
            <a:endParaRPr lang="en-US" i="1">
              <a:solidFill>
                <a:srgbClr val="000099"/>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3020" y="1556792"/>
            <a:ext cx="8743950" cy="4876800"/>
          </a:xfrm>
        </p:spPr>
        <p:txBody>
          <a:bodyPr/>
          <a:lstStyle/>
          <a:p>
            <a:r>
              <a:rPr lang="en-US" sz="2400" dirty="0" smtClean="0"/>
              <a:t>Combination of educational and contraceptive interventions appears to reduce unintended pregnancy among adolescents.</a:t>
            </a:r>
            <a:br>
              <a:rPr lang="en-US" sz="2400" dirty="0" smtClean="0"/>
            </a:br>
            <a:r>
              <a:rPr lang="fr-CH" sz="1800" i="1" dirty="0" err="1" smtClean="0">
                <a:solidFill>
                  <a:srgbClr val="000099"/>
                </a:solidFill>
              </a:rPr>
              <a:t>Oringanje</a:t>
            </a:r>
            <a:r>
              <a:rPr lang="fr-CH" sz="1800" i="1" dirty="0" smtClean="0">
                <a:solidFill>
                  <a:srgbClr val="000099"/>
                </a:solidFill>
              </a:rPr>
              <a:t> &amp; al, Cochrane, 2008</a:t>
            </a:r>
            <a:br>
              <a:rPr lang="fr-CH" sz="1800" i="1" dirty="0" smtClean="0">
                <a:solidFill>
                  <a:srgbClr val="000099"/>
                </a:solidFill>
              </a:rPr>
            </a:br>
            <a:endParaRPr lang="fr-CH" sz="1800" i="1" dirty="0" smtClean="0">
              <a:solidFill>
                <a:srgbClr val="000099"/>
              </a:solidFill>
            </a:endParaRPr>
          </a:p>
          <a:p>
            <a:r>
              <a:rPr lang="en-US" sz="2400" dirty="0" smtClean="0"/>
              <a:t>Comprehensive Sex Education Is Effective, Does Not Promote Sexual Risks</a:t>
            </a:r>
            <a:r>
              <a:rPr lang="fr-CH" sz="2400" i="1" dirty="0" smtClean="0"/>
              <a:t/>
            </a:r>
            <a:br>
              <a:rPr lang="fr-CH" sz="2400" i="1" dirty="0" smtClean="0"/>
            </a:br>
            <a:r>
              <a:rPr lang="fr-CH" sz="1800" i="1" dirty="0" smtClean="0">
                <a:solidFill>
                  <a:srgbClr val="000099"/>
                </a:solidFill>
              </a:rPr>
              <a:t>McKeon, </a:t>
            </a:r>
            <a:r>
              <a:rPr lang="fr-CH" sz="1800" i="1" dirty="0" err="1" smtClean="0">
                <a:solidFill>
                  <a:srgbClr val="000099"/>
                </a:solidFill>
              </a:rPr>
              <a:t>Advocate</a:t>
            </a:r>
            <a:r>
              <a:rPr lang="fr-CH" sz="1800" i="1" dirty="0" smtClean="0">
                <a:solidFill>
                  <a:srgbClr val="000099"/>
                </a:solidFill>
              </a:rPr>
              <a:t> for </a:t>
            </a:r>
            <a:r>
              <a:rPr lang="fr-CH" sz="1800" i="1" dirty="0" err="1" smtClean="0">
                <a:solidFill>
                  <a:srgbClr val="000099"/>
                </a:solidFill>
              </a:rPr>
              <a:t>youth</a:t>
            </a:r>
            <a:r>
              <a:rPr lang="fr-CH" sz="1800" i="1" dirty="0" smtClean="0">
                <a:solidFill>
                  <a:srgbClr val="000099"/>
                </a:solidFill>
              </a:rPr>
              <a:t>, 2006</a:t>
            </a:r>
          </a:p>
          <a:p>
            <a:pPr>
              <a:buNone/>
            </a:pPr>
            <a:endParaRPr lang="fr-CH" sz="2400" i="1" dirty="0" smtClean="0"/>
          </a:p>
          <a:p>
            <a:r>
              <a:rPr lang="en-US" sz="2400" dirty="0" err="1" smtClean="0"/>
              <a:t>Schoolwide</a:t>
            </a:r>
            <a:r>
              <a:rPr lang="en-US" sz="2400" dirty="0" smtClean="0"/>
              <a:t> changes in </a:t>
            </a:r>
            <a:r>
              <a:rPr lang="en-US" sz="2400" dirty="0" err="1" smtClean="0"/>
              <a:t>condomuse</a:t>
            </a:r>
            <a:r>
              <a:rPr lang="en-US" sz="2400" dirty="0" smtClean="0"/>
              <a:t> demonstrated that </a:t>
            </a:r>
            <a:r>
              <a:rPr lang="en-US" sz="2400" dirty="0" err="1" smtClean="0"/>
              <a:t>aschool</a:t>
            </a:r>
            <a:r>
              <a:rPr lang="en-US" sz="2400" dirty="0" smtClean="0"/>
              <a:t>-based program can reduce the sexual risk behavior of adolescents</a:t>
            </a:r>
            <a:br>
              <a:rPr lang="en-US" sz="2400" dirty="0" smtClean="0"/>
            </a:br>
            <a:r>
              <a:rPr lang="en-US" sz="1800" i="1" dirty="0" err="1" smtClean="0">
                <a:solidFill>
                  <a:srgbClr val="000099"/>
                </a:solidFill>
              </a:rPr>
              <a:t>Basen-Engquist</a:t>
            </a:r>
            <a:r>
              <a:rPr lang="en-US" sz="1800" i="1" dirty="0" smtClean="0">
                <a:solidFill>
                  <a:srgbClr val="000099"/>
                </a:solidFill>
              </a:rPr>
              <a:t> &amp; Kirby, 2001</a:t>
            </a:r>
          </a:p>
        </p:txBody>
      </p:sp>
      <p:sp>
        <p:nvSpPr>
          <p:cNvPr id="4" name="Rectangle 5"/>
          <p:cNvSpPr>
            <a:spLocks noGrp="1" noChangeArrowheads="1"/>
          </p:cNvSpPr>
          <p:nvPr>
            <p:ph type="title"/>
          </p:nvPr>
        </p:nvSpPr>
        <p:spPr bwMode="auto">
          <a:xfrm>
            <a:off x="1039044" y="260648"/>
            <a:ext cx="8528620" cy="1143000"/>
          </a:xfrm>
          <a:prstGeom prst="rect">
            <a:avLst/>
          </a:prstGeom>
          <a:noFill/>
          <a:ln w="9525">
            <a:noFill/>
            <a:miter lim="800000"/>
            <a:headEnd/>
            <a:tailEnd/>
          </a:ln>
        </p:spPr>
        <p:txBody>
          <a:bodyPr lIns="92075" tIns="46038" rIns="92075" bIns="46038" anchor="ctr"/>
          <a:lstStyle/>
          <a:p>
            <a:pPr algn="ctr"/>
            <a:r>
              <a:rPr lang="en-GB" sz="4000" smtClean="0">
                <a:solidFill>
                  <a:srgbClr val="000099"/>
                </a:solidFill>
              </a:rPr>
              <a:t>Specific programs: sexual education</a:t>
            </a:r>
            <a:endParaRPr lang="en-GB" sz="4000">
              <a:solidFill>
                <a:srgbClr val="000099"/>
              </a:solidFill>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LU" sz="5400" dirty="0" smtClean="0"/>
              <a:t>Objectives</a:t>
            </a:r>
          </a:p>
        </p:txBody>
      </p:sp>
      <p:sp>
        <p:nvSpPr>
          <p:cNvPr id="10243" name="Rectangle 3"/>
          <p:cNvSpPr>
            <a:spLocks noGrp="1" noChangeArrowheads="1"/>
          </p:cNvSpPr>
          <p:nvPr>
            <p:ph type="body" idx="1"/>
          </p:nvPr>
        </p:nvSpPr>
        <p:spPr>
          <a:xfrm>
            <a:off x="534988" y="1628800"/>
            <a:ext cx="8991600" cy="3538537"/>
          </a:xfrm>
        </p:spPr>
        <p:txBody>
          <a:bodyPr/>
          <a:lstStyle/>
          <a:p>
            <a:pPr marL="609600" indent="-609600">
              <a:buClr>
                <a:srgbClr val="FF0000"/>
              </a:buClr>
              <a:buFont typeface="Wingdings" pitchFamily="2" charset="2"/>
              <a:buAutoNum type="arabicPeriod"/>
            </a:pPr>
            <a:r>
              <a:rPr lang="en-GB" sz="3000" dirty="0" smtClean="0"/>
              <a:t>Identify some major areas in which prevention &amp; health promotion strategies can be developed</a:t>
            </a:r>
            <a:br>
              <a:rPr lang="en-GB" sz="3000" dirty="0" smtClean="0"/>
            </a:br>
            <a:endParaRPr lang="en-GB" sz="3000" dirty="0" smtClean="0"/>
          </a:p>
          <a:p>
            <a:pPr marL="609600" indent="-609600">
              <a:buClr>
                <a:srgbClr val="FF0000"/>
              </a:buClr>
              <a:buFont typeface="Wingdings" pitchFamily="2" charset="2"/>
              <a:buAutoNum type="arabicPeriod"/>
            </a:pPr>
            <a:r>
              <a:rPr lang="en-GB" sz="3000" dirty="0" smtClean="0"/>
              <a:t>Review existing evidences in the field of prevention &amp; health promotion</a:t>
            </a:r>
            <a:br>
              <a:rPr lang="en-GB" sz="3000" dirty="0" smtClean="0"/>
            </a:br>
            <a:endParaRPr lang="en-GB" sz="3000" dirty="0" smtClean="0"/>
          </a:p>
          <a:p>
            <a:pPr marL="609600" indent="-609600">
              <a:buClr>
                <a:srgbClr val="FF0000"/>
              </a:buClr>
              <a:buFont typeface="Wingdings" pitchFamily="2" charset="2"/>
              <a:buAutoNum type="arabicPeriod"/>
            </a:pPr>
            <a:r>
              <a:rPr lang="en-GB" sz="3000" dirty="0" smtClean="0"/>
              <a:t>Integrate the different steps involved in the design, implementation and evaluation of an intervention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028"/>
          <p:cNvGrpSpPr>
            <a:grpSpLocks/>
          </p:cNvGrpSpPr>
          <p:nvPr/>
        </p:nvGrpSpPr>
        <p:grpSpPr bwMode="auto">
          <a:xfrm>
            <a:off x="0" y="1143000"/>
            <a:ext cx="10287000" cy="5715000"/>
            <a:chOff x="528" y="802"/>
            <a:chExt cx="4423" cy="2784"/>
          </a:xfrm>
        </p:grpSpPr>
        <p:graphicFrame>
          <p:nvGraphicFramePr>
            <p:cNvPr id="6147" name="Object 3"/>
            <p:cNvGraphicFramePr>
              <a:graphicFrameLocks noChangeAspect="1"/>
            </p:cNvGraphicFramePr>
            <p:nvPr/>
          </p:nvGraphicFramePr>
          <p:xfrm>
            <a:off x="528" y="802"/>
            <a:ext cx="4423" cy="2784"/>
          </p:xfrm>
          <a:graphic>
            <a:graphicData uri="http://schemas.openxmlformats.org/presentationml/2006/ole">
              <p:oleObj spid="_x0000_s6147" name="Bitmap" r:id="rId3" imgW="7020905" imgH="4420217" progId="PBrush">
                <p:embed/>
              </p:oleObj>
            </a:graphicData>
          </a:graphic>
        </p:graphicFrame>
        <p:sp>
          <p:nvSpPr>
            <p:cNvPr id="6153" name="Oval 1030"/>
            <p:cNvSpPr>
              <a:spLocks noChangeArrowheads="1"/>
            </p:cNvSpPr>
            <p:nvPr/>
          </p:nvSpPr>
          <p:spPr bwMode="auto">
            <a:xfrm>
              <a:off x="1536" y="2208"/>
              <a:ext cx="48" cy="48"/>
            </a:xfrm>
            <a:prstGeom prst="ellipse">
              <a:avLst/>
            </a:prstGeom>
            <a:noFill/>
            <a:ln w="9525">
              <a:solidFill>
                <a:schemeClr val="tx1"/>
              </a:solidFill>
              <a:round/>
              <a:headEnd/>
              <a:tailEnd/>
            </a:ln>
          </p:spPr>
          <p:txBody>
            <a:bodyPr wrap="none" anchor="ctr"/>
            <a:lstStyle/>
            <a:p>
              <a:endParaRPr lang="fr-CH"/>
            </a:p>
          </p:txBody>
        </p:sp>
        <p:sp>
          <p:nvSpPr>
            <p:cNvPr id="6154" name="Oval 1031"/>
            <p:cNvSpPr>
              <a:spLocks noChangeArrowheads="1"/>
            </p:cNvSpPr>
            <p:nvPr/>
          </p:nvSpPr>
          <p:spPr bwMode="auto">
            <a:xfrm>
              <a:off x="1716" y="2524"/>
              <a:ext cx="48" cy="48"/>
            </a:xfrm>
            <a:prstGeom prst="ellipse">
              <a:avLst/>
            </a:prstGeom>
            <a:noFill/>
            <a:ln w="9525">
              <a:solidFill>
                <a:schemeClr val="tx1"/>
              </a:solidFill>
              <a:round/>
              <a:headEnd/>
              <a:tailEnd/>
            </a:ln>
          </p:spPr>
          <p:txBody>
            <a:bodyPr wrap="none" anchor="ctr"/>
            <a:lstStyle/>
            <a:p>
              <a:endParaRPr lang="fr-CH"/>
            </a:p>
          </p:txBody>
        </p:sp>
        <p:sp>
          <p:nvSpPr>
            <p:cNvPr id="6155" name="Oval 1032"/>
            <p:cNvSpPr>
              <a:spLocks noChangeArrowheads="1"/>
            </p:cNvSpPr>
            <p:nvPr/>
          </p:nvSpPr>
          <p:spPr bwMode="auto">
            <a:xfrm>
              <a:off x="1824" y="2386"/>
              <a:ext cx="48" cy="48"/>
            </a:xfrm>
            <a:prstGeom prst="ellipse">
              <a:avLst/>
            </a:prstGeom>
            <a:noFill/>
            <a:ln w="9525">
              <a:solidFill>
                <a:schemeClr val="tx1"/>
              </a:solidFill>
              <a:round/>
              <a:headEnd/>
              <a:tailEnd/>
            </a:ln>
          </p:spPr>
          <p:txBody>
            <a:bodyPr wrap="none" anchor="ctr"/>
            <a:lstStyle/>
            <a:p>
              <a:endParaRPr lang="fr-CH"/>
            </a:p>
          </p:txBody>
        </p:sp>
        <p:sp>
          <p:nvSpPr>
            <p:cNvPr id="6156" name="Oval 1033"/>
            <p:cNvSpPr>
              <a:spLocks noChangeArrowheads="1"/>
            </p:cNvSpPr>
            <p:nvPr/>
          </p:nvSpPr>
          <p:spPr bwMode="auto">
            <a:xfrm>
              <a:off x="1866" y="2653"/>
              <a:ext cx="48" cy="48"/>
            </a:xfrm>
            <a:prstGeom prst="ellipse">
              <a:avLst/>
            </a:prstGeom>
            <a:noFill/>
            <a:ln w="9525">
              <a:solidFill>
                <a:schemeClr val="tx1"/>
              </a:solidFill>
              <a:round/>
              <a:headEnd/>
              <a:tailEnd/>
            </a:ln>
          </p:spPr>
          <p:txBody>
            <a:bodyPr wrap="none" anchor="ctr"/>
            <a:lstStyle/>
            <a:p>
              <a:endParaRPr lang="fr-CH"/>
            </a:p>
          </p:txBody>
        </p:sp>
        <p:sp>
          <p:nvSpPr>
            <p:cNvPr id="6157" name="Oval 1034"/>
            <p:cNvSpPr>
              <a:spLocks noChangeArrowheads="1"/>
            </p:cNvSpPr>
            <p:nvPr/>
          </p:nvSpPr>
          <p:spPr bwMode="auto">
            <a:xfrm>
              <a:off x="1972" y="3030"/>
              <a:ext cx="48" cy="48"/>
            </a:xfrm>
            <a:prstGeom prst="ellipse">
              <a:avLst/>
            </a:prstGeom>
            <a:noFill/>
            <a:ln w="9525">
              <a:solidFill>
                <a:schemeClr val="tx1"/>
              </a:solidFill>
              <a:round/>
              <a:headEnd/>
              <a:tailEnd/>
            </a:ln>
          </p:spPr>
          <p:txBody>
            <a:bodyPr wrap="none" anchor="ctr"/>
            <a:lstStyle/>
            <a:p>
              <a:endParaRPr lang="fr-CH"/>
            </a:p>
          </p:txBody>
        </p:sp>
        <p:sp>
          <p:nvSpPr>
            <p:cNvPr id="6158" name="Oval 1035"/>
            <p:cNvSpPr>
              <a:spLocks noChangeArrowheads="1"/>
            </p:cNvSpPr>
            <p:nvPr/>
          </p:nvSpPr>
          <p:spPr bwMode="auto">
            <a:xfrm>
              <a:off x="951" y="2338"/>
              <a:ext cx="48" cy="48"/>
            </a:xfrm>
            <a:prstGeom prst="ellipse">
              <a:avLst/>
            </a:prstGeom>
            <a:noFill/>
            <a:ln w="9525">
              <a:solidFill>
                <a:schemeClr val="tx1"/>
              </a:solidFill>
              <a:round/>
              <a:headEnd/>
              <a:tailEnd/>
            </a:ln>
          </p:spPr>
          <p:txBody>
            <a:bodyPr wrap="none" anchor="ctr"/>
            <a:lstStyle/>
            <a:p>
              <a:endParaRPr lang="fr-CH"/>
            </a:p>
          </p:txBody>
        </p:sp>
        <p:sp>
          <p:nvSpPr>
            <p:cNvPr id="6159" name="Oval 1036"/>
            <p:cNvSpPr>
              <a:spLocks noChangeArrowheads="1"/>
            </p:cNvSpPr>
            <p:nvPr/>
          </p:nvSpPr>
          <p:spPr bwMode="auto">
            <a:xfrm>
              <a:off x="1584" y="2400"/>
              <a:ext cx="48" cy="48"/>
            </a:xfrm>
            <a:prstGeom prst="ellipse">
              <a:avLst/>
            </a:prstGeom>
            <a:noFill/>
            <a:ln w="9525">
              <a:solidFill>
                <a:schemeClr val="tx1"/>
              </a:solidFill>
              <a:round/>
              <a:headEnd/>
              <a:tailEnd/>
            </a:ln>
          </p:spPr>
          <p:txBody>
            <a:bodyPr wrap="none" anchor="ctr"/>
            <a:lstStyle/>
            <a:p>
              <a:endParaRPr lang="fr-CH"/>
            </a:p>
          </p:txBody>
        </p:sp>
        <p:sp>
          <p:nvSpPr>
            <p:cNvPr id="6160" name="Oval 1037"/>
            <p:cNvSpPr>
              <a:spLocks noChangeArrowheads="1"/>
            </p:cNvSpPr>
            <p:nvPr/>
          </p:nvSpPr>
          <p:spPr bwMode="auto">
            <a:xfrm>
              <a:off x="1860" y="2572"/>
              <a:ext cx="48" cy="48"/>
            </a:xfrm>
            <a:prstGeom prst="ellipse">
              <a:avLst/>
            </a:prstGeom>
            <a:noFill/>
            <a:ln w="9525">
              <a:solidFill>
                <a:schemeClr val="tx1"/>
              </a:solidFill>
              <a:round/>
              <a:headEnd/>
              <a:tailEnd/>
            </a:ln>
          </p:spPr>
          <p:txBody>
            <a:bodyPr wrap="none" anchor="ctr"/>
            <a:lstStyle/>
            <a:p>
              <a:endParaRPr lang="fr-CH"/>
            </a:p>
          </p:txBody>
        </p:sp>
        <p:sp>
          <p:nvSpPr>
            <p:cNvPr id="6161" name="Oval 1038"/>
            <p:cNvSpPr>
              <a:spLocks noChangeArrowheads="1"/>
            </p:cNvSpPr>
            <p:nvPr/>
          </p:nvSpPr>
          <p:spPr bwMode="auto">
            <a:xfrm>
              <a:off x="2076" y="2866"/>
              <a:ext cx="48" cy="48"/>
            </a:xfrm>
            <a:prstGeom prst="ellipse">
              <a:avLst/>
            </a:prstGeom>
            <a:noFill/>
            <a:ln w="9525">
              <a:solidFill>
                <a:schemeClr val="tx1"/>
              </a:solidFill>
              <a:round/>
              <a:headEnd/>
              <a:tailEnd/>
            </a:ln>
          </p:spPr>
          <p:txBody>
            <a:bodyPr wrap="none" anchor="ctr"/>
            <a:lstStyle/>
            <a:p>
              <a:endParaRPr lang="fr-CH"/>
            </a:p>
          </p:txBody>
        </p:sp>
        <p:sp>
          <p:nvSpPr>
            <p:cNvPr id="6162" name="Oval 1039"/>
            <p:cNvSpPr>
              <a:spLocks noChangeArrowheads="1"/>
            </p:cNvSpPr>
            <p:nvPr/>
          </p:nvSpPr>
          <p:spPr bwMode="auto">
            <a:xfrm>
              <a:off x="1788" y="2727"/>
              <a:ext cx="48" cy="48"/>
            </a:xfrm>
            <a:prstGeom prst="ellipse">
              <a:avLst/>
            </a:prstGeom>
            <a:noFill/>
            <a:ln w="9525">
              <a:solidFill>
                <a:schemeClr val="tx1"/>
              </a:solidFill>
              <a:round/>
              <a:headEnd/>
              <a:tailEnd/>
            </a:ln>
          </p:spPr>
          <p:txBody>
            <a:bodyPr wrap="none" anchor="ctr"/>
            <a:lstStyle/>
            <a:p>
              <a:endParaRPr lang="fr-CH"/>
            </a:p>
          </p:txBody>
        </p:sp>
        <p:sp>
          <p:nvSpPr>
            <p:cNvPr id="6163" name="Oval 1040"/>
            <p:cNvSpPr>
              <a:spLocks noChangeArrowheads="1"/>
            </p:cNvSpPr>
            <p:nvPr/>
          </p:nvSpPr>
          <p:spPr bwMode="auto">
            <a:xfrm>
              <a:off x="1104" y="2976"/>
              <a:ext cx="48" cy="48"/>
            </a:xfrm>
            <a:prstGeom prst="ellipse">
              <a:avLst/>
            </a:prstGeom>
            <a:noFill/>
            <a:ln w="9525">
              <a:solidFill>
                <a:schemeClr val="tx1"/>
              </a:solidFill>
              <a:round/>
              <a:headEnd/>
              <a:tailEnd/>
            </a:ln>
          </p:spPr>
          <p:txBody>
            <a:bodyPr wrap="none" anchor="ctr"/>
            <a:lstStyle/>
            <a:p>
              <a:endParaRPr lang="fr-CH"/>
            </a:p>
          </p:txBody>
        </p:sp>
        <p:sp>
          <p:nvSpPr>
            <p:cNvPr id="6164" name="Oval 1041"/>
            <p:cNvSpPr>
              <a:spLocks noChangeArrowheads="1"/>
            </p:cNvSpPr>
            <p:nvPr/>
          </p:nvSpPr>
          <p:spPr bwMode="auto">
            <a:xfrm>
              <a:off x="1152" y="2386"/>
              <a:ext cx="48" cy="48"/>
            </a:xfrm>
            <a:prstGeom prst="ellipse">
              <a:avLst/>
            </a:prstGeom>
            <a:noFill/>
            <a:ln w="9525">
              <a:solidFill>
                <a:schemeClr val="tx1"/>
              </a:solidFill>
              <a:round/>
              <a:headEnd/>
              <a:tailEnd/>
            </a:ln>
          </p:spPr>
          <p:txBody>
            <a:bodyPr wrap="none" anchor="ctr"/>
            <a:lstStyle/>
            <a:p>
              <a:endParaRPr lang="fr-CH"/>
            </a:p>
          </p:txBody>
        </p:sp>
        <p:sp>
          <p:nvSpPr>
            <p:cNvPr id="6165" name="Oval 1042"/>
            <p:cNvSpPr>
              <a:spLocks noChangeArrowheads="1"/>
            </p:cNvSpPr>
            <p:nvPr/>
          </p:nvSpPr>
          <p:spPr bwMode="auto">
            <a:xfrm>
              <a:off x="1488" y="2667"/>
              <a:ext cx="48" cy="48"/>
            </a:xfrm>
            <a:prstGeom prst="ellipse">
              <a:avLst/>
            </a:prstGeom>
            <a:noFill/>
            <a:ln w="9525">
              <a:solidFill>
                <a:schemeClr val="tx1"/>
              </a:solidFill>
              <a:round/>
              <a:headEnd/>
              <a:tailEnd/>
            </a:ln>
          </p:spPr>
          <p:txBody>
            <a:bodyPr wrap="none" anchor="ctr"/>
            <a:lstStyle/>
            <a:p>
              <a:endParaRPr lang="fr-CH"/>
            </a:p>
          </p:txBody>
        </p:sp>
        <p:sp>
          <p:nvSpPr>
            <p:cNvPr id="6166" name="Oval 1043"/>
            <p:cNvSpPr>
              <a:spLocks noChangeArrowheads="1"/>
            </p:cNvSpPr>
            <p:nvPr/>
          </p:nvSpPr>
          <p:spPr bwMode="auto">
            <a:xfrm>
              <a:off x="2088" y="2050"/>
              <a:ext cx="48" cy="48"/>
            </a:xfrm>
            <a:prstGeom prst="ellipse">
              <a:avLst/>
            </a:prstGeom>
            <a:noFill/>
            <a:ln w="9525">
              <a:solidFill>
                <a:schemeClr val="tx1"/>
              </a:solidFill>
              <a:round/>
              <a:headEnd/>
              <a:tailEnd/>
            </a:ln>
          </p:spPr>
          <p:txBody>
            <a:bodyPr wrap="none" anchor="ctr"/>
            <a:lstStyle/>
            <a:p>
              <a:endParaRPr lang="fr-CH"/>
            </a:p>
          </p:txBody>
        </p:sp>
        <p:sp>
          <p:nvSpPr>
            <p:cNvPr id="6167" name="Oval 1044"/>
            <p:cNvSpPr>
              <a:spLocks noChangeArrowheads="1"/>
            </p:cNvSpPr>
            <p:nvPr/>
          </p:nvSpPr>
          <p:spPr bwMode="auto">
            <a:xfrm>
              <a:off x="2036" y="2224"/>
              <a:ext cx="48" cy="48"/>
            </a:xfrm>
            <a:prstGeom prst="ellipse">
              <a:avLst/>
            </a:prstGeom>
            <a:noFill/>
            <a:ln w="9525">
              <a:solidFill>
                <a:schemeClr val="tx1"/>
              </a:solidFill>
              <a:round/>
              <a:headEnd/>
              <a:tailEnd/>
            </a:ln>
          </p:spPr>
          <p:txBody>
            <a:bodyPr wrap="none" anchor="ctr"/>
            <a:lstStyle/>
            <a:p>
              <a:endParaRPr lang="fr-CH"/>
            </a:p>
          </p:txBody>
        </p:sp>
        <p:sp>
          <p:nvSpPr>
            <p:cNvPr id="6168" name="Oval 1045"/>
            <p:cNvSpPr>
              <a:spLocks noChangeArrowheads="1"/>
            </p:cNvSpPr>
            <p:nvPr/>
          </p:nvSpPr>
          <p:spPr bwMode="auto">
            <a:xfrm>
              <a:off x="2112" y="2146"/>
              <a:ext cx="48" cy="48"/>
            </a:xfrm>
            <a:prstGeom prst="ellipse">
              <a:avLst/>
            </a:prstGeom>
            <a:noFill/>
            <a:ln w="9525">
              <a:solidFill>
                <a:schemeClr val="tx1"/>
              </a:solidFill>
              <a:round/>
              <a:headEnd/>
              <a:tailEnd/>
            </a:ln>
          </p:spPr>
          <p:txBody>
            <a:bodyPr wrap="none" anchor="ctr"/>
            <a:lstStyle/>
            <a:p>
              <a:endParaRPr lang="fr-CH"/>
            </a:p>
          </p:txBody>
        </p:sp>
        <p:sp>
          <p:nvSpPr>
            <p:cNvPr id="6169" name="Oval 1046"/>
            <p:cNvSpPr>
              <a:spLocks noChangeArrowheads="1"/>
            </p:cNvSpPr>
            <p:nvPr/>
          </p:nvSpPr>
          <p:spPr bwMode="auto">
            <a:xfrm>
              <a:off x="1420" y="2528"/>
              <a:ext cx="48" cy="48"/>
            </a:xfrm>
            <a:prstGeom prst="ellipse">
              <a:avLst/>
            </a:prstGeom>
            <a:noFill/>
            <a:ln w="9525">
              <a:solidFill>
                <a:schemeClr val="tx1"/>
              </a:solidFill>
              <a:round/>
              <a:headEnd/>
              <a:tailEnd/>
            </a:ln>
          </p:spPr>
          <p:txBody>
            <a:bodyPr wrap="none" anchor="ctr"/>
            <a:lstStyle/>
            <a:p>
              <a:endParaRPr lang="fr-CH"/>
            </a:p>
          </p:txBody>
        </p:sp>
        <p:sp>
          <p:nvSpPr>
            <p:cNvPr id="6170" name="Oval 1047"/>
            <p:cNvSpPr>
              <a:spLocks noChangeArrowheads="1"/>
            </p:cNvSpPr>
            <p:nvPr/>
          </p:nvSpPr>
          <p:spPr bwMode="auto">
            <a:xfrm>
              <a:off x="1904" y="2942"/>
              <a:ext cx="48" cy="48"/>
            </a:xfrm>
            <a:prstGeom prst="ellipse">
              <a:avLst/>
            </a:prstGeom>
            <a:noFill/>
            <a:ln w="9525">
              <a:solidFill>
                <a:schemeClr val="tx1"/>
              </a:solidFill>
              <a:round/>
              <a:headEnd/>
              <a:tailEnd/>
            </a:ln>
          </p:spPr>
          <p:txBody>
            <a:bodyPr wrap="none" anchor="ctr"/>
            <a:lstStyle/>
            <a:p>
              <a:endParaRPr lang="fr-CH"/>
            </a:p>
          </p:txBody>
        </p:sp>
        <p:sp>
          <p:nvSpPr>
            <p:cNvPr id="6171" name="Oval 1048"/>
            <p:cNvSpPr>
              <a:spLocks noChangeArrowheads="1"/>
            </p:cNvSpPr>
            <p:nvPr/>
          </p:nvSpPr>
          <p:spPr bwMode="auto">
            <a:xfrm>
              <a:off x="1488" y="1968"/>
              <a:ext cx="48" cy="48"/>
            </a:xfrm>
            <a:prstGeom prst="ellipse">
              <a:avLst/>
            </a:prstGeom>
            <a:noFill/>
            <a:ln w="9525">
              <a:solidFill>
                <a:schemeClr val="tx1"/>
              </a:solidFill>
              <a:round/>
              <a:headEnd/>
              <a:tailEnd/>
            </a:ln>
          </p:spPr>
          <p:txBody>
            <a:bodyPr wrap="none" anchor="ctr"/>
            <a:lstStyle/>
            <a:p>
              <a:endParaRPr lang="fr-CH"/>
            </a:p>
          </p:txBody>
        </p:sp>
        <p:sp>
          <p:nvSpPr>
            <p:cNvPr id="6172" name="Oval 1049"/>
            <p:cNvSpPr>
              <a:spLocks noChangeArrowheads="1"/>
            </p:cNvSpPr>
            <p:nvPr/>
          </p:nvSpPr>
          <p:spPr bwMode="auto">
            <a:xfrm>
              <a:off x="1710" y="2635"/>
              <a:ext cx="48" cy="48"/>
            </a:xfrm>
            <a:prstGeom prst="ellipse">
              <a:avLst/>
            </a:prstGeom>
            <a:noFill/>
            <a:ln w="9525">
              <a:solidFill>
                <a:schemeClr val="tx1"/>
              </a:solidFill>
              <a:round/>
              <a:headEnd/>
              <a:tailEnd/>
            </a:ln>
          </p:spPr>
          <p:txBody>
            <a:bodyPr wrap="none" anchor="ctr"/>
            <a:lstStyle/>
            <a:p>
              <a:endParaRPr lang="fr-CH"/>
            </a:p>
          </p:txBody>
        </p:sp>
        <p:sp>
          <p:nvSpPr>
            <p:cNvPr id="6173" name="Oval 1050"/>
            <p:cNvSpPr>
              <a:spLocks noChangeArrowheads="1"/>
            </p:cNvSpPr>
            <p:nvPr/>
          </p:nvSpPr>
          <p:spPr bwMode="auto">
            <a:xfrm>
              <a:off x="1680" y="2016"/>
              <a:ext cx="48" cy="48"/>
            </a:xfrm>
            <a:prstGeom prst="ellipse">
              <a:avLst/>
            </a:prstGeom>
            <a:noFill/>
            <a:ln w="9525">
              <a:solidFill>
                <a:schemeClr val="tx1"/>
              </a:solidFill>
              <a:round/>
              <a:headEnd/>
              <a:tailEnd/>
            </a:ln>
          </p:spPr>
          <p:txBody>
            <a:bodyPr wrap="none" anchor="ctr"/>
            <a:lstStyle/>
            <a:p>
              <a:endParaRPr lang="fr-CH"/>
            </a:p>
          </p:txBody>
        </p:sp>
        <p:sp>
          <p:nvSpPr>
            <p:cNvPr id="6174" name="Oval 1051"/>
            <p:cNvSpPr>
              <a:spLocks noChangeArrowheads="1"/>
            </p:cNvSpPr>
            <p:nvPr/>
          </p:nvSpPr>
          <p:spPr bwMode="auto">
            <a:xfrm>
              <a:off x="2016" y="1872"/>
              <a:ext cx="48" cy="48"/>
            </a:xfrm>
            <a:prstGeom prst="ellipse">
              <a:avLst/>
            </a:prstGeom>
            <a:noFill/>
            <a:ln w="9525">
              <a:solidFill>
                <a:schemeClr val="tx1"/>
              </a:solidFill>
              <a:round/>
              <a:headEnd/>
              <a:tailEnd/>
            </a:ln>
          </p:spPr>
          <p:txBody>
            <a:bodyPr wrap="none" anchor="ctr"/>
            <a:lstStyle/>
            <a:p>
              <a:endParaRPr lang="fr-CH"/>
            </a:p>
          </p:txBody>
        </p:sp>
        <p:sp>
          <p:nvSpPr>
            <p:cNvPr id="6175" name="Oval 1052"/>
            <p:cNvSpPr>
              <a:spLocks noChangeArrowheads="1"/>
            </p:cNvSpPr>
            <p:nvPr/>
          </p:nvSpPr>
          <p:spPr bwMode="auto">
            <a:xfrm>
              <a:off x="2056" y="2722"/>
              <a:ext cx="48" cy="48"/>
            </a:xfrm>
            <a:prstGeom prst="ellipse">
              <a:avLst/>
            </a:prstGeom>
            <a:noFill/>
            <a:ln w="9525">
              <a:solidFill>
                <a:schemeClr val="tx1"/>
              </a:solidFill>
              <a:round/>
              <a:headEnd/>
              <a:tailEnd/>
            </a:ln>
          </p:spPr>
          <p:txBody>
            <a:bodyPr wrap="none" anchor="ctr"/>
            <a:lstStyle/>
            <a:p>
              <a:endParaRPr lang="fr-CH"/>
            </a:p>
          </p:txBody>
        </p:sp>
        <p:sp>
          <p:nvSpPr>
            <p:cNvPr id="6176" name="Oval 1053"/>
            <p:cNvSpPr>
              <a:spLocks noChangeArrowheads="1"/>
            </p:cNvSpPr>
            <p:nvPr/>
          </p:nvSpPr>
          <p:spPr bwMode="auto">
            <a:xfrm>
              <a:off x="1321" y="2449"/>
              <a:ext cx="48" cy="48"/>
            </a:xfrm>
            <a:prstGeom prst="ellipse">
              <a:avLst/>
            </a:prstGeom>
            <a:noFill/>
            <a:ln w="9525">
              <a:solidFill>
                <a:schemeClr val="tx1"/>
              </a:solidFill>
              <a:round/>
              <a:headEnd/>
              <a:tailEnd/>
            </a:ln>
          </p:spPr>
          <p:txBody>
            <a:bodyPr wrap="none" anchor="ctr"/>
            <a:lstStyle/>
            <a:p>
              <a:endParaRPr lang="fr-CH"/>
            </a:p>
          </p:txBody>
        </p:sp>
        <p:sp>
          <p:nvSpPr>
            <p:cNvPr id="6177" name="Oval 1054"/>
            <p:cNvSpPr>
              <a:spLocks noChangeArrowheads="1"/>
            </p:cNvSpPr>
            <p:nvPr/>
          </p:nvSpPr>
          <p:spPr bwMode="auto">
            <a:xfrm>
              <a:off x="2736" y="2002"/>
              <a:ext cx="48" cy="48"/>
            </a:xfrm>
            <a:prstGeom prst="ellipse">
              <a:avLst/>
            </a:prstGeom>
            <a:noFill/>
            <a:ln w="9525">
              <a:solidFill>
                <a:schemeClr val="tx1"/>
              </a:solidFill>
              <a:round/>
              <a:headEnd/>
              <a:tailEnd/>
            </a:ln>
          </p:spPr>
          <p:txBody>
            <a:bodyPr wrap="none" anchor="ctr"/>
            <a:lstStyle/>
            <a:p>
              <a:endParaRPr lang="fr-CH"/>
            </a:p>
          </p:txBody>
        </p:sp>
        <p:sp>
          <p:nvSpPr>
            <p:cNvPr id="6178" name="Oval 1055"/>
            <p:cNvSpPr>
              <a:spLocks noChangeArrowheads="1"/>
            </p:cNvSpPr>
            <p:nvPr/>
          </p:nvSpPr>
          <p:spPr bwMode="auto">
            <a:xfrm>
              <a:off x="1968" y="2914"/>
              <a:ext cx="48" cy="48"/>
            </a:xfrm>
            <a:prstGeom prst="ellipse">
              <a:avLst/>
            </a:prstGeom>
            <a:noFill/>
            <a:ln w="9525">
              <a:solidFill>
                <a:schemeClr val="tx1"/>
              </a:solidFill>
              <a:round/>
              <a:headEnd/>
              <a:tailEnd/>
            </a:ln>
          </p:spPr>
          <p:txBody>
            <a:bodyPr wrap="none" anchor="ctr"/>
            <a:lstStyle/>
            <a:p>
              <a:endParaRPr lang="fr-CH"/>
            </a:p>
          </p:txBody>
        </p:sp>
        <p:sp>
          <p:nvSpPr>
            <p:cNvPr id="6179" name="Oval 1056"/>
            <p:cNvSpPr>
              <a:spLocks noChangeArrowheads="1"/>
            </p:cNvSpPr>
            <p:nvPr/>
          </p:nvSpPr>
          <p:spPr bwMode="auto">
            <a:xfrm>
              <a:off x="2256" y="2530"/>
              <a:ext cx="48" cy="48"/>
            </a:xfrm>
            <a:prstGeom prst="ellipse">
              <a:avLst/>
            </a:prstGeom>
            <a:noFill/>
            <a:ln w="9525">
              <a:solidFill>
                <a:schemeClr val="tx1"/>
              </a:solidFill>
              <a:round/>
              <a:headEnd/>
              <a:tailEnd/>
            </a:ln>
          </p:spPr>
          <p:txBody>
            <a:bodyPr wrap="none" anchor="ctr"/>
            <a:lstStyle/>
            <a:p>
              <a:endParaRPr lang="fr-CH"/>
            </a:p>
          </p:txBody>
        </p:sp>
        <p:sp>
          <p:nvSpPr>
            <p:cNvPr id="6180" name="Oval 1057"/>
            <p:cNvSpPr>
              <a:spLocks noChangeArrowheads="1"/>
            </p:cNvSpPr>
            <p:nvPr/>
          </p:nvSpPr>
          <p:spPr bwMode="auto">
            <a:xfrm>
              <a:off x="1575" y="2776"/>
              <a:ext cx="48" cy="48"/>
            </a:xfrm>
            <a:prstGeom prst="ellipse">
              <a:avLst/>
            </a:prstGeom>
            <a:noFill/>
            <a:ln w="9525">
              <a:solidFill>
                <a:schemeClr val="tx1"/>
              </a:solidFill>
              <a:round/>
              <a:headEnd/>
              <a:tailEnd/>
            </a:ln>
          </p:spPr>
          <p:txBody>
            <a:bodyPr wrap="none" anchor="ctr"/>
            <a:lstStyle/>
            <a:p>
              <a:endParaRPr lang="fr-CH"/>
            </a:p>
          </p:txBody>
        </p:sp>
        <p:sp>
          <p:nvSpPr>
            <p:cNvPr id="6181" name="Oval 1058"/>
            <p:cNvSpPr>
              <a:spLocks noChangeArrowheads="1"/>
            </p:cNvSpPr>
            <p:nvPr/>
          </p:nvSpPr>
          <p:spPr bwMode="auto">
            <a:xfrm>
              <a:off x="1392" y="2400"/>
              <a:ext cx="48" cy="48"/>
            </a:xfrm>
            <a:prstGeom prst="ellipse">
              <a:avLst/>
            </a:prstGeom>
            <a:noFill/>
            <a:ln w="9525">
              <a:solidFill>
                <a:schemeClr val="tx1"/>
              </a:solidFill>
              <a:round/>
              <a:headEnd/>
              <a:tailEnd/>
            </a:ln>
          </p:spPr>
          <p:txBody>
            <a:bodyPr wrap="none" anchor="ctr"/>
            <a:lstStyle/>
            <a:p>
              <a:endParaRPr lang="fr-CH"/>
            </a:p>
          </p:txBody>
        </p:sp>
        <p:sp>
          <p:nvSpPr>
            <p:cNvPr id="6182" name="Oval 1059"/>
            <p:cNvSpPr>
              <a:spLocks noChangeArrowheads="1"/>
            </p:cNvSpPr>
            <p:nvPr/>
          </p:nvSpPr>
          <p:spPr bwMode="auto">
            <a:xfrm>
              <a:off x="2448" y="3442"/>
              <a:ext cx="48" cy="48"/>
            </a:xfrm>
            <a:prstGeom prst="ellipse">
              <a:avLst/>
            </a:prstGeom>
            <a:noFill/>
            <a:ln w="9525">
              <a:solidFill>
                <a:schemeClr val="tx1"/>
              </a:solidFill>
              <a:round/>
              <a:headEnd/>
              <a:tailEnd/>
            </a:ln>
          </p:spPr>
          <p:txBody>
            <a:bodyPr wrap="none" anchor="ctr"/>
            <a:lstStyle/>
            <a:p>
              <a:endParaRPr lang="fr-CH"/>
            </a:p>
          </p:txBody>
        </p:sp>
        <p:sp>
          <p:nvSpPr>
            <p:cNvPr id="6183" name="Oval 1060"/>
            <p:cNvSpPr>
              <a:spLocks noChangeArrowheads="1"/>
            </p:cNvSpPr>
            <p:nvPr/>
          </p:nvSpPr>
          <p:spPr bwMode="auto">
            <a:xfrm>
              <a:off x="2400" y="3058"/>
              <a:ext cx="48" cy="48"/>
            </a:xfrm>
            <a:prstGeom prst="ellipse">
              <a:avLst/>
            </a:prstGeom>
            <a:noFill/>
            <a:ln w="9525">
              <a:solidFill>
                <a:schemeClr val="tx1"/>
              </a:solidFill>
              <a:round/>
              <a:headEnd/>
              <a:tailEnd/>
            </a:ln>
          </p:spPr>
          <p:txBody>
            <a:bodyPr wrap="none" anchor="ctr"/>
            <a:lstStyle/>
            <a:p>
              <a:endParaRPr lang="fr-CH"/>
            </a:p>
          </p:txBody>
        </p:sp>
        <p:sp>
          <p:nvSpPr>
            <p:cNvPr id="6184" name="Oval 1061"/>
            <p:cNvSpPr>
              <a:spLocks noChangeArrowheads="1"/>
            </p:cNvSpPr>
            <p:nvPr/>
          </p:nvSpPr>
          <p:spPr bwMode="auto">
            <a:xfrm>
              <a:off x="1728" y="3250"/>
              <a:ext cx="48" cy="48"/>
            </a:xfrm>
            <a:prstGeom prst="ellipse">
              <a:avLst/>
            </a:prstGeom>
            <a:noFill/>
            <a:ln w="9525">
              <a:solidFill>
                <a:schemeClr val="tx1"/>
              </a:solidFill>
              <a:round/>
              <a:headEnd/>
              <a:tailEnd/>
            </a:ln>
          </p:spPr>
          <p:txBody>
            <a:bodyPr wrap="none" anchor="ctr"/>
            <a:lstStyle/>
            <a:p>
              <a:endParaRPr lang="fr-CH"/>
            </a:p>
          </p:txBody>
        </p:sp>
        <p:sp>
          <p:nvSpPr>
            <p:cNvPr id="6185" name="Oval 1062"/>
            <p:cNvSpPr>
              <a:spLocks noChangeArrowheads="1"/>
            </p:cNvSpPr>
            <p:nvPr/>
          </p:nvSpPr>
          <p:spPr bwMode="auto">
            <a:xfrm>
              <a:off x="2352" y="3250"/>
              <a:ext cx="48" cy="48"/>
            </a:xfrm>
            <a:prstGeom prst="ellipse">
              <a:avLst/>
            </a:prstGeom>
            <a:noFill/>
            <a:ln w="9525">
              <a:solidFill>
                <a:schemeClr val="tx1"/>
              </a:solidFill>
              <a:round/>
              <a:headEnd/>
              <a:tailEnd/>
            </a:ln>
          </p:spPr>
          <p:txBody>
            <a:bodyPr wrap="none" anchor="ctr"/>
            <a:lstStyle/>
            <a:p>
              <a:endParaRPr lang="fr-CH"/>
            </a:p>
          </p:txBody>
        </p:sp>
        <p:sp>
          <p:nvSpPr>
            <p:cNvPr id="6186" name="Oval 1063"/>
            <p:cNvSpPr>
              <a:spLocks noChangeArrowheads="1"/>
            </p:cNvSpPr>
            <p:nvPr/>
          </p:nvSpPr>
          <p:spPr bwMode="auto">
            <a:xfrm>
              <a:off x="2188" y="2642"/>
              <a:ext cx="48" cy="48"/>
            </a:xfrm>
            <a:prstGeom prst="ellipse">
              <a:avLst/>
            </a:prstGeom>
            <a:noFill/>
            <a:ln w="9525">
              <a:solidFill>
                <a:schemeClr val="tx1"/>
              </a:solidFill>
              <a:round/>
              <a:headEnd/>
              <a:tailEnd/>
            </a:ln>
          </p:spPr>
          <p:txBody>
            <a:bodyPr wrap="none" anchor="ctr"/>
            <a:lstStyle/>
            <a:p>
              <a:endParaRPr lang="fr-CH"/>
            </a:p>
          </p:txBody>
        </p:sp>
        <p:sp>
          <p:nvSpPr>
            <p:cNvPr id="6187" name="Oval 1064"/>
            <p:cNvSpPr>
              <a:spLocks noChangeArrowheads="1"/>
            </p:cNvSpPr>
            <p:nvPr/>
          </p:nvSpPr>
          <p:spPr bwMode="auto">
            <a:xfrm>
              <a:off x="1281" y="2662"/>
              <a:ext cx="48" cy="48"/>
            </a:xfrm>
            <a:prstGeom prst="ellipse">
              <a:avLst/>
            </a:prstGeom>
            <a:noFill/>
            <a:ln w="9525">
              <a:solidFill>
                <a:schemeClr val="tx1"/>
              </a:solidFill>
              <a:round/>
              <a:headEnd/>
              <a:tailEnd/>
            </a:ln>
          </p:spPr>
          <p:txBody>
            <a:bodyPr wrap="none" anchor="ctr"/>
            <a:lstStyle/>
            <a:p>
              <a:endParaRPr lang="fr-CH"/>
            </a:p>
          </p:txBody>
        </p:sp>
        <p:sp>
          <p:nvSpPr>
            <p:cNvPr id="6188" name="Oval 1065"/>
            <p:cNvSpPr>
              <a:spLocks noChangeArrowheads="1"/>
            </p:cNvSpPr>
            <p:nvPr/>
          </p:nvSpPr>
          <p:spPr bwMode="auto">
            <a:xfrm>
              <a:off x="912" y="3058"/>
              <a:ext cx="48" cy="48"/>
            </a:xfrm>
            <a:prstGeom prst="ellipse">
              <a:avLst/>
            </a:prstGeom>
            <a:noFill/>
            <a:ln w="9525">
              <a:solidFill>
                <a:schemeClr val="tx1"/>
              </a:solidFill>
              <a:round/>
              <a:headEnd/>
              <a:tailEnd/>
            </a:ln>
          </p:spPr>
          <p:txBody>
            <a:bodyPr wrap="none" anchor="ctr"/>
            <a:lstStyle/>
            <a:p>
              <a:endParaRPr lang="fr-CH"/>
            </a:p>
          </p:txBody>
        </p:sp>
        <p:sp>
          <p:nvSpPr>
            <p:cNvPr id="6189" name="Oval 1066"/>
            <p:cNvSpPr>
              <a:spLocks noChangeArrowheads="1"/>
            </p:cNvSpPr>
            <p:nvPr/>
          </p:nvSpPr>
          <p:spPr bwMode="auto">
            <a:xfrm>
              <a:off x="1359" y="2478"/>
              <a:ext cx="48" cy="48"/>
            </a:xfrm>
            <a:prstGeom prst="ellipse">
              <a:avLst/>
            </a:prstGeom>
            <a:noFill/>
            <a:ln w="9525">
              <a:solidFill>
                <a:schemeClr val="tx1"/>
              </a:solidFill>
              <a:round/>
              <a:headEnd/>
              <a:tailEnd/>
            </a:ln>
          </p:spPr>
          <p:txBody>
            <a:bodyPr wrap="none" anchor="ctr"/>
            <a:lstStyle/>
            <a:p>
              <a:endParaRPr lang="fr-CH"/>
            </a:p>
          </p:txBody>
        </p:sp>
        <p:sp>
          <p:nvSpPr>
            <p:cNvPr id="6190" name="Oval 1067"/>
            <p:cNvSpPr>
              <a:spLocks noChangeArrowheads="1"/>
            </p:cNvSpPr>
            <p:nvPr/>
          </p:nvSpPr>
          <p:spPr bwMode="auto">
            <a:xfrm>
              <a:off x="3504" y="2496"/>
              <a:ext cx="48" cy="48"/>
            </a:xfrm>
            <a:prstGeom prst="ellipse">
              <a:avLst/>
            </a:prstGeom>
            <a:noFill/>
            <a:ln w="9525">
              <a:solidFill>
                <a:schemeClr val="tx1"/>
              </a:solidFill>
              <a:round/>
              <a:headEnd/>
              <a:tailEnd/>
            </a:ln>
          </p:spPr>
          <p:txBody>
            <a:bodyPr wrap="none" anchor="ctr"/>
            <a:lstStyle/>
            <a:p>
              <a:endParaRPr lang="fr-CH"/>
            </a:p>
          </p:txBody>
        </p:sp>
        <p:sp>
          <p:nvSpPr>
            <p:cNvPr id="6191" name="Oval 1068"/>
            <p:cNvSpPr>
              <a:spLocks noChangeArrowheads="1"/>
            </p:cNvSpPr>
            <p:nvPr/>
          </p:nvSpPr>
          <p:spPr bwMode="auto">
            <a:xfrm>
              <a:off x="720" y="1776"/>
              <a:ext cx="48" cy="48"/>
            </a:xfrm>
            <a:prstGeom prst="ellipse">
              <a:avLst/>
            </a:prstGeom>
            <a:noFill/>
            <a:ln w="9525">
              <a:solidFill>
                <a:schemeClr val="tx1"/>
              </a:solidFill>
              <a:round/>
              <a:headEnd/>
              <a:tailEnd/>
            </a:ln>
          </p:spPr>
          <p:txBody>
            <a:bodyPr wrap="none" anchor="ctr"/>
            <a:lstStyle/>
            <a:p>
              <a:endParaRPr lang="fr-CH"/>
            </a:p>
          </p:txBody>
        </p:sp>
        <p:sp>
          <p:nvSpPr>
            <p:cNvPr id="6192" name="Oval 1069"/>
            <p:cNvSpPr>
              <a:spLocks noChangeArrowheads="1"/>
            </p:cNvSpPr>
            <p:nvPr/>
          </p:nvSpPr>
          <p:spPr bwMode="auto">
            <a:xfrm>
              <a:off x="1710" y="2716"/>
              <a:ext cx="48" cy="48"/>
            </a:xfrm>
            <a:prstGeom prst="ellipse">
              <a:avLst/>
            </a:prstGeom>
            <a:noFill/>
            <a:ln w="9525">
              <a:solidFill>
                <a:schemeClr val="tx1"/>
              </a:solidFill>
              <a:round/>
              <a:headEnd/>
              <a:tailEnd/>
            </a:ln>
          </p:spPr>
          <p:txBody>
            <a:bodyPr wrap="none" anchor="ctr"/>
            <a:lstStyle/>
            <a:p>
              <a:endParaRPr lang="fr-CH"/>
            </a:p>
          </p:txBody>
        </p:sp>
      </p:grpSp>
      <p:sp>
        <p:nvSpPr>
          <p:cNvPr id="6149" name="Text Box 1070"/>
          <p:cNvSpPr txBox="1">
            <a:spLocks noChangeArrowheads="1"/>
          </p:cNvSpPr>
          <p:nvPr/>
        </p:nvSpPr>
        <p:spPr bwMode="auto">
          <a:xfrm>
            <a:off x="1322388" y="144463"/>
            <a:ext cx="7821612" cy="954087"/>
          </a:xfrm>
          <a:prstGeom prst="rect">
            <a:avLst/>
          </a:prstGeom>
          <a:noFill/>
          <a:ln w="9525">
            <a:noFill/>
            <a:miter lim="800000"/>
            <a:headEnd/>
            <a:tailEnd/>
          </a:ln>
        </p:spPr>
        <p:txBody>
          <a:bodyPr wrap="none">
            <a:spAutoFit/>
          </a:bodyPr>
          <a:lstStyle/>
          <a:p>
            <a:pPr algn="ctr"/>
            <a:r>
              <a:rPr lang="en-GB" sz="2800">
                <a:solidFill>
                  <a:srgbClr val="000099"/>
                </a:solidFill>
              </a:rPr>
              <a:t>The European Network of Health Promoting Schools</a:t>
            </a:r>
          </a:p>
          <a:p>
            <a:pPr algn="ctr"/>
            <a:r>
              <a:rPr lang="en-GB" sz="2800">
                <a:solidFill>
                  <a:srgbClr val="000099"/>
                </a:solidFill>
              </a:rPr>
              <a:t>Member countries</a:t>
            </a:r>
            <a:endParaRPr lang="en-GB" sz="3200">
              <a:solidFill>
                <a:srgbClr val="000099"/>
              </a:solidFill>
            </a:endParaRPr>
          </a:p>
        </p:txBody>
      </p:sp>
      <p:sp>
        <p:nvSpPr>
          <p:cNvPr id="6150" name="Line 1071"/>
          <p:cNvSpPr>
            <a:spLocks noChangeShapeType="1"/>
          </p:cNvSpPr>
          <p:nvPr/>
        </p:nvSpPr>
        <p:spPr bwMode="auto">
          <a:xfrm>
            <a:off x="514350" y="1058863"/>
            <a:ext cx="9344025" cy="0"/>
          </a:xfrm>
          <a:prstGeom prst="line">
            <a:avLst/>
          </a:prstGeom>
          <a:noFill/>
          <a:ln w="9525">
            <a:solidFill>
              <a:srgbClr val="FF3300"/>
            </a:solidFill>
            <a:round/>
            <a:headEnd/>
            <a:tailEnd/>
          </a:ln>
        </p:spPr>
        <p:txBody>
          <a:bodyPr wrap="none" anchor="ctr"/>
          <a:lstStyle/>
          <a:p>
            <a:endParaRPr lang="en-US"/>
          </a:p>
        </p:txBody>
      </p:sp>
      <p:sp>
        <p:nvSpPr>
          <p:cNvPr id="6151" name="Text Box 1072"/>
          <p:cNvSpPr txBox="1">
            <a:spLocks noChangeArrowheads="1"/>
          </p:cNvSpPr>
          <p:nvPr/>
        </p:nvSpPr>
        <p:spPr bwMode="auto">
          <a:xfrm>
            <a:off x="171450" y="1265238"/>
            <a:ext cx="1628775" cy="5584825"/>
          </a:xfrm>
          <a:prstGeom prst="rect">
            <a:avLst/>
          </a:prstGeom>
          <a:noFill/>
          <a:ln w="9525">
            <a:noFill/>
            <a:miter lim="800000"/>
            <a:headEnd/>
            <a:tailEnd/>
          </a:ln>
        </p:spPr>
        <p:txBody>
          <a:bodyPr>
            <a:spAutoFit/>
          </a:bodyPr>
          <a:lstStyle/>
          <a:p>
            <a:r>
              <a:rPr lang="en-GB" sz="1800" b="1" i="1"/>
              <a:t>Albania</a:t>
            </a:r>
          </a:p>
          <a:p>
            <a:r>
              <a:rPr lang="en-GB" sz="1800" b="1" i="1"/>
              <a:t>Austria</a:t>
            </a:r>
          </a:p>
          <a:p>
            <a:r>
              <a:rPr lang="en-GB" sz="1800" b="1" i="1"/>
              <a:t>Belgium/Fl.</a:t>
            </a:r>
          </a:p>
          <a:p>
            <a:r>
              <a:rPr lang="en-GB" sz="1800" b="1" i="1"/>
              <a:t>Belgium/Fr.</a:t>
            </a:r>
          </a:p>
          <a:p>
            <a:r>
              <a:rPr lang="en-GB" sz="1800" b="1" i="1"/>
              <a:t>Bulgaria</a:t>
            </a:r>
          </a:p>
          <a:p>
            <a:r>
              <a:rPr lang="en-GB" sz="1800" b="1" i="1"/>
              <a:t>Croatia</a:t>
            </a:r>
          </a:p>
          <a:p>
            <a:r>
              <a:rPr lang="en-GB" sz="1800" b="1" i="1"/>
              <a:t>Cyprus</a:t>
            </a:r>
          </a:p>
          <a:p>
            <a:r>
              <a:rPr lang="en-GB" sz="1800" b="1" i="1"/>
              <a:t>Czech Rep.</a:t>
            </a:r>
          </a:p>
          <a:p>
            <a:r>
              <a:rPr lang="en-GB" sz="1800" b="1" i="1"/>
              <a:t>Denmark</a:t>
            </a:r>
          </a:p>
          <a:p>
            <a:r>
              <a:rPr lang="en-GB" sz="1800" b="1" i="1"/>
              <a:t>Estonia</a:t>
            </a:r>
          </a:p>
          <a:p>
            <a:r>
              <a:rPr lang="en-GB" sz="1800" b="1" i="1"/>
              <a:t>Finland</a:t>
            </a:r>
          </a:p>
          <a:p>
            <a:r>
              <a:rPr lang="en-GB" sz="1800" b="1" i="1"/>
              <a:t>France</a:t>
            </a:r>
          </a:p>
          <a:p>
            <a:r>
              <a:rPr lang="en-GB" sz="1800" b="1" i="1"/>
              <a:t>Germany</a:t>
            </a:r>
          </a:p>
          <a:p>
            <a:r>
              <a:rPr lang="en-GB" sz="1800" b="1" i="1"/>
              <a:t>Greece</a:t>
            </a:r>
          </a:p>
          <a:p>
            <a:r>
              <a:rPr lang="en-GB" sz="1800" b="1" i="1"/>
              <a:t>Hungary</a:t>
            </a:r>
          </a:p>
          <a:p>
            <a:r>
              <a:rPr lang="en-GB" sz="1800" b="1" i="1"/>
              <a:t>Iceland</a:t>
            </a:r>
          </a:p>
          <a:p>
            <a:r>
              <a:rPr lang="en-GB" sz="1800" b="1" i="1"/>
              <a:t>Ireland</a:t>
            </a:r>
          </a:p>
          <a:p>
            <a:r>
              <a:rPr lang="en-GB" sz="1800" b="1" i="1"/>
              <a:t>Israel</a:t>
            </a:r>
          </a:p>
          <a:p>
            <a:r>
              <a:rPr lang="en-GB" sz="1800" b="1" i="1"/>
              <a:t>Italy</a:t>
            </a:r>
          </a:p>
          <a:p>
            <a:r>
              <a:rPr lang="en-GB" sz="1800" b="1" i="1"/>
              <a:t>Kazakhstan</a:t>
            </a:r>
          </a:p>
        </p:txBody>
      </p:sp>
      <p:graphicFrame>
        <p:nvGraphicFramePr>
          <p:cNvPr id="6146" name="Object 2"/>
          <p:cNvGraphicFramePr>
            <a:graphicFrameLocks/>
          </p:cNvGraphicFramePr>
          <p:nvPr/>
        </p:nvGraphicFramePr>
        <p:xfrm>
          <a:off x="295275" y="220663"/>
          <a:ext cx="609600" cy="609600"/>
        </p:xfrm>
        <a:graphic>
          <a:graphicData uri="http://schemas.openxmlformats.org/presentationml/2006/ole">
            <p:oleObj spid="_x0000_s6146" name="CorelDRAW!" r:id="rId4" imgW="1271520" imgH="1271520" progId="">
              <p:embed/>
            </p:oleObj>
          </a:graphicData>
        </a:graphic>
      </p:graphicFrame>
      <p:sp>
        <p:nvSpPr>
          <p:cNvPr id="6152" name="Text Box 1074"/>
          <p:cNvSpPr txBox="1">
            <a:spLocks noChangeArrowheads="1"/>
          </p:cNvSpPr>
          <p:nvPr/>
        </p:nvSpPr>
        <p:spPr bwMode="auto">
          <a:xfrm>
            <a:off x="7815263" y="1201738"/>
            <a:ext cx="2457450" cy="5584825"/>
          </a:xfrm>
          <a:prstGeom prst="rect">
            <a:avLst/>
          </a:prstGeom>
          <a:noFill/>
          <a:ln w="9525">
            <a:noFill/>
            <a:miter lim="800000"/>
            <a:headEnd/>
            <a:tailEnd/>
          </a:ln>
        </p:spPr>
        <p:txBody>
          <a:bodyPr wrap="none">
            <a:spAutoFit/>
          </a:bodyPr>
          <a:lstStyle/>
          <a:p>
            <a:pPr algn="r"/>
            <a:r>
              <a:rPr lang="en-GB" sz="1800" b="1" i="1"/>
              <a:t>Latvia</a:t>
            </a:r>
          </a:p>
          <a:p>
            <a:pPr algn="r"/>
            <a:r>
              <a:rPr lang="en-GB" sz="1800" b="1" i="1"/>
              <a:t>Lithuania</a:t>
            </a:r>
          </a:p>
          <a:p>
            <a:pPr algn="r"/>
            <a:r>
              <a:rPr lang="en-GB" sz="1800" b="1" i="1"/>
              <a:t>Luxembourg</a:t>
            </a:r>
          </a:p>
          <a:p>
            <a:pPr algn="r"/>
            <a:r>
              <a:rPr lang="en-GB" sz="1800" b="1" i="1"/>
              <a:t>Malta</a:t>
            </a:r>
          </a:p>
          <a:p>
            <a:pPr algn="r"/>
            <a:r>
              <a:rPr lang="en-GB" sz="1800" b="1" i="1"/>
              <a:t>Moldova</a:t>
            </a:r>
          </a:p>
          <a:p>
            <a:pPr algn="r"/>
            <a:r>
              <a:rPr lang="en-GB" sz="1800" b="1" i="1"/>
              <a:t>Netherlands</a:t>
            </a:r>
          </a:p>
          <a:p>
            <a:pPr algn="r"/>
            <a:r>
              <a:rPr lang="en-GB" sz="1800" b="1" i="1"/>
              <a:t>Norway</a:t>
            </a:r>
          </a:p>
          <a:p>
            <a:pPr algn="r"/>
            <a:r>
              <a:rPr lang="en-GB" sz="1800" b="1" i="1"/>
              <a:t>Poland</a:t>
            </a:r>
          </a:p>
          <a:p>
            <a:pPr algn="r"/>
            <a:r>
              <a:rPr lang="en-GB" sz="1800" b="1" i="1"/>
              <a:t>Portugal</a:t>
            </a:r>
          </a:p>
          <a:p>
            <a:pPr algn="r"/>
            <a:r>
              <a:rPr lang="en-GB" sz="1800" b="1" i="1"/>
              <a:t>Romania</a:t>
            </a:r>
          </a:p>
          <a:p>
            <a:pPr algn="r"/>
            <a:r>
              <a:rPr lang="en-GB" sz="1800" b="1" i="1"/>
              <a:t>Russian Fed.</a:t>
            </a:r>
          </a:p>
          <a:p>
            <a:pPr algn="r"/>
            <a:r>
              <a:rPr lang="en-GB" sz="1800" b="1" i="1"/>
              <a:t>Slovak Rep.</a:t>
            </a:r>
          </a:p>
          <a:p>
            <a:pPr algn="r"/>
            <a:r>
              <a:rPr lang="en-GB" sz="1800" b="1" i="1"/>
              <a:t>Slovenia</a:t>
            </a:r>
          </a:p>
          <a:p>
            <a:pPr algn="r"/>
            <a:r>
              <a:rPr lang="en-GB" sz="1800" b="1" i="1"/>
              <a:t>Spain</a:t>
            </a:r>
          </a:p>
          <a:p>
            <a:pPr algn="r"/>
            <a:r>
              <a:rPr lang="en-GB" sz="1800" b="1" i="1"/>
              <a:t>Sweden</a:t>
            </a:r>
          </a:p>
          <a:p>
            <a:pPr algn="r"/>
            <a:r>
              <a:rPr lang="en-GB" sz="1800" b="1" i="1"/>
              <a:t>Switzerland</a:t>
            </a:r>
          </a:p>
          <a:p>
            <a:pPr algn="r"/>
            <a:r>
              <a:rPr lang="en-GB" sz="1800" b="1" i="1"/>
              <a:t>TFY Rep. of Macedonia</a:t>
            </a:r>
          </a:p>
          <a:p>
            <a:pPr algn="r"/>
            <a:r>
              <a:rPr lang="en-GB" sz="1800" b="1" i="1"/>
              <a:t>Turkey</a:t>
            </a:r>
          </a:p>
          <a:p>
            <a:pPr algn="r"/>
            <a:r>
              <a:rPr lang="en-GB" sz="1800" b="1" i="1"/>
              <a:t>Ukraine</a:t>
            </a:r>
          </a:p>
          <a:p>
            <a:pPr algn="r"/>
            <a:r>
              <a:rPr lang="en-GB" sz="1800" b="1" i="1"/>
              <a:t>United Kingdom</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52500" y="228600"/>
            <a:ext cx="8258175" cy="762000"/>
          </a:xfrm>
        </p:spPr>
        <p:txBody>
          <a:bodyPr/>
          <a:lstStyle/>
          <a:p>
            <a:r>
              <a:rPr lang="fr-CH" smtClean="0"/>
              <a:t>Health promoting schools</a:t>
            </a:r>
            <a:endParaRPr lang="fr-FR" sz="3600" b="1" i="1" smtClean="0"/>
          </a:p>
        </p:txBody>
      </p:sp>
      <p:sp>
        <p:nvSpPr>
          <p:cNvPr id="40963" name="Rectangle 3"/>
          <p:cNvSpPr>
            <a:spLocks noGrp="1" noChangeArrowheads="1"/>
          </p:cNvSpPr>
          <p:nvPr>
            <p:ph type="body" idx="1"/>
          </p:nvPr>
        </p:nvSpPr>
        <p:spPr>
          <a:xfrm>
            <a:off x="895350" y="1557338"/>
            <a:ext cx="9172575" cy="4175125"/>
          </a:xfrm>
        </p:spPr>
        <p:txBody>
          <a:bodyPr/>
          <a:lstStyle/>
          <a:p>
            <a:pPr marL="609600" indent="-609600" defTabSz="762000">
              <a:buSzPct val="110000"/>
              <a:buFont typeface="Wingdings" pitchFamily="2" charset="2"/>
              <a:buAutoNum type="arabicPeriod"/>
            </a:pPr>
            <a:r>
              <a:rPr lang="en-US" sz="2800" smtClean="0">
                <a:cs typeface="Courier New" pitchFamily="49" charset="0"/>
              </a:rPr>
              <a:t>Provide healthy environment	</a:t>
            </a:r>
            <a:br>
              <a:rPr lang="en-US" sz="2800" smtClean="0">
                <a:cs typeface="Courier New" pitchFamily="49" charset="0"/>
              </a:rPr>
            </a:br>
            <a:endParaRPr lang="en-US" sz="2800" smtClean="0">
              <a:cs typeface="Times New Roman" pitchFamily="18" charset="0"/>
            </a:endParaRPr>
          </a:p>
          <a:p>
            <a:pPr marL="609600" indent="-609600" defTabSz="762000">
              <a:buSzPct val="110000"/>
              <a:buFont typeface="Wingdings" pitchFamily="2" charset="2"/>
              <a:buAutoNum type="arabicPeriod"/>
            </a:pPr>
            <a:r>
              <a:rPr lang="en-US" sz="2800" smtClean="0">
                <a:cs typeface="Courier New" pitchFamily="49" charset="0"/>
              </a:rPr>
              <a:t>Promote individual, family and </a:t>
            </a:r>
            <a:br>
              <a:rPr lang="en-US" sz="2800" smtClean="0">
                <a:cs typeface="Courier New" pitchFamily="49" charset="0"/>
              </a:rPr>
            </a:br>
            <a:r>
              <a:rPr lang="en-US" sz="2800" smtClean="0">
                <a:cs typeface="Courier New" pitchFamily="49" charset="0"/>
              </a:rPr>
              <a:t>community responsibility for health	</a:t>
            </a:r>
            <a:br>
              <a:rPr lang="en-US" sz="2800" smtClean="0">
                <a:cs typeface="Courier New" pitchFamily="49" charset="0"/>
              </a:rPr>
            </a:br>
            <a:endParaRPr lang="en-US" sz="2800" smtClean="0">
              <a:cs typeface="Times New Roman" pitchFamily="18" charset="0"/>
            </a:endParaRPr>
          </a:p>
          <a:p>
            <a:pPr marL="609600" indent="-609600" defTabSz="762000">
              <a:buSzPct val="110000"/>
              <a:buFont typeface="Wingdings" pitchFamily="2" charset="2"/>
              <a:buAutoNum type="arabicPeriod"/>
            </a:pPr>
            <a:r>
              <a:rPr lang="en-US" sz="2800" smtClean="0">
                <a:cs typeface="Courier New" pitchFamily="49" charset="0"/>
              </a:rPr>
              <a:t>Encourage healthy lifestyles in equipping </a:t>
            </a:r>
            <a:br>
              <a:rPr lang="en-US" sz="2800" smtClean="0">
                <a:cs typeface="Courier New" pitchFamily="49" charset="0"/>
              </a:rPr>
            </a:br>
            <a:r>
              <a:rPr lang="en-US" sz="2800" smtClean="0">
                <a:cs typeface="Courier New" pitchFamily="49" charset="0"/>
              </a:rPr>
              <a:t>pupils with knowledge and skills	</a:t>
            </a:r>
            <a:br>
              <a:rPr lang="en-US" sz="2800" smtClean="0">
                <a:cs typeface="Courier New" pitchFamily="49" charset="0"/>
              </a:rPr>
            </a:br>
            <a:endParaRPr lang="en-US" sz="2800" smtClean="0">
              <a:cs typeface="Times New Roman" pitchFamily="18" charset="0"/>
            </a:endParaRPr>
          </a:p>
          <a:p>
            <a:pPr marL="609600" indent="-609600" defTabSz="762000">
              <a:buSzPct val="110000"/>
              <a:buFont typeface="Wingdings" pitchFamily="2" charset="2"/>
              <a:buAutoNum type="arabicPeriod"/>
            </a:pPr>
            <a:r>
              <a:rPr lang="en-US" sz="2800" smtClean="0">
                <a:cs typeface="Courier New" pitchFamily="49" charset="0"/>
              </a:rPr>
              <a:t>Plan a coherent health education curriculum</a:t>
            </a:r>
            <a:br>
              <a:rPr lang="en-US" sz="2800" smtClean="0">
                <a:cs typeface="Courier New" pitchFamily="49" charset="0"/>
              </a:rPr>
            </a:br>
            <a:endParaRPr lang="en-US" sz="2800" smtClean="0">
              <a:cs typeface="Times New Roman" pitchFamily="18" charset="0"/>
            </a:endParaRPr>
          </a:p>
          <a:p>
            <a:pPr marL="609600" indent="-609600" defTabSz="762000">
              <a:buSzPct val="110000"/>
              <a:buFont typeface="Wingdings" pitchFamily="2" charset="2"/>
              <a:buAutoNum type="arabicPeriod"/>
            </a:pPr>
            <a:r>
              <a:rPr lang="en-US" sz="2800" smtClean="0">
                <a:cs typeface="Courier New" pitchFamily="49" charset="0"/>
              </a:rPr>
              <a:t>Exploit the availability of community resources</a:t>
            </a:r>
            <a:r>
              <a:rPr lang="en-US" sz="2800" smtClean="0">
                <a:ea typeface="Arial Unicode MS" pitchFamily="34" charset="-128"/>
                <a:cs typeface="Arial Unicode MS" pitchFamily="34" charset="-128"/>
              </a:rPr>
              <a:t> </a:t>
            </a:r>
            <a:endParaRPr lang="fr-FR" sz="2800" i="1"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895028" y="188640"/>
            <a:ext cx="8856215" cy="1143000"/>
          </a:xfrm>
        </p:spPr>
        <p:txBody>
          <a:bodyPr/>
          <a:lstStyle/>
          <a:p>
            <a:r>
              <a:rPr lang="fr-LU" sz="4000" dirty="0" smtClean="0"/>
              <a:t>The </a:t>
            </a:r>
            <a:r>
              <a:rPr lang="fr-LU" sz="4000" dirty="0" err="1" smtClean="0"/>
              <a:t>school</a:t>
            </a:r>
            <a:r>
              <a:rPr lang="fr-LU" sz="4000" dirty="0" smtClean="0"/>
              <a:t> ethos and </a:t>
            </a:r>
            <a:r>
              <a:rPr lang="fr-LU" sz="4000" dirty="0" err="1" smtClean="0"/>
              <a:t>environment</a:t>
            </a:r>
            <a:r>
              <a:rPr lang="fr-LU" sz="4000" dirty="0" smtClean="0"/>
              <a:t>..</a:t>
            </a:r>
          </a:p>
        </p:txBody>
      </p:sp>
      <p:sp>
        <p:nvSpPr>
          <p:cNvPr id="34821" name="Text Box 1030"/>
          <p:cNvSpPr txBox="1">
            <a:spLocks noChangeArrowheads="1"/>
          </p:cNvSpPr>
          <p:nvPr/>
        </p:nvSpPr>
        <p:spPr bwMode="auto">
          <a:xfrm>
            <a:off x="6940550" y="6286500"/>
            <a:ext cx="2792413" cy="396875"/>
          </a:xfrm>
          <a:prstGeom prst="rect">
            <a:avLst/>
          </a:prstGeom>
          <a:noFill/>
          <a:ln w="12700">
            <a:noFill/>
            <a:miter lim="800000"/>
            <a:headEnd type="none" w="sm" len="sm"/>
            <a:tailEnd type="none" w="sm" len="sm"/>
          </a:ln>
        </p:spPr>
        <p:txBody>
          <a:bodyPr wrap="none">
            <a:spAutoFit/>
          </a:bodyPr>
          <a:lstStyle/>
          <a:p>
            <a:r>
              <a:rPr lang="fr-LU" sz="2000" i="1"/>
              <a:t>Health Evidence Network</a:t>
            </a:r>
          </a:p>
        </p:txBody>
      </p:sp>
      <p:sp>
        <p:nvSpPr>
          <p:cNvPr id="6" name="ZoneTexte 5"/>
          <p:cNvSpPr txBox="1"/>
          <p:nvPr/>
        </p:nvSpPr>
        <p:spPr>
          <a:xfrm>
            <a:off x="967036" y="2340163"/>
            <a:ext cx="7992888" cy="4832092"/>
          </a:xfrm>
          <a:prstGeom prst="rect">
            <a:avLst/>
          </a:prstGeom>
          <a:noFill/>
        </p:spPr>
        <p:txBody>
          <a:bodyPr wrap="square" rtlCol="0">
            <a:spAutoFit/>
          </a:bodyPr>
          <a:lstStyle/>
          <a:p>
            <a:r>
              <a:rPr lang="en-US" sz="2800" dirty="0" smtClean="0">
                <a:solidFill>
                  <a:srgbClr val="000000"/>
                </a:solidFill>
              </a:rPr>
              <a:t>The results of this review provide evidence for the effectiveness of some interventions based on the HPS framework for improving certain health outcomes but not others:</a:t>
            </a:r>
          </a:p>
          <a:p>
            <a:pPr marL="174625" indent="-174625">
              <a:buFont typeface="Arial" pitchFamily="34" charset="0"/>
              <a:buChar char="•"/>
            </a:pPr>
            <a:r>
              <a:rPr lang="en-US" sz="2800" dirty="0" smtClean="0">
                <a:solidFill>
                  <a:srgbClr val="000000"/>
                </a:solidFill>
              </a:rPr>
              <a:t>body mass index (BMI), </a:t>
            </a:r>
          </a:p>
          <a:p>
            <a:pPr marL="174625" indent="-174625">
              <a:buFont typeface="Arial" pitchFamily="34" charset="0"/>
              <a:buChar char="•"/>
            </a:pPr>
            <a:r>
              <a:rPr lang="en-US" sz="2800" dirty="0" smtClean="0">
                <a:solidFill>
                  <a:srgbClr val="000000"/>
                </a:solidFill>
              </a:rPr>
              <a:t>physical activity, </a:t>
            </a:r>
          </a:p>
          <a:p>
            <a:pPr marL="174625" indent="-174625">
              <a:buFont typeface="Arial" pitchFamily="34" charset="0"/>
              <a:buChar char="•"/>
            </a:pPr>
            <a:r>
              <a:rPr lang="en-US" sz="2800" dirty="0" smtClean="0">
                <a:solidFill>
                  <a:srgbClr val="000000"/>
                </a:solidFill>
              </a:rPr>
              <a:t>physical fitness, </a:t>
            </a:r>
          </a:p>
          <a:p>
            <a:pPr marL="174625" indent="-174625">
              <a:buFont typeface="Arial" pitchFamily="34" charset="0"/>
              <a:buChar char="•"/>
            </a:pPr>
            <a:r>
              <a:rPr lang="en-US" sz="2800" dirty="0" smtClean="0">
                <a:solidFill>
                  <a:srgbClr val="000000"/>
                </a:solidFill>
              </a:rPr>
              <a:t>fruit and vegetable intake, </a:t>
            </a:r>
          </a:p>
          <a:p>
            <a:pPr marL="174625" indent="-174625">
              <a:buFont typeface="Arial" pitchFamily="34" charset="0"/>
              <a:buChar char="•"/>
            </a:pPr>
            <a:r>
              <a:rPr lang="en-US" sz="2800" dirty="0" smtClean="0">
                <a:solidFill>
                  <a:srgbClr val="000000"/>
                </a:solidFill>
              </a:rPr>
              <a:t>tobacco use, a</a:t>
            </a:r>
          </a:p>
          <a:p>
            <a:pPr marL="174625" indent="-174625">
              <a:buFont typeface="Arial" pitchFamily="34" charset="0"/>
              <a:buChar char="•"/>
            </a:pPr>
            <a:r>
              <a:rPr lang="en-US" sz="2800" dirty="0" smtClean="0">
                <a:solidFill>
                  <a:srgbClr val="000000"/>
                </a:solidFill>
              </a:rPr>
              <a:t>being bullied</a:t>
            </a:r>
            <a:endParaRPr lang="fr-LU" sz="2800" dirty="0" smtClean="0"/>
          </a:p>
          <a:p>
            <a:pPr marL="174625" indent="-174625">
              <a:buFont typeface="Arial" pitchFamily="34" charset="0"/>
              <a:buChar char="•"/>
            </a:pPr>
            <a:endParaRPr lang="en-US" sz="2800" dirty="0">
              <a:solidFill>
                <a:srgbClr val="000000"/>
              </a:solidFill>
            </a:endParaRPr>
          </a:p>
        </p:txBody>
      </p:sp>
      <p:sp>
        <p:nvSpPr>
          <p:cNvPr id="8" name="ZoneTexte 7"/>
          <p:cNvSpPr txBox="1"/>
          <p:nvPr/>
        </p:nvSpPr>
        <p:spPr>
          <a:xfrm>
            <a:off x="246956" y="1268760"/>
            <a:ext cx="9788257" cy="830997"/>
          </a:xfrm>
          <a:prstGeom prst="rect">
            <a:avLst/>
          </a:prstGeom>
          <a:noFill/>
        </p:spPr>
        <p:txBody>
          <a:bodyPr wrap="none" rtlCol="0">
            <a:spAutoFit/>
          </a:bodyPr>
          <a:lstStyle/>
          <a:p>
            <a:r>
              <a:rPr lang="en-US" dirty="0" smtClean="0">
                <a:solidFill>
                  <a:srgbClr val="000000"/>
                </a:solidFill>
              </a:rPr>
              <a:t>The WHO Health Promoting School framework for improving the health and </a:t>
            </a:r>
          </a:p>
          <a:p>
            <a:r>
              <a:rPr lang="en-US" dirty="0" smtClean="0">
                <a:solidFill>
                  <a:srgbClr val="000000"/>
                </a:solidFill>
              </a:rPr>
              <a:t>well-being of students </a:t>
            </a:r>
            <a:r>
              <a:rPr lang="en-US" u="sng" dirty="0" smtClean="0">
                <a:solidFill>
                  <a:srgbClr val="000000"/>
                </a:solidFill>
              </a:rPr>
              <a:t>and their academic achievement </a:t>
            </a:r>
            <a:r>
              <a:rPr lang="en-US" sz="1600" dirty="0" smtClean="0">
                <a:solidFill>
                  <a:srgbClr val="000000"/>
                </a:solidFill>
              </a:rPr>
              <a:t>(Langford &amp; al,  Cochrane, 2014)</a:t>
            </a:r>
            <a:endParaRPr lang="fr-CH" sz="1600" dirty="0">
              <a:solidFill>
                <a:srgbClr val="00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3086100" y="3013075"/>
            <a:ext cx="4629150" cy="1374775"/>
          </a:xfrm>
          <a:prstGeom prst="star16">
            <a:avLst>
              <a:gd name="adj" fmla="val 37500"/>
            </a:avLst>
          </a:prstGeom>
          <a:solidFill>
            <a:srgbClr val="0066FF"/>
          </a:solidFill>
          <a:ln w="12700">
            <a:solidFill>
              <a:schemeClr val="tx1"/>
            </a:solidFill>
            <a:miter lim="800000"/>
            <a:headEnd/>
            <a:tailEnd/>
          </a:ln>
        </p:spPr>
        <p:txBody>
          <a:bodyPr wrap="none" anchor="ctr"/>
          <a:lstStyle/>
          <a:p>
            <a:endParaRPr lang="fr-CH"/>
          </a:p>
        </p:txBody>
      </p:sp>
      <p:sp>
        <p:nvSpPr>
          <p:cNvPr id="41987" name="Rectangle 3"/>
          <p:cNvSpPr>
            <a:spLocks noChangeArrowheads="1"/>
          </p:cNvSpPr>
          <p:nvPr/>
        </p:nvSpPr>
        <p:spPr bwMode="auto">
          <a:xfrm>
            <a:off x="2016125" y="1651000"/>
            <a:ext cx="6853238" cy="1206500"/>
          </a:xfrm>
          <a:prstGeom prst="rect">
            <a:avLst/>
          </a:prstGeom>
          <a:solidFill>
            <a:srgbClr val="0066FF">
              <a:alpha val="50195"/>
            </a:srgbClr>
          </a:solidFill>
          <a:ln w="12700">
            <a:solidFill>
              <a:schemeClr val="tx1"/>
            </a:solidFill>
            <a:miter lim="800000"/>
            <a:headEnd/>
            <a:tailEnd/>
          </a:ln>
        </p:spPr>
        <p:txBody>
          <a:bodyPr wrap="none" anchor="ctr"/>
          <a:lstStyle/>
          <a:p>
            <a:endParaRPr lang="fr-CH"/>
          </a:p>
        </p:txBody>
      </p:sp>
      <p:sp>
        <p:nvSpPr>
          <p:cNvPr id="41988" name="Rectangle 4"/>
          <p:cNvSpPr>
            <a:spLocks noChangeArrowheads="1"/>
          </p:cNvSpPr>
          <p:nvPr/>
        </p:nvSpPr>
        <p:spPr bwMode="auto">
          <a:xfrm>
            <a:off x="1412875" y="4622800"/>
            <a:ext cx="8318500" cy="2120900"/>
          </a:xfrm>
          <a:prstGeom prst="rect">
            <a:avLst/>
          </a:prstGeom>
          <a:solidFill>
            <a:srgbClr val="0066FF">
              <a:alpha val="50195"/>
            </a:srgbClr>
          </a:solidFill>
          <a:ln w="12700">
            <a:solidFill>
              <a:schemeClr val="tx1"/>
            </a:solidFill>
            <a:miter lim="800000"/>
            <a:headEnd/>
            <a:tailEnd/>
          </a:ln>
        </p:spPr>
        <p:txBody>
          <a:bodyPr wrap="none" anchor="ctr"/>
          <a:lstStyle/>
          <a:p>
            <a:endParaRPr lang="fr-CH"/>
          </a:p>
        </p:txBody>
      </p:sp>
      <p:sp>
        <p:nvSpPr>
          <p:cNvPr id="41989" name="Rectangle 5"/>
          <p:cNvSpPr>
            <a:spLocks noChangeArrowheads="1"/>
          </p:cNvSpPr>
          <p:nvPr/>
        </p:nvSpPr>
        <p:spPr bwMode="auto">
          <a:xfrm>
            <a:off x="2314575" y="1836738"/>
            <a:ext cx="2143125" cy="722312"/>
          </a:xfrm>
          <a:prstGeom prst="rect">
            <a:avLst/>
          </a:prstGeom>
          <a:solidFill>
            <a:srgbClr val="FFFFCC"/>
          </a:solidFill>
          <a:ln w="12700">
            <a:solidFill>
              <a:schemeClr val="tx1"/>
            </a:solidFill>
            <a:miter lim="800000"/>
            <a:headEnd/>
            <a:tailEnd/>
          </a:ln>
        </p:spPr>
        <p:txBody>
          <a:bodyPr wrap="none" anchor="ctr"/>
          <a:lstStyle/>
          <a:p>
            <a:endParaRPr lang="fr-CH"/>
          </a:p>
        </p:txBody>
      </p:sp>
      <p:sp>
        <p:nvSpPr>
          <p:cNvPr id="41990" name="Rectangle 6"/>
          <p:cNvSpPr>
            <a:spLocks noChangeArrowheads="1"/>
          </p:cNvSpPr>
          <p:nvPr/>
        </p:nvSpPr>
        <p:spPr bwMode="auto">
          <a:xfrm>
            <a:off x="6172200" y="1873250"/>
            <a:ext cx="2143125" cy="685800"/>
          </a:xfrm>
          <a:prstGeom prst="rect">
            <a:avLst/>
          </a:prstGeom>
          <a:solidFill>
            <a:srgbClr val="FFFFCC"/>
          </a:solidFill>
          <a:ln w="12700">
            <a:solidFill>
              <a:schemeClr val="tx1"/>
            </a:solidFill>
            <a:miter lim="800000"/>
            <a:headEnd/>
            <a:tailEnd/>
          </a:ln>
        </p:spPr>
        <p:txBody>
          <a:bodyPr wrap="none" anchor="ctr"/>
          <a:lstStyle/>
          <a:p>
            <a:endParaRPr lang="fr-CH"/>
          </a:p>
        </p:txBody>
      </p:sp>
      <p:sp>
        <p:nvSpPr>
          <p:cNvPr id="41991" name="Rectangle 7"/>
          <p:cNvSpPr>
            <a:spLocks noChangeArrowheads="1"/>
          </p:cNvSpPr>
          <p:nvPr/>
        </p:nvSpPr>
        <p:spPr bwMode="auto">
          <a:xfrm>
            <a:off x="1579563" y="4794250"/>
            <a:ext cx="2068512" cy="508000"/>
          </a:xfrm>
          <a:prstGeom prst="rect">
            <a:avLst/>
          </a:prstGeom>
          <a:solidFill>
            <a:srgbClr val="FFFFCC"/>
          </a:solidFill>
          <a:ln w="12700">
            <a:solidFill>
              <a:schemeClr val="tx1"/>
            </a:solidFill>
            <a:miter lim="800000"/>
            <a:headEnd/>
            <a:tailEnd/>
          </a:ln>
        </p:spPr>
        <p:txBody>
          <a:bodyPr wrap="none" anchor="ctr"/>
          <a:lstStyle/>
          <a:p>
            <a:endParaRPr lang="fr-CH"/>
          </a:p>
        </p:txBody>
      </p:sp>
      <p:sp>
        <p:nvSpPr>
          <p:cNvPr id="41992" name="Rectangle 8"/>
          <p:cNvSpPr>
            <a:spLocks noChangeArrowheads="1"/>
          </p:cNvSpPr>
          <p:nvPr/>
        </p:nvSpPr>
        <p:spPr bwMode="auto">
          <a:xfrm>
            <a:off x="4543425" y="4794250"/>
            <a:ext cx="2057400" cy="508000"/>
          </a:xfrm>
          <a:prstGeom prst="rect">
            <a:avLst/>
          </a:prstGeom>
          <a:solidFill>
            <a:srgbClr val="FFFFCC"/>
          </a:solidFill>
          <a:ln w="12700">
            <a:solidFill>
              <a:schemeClr val="tx1"/>
            </a:solidFill>
            <a:miter lim="800000"/>
            <a:headEnd/>
            <a:tailEnd/>
          </a:ln>
        </p:spPr>
        <p:txBody>
          <a:bodyPr wrap="none" anchor="ctr"/>
          <a:lstStyle/>
          <a:p>
            <a:endParaRPr lang="fr-CH"/>
          </a:p>
        </p:txBody>
      </p:sp>
      <p:sp>
        <p:nvSpPr>
          <p:cNvPr id="41993" name="Rectangle 9"/>
          <p:cNvSpPr>
            <a:spLocks noChangeArrowheads="1"/>
          </p:cNvSpPr>
          <p:nvPr/>
        </p:nvSpPr>
        <p:spPr bwMode="auto">
          <a:xfrm>
            <a:off x="7410450" y="4794250"/>
            <a:ext cx="2066925" cy="660400"/>
          </a:xfrm>
          <a:prstGeom prst="rect">
            <a:avLst/>
          </a:prstGeom>
          <a:solidFill>
            <a:srgbClr val="FFFFCC"/>
          </a:solidFill>
          <a:ln w="12700">
            <a:solidFill>
              <a:schemeClr val="tx1"/>
            </a:solidFill>
            <a:miter lim="800000"/>
            <a:headEnd/>
            <a:tailEnd/>
          </a:ln>
        </p:spPr>
        <p:txBody>
          <a:bodyPr wrap="none" anchor="ctr"/>
          <a:lstStyle/>
          <a:p>
            <a:endParaRPr lang="fr-CH"/>
          </a:p>
        </p:txBody>
      </p:sp>
      <p:sp>
        <p:nvSpPr>
          <p:cNvPr id="41994" name="Oval 10"/>
          <p:cNvSpPr>
            <a:spLocks noChangeArrowheads="1"/>
          </p:cNvSpPr>
          <p:nvPr/>
        </p:nvSpPr>
        <p:spPr bwMode="auto">
          <a:xfrm>
            <a:off x="2719388" y="5635625"/>
            <a:ext cx="2532062" cy="574675"/>
          </a:xfrm>
          <a:prstGeom prst="ellipse">
            <a:avLst/>
          </a:prstGeom>
          <a:solidFill>
            <a:srgbClr val="FFFFCC"/>
          </a:solidFill>
          <a:ln w="12700">
            <a:solidFill>
              <a:schemeClr val="tx1"/>
            </a:solidFill>
            <a:round/>
            <a:headEnd/>
            <a:tailEnd/>
          </a:ln>
        </p:spPr>
        <p:txBody>
          <a:bodyPr wrap="none" anchor="ctr"/>
          <a:lstStyle/>
          <a:p>
            <a:endParaRPr lang="fr-CH"/>
          </a:p>
        </p:txBody>
      </p:sp>
      <p:sp>
        <p:nvSpPr>
          <p:cNvPr id="41995" name="Oval 11"/>
          <p:cNvSpPr>
            <a:spLocks noChangeArrowheads="1"/>
          </p:cNvSpPr>
          <p:nvPr/>
        </p:nvSpPr>
        <p:spPr bwMode="auto">
          <a:xfrm>
            <a:off x="5548313" y="5635625"/>
            <a:ext cx="2532062" cy="574675"/>
          </a:xfrm>
          <a:prstGeom prst="ellipse">
            <a:avLst/>
          </a:prstGeom>
          <a:solidFill>
            <a:srgbClr val="FFFFCC"/>
          </a:solidFill>
          <a:ln w="12700">
            <a:solidFill>
              <a:schemeClr val="tx1"/>
            </a:solidFill>
            <a:round/>
            <a:headEnd/>
            <a:tailEnd/>
          </a:ln>
        </p:spPr>
        <p:txBody>
          <a:bodyPr wrap="none" anchor="ctr"/>
          <a:lstStyle/>
          <a:p>
            <a:endParaRPr lang="fr-CH"/>
          </a:p>
        </p:txBody>
      </p:sp>
      <p:sp>
        <p:nvSpPr>
          <p:cNvPr id="41996" name="Rectangle 12"/>
          <p:cNvSpPr>
            <a:spLocks noChangeArrowheads="1"/>
          </p:cNvSpPr>
          <p:nvPr/>
        </p:nvSpPr>
        <p:spPr bwMode="auto">
          <a:xfrm>
            <a:off x="2314575" y="1873250"/>
            <a:ext cx="2114550" cy="641350"/>
          </a:xfrm>
          <a:prstGeom prst="rect">
            <a:avLst/>
          </a:prstGeom>
          <a:noFill/>
          <a:ln w="9525">
            <a:noFill/>
            <a:miter lim="800000"/>
            <a:headEnd/>
            <a:tailEnd/>
          </a:ln>
        </p:spPr>
        <p:txBody>
          <a:bodyPr wrap="none" lIns="92075" tIns="46038" rIns="92075" bIns="46038">
            <a:spAutoFit/>
          </a:bodyPr>
          <a:lstStyle/>
          <a:p>
            <a:pPr algn="ctr"/>
            <a:r>
              <a:rPr lang="en-AU" sz="1800">
                <a:solidFill>
                  <a:srgbClr val="333333"/>
                </a:solidFill>
              </a:rPr>
              <a:t>Improved learning</a:t>
            </a:r>
            <a:endParaRPr lang="en-AU" sz="1800">
              <a:solidFill>
                <a:srgbClr val="FFFF00"/>
              </a:solidFill>
            </a:endParaRPr>
          </a:p>
          <a:p>
            <a:pPr algn="ctr"/>
            <a:r>
              <a:rPr lang="en-AU" sz="1800">
                <a:solidFill>
                  <a:srgbClr val="333333"/>
                </a:solidFill>
              </a:rPr>
              <a:t>outcomes</a:t>
            </a:r>
            <a:endParaRPr lang="en-AU" sz="1800">
              <a:solidFill>
                <a:srgbClr val="FFFF00"/>
              </a:solidFill>
            </a:endParaRPr>
          </a:p>
        </p:txBody>
      </p:sp>
      <p:sp>
        <p:nvSpPr>
          <p:cNvPr id="41997" name="Rectangle 13"/>
          <p:cNvSpPr>
            <a:spLocks noChangeArrowheads="1"/>
          </p:cNvSpPr>
          <p:nvPr/>
        </p:nvSpPr>
        <p:spPr bwMode="auto">
          <a:xfrm>
            <a:off x="6086475" y="1873250"/>
            <a:ext cx="2293938" cy="641350"/>
          </a:xfrm>
          <a:prstGeom prst="rect">
            <a:avLst/>
          </a:prstGeom>
          <a:noFill/>
          <a:ln w="9525">
            <a:noFill/>
            <a:miter lim="800000"/>
            <a:headEnd/>
            <a:tailEnd/>
          </a:ln>
        </p:spPr>
        <p:txBody>
          <a:bodyPr wrap="none" lIns="92075" tIns="46038" rIns="92075" bIns="46038">
            <a:spAutoFit/>
          </a:bodyPr>
          <a:lstStyle/>
          <a:p>
            <a:pPr algn="ctr"/>
            <a:r>
              <a:rPr lang="en-AU" sz="1800">
                <a:solidFill>
                  <a:srgbClr val="333333"/>
                </a:solidFill>
              </a:rPr>
              <a:t>Health &amp; Emotional</a:t>
            </a:r>
          </a:p>
          <a:p>
            <a:pPr algn="ctr"/>
            <a:r>
              <a:rPr lang="en-AU" sz="1800">
                <a:solidFill>
                  <a:srgbClr val="333333"/>
                </a:solidFill>
              </a:rPr>
              <a:t>well-being</a:t>
            </a:r>
            <a:endParaRPr lang="en-AU" sz="1800">
              <a:solidFill>
                <a:srgbClr val="FFFF00"/>
              </a:solidFill>
            </a:endParaRPr>
          </a:p>
        </p:txBody>
      </p:sp>
      <p:sp>
        <p:nvSpPr>
          <p:cNvPr id="41998" name="Rectangle 14"/>
          <p:cNvSpPr>
            <a:spLocks noChangeArrowheads="1"/>
          </p:cNvSpPr>
          <p:nvPr/>
        </p:nvSpPr>
        <p:spPr bwMode="auto">
          <a:xfrm>
            <a:off x="4070350" y="3319463"/>
            <a:ext cx="2459038" cy="701675"/>
          </a:xfrm>
          <a:prstGeom prst="rect">
            <a:avLst/>
          </a:prstGeom>
          <a:solidFill>
            <a:srgbClr val="FFFFCC"/>
          </a:solidFill>
          <a:ln w="9525">
            <a:noFill/>
            <a:miter lim="800000"/>
            <a:headEnd/>
            <a:tailEnd/>
          </a:ln>
        </p:spPr>
        <p:txBody>
          <a:bodyPr lIns="92075" tIns="46038" rIns="92075" bIns="46038">
            <a:spAutoFit/>
          </a:bodyPr>
          <a:lstStyle/>
          <a:p>
            <a:pPr algn="ctr"/>
            <a:r>
              <a:rPr lang="en-AU" sz="2000" b="1">
                <a:solidFill>
                  <a:srgbClr val="333333"/>
                </a:solidFill>
              </a:rPr>
              <a:t>Sense of belonging</a:t>
            </a:r>
          </a:p>
          <a:p>
            <a:pPr algn="ctr"/>
            <a:r>
              <a:rPr lang="en-AU" sz="2000" b="1">
                <a:solidFill>
                  <a:srgbClr val="333333"/>
                </a:solidFill>
              </a:rPr>
              <a:t>Connectedness</a:t>
            </a:r>
            <a:endParaRPr lang="en-AU" sz="1600" b="1">
              <a:solidFill>
                <a:srgbClr val="FFFF00"/>
              </a:solidFill>
            </a:endParaRPr>
          </a:p>
        </p:txBody>
      </p:sp>
      <p:sp>
        <p:nvSpPr>
          <p:cNvPr id="41999" name="Rectangle 15"/>
          <p:cNvSpPr>
            <a:spLocks noChangeArrowheads="1"/>
          </p:cNvSpPr>
          <p:nvPr/>
        </p:nvSpPr>
        <p:spPr bwMode="auto">
          <a:xfrm>
            <a:off x="2098675" y="4791075"/>
            <a:ext cx="1063625" cy="366713"/>
          </a:xfrm>
          <a:prstGeom prst="rect">
            <a:avLst/>
          </a:prstGeom>
          <a:noFill/>
          <a:ln w="9525">
            <a:noFill/>
            <a:miter lim="800000"/>
            <a:headEnd/>
            <a:tailEnd/>
          </a:ln>
        </p:spPr>
        <p:txBody>
          <a:bodyPr wrap="none" lIns="92075" tIns="46038" rIns="92075" bIns="46038">
            <a:spAutoFit/>
          </a:bodyPr>
          <a:lstStyle/>
          <a:p>
            <a:pPr algn="ctr"/>
            <a:r>
              <a:rPr lang="en-AU" sz="1800">
                <a:solidFill>
                  <a:srgbClr val="333333"/>
                </a:solidFill>
              </a:rPr>
              <a:t>Security</a:t>
            </a:r>
            <a:endParaRPr lang="en-AU" sz="1800">
              <a:solidFill>
                <a:srgbClr val="FFFF00"/>
              </a:solidFill>
            </a:endParaRPr>
          </a:p>
        </p:txBody>
      </p:sp>
      <p:sp>
        <p:nvSpPr>
          <p:cNvPr id="42000" name="Rectangle 16"/>
          <p:cNvSpPr>
            <a:spLocks noChangeArrowheads="1"/>
          </p:cNvSpPr>
          <p:nvPr/>
        </p:nvSpPr>
        <p:spPr bwMode="auto">
          <a:xfrm>
            <a:off x="4543425" y="4791075"/>
            <a:ext cx="2057400" cy="366713"/>
          </a:xfrm>
          <a:prstGeom prst="rect">
            <a:avLst/>
          </a:prstGeom>
          <a:noFill/>
          <a:ln w="9525">
            <a:noFill/>
            <a:miter lim="800000"/>
            <a:headEnd/>
            <a:tailEnd/>
          </a:ln>
        </p:spPr>
        <p:txBody>
          <a:bodyPr lIns="92075" tIns="46038" rIns="92075" bIns="46038">
            <a:spAutoFit/>
          </a:bodyPr>
          <a:lstStyle/>
          <a:p>
            <a:pPr algn="ctr"/>
            <a:r>
              <a:rPr lang="en-AU" sz="1800">
                <a:solidFill>
                  <a:srgbClr val="333333"/>
                </a:solidFill>
              </a:rPr>
              <a:t>Communication</a:t>
            </a:r>
          </a:p>
        </p:txBody>
      </p:sp>
      <p:sp>
        <p:nvSpPr>
          <p:cNvPr id="42001" name="Rectangle 17"/>
          <p:cNvSpPr>
            <a:spLocks noChangeArrowheads="1"/>
          </p:cNvSpPr>
          <p:nvPr/>
        </p:nvSpPr>
        <p:spPr bwMode="auto">
          <a:xfrm>
            <a:off x="7554913" y="4791075"/>
            <a:ext cx="1828800" cy="641350"/>
          </a:xfrm>
          <a:prstGeom prst="rect">
            <a:avLst/>
          </a:prstGeom>
          <a:noFill/>
          <a:ln w="9525">
            <a:noFill/>
            <a:miter lim="800000"/>
            <a:headEnd/>
            <a:tailEnd/>
          </a:ln>
        </p:spPr>
        <p:txBody>
          <a:bodyPr wrap="none" lIns="92075" tIns="46038" rIns="92075" bIns="46038">
            <a:spAutoFit/>
          </a:bodyPr>
          <a:lstStyle/>
          <a:p>
            <a:pPr algn="ctr"/>
            <a:r>
              <a:rPr lang="en-AU" sz="1800">
                <a:solidFill>
                  <a:srgbClr val="333333"/>
                </a:solidFill>
              </a:rPr>
              <a:t>Positive regard/</a:t>
            </a:r>
          </a:p>
          <a:p>
            <a:pPr algn="ctr"/>
            <a:r>
              <a:rPr lang="en-AU" sz="1800">
                <a:solidFill>
                  <a:srgbClr val="333333"/>
                </a:solidFill>
              </a:rPr>
              <a:t>Participation</a:t>
            </a:r>
            <a:endParaRPr lang="en-AU" sz="1800">
              <a:solidFill>
                <a:srgbClr val="FFFF00"/>
              </a:solidFill>
            </a:endParaRPr>
          </a:p>
        </p:txBody>
      </p:sp>
      <p:sp>
        <p:nvSpPr>
          <p:cNvPr id="42002" name="Rectangle 18"/>
          <p:cNvSpPr>
            <a:spLocks noChangeArrowheads="1"/>
          </p:cNvSpPr>
          <p:nvPr/>
        </p:nvSpPr>
        <p:spPr bwMode="auto">
          <a:xfrm>
            <a:off x="3514725" y="5759450"/>
            <a:ext cx="793750" cy="366713"/>
          </a:xfrm>
          <a:prstGeom prst="rect">
            <a:avLst/>
          </a:prstGeom>
          <a:noFill/>
          <a:ln w="9525">
            <a:noFill/>
            <a:miter lim="800000"/>
            <a:headEnd/>
            <a:tailEnd/>
          </a:ln>
        </p:spPr>
        <p:txBody>
          <a:bodyPr wrap="none" lIns="92075" tIns="46038" rIns="92075" bIns="46038">
            <a:spAutoFit/>
          </a:bodyPr>
          <a:lstStyle/>
          <a:p>
            <a:pPr algn="ctr"/>
            <a:r>
              <a:rPr lang="en-AU" sz="1800">
                <a:solidFill>
                  <a:srgbClr val="333333"/>
                </a:solidFill>
              </a:rPr>
              <a:t>Skills</a:t>
            </a:r>
          </a:p>
        </p:txBody>
      </p:sp>
      <p:sp>
        <p:nvSpPr>
          <p:cNvPr id="42003" name="Rectangle 19"/>
          <p:cNvSpPr>
            <a:spLocks noChangeArrowheads="1"/>
          </p:cNvSpPr>
          <p:nvPr/>
        </p:nvSpPr>
        <p:spPr bwMode="auto">
          <a:xfrm>
            <a:off x="6000750" y="5683250"/>
            <a:ext cx="1622425" cy="366713"/>
          </a:xfrm>
          <a:prstGeom prst="rect">
            <a:avLst/>
          </a:prstGeom>
          <a:noFill/>
          <a:ln w="9525">
            <a:noFill/>
            <a:miter lim="800000"/>
            <a:headEnd/>
            <a:tailEnd/>
          </a:ln>
        </p:spPr>
        <p:txBody>
          <a:bodyPr wrap="none" lIns="92075" tIns="46038" rIns="92075" bIns="46038">
            <a:spAutoFit/>
          </a:bodyPr>
          <a:lstStyle/>
          <a:p>
            <a:pPr algn="ctr"/>
            <a:r>
              <a:rPr lang="en-AU" sz="1800">
                <a:solidFill>
                  <a:srgbClr val="333333"/>
                </a:solidFill>
              </a:rPr>
              <a:t>Opportunities</a:t>
            </a:r>
            <a:endParaRPr lang="en-AU" sz="1800">
              <a:solidFill>
                <a:srgbClr val="FFFF00"/>
              </a:solidFill>
            </a:endParaRPr>
          </a:p>
        </p:txBody>
      </p:sp>
      <p:sp>
        <p:nvSpPr>
          <p:cNvPr id="42004" name="Line 20"/>
          <p:cNvSpPr>
            <a:spLocks noChangeShapeType="1"/>
          </p:cNvSpPr>
          <p:nvPr/>
        </p:nvSpPr>
        <p:spPr bwMode="auto">
          <a:xfrm flipH="1">
            <a:off x="3740150" y="4983163"/>
            <a:ext cx="685800" cy="0"/>
          </a:xfrm>
          <a:prstGeom prst="line">
            <a:avLst/>
          </a:prstGeom>
          <a:noFill/>
          <a:ln w="25400">
            <a:solidFill>
              <a:schemeClr val="tx1"/>
            </a:solidFill>
            <a:round/>
            <a:headEnd type="stealth" w="med" len="med"/>
            <a:tailEnd type="stealth" w="med" len="med"/>
          </a:ln>
        </p:spPr>
        <p:txBody>
          <a:bodyPr wrap="none" anchor="ctr"/>
          <a:lstStyle/>
          <a:p>
            <a:endParaRPr lang="en-US"/>
          </a:p>
        </p:txBody>
      </p:sp>
      <p:sp>
        <p:nvSpPr>
          <p:cNvPr id="42005" name="Line 21"/>
          <p:cNvSpPr>
            <a:spLocks noChangeShapeType="1"/>
          </p:cNvSpPr>
          <p:nvPr/>
        </p:nvSpPr>
        <p:spPr bwMode="auto">
          <a:xfrm flipH="1">
            <a:off x="6654800" y="4983163"/>
            <a:ext cx="685800" cy="0"/>
          </a:xfrm>
          <a:prstGeom prst="line">
            <a:avLst/>
          </a:prstGeom>
          <a:noFill/>
          <a:ln w="25400">
            <a:solidFill>
              <a:schemeClr val="tx1"/>
            </a:solidFill>
            <a:round/>
            <a:headEnd type="stealth" w="med" len="med"/>
            <a:tailEnd type="stealth" w="med" len="med"/>
          </a:ln>
        </p:spPr>
        <p:txBody>
          <a:bodyPr wrap="none" anchor="ctr"/>
          <a:lstStyle/>
          <a:p>
            <a:endParaRPr lang="en-US"/>
          </a:p>
        </p:txBody>
      </p:sp>
      <p:sp>
        <p:nvSpPr>
          <p:cNvPr id="42006" name="Line 22"/>
          <p:cNvSpPr>
            <a:spLocks noChangeShapeType="1"/>
          </p:cNvSpPr>
          <p:nvPr/>
        </p:nvSpPr>
        <p:spPr bwMode="auto">
          <a:xfrm flipH="1">
            <a:off x="4800600" y="5302250"/>
            <a:ext cx="546100" cy="366713"/>
          </a:xfrm>
          <a:prstGeom prst="line">
            <a:avLst/>
          </a:prstGeom>
          <a:noFill/>
          <a:ln w="25400">
            <a:solidFill>
              <a:schemeClr val="tx1"/>
            </a:solidFill>
            <a:round/>
            <a:headEnd type="stealth" w="med" len="med"/>
            <a:tailEnd type="stealth" w="med" len="med"/>
          </a:ln>
        </p:spPr>
        <p:txBody>
          <a:bodyPr wrap="none" anchor="ctr"/>
          <a:lstStyle/>
          <a:p>
            <a:endParaRPr lang="en-US"/>
          </a:p>
        </p:txBody>
      </p:sp>
      <p:sp>
        <p:nvSpPr>
          <p:cNvPr id="42007" name="Line 23"/>
          <p:cNvSpPr>
            <a:spLocks noChangeShapeType="1"/>
          </p:cNvSpPr>
          <p:nvPr/>
        </p:nvSpPr>
        <p:spPr bwMode="auto">
          <a:xfrm>
            <a:off x="5486400" y="5302250"/>
            <a:ext cx="514350" cy="381000"/>
          </a:xfrm>
          <a:prstGeom prst="line">
            <a:avLst/>
          </a:prstGeom>
          <a:noFill/>
          <a:ln w="25400">
            <a:solidFill>
              <a:schemeClr val="tx1"/>
            </a:solidFill>
            <a:round/>
            <a:headEnd type="stealth" w="med" len="med"/>
            <a:tailEnd type="stealth" w="med" len="med"/>
          </a:ln>
        </p:spPr>
        <p:txBody>
          <a:bodyPr wrap="none" anchor="ctr"/>
          <a:lstStyle/>
          <a:p>
            <a:endParaRPr lang="en-US"/>
          </a:p>
        </p:txBody>
      </p:sp>
      <p:sp>
        <p:nvSpPr>
          <p:cNvPr id="42008" name="Line 24"/>
          <p:cNvSpPr>
            <a:spLocks noChangeShapeType="1"/>
          </p:cNvSpPr>
          <p:nvPr/>
        </p:nvSpPr>
        <p:spPr bwMode="auto">
          <a:xfrm flipH="1">
            <a:off x="7629525" y="5378450"/>
            <a:ext cx="546100" cy="366713"/>
          </a:xfrm>
          <a:prstGeom prst="line">
            <a:avLst/>
          </a:prstGeom>
          <a:noFill/>
          <a:ln w="25400">
            <a:solidFill>
              <a:schemeClr val="tx1"/>
            </a:solidFill>
            <a:round/>
            <a:headEnd type="stealth" w="med" len="med"/>
            <a:tailEnd type="stealth" w="med" len="med"/>
          </a:ln>
        </p:spPr>
        <p:txBody>
          <a:bodyPr wrap="none" anchor="ctr"/>
          <a:lstStyle/>
          <a:p>
            <a:endParaRPr lang="en-US"/>
          </a:p>
        </p:txBody>
      </p:sp>
      <p:sp>
        <p:nvSpPr>
          <p:cNvPr id="42009" name="Line 27"/>
          <p:cNvSpPr>
            <a:spLocks noChangeShapeType="1"/>
          </p:cNvSpPr>
          <p:nvPr/>
        </p:nvSpPr>
        <p:spPr bwMode="auto">
          <a:xfrm flipH="1">
            <a:off x="3505200" y="4114800"/>
            <a:ext cx="546100" cy="366713"/>
          </a:xfrm>
          <a:prstGeom prst="line">
            <a:avLst/>
          </a:prstGeom>
          <a:noFill/>
          <a:ln w="25400">
            <a:solidFill>
              <a:schemeClr val="accent2"/>
            </a:solidFill>
            <a:round/>
            <a:headEnd type="triangle" w="med" len="med"/>
            <a:tailEnd/>
          </a:ln>
        </p:spPr>
        <p:txBody>
          <a:bodyPr wrap="none" anchor="ctr"/>
          <a:lstStyle/>
          <a:p>
            <a:endParaRPr lang="en-US"/>
          </a:p>
        </p:txBody>
      </p:sp>
      <p:sp>
        <p:nvSpPr>
          <p:cNvPr id="42010" name="Line 28"/>
          <p:cNvSpPr>
            <a:spLocks noChangeShapeType="1"/>
          </p:cNvSpPr>
          <p:nvPr/>
        </p:nvSpPr>
        <p:spPr bwMode="auto">
          <a:xfrm>
            <a:off x="6629400" y="4191000"/>
            <a:ext cx="514350" cy="381000"/>
          </a:xfrm>
          <a:prstGeom prst="line">
            <a:avLst/>
          </a:prstGeom>
          <a:noFill/>
          <a:ln w="25400">
            <a:solidFill>
              <a:schemeClr val="accent2"/>
            </a:solidFill>
            <a:round/>
            <a:headEnd type="triangle" w="med" len="med"/>
            <a:tailEnd/>
          </a:ln>
        </p:spPr>
        <p:txBody>
          <a:bodyPr wrap="none" anchor="ctr"/>
          <a:lstStyle/>
          <a:p>
            <a:endParaRPr lang="en-US"/>
          </a:p>
        </p:txBody>
      </p:sp>
      <p:sp>
        <p:nvSpPr>
          <p:cNvPr id="42011" name="Line 29"/>
          <p:cNvSpPr>
            <a:spLocks noChangeShapeType="1"/>
          </p:cNvSpPr>
          <p:nvPr/>
        </p:nvSpPr>
        <p:spPr bwMode="auto">
          <a:xfrm flipV="1">
            <a:off x="5334000" y="2819400"/>
            <a:ext cx="0" cy="457200"/>
          </a:xfrm>
          <a:prstGeom prst="line">
            <a:avLst/>
          </a:prstGeom>
          <a:noFill/>
          <a:ln w="76200">
            <a:solidFill>
              <a:schemeClr val="accent1"/>
            </a:solidFill>
            <a:round/>
            <a:headEnd/>
            <a:tailEnd type="triangle" w="med" len="med"/>
          </a:ln>
        </p:spPr>
        <p:txBody>
          <a:bodyPr wrap="none" anchor="ctr"/>
          <a:lstStyle/>
          <a:p>
            <a:endParaRPr lang="en-US"/>
          </a:p>
        </p:txBody>
      </p:sp>
      <p:sp>
        <p:nvSpPr>
          <p:cNvPr id="42012" name="Rectangle 30"/>
          <p:cNvSpPr>
            <a:spLocks noChangeArrowheads="1"/>
          </p:cNvSpPr>
          <p:nvPr/>
        </p:nvSpPr>
        <p:spPr bwMode="auto">
          <a:xfrm>
            <a:off x="3357563" y="2557463"/>
            <a:ext cx="3886200" cy="336550"/>
          </a:xfrm>
          <a:prstGeom prst="rect">
            <a:avLst/>
          </a:prstGeom>
          <a:noFill/>
          <a:ln w="9525">
            <a:noFill/>
            <a:miter lim="800000"/>
            <a:headEnd/>
            <a:tailEnd/>
          </a:ln>
        </p:spPr>
        <p:txBody>
          <a:bodyPr wrap="none" lIns="92075" tIns="46038" rIns="92075" bIns="46038">
            <a:spAutoFit/>
          </a:bodyPr>
          <a:lstStyle/>
          <a:p>
            <a:pPr algn="ctr"/>
            <a:r>
              <a:rPr lang="en-AU" sz="1600" b="1">
                <a:solidFill>
                  <a:srgbClr val="FFFF00"/>
                </a:solidFill>
              </a:rPr>
              <a:t>INDIVIDUAL CHARACTERISTICS</a:t>
            </a:r>
          </a:p>
        </p:txBody>
      </p:sp>
      <p:sp>
        <p:nvSpPr>
          <p:cNvPr id="42013" name="Rectangle 31"/>
          <p:cNvSpPr>
            <a:spLocks noChangeArrowheads="1"/>
          </p:cNvSpPr>
          <p:nvPr/>
        </p:nvSpPr>
        <p:spPr bwMode="auto">
          <a:xfrm>
            <a:off x="3086100" y="6445250"/>
            <a:ext cx="4862513" cy="336550"/>
          </a:xfrm>
          <a:prstGeom prst="rect">
            <a:avLst/>
          </a:prstGeom>
          <a:noFill/>
          <a:ln w="9525">
            <a:noFill/>
            <a:miter lim="800000"/>
            <a:headEnd/>
            <a:tailEnd/>
          </a:ln>
        </p:spPr>
        <p:txBody>
          <a:bodyPr wrap="none" lIns="92075" tIns="46038" rIns="92075" bIns="46038">
            <a:spAutoFit/>
          </a:bodyPr>
          <a:lstStyle/>
          <a:p>
            <a:pPr algn="ctr"/>
            <a:r>
              <a:rPr lang="en-AU" sz="1600" b="1">
                <a:solidFill>
                  <a:srgbClr val="FFFF00"/>
                </a:solidFill>
              </a:rPr>
              <a:t>SOCIAL AND LEARNING ENVIRONMENTS</a:t>
            </a:r>
          </a:p>
        </p:txBody>
      </p:sp>
      <p:sp>
        <p:nvSpPr>
          <p:cNvPr id="42014" name="Line 32"/>
          <p:cNvSpPr>
            <a:spLocks noChangeShapeType="1"/>
          </p:cNvSpPr>
          <p:nvPr/>
        </p:nvSpPr>
        <p:spPr bwMode="auto">
          <a:xfrm>
            <a:off x="4543425" y="2101850"/>
            <a:ext cx="1628775" cy="0"/>
          </a:xfrm>
          <a:prstGeom prst="line">
            <a:avLst/>
          </a:prstGeom>
          <a:noFill/>
          <a:ln w="38100">
            <a:solidFill>
              <a:schemeClr val="tx1"/>
            </a:solidFill>
            <a:round/>
            <a:headEnd type="stealth" w="lg" len="lg"/>
            <a:tailEnd type="stealth" w="lg" len="lg"/>
          </a:ln>
        </p:spPr>
        <p:txBody>
          <a:bodyPr wrap="none" anchor="ctr"/>
          <a:lstStyle/>
          <a:p>
            <a:endParaRPr lang="en-US"/>
          </a:p>
        </p:txBody>
      </p:sp>
      <p:sp>
        <p:nvSpPr>
          <p:cNvPr id="42015" name="Rectangle 33"/>
          <p:cNvSpPr>
            <a:spLocks noChangeArrowheads="1"/>
          </p:cNvSpPr>
          <p:nvPr/>
        </p:nvSpPr>
        <p:spPr bwMode="auto">
          <a:xfrm>
            <a:off x="1066800" y="76200"/>
            <a:ext cx="8743950" cy="1219200"/>
          </a:xfrm>
          <a:prstGeom prst="rect">
            <a:avLst/>
          </a:prstGeom>
          <a:noFill/>
          <a:ln w="9525">
            <a:noFill/>
            <a:miter lim="800000"/>
            <a:headEnd/>
            <a:tailEnd/>
          </a:ln>
        </p:spPr>
        <p:txBody>
          <a:bodyPr lIns="92075" tIns="46038" rIns="92075" bIns="46038" anchor="ctr"/>
          <a:lstStyle/>
          <a:p>
            <a:pPr algn="ctr"/>
            <a:r>
              <a:rPr lang="fr-CH" sz="4000">
                <a:solidFill>
                  <a:schemeClr val="bg2"/>
                </a:solidFill>
                <a:latin typeface="Arial" pitchFamily="34" charset="0"/>
              </a:rPr>
              <a:t>The Gatehouse project </a:t>
            </a:r>
            <a:br>
              <a:rPr lang="fr-CH" sz="4000">
                <a:solidFill>
                  <a:schemeClr val="bg2"/>
                </a:solidFill>
                <a:latin typeface="Arial" pitchFamily="34" charset="0"/>
              </a:rPr>
            </a:br>
            <a:endParaRPr lang="fr-FR" sz="3200" b="1" i="1">
              <a:solidFill>
                <a:schemeClr val="bg2"/>
              </a:solidFill>
              <a:latin typeface="Arial" pitchFamily="34" charset="0"/>
            </a:endParaRPr>
          </a:p>
        </p:txBody>
      </p:sp>
      <p:sp>
        <p:nvSpPr>
          <p:cNvPr id="42016" name="Rectangle 34"/>
          <p:cNvSpPr>
            <a:spLocks noChangeArrowheads="1"/>
          </p:cNvSpPr>
          <p:nvPr/>
        </p:nvSpPr>
        <p:spPr bwMode="auto">
          <a:xfrm>
            <a:off x="8229600" y="6324600"/>
            <a:ext cx="1428750" cy="366713"/>
          </a:xfrm>
          <a:prstGeom prst="rect">
            <a:avLst/>
          </a:prstGeom>
          <a:noFill/>
          <a:ln w="9525">
            <a:noFill/>
            <a:miter lim="800000"/>
            <a:headEnd/>
            <a:tailEnd/>
          </a:ln>
        </p:spPr>
        <p:txBody>
          <a:bodyPr wrap="none" lIns="92075" tIns="46038" rIns="92075" bIns="46038">
            <a:spAutoFit/>
          </a:bodyPr>
          <a:lstStyle/>
          <a:p>
            <a:r>
              <a:rPr lang="en-US" sz="1800" i="1">
                <a:latin typeface="Arial" pitchFamily="34" charset="0"/>
              </a:rPr>
              <a:t>Patton &amp; al. </a:t>
            </a:r>
          </a:p>
        </p:txBody>
      </p:sp>
      <p:sp>
        <p:nvSpPr>
          <p:cNvPr id="42017" name="Text Box 2"/>
          <p:cNvSpPr txBox="1">
            <a:spLocks noChangeArrowheads="1"/>
          </p:cNvSpPr>
          <p:nvPr/>
        </p:nvSpPr>
        <p:spPr bwMode="auto">
          <a:xfrm>
            <a:off x="533400" y="914400"/>
            <a:ext cx="9601200" cy="762000"/>
          </a:xfrm>
          <a:prstGeom prst="rect">
            <a:avLst/>
          </a:prstGeom>
          <a:noFill/>
          <a:ln w="9525">
            <a:noFill/>
            <a:miter lim="800000"/>
            <a:headEnd/>
            <a:tailEnd/>
          </a:ln>
        </p:spPr>
        <p:txBody>
          <a:bodyPr>
            <a:spAutoFit/>
          </a:bodyPr>
          <a:lstStyle/>
          <a:p>
            <a:pPr algn="ctr"/>
            <a:r>
              <a:rPr lang="en-AU" sz="2200" b="1" i="1"/>
              <a:t>“Improving school ethos may reduce substance misuse and teenage pregnancy”</a:t>
            </a:r>
          </a:p>
          <a:p>
            <a:pPr algn="ctr"/>
            <a:endParaRPr lang="en-AU" sz="2200" i="1"/>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ph type="chart" idx="1"/>
          </p:nvPr>
        </p:nvGraphicFramePr>
        <p:xfrm>
          <a:off x="1298575" y="1600200"/>
          <a:ext cx="8816975" cy="3883025"/>
        </p:xfrm>
        <a:graphic>
          <a:graphicData uri="http://schemas.openxmlformats.org/presentationml/2006/ole">
            <p:oleObj spid="_x0000_s7170" name="Graphique" r:id="rId4" imgW="8991774" imgH="4114974" progId="MSGraph.Chart.8">
              <p:embed followColorScheme="full"/>
            </p:oleObj>
          </a:graphicData>
        </a:graphic>
      </p:graphicFrame>
      <p:sp>
        <p:nvSpPr>
          <p:cNvPr id="7171" name="Text Box 3"/>
          <p:cNvSpPr txBox="1">
            <a:spLocks noChangeArrowheads="1"/>
          </p:cNvSpPr>
          <p:nvPr/>
        </p:nvSpPr>
        <p:spPr bwMode="auto">
          <a:xfrm>
            <a:off x="1295400" y="5562600"/>
            <a:ext cx="7458075" cy="396875"/>
          </a:xfrm>
          <a:prstGeom prst="rect">
            <a:avLst/>
          </a:prstGeom>
          <a:solidFill>
            <a:srgbClr val="FFCC99"/>
          </a:solidFill>
          <a:ln w="9525">
            <a:noFill/>
            <a:miter lim="800000"/>
            <a:headEnd/>
            <a:tailEnd/>
          </a:ln>
        </p:spPr>
        <p:txBody>
          <a:bodyPr>
            <a:spAutoFit/>
          </a:bodyPr>
          <a:lstStyle/>
          <a:p>
            <a:pPr algn="ctr">
              <a:spcBef>
                <a:spcPct val="50000"/>
              </a:spcBef>
            </a:pPr>
            <a:r>
              <a:rPr lang="en-US" sz="2000">
                <a:solidFill>
                  <a:srgbClr val="000000"/>
                </a:solidFill>
              </a:rPr>
              <a:t>Analyses adjusted for baseline school substance use</a:t>
            </a:r>
          </a:p>
        </p:txBody>
      </p:sp>
      <p:sp>
        <p:nvSpPr>
          <p:cNvPr id="7172" name="Rectangle 5"/>
          <p:cNvSpPr>
            <a:spLocks noChangeArrowheads="1"/>
          </p:cNvSpPr>
          <p:nvPr/>
        </p:nvSpPr>
        <p:spPr bwMode="auto">
          <a:xfrm>
            <a:off x="7920038" y="6324600"/>
            <a:ext cx="2130425" cy="396875"/>
          </a:xfrm>
          <a:prstGeom prst="rect">
            <a:avLst/>
          </a:prstGeom>
          <a:noFill/>
          <a:ln w="9525">
            <a:noFill/>
            <a:miter lim="800000"/>
            <a:headEnd/>
            <a:tailEnd/>
          </a:ln>
        </p:spPr>
        <p:txBody>
          <a:bodyPr wrap="none" lIns="92075" tIns="46038" rIns="92075" bIns="46038">
            <a:spAutoFit/>
          </a:bodyPr>
          <a:lstStyle/>
          <a:p>
            <a:r>
              <a:rPr lang="en-US" sz="2000" i="1">
                <a:latin typeface="Arial" pitchFamily="34" charset="0"/>
              </a:rPr>
              <a:t>Patton &amp; al, 2004</a:t>
            </a:r>
          </a:p>
        </p:txBody>
      </p:sp>
      <p:sp>
        <p:nvSpPr>
          <p:cNvPr id="7173" name="Rectangle 7"/>
          <p:cNvSpPr>
            <a:spLocks noChangeArrowheads="1"/>
          </p:cNvSpPr>
          <p:nvPr/>
        </p:nvSpPr>
        <p:spPr bwMode="auto">
          <a:xfrm>
            <a:off x="1066800" y="76200"/>
            <a:ext cx="8743950" cy="1219200"/>
          </a:xfrm>
          <a:prstGeom prst="rect">
            <a:avLst/>
          </a:prstGeom>
          <a:noFill/>
          <a:ln w="9525">
            <a:noFill/>
            <a:miter lim="800000"/>
            <a:headEnd/>
            <a:tailEnd/>
          </a:ln>
        </p:spPr>
        <p:txBody>
          <a:bodyPr lIns="92075" tIns="46038" rIns="92075" bIns="46038" anchor="ctr"/>
          <a:lstStyle/>
          <a:p>
            <a:pPr algn="ctr"/>
            <a:r>
              <a:rPr lang="fr-CH" sz="4000">
                <a:solidFill>
                  <a:schemeClr val="bg2"/>
                </a:solidFill>
                <a:latin typeface="Arial" pitchFamily="34" charset="0"/>
              </a:rPr>
              <a:t>The Gatehouse project:</a:t>
            </a:r>
            <a:br>
              <a:rPr lang="fr-CH" sz="4000">
                <a:solidFill>
                  <a:schemeClr val="bg2"/>
                </a:solidFill>
                <a:latin typeface="Arial" pitchFamily="34" charset="0"/>
              </a:rPr>
            </a:br>
            <a:r>
              <a:rPr lang="fr-CH" sz="4000">
                <a:solidFill>
                  <a:schemeClr val="bg2"/>
                </a:solidFill>
                <a:latin typeface="Arial" pitchFamily="34" charset="0"/>
              </a:rPr>
              <a:t>impact on substance use </a:t>
            </a:r>
            <a:endParaRPr lang="fr-FR" sz="3200" b="1" i="1">
              <a:solidFill>
                <a:schemeClr val="bg2"/>
              </a:solidFill>
              <a:latin typeface="Arial" pitchFamily="34" charset="0"/>
            </a:endParaRPr>
          </a:p>
        </p:txBody>
      </p:sp>
      <p:sp>
        <p:nvSpPr>
          <p:cNvPr id="7174" name="Line 8"/>
          <p:cNvSpPr>
            <a:spLocks noChangeShapeType="1"/>
          </p:cNvSpPr>
          <p:nvPr/>
        </p:nvSpPr>
        <p:spPr bwMode="auto">
          <a:xfrm flipV="1">
            <a:off x="1295400" y="1295400"/>
            <a:ext cx="0" cy="3352800"/>
          </a:xfrm>
          <a:prstGeom prst="line">
            <a:avLst/>
          </a:prstGeom>
          <a:noFill/>
          <a:ln w="38100">
            <a:solidFill>
              <a:schemeClr val="tx1"/>
            </a:solidFill>
            <a:round/>
            <a:headEnd type="none" w="sm" len="sm"/>
            <a:tailEnd type="triangle" w="sm" len="sm"/>
          </a:ln>
        </p:spPr>
        <p:txBody>
          <a:bodyPr/>
          <a:lstStyle/>
          <a:p>
            <a:endParaRPr lang="en-US"/>
          </a:p>
        </p:txBody>
      </p:sp>
      <p:sp>
        <p:nvSpPr>
          <p:cNvPr id="7175" name="Text Box 9"/>
          <p:cNvSpPr txBox="1">
            <a:spLocks noChangeArrowheads="1"/>
          </p:cNvSpPr>
          <p:nvPr/>
        </p:nvSpPr>
        <p:spPr bwMode="auto">
          <a:xfrm>
            <a:off x="857250" y="1219200"/>
            <a:ext cx="438150" cy="457200"/>
          </a:xfrm>
          <a:prstGeom prst="rect">
            <a:avLst/>
          </a:prstGeom>
          <a:noFill/>
          <a:ln w="12700">
            <a:noFill/>
            <a:miter lim="800000"/>
            <a:headEnd type="none" w="sm" len="sm"/>
            <a:tailEnd type="none" w="sm" len="sm"/>
          </a:ln>
        </p:spPr>
        <p:txBody>
          <a:bodyPr wrap="none">
            <a:spAutoFit/>
          </a:bodyPr>
          <a:lstStyle/>
          <a:p>
            <a:r>
              <a:rPr lang="fr-LU"/>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1"/>
          <p:cNvSpPr txBox="1">
            <a:spLocks noChangeArrowheads="1"/>
          </p:cNvSpPr>
          <p:nvPr/>
        </p:nvSpPr>
        <p:spPr bwMode="auto">
          <a:xfrm>
            <a:off x="7694613" y="6424613"/>
            <a:ext cx="2078037" cy="366712"/>
          </a:xfrm>
          <a:prstGeom prst="rect">
            <a:avLst/>
          </a:prstGeom>
          <a:noFill/>
          <a:ln w="12700" cap="sq">
            <a:noFill/>
            <a:miter lim="800000"/>
            <a:headEnd type="none" w="sm" len="sm"/>
            <a:tailEnd type="none" w="sm" len="sm"/>
          </a:ln>
        </p:spPr>
        <p:txBody>
          <a:bodyPr wrap="none">
            <a:spAutoFit/>
          </a:bodyPr>
          <a:lstStyle/>
          <a:p>
            <a:pPr defTabSz="762000" eaLnBrk="1" hangingPunct="1"/>
            <a:r>
              <a:rPr lang="en-IE" sz="1800" b="1" i="1">
                <a:solidFill>
                  <a:srgbClr val="000066"/>
                </a:solidFill>
              </a:rPr>
              <a:t>CAH/WHO, 2003</a:t>
            </a:r>
          </a:p>
        </p:txBody>
      </p:sp>
      <p:graphicFrame>
        <p:nvGraphicFramePr>
          <p:cNvPr id="171053" name="Group 45"/>
          <p:cNvGraphicFramePr>
            <a:graphicFrameLocks noGrp="1"/>
          </p:cNvGraphicFramePr>
          <p:nvPr>
            <p:ph type="tbl" idx="1"/>
          </p:nvPr>
        </p:nvGraphicFramePr>
        <p:xfrm>
          <a:off x="914400" y="1524000"/>
          <a:ext cx="8229600" cy="4748848"/>
        </p:xfrm>
        <a:graphic>
          <a:graphicData uri="http://schemas.openxmlformats.org/drawingml/2006/table">
            <a:tbl>
              <a:tblPr/>
              <a:tblGrid>
                <a:gridCol w="1646238"/>
                <a:gridCol w="1646237"/>
                <a:gridCol w="1644650"/>
                <a:gridCol w="1646238"/>
                <a:gridCol w="1646237"/>
              </a:tblGrid>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16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Health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Education Sector</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800" b="1" i="0" u="none" strike="noStrike" cap="none" normalizeH="0" baseline="0" smtClean="0">
                          <a:ln>
                            <a:noFill/>
                          </a:ln>
                          <a:solidFill>
                            <a:srgbClr val="000000"/>
                          </a:solidFill>
                          <a:effectLst/>
                          <a:latin typeface="Arial" pitchFamily="34" charset="0"/>
                        </a:rPr>
                        <a:t>Media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And many others: </a:t>
                      </a:r>
                      <a:r>
                        <a:rPr kumimoji="0" lang="en-GB" sz="1200" b="1" i="0" u="none" strike="noStrike" cap="none" normalizeH="0" baseline="0" smtClean="0">
                          <a:ln>
                            <a:noFill/>
                          </a:ln>
                          <a:solidFill>
                            <a:srgbClr val="000000"/>
                          </a:solidFill>
                          <a:effectLst/>
                          <a:latin typeface="Arial" pitchFamily="34" charset="0"/>
                        </a:rPr>
                        <a:t>labour, criminal-justice, social services, parents, peers, etc.) </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Information and Life Skills</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6463">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Services and Counselling</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Safe and Supportive Environment</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r h="904875">
                <a:tc>
                  <a:txBody>
                    <a:bodyPr/>
                    <a:lstStyle/>
                    <a:p>
                      <a:pPr marL="0" marR="0" lvl="0" indent="0" algn="l"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GB" sz="1600" b="1" i="0" u="none" strike="noStrike" cap="none" normalizeH="0" baseline="0" smtClean="0">
                          <a:ln>
                            <a:noFill/>
                          </a:ln>
                          <a:solidFill>
                            <a:srgbClr val="000000"/>
                          </a:solidFill>
                          <a:effectLst/>
                          <a:latin typeface="Arial" pitchFamily="34" charset="0"/>
                        </a:rPr>
                        <a:t>Opportunities to participate</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c>
                  <a:txBody>
                    <a:bodyPr/>
                    <a:lstStyle/>
                    <a:p>
                      <a:pPr marL="0" marR="0" lvl="0" indent="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fr-LU" sz="4000" b="0" i="0" u="none" strike="noStrike" cap="none" normalizeH="0" baseline="0" smtClean="0">
                        <a:ln>
                          <a:noFill/>
                        </a:ln>
                        <a:solidFill>
                          <a:srgbClr val="000000"/>
                        </a:solidFill>
                        <a:effectLst/>
                        <a:latin typeface="Arial" pitchFamily="34" charset="0"/>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8F"/>
                    </a:solidFill>
                  </a:tcPr>
                </a:tc>
              </a:tr>
            </a:tbl>
          </a:graphicData>
        </a:graphic>
      </p:graphicFrame>
      <p:sp>
        <p:nvSpPr>
          <p:cNvPr id="43049" name="Rectangle 83"/>
          <p:cNvSpPr>
            <a:spLocks noChangeArrowheads="1"/>
          </p:cNvSpPr>
          <p:nvPr/>
        </p:nvSpPr>
        <p:spPr bwMode="auto">
          <a:xfrm>
            <a:off x="5867400" y="4419600"/>
            <a:ext cx="3276600" cy="1905000"/>
          </a:xfrm>
          <a:prstGeom prst="rect">
            <a:avLst/>
          </a:prstGeom>
          <a:solidFill>
            <a:srgbClr val="990033"/>
          </a:solidFill>
          <a:ln w="12700" cap="sq">
            <a:noFill/>
            <a:miter lim="800000"/>
            <a:headEnd type="none" w="sm" len="sm"/>
            <a:tailEnd type="none" w="sm" len="sm"/>
          </a:ln>
        </p:spPr>
        <p:txBody>
          <a:bodyPr wrap="none" anchor="ctr"/>
          <a:lstStyle/>
          <a:p>
            <a:pPr algn="ctr" defTabSz="762000" eaLnBrk="1" hangingPunct="1"/>
            <a:r>
              <a:rPr lang="en-GB" sz="3400" b="1"/>
              <a:t>Environment,</a:t>
            </a:r>
          </a:p>
          <a:p>
            <a:pPr algn="ctr" defTabSz="762000" eaLnBrk="1" hangingPunct="1"/>
            <a:r>
              <a:rPr lang="en-GB" sz="3400" b="1"/>
              <a:t>policies</a:t>
            </a:r>
            <a:br>
              <a:rPr lang="en-GB" sz="3400" b="1"/>
            </a:br>
            <a:r>
              <a:rPr lang="en-GB" sz="3400" b="1"/>
              <a:t>&amp; advocacy</a:t>
            </a:r>
            <a:r>
              <a:rPr lang="en-GB" sz="3400" b="1">
                <a:solidFill>
                  <a:schemeClr val="bg1"/>
                </a:solidFill>
              </a:rPr>
              <a:t>   </a:t>
            </a:r>
          </a:p>
        </p:txBody>
      </p:sp>
      <p:sp>
        <p:nvSpPr>
          <p:cNvPr id="43050" name="Rectangle 85"/>
          <p:cNvSpPr>
            <a:spLocks noGrp="1" noChangeArrowheads="1"/>
          </p:cNvSpPr>
          <p:nvPr>
            <p:ph type="title"/>
          </p:nvPr>
        </p:nvSpPr>
        <p:spPr>
          <a:xfrm>
            <a:off x="1114425" y="304800"/>
            <a:ext cx="8743950" cy="736600"/>
          </a:xfrm>
          <a:noFill/>
        </p:spPr>
        <p:txBody>
          <a:bodyPr/>
          <a:lstStyle/>
          <a:p>
            <a:r>
              <a:rPr lang="en-GB" sz="5400" smtClean="0"/>
              <a:t>A  framework</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85875" y="0"/>
            <a:ext cx="8258175" cy="1143000"/>
          </a:xfrm>
        </p:spPr>
        <p:txBody>
          <a:bodyPr/>
          <a:lstStyle/>
          <a:p>
            <a:r>
              <a:rPr lang="en-IE" sz="4000" smtClean="0"/>
              <a:t>Effectiveness of interventions</a:t>
            </a:r>
            <a:endParaRPr lang="fr-LU" sz="4000" smtClean="0"/>
          </a:p>
        </p:txBody>
      </p:sp>
      <p:sp>
        <p:nvSpPr>
          <p:cNvPr id="44035" name="Rectangle 3"/>
          <p:cNvSpPr>
            <a:spLocks noGrp="1" noChangeArrowheads="1"/>
          </p:cNvSpPr>
          <p:nvPr>
            <p:ph type="body" idx="1"/>
          </p:nvPr>
        </p:nvSpPr>
        <p:spPr>
          <a:xfrm>
            <a:off x="785813" y="1143000"/>
            <a:ext cx="8743950" cy="4876800"/>
          </a:xfrm>
        </p:spPr>
        <p:txBody>
          <a:bodyPr/>
          <a:lstStyle/>
          <a:p>
            <a:pPr marL="0" indent="0">
              <a:buFont typeface="Wingdings" pitchFamily="2" charset="2"/>
              <a:buNone/>
            </a:pPr>
            <a:r>
              <a:rPr lang="fr-LU" sz="2800" dirty="0" smtClean="0">
                <a:latin typeface="TimesNewRoman" charset="0"/>
              </a:rPr>
              <a:t>In the </a:t>
            </a:r>
            <a:r>
              <a:rPr lang="fr-LU" sz="2800" dirty="0" err="1" smtClean="0">
                <a:latin typeface="TimesNewRoman" charset="0"/>
              </a:rPr>
              <a:t>field</a:t>
            </a:r>
            <a:r>
              <a:rPr lang="fr-LU" sz="2800" dirty="0" smtClean="0">
                <a:latin typeface="TimesNewRoman" charset="0"/>
              </a:rPr>
              <a:t> of </a:t>
            </a:r>
            <a:r>
              <a:rPr lang="fr-LU" sz="2800" b="1" dirty="0" err="1" smtClean="0">
                <a:latin typeface="TimesNewRoman" charset="0"/>
              </a:rPr>
              <a:t>injury</a:t>
            </a:r>
            <a:r>
              <a:rPr lang="fr-LU" sz="2800" b="1" dirty="0" smtClean="0">
                <a:latin typeface="TimesNewRoman" charset="0"/>
              </a:rPr>
              <a:t> </a:t>
            </a:r>
            <a:r>
              <a:rPr lang="fr-LU" sz="2800" b="1" dirty="0" err="1" smtClean="0">
                <a:latin typeface="TimesNewRoman" charset="0"/>
              </a:rPr>
              <a:t>prevention</a:t>
            </a:r>
            <a:r>
              <a:rPr lang="fr-LU" sz="2800" dirty="0" smtClean="0">
                <a:latin typeface="TimesNewRoman" charset="0"/>
              </a:rPr>
              <a:t>, interventions </a:t>
            </a:r>
            <a:r>
              <a:rPr lang="fr-LU" sz="2800" dirty="0" err="1" smtClean="0">
                <a:latin typeface="TimesNewRoman" charset="0"/>
              </a:rPr>
              <a:t>that</a:t>
            </a:r>
            <a:r>
              <a:rPr lang="fr-LU" sz="2800" dirty="0" smtClean="0">
                <a:latin typeface="TimesNewRoman" charset="0"/>
              </a:rPr>
              <a:t> have been </a:t>
            </a:r>
            <a:r>
              <a:rPr lang="fr-LU" sz="2800" dirty="0" err="1" smtClean="0">
                <a:latin typeface="TimesNewRoman" charset="0"/>
              </a:rPr>
              <a:t>shown</a:t>
            </a:r>
            <a:r>
              <a:rPr lang="fr-LU" sz="2800" dirty="0" smtClean="0">
                <a:latin typeface="TimesNewRoman" charset="0"/>
              </a:rPr>
              <a:t> to </a:t>
            </a:r>
            <a:r>
              <a:rPr lang="fr-LU" sz="2800" dirty="0" err="1" smtClean="0">
                <a:latin typeface="TimesNewRoman" charset="0"/>
              </a:rPr>
              <a:t>be</a:t>
            </a:r>
            <a:r>
              <a:rPr lang="fr-LU" sz="2800" dirty="0" smtClean="0">
                <a:latin typeface="TimesNewRoman" charset="0"/>
              </a:rPr>
              <a:t> effective </a:t>
            </a:r>
            <a:r>
              <a:rPr lang="fr-LU" sz="2800" dirty="0" err="1" smtClean="0">
                <a:latin typeface="TimesNewRoman" charset="0"/>
              </a:rPr>
              <a:t>include</a:t>
            </a:r>
            <a:r>
              <a:rPr lang="fr-LU" sz="2800" dirty="0" smtClean="0">
                <a:latin typeface="TimesNewRoman" charset="0"/>
              </a:rPr>
              <a:t> </a:t>
            </a:r>
            <a:r>
              <a:rPr lang="fr-LU" sz="2800" dirty="0" err="1" smtClean="0">
                <a:latin typeface="TimesNewRoman" charset="0"/>
              </a:rPr>
              <a:t>compulsory</a:t>
            </a:r>
            <a:r>
              <a:rPr lang="fr-LU" sz="2800" dirty="0" smtClean="0">
                <a:latin typeface="TimesNewRoman" charset="0"/>
              </a:rPr>
              <a:t> cycle </a:t>
            </a:r>
            <a:r>
              <a:rPr lang="fr-LU" sz="2800" dirty="0" err="1" smtClean="0">
                <a:latin typeface="TimesNewRoman" charset="0"/>
              </a:rPr>
              <a:t>helmet</a:t>
            </a:r>
            <a:r>
              <a:rPr lang="fr-LU" sz="2800" dirty="0" smtClean="0">
                <a:latin typeface="TimesNewRoman" charset="0"/>
              </a:rPr>
              <a:t> use, </a:t>
            </a:r>
            <a:r>
              <a:rPr lang="fr-LU" sz="2800" dirty="0" err="1" smtClean="0">
                <a:latin typeface="TimesNewRoman" charset="0"/>
              </a:rPr>
              <a:t>areawide</a:t>
            </a:r>
            <a:r>
              <a:rPr lang="fr-LU" sz="2800" dirty="0" smtClean="0">
                <a:latin typeface="TimesNewRoman" charset="0"/>
              </a:rPr>
              <a:t>  </a:t>
            </a:r>
            <a:r>
              <a:rPr lang="fr-LU" sz="2800" dirty="0" err="1" smtClean="0">
                <a:latin typeface="TimesNewRoman" charset="0"/>
              </a:rPr>
              <a:t>traffic</a:t>
            </a:r>
            <a:r>
              <a:rPr lang="fr-LU" sz="2800" dirty="0" smtClean="0">
                <a:latin typeface="TimesNewRoman" charset="0"/>
              </a:rPr>
              <a:t> </a:t>
            </a:r>
            <a:r>
              <a:rPr lang="fr-LU" sz="2800" dirty="0" err="1" smtClean="0">
                <a:latin typeface="TimesNewRoman" charset="0"/>
              </a:rPr>
              <a:t>calming</a:t>
            </a:r>
            <a:r>
              <a:rPr lang="fr-LU" sz="2800" dirty="0" smtClean="0">
                <a:latin typeface="TimesNewRoman" charset="0"/>
              </a:rPr>
              <a:t> </a:t>
            </a:r>
            <a:r>
              <a:rPr lang="fr-LU" sz="2800" dirty="0" err="1" smtClean="0">
                <a:latin typeface="TimesNewRoman" charset="0"/>
              </a:rPr>
              <a:t>methods</a:t>
            </a:r>
            <a:r>
              <a:rPr lang="fr-LU" sz="2800" dirty="0" smtClean="0">
                <a:latin typeface="TimesNewRoman" charset="0"/>
              </a:rPr>
              <a:t>, </a:t>
            </a:r>
            <a:r>
              <a:rPr lang="fr-LU" sz="2800" dirty="0" err="1" smtClean="0">
                <a:latin typeface="TimesNewRoman" charset="0"/>
              </a:rPr>
              <a:t>child</a:t>
            </a:r>
            <a:r>
              <a:rPr lang="fr-LU" sz="2800" dirty="0" smtClean="0">
                <a:latin typeface="TimesNewRoman" charset="0"/>
              </a:rPr>
              <a:t>-</a:t>
            </a:r>
            <a:r>
              <a:rPr lang="fr-LU" sz="2800" dirty="0" err="1" smtClean="0">
                <a:latin typeface="TimesNewRoman" charset="0"/>
              </a:rPr>
              <a:t>safety</a:t>
            </a:r>
            <a:r>
              <a:rPr lang="fr-LU" sz="2800" dirty="0" smtClean="0">
                <a:latin typeface="TimesNewRoman" charset="0"/>
              </a:rPr>
              <a:t> </a:t>
            </a:r>
            <a:r>
              <a:rPr lang="fr-LU" sz="2800" dirty="0" err="1" smtClean="0">
                <a:latin typeface="TimesNewRoman" charset="0"/>
              </a:rPr>
              <a:t>restraints</a:t>
            </a:r>
            <a:r>
              <a:rPr lang="fr-LU" sz="2800" dirty="0" smtClean="0">
                <a:latin typeface="TimesNewRoman" charset="0"/>
              </a:rPr>
              <a:t>, </a:t>
            </a:r>
            <a:r>
              <a:rPr lang="fr-LU" sz="2800" dirty="0" err="1" smtClean="0">
                <a:latin typeface="TimesNewRoman" charset="0"/>
              </a:rPr>
              <a:t>child</a:t>
            </a:r>
            <a:r>
              <a:rPr lang="fr-LU" sz="2800" dirty="0" smtClean="0">
                <a:latin typeface="TimesNewRoman" charset="0"/>
              </a:rPr>
              <a:t>-</a:t>
            </a:r>
            <a:r>
              <a:rPr lang="fr-LU" sz="2800" dirty="0" err="1" smtClean="0">
                <a:latin typeface="TimesNewRoman" charset="0"/>
              </a:rPr>
              <a:t>resistant</a:t>
            </a:r>
            <a:r>
              <a:rPr lang="fr-LU" sz="2800" dirty="0" smtClean="0">
                <a:latin typeface="TimesNewRoman" charset="0"/>
              </a:rPr>
              <a:t> containers and </a:t>
            </a:r>
            <a:r>
              <a:rPr lang="fr-LU" sz="2800" dirty="0" err="1" smtClean="0">
                <a:latin typeface="TimesNewRoman" charset="0"/>
              </a:rPr>
              <a:t>window</a:t>
            </a:r>
            <a:r>
              <a:rPr lang="fr-LU" sz="2800" dirty="0" smtClean="0">
                <a:latin typeface="TimesNewRoman" charset="0"/>
              </a:rPr>
              <a:t> bars to </a:t>
            </a:r>
            <a:r>
              <a:rPr lang="fr-LU" sz="2800" dirty="0" err="1" smtClean="0">
                <a:latin typeface="TimesNewRoman" charset="0"/>
              </a:rPr>
              <a:t>prevent</a:t>
            </a:r>
            <a:r>
              <a:rPr lang="fr-LU" sz="2800" dirty="0" smtClean="0">
                <a:latin typeface="TimesNewRoman" charset="0"/>
              </a:rPr>
              <a:t> </a:t>
            </a:r>
            <a:r>
              <a:rPr lang="fr-LU" sz="2800" dirty="0" err="1" smtClean="0">
                <a:latin typeface="TimesNewRoman" charset="0"/>
              </a:rPr>
              <a:t>falls</a:t>
            </a:r>
            <a:r>
              <a:rPr lang="fr-LU" sz="2800" dirty="0" smtClean="0">
                <a:latin typeface="TimesNewRoman" charset="0"/>
              </a:rPr>
              <a:t>. </a:t>
            </a:r>
            <a:r>
              <a:rPr lang="fr-LU" sz="2800" dirty="0" err="1" smtClean="0">
                <a:latin typeface="TimesNewRoman" charset="0"/>
              </a:rPr>
              <a:t>Legislation</a:t>
            </a:r>
            <a:r>
              <a:rPr lang="fr-LU" sz="2800" dirty="0" smtClean="0">
                <a:latin typeface="TimesNewRoman" charset="0"/>
              </a:rPr>
              <a:t> </a:t>
            </a:r>
            <a:r>
              <a:rPr lang="fr-LU" sz="2800" dirty="0" err="1" smtClean="0">
                <a:latin typeface="TimesNewRoman" charset="0"/>
              </a:rPr>
              <a:t>generally</a:t>
            </a:r>
            <a:r>
              <a:rPr lang="fr-LU" sz="2800" dirty="0" smtClean="0">
                <a:latin typeface="TimesNewRoman" charset="0"/>
              </a:rPr>
              <a:t> has been </a:t>
            </a:r>
            <a:r>
              <a:rPr lang="fr-LU" sz="2800" dirty="0" err="1" smtClean="0">
                <a:latin typeface="TimesNewRoman" charset="0"/>
              </a:rPr>
              <a:t>found</a:t>
            </a:r>
            <a:r>
              <a:rPr lang="fr-LU" sz="2800" dirty="0" smtClean="0">
                <a:latin typeface="TimesNewRoman" charset="0"/>
              </a:rPr>
              <a:t> to </a:t>
            </a:r>
            <a:r>
              <a:rPr lang="fr-LU" sz="2800" dirty="0" err="1" smtClean="0">
                <a:latin typeface="TimesNewRoman" charset="0"/>
              </a:rPr>
              <a:t>be</a:t>
            </a:r>
            <a:r>
              <a:rPr lang="fr-LU" sz="2800" dirty="0" smtClean="0">
                <a:latin typeface="TimesNewRoman" charset="0"/>
              </a:rPr>
              <a:t> </a:t>
            </a:r>
            <a:r>
              <a:rPr lang="fr-LU" sz="2800" dirty="0" err="1" smtClean="0">
                <a:latin typeface="TimesNewRoman" charset="0"/>
              </a:rPr>
              <a:t>most</a:t>
            </a:r>
            <a:r>
              <a:rPr lang="fr-LU" sz="2800" dirty="0" smtClean="0">
                <a:latin typeface="TimesNewRoman" charset="0"/>
              </a:rPr>
              <a:t> effective </a:t>
            </a:r>
            <a:r>
              <a:rPr lang="fr-LU" sz="2800" dirty="0" err="1" smtClean="0">
                <a:latin typeface="TimesNewRoman" charset="0"/>
              </a:rPr>
              <a:t>means</a:t>
            </a:r>
            <a:r>
              <a:rPr lang="fr-LU" sz="2800" dirty="0" smtClean="0">
                <a:latin typeface="TimesNewRoman" charset="0"/>
              </a:rPr>
              <a:t> of </a:t>
            </a:r>
            <a:r>
              <a:rPr lang="fr-LU" sz="2800" dirty="0" err="1" smtClean="0">
                <a:latin typeface="TimesNewRoman" charset="0"/>
              </a:rPr>
              <a:t>implementing</a:t>
            </a:r>
            <a:r>
              <a:rPr lang="fr-LU" sz="2800" dirty="0" smtClean="0">
                <a:latin typeface="TimesNewRoman" charset="0"/>
              </a:rPr>
              <a:t> </a:t>
            </a:r>
            <a:r>
              <a:rPr lang="fr-LU" sz="2800" dirty="0" err="1" smtClean="0">
                <a:latin typeface="TimesNewRoman" charset="0"/>
              </a:rPr>
              <a:t>these</a:t>
            </a:r>
            <a:r>
              <a:rPr lang="fr-LU" sz="2800" dirty="0" smtClean="0">
                <a:latin typeface="TimesNewRoman" charset="0"/>
              </a:rPr>
              <a:t>, but </a:t>
            </a:r>
            <a:r>
              <a:rPr lang="fr-LU" sz="2800" dirty="0" err="1" smtClean="0">
                <a:latin typeface="TimesNewRoman" charset="0"/>
              </a:rPr>
              <a:t>environmental</a:t>
            </a:r>
            <a:r>
              <a:rPr lang="fr-LU" sz="2800" dirty="0" smtClean="0">
                <a:latin typeface="TimesNewRoman" charset="0"/>
              </a:rPr>
              <a:t> modification </a:t>
            </a:r>
            <a:r>
              <a:rPr lang="fr-LU" sz="2800" dirty="0" err="1" smtClean="0">
                <a:latin typeface="TimesNewRoman" charset="0"/>
              </a:rPr>
              <a:t>also</a:t>
            </a:r>
            <a:r>
              <a:rPr lang="fr-LU" sz="2800" dirty="0" smtClean="0">
                <a:latin typeface="TimesNewRoman" charset="0"/>
              </a:rPr>
              <a:t> </a:t>
            </a:r>
            <a:r>
              <a:rPr lang="fr-LU" sz="2800" dirty="0" err="1" smtClean="0">
                <a:latin typeface="TimesNewRoman" charset="0"/>
              </a:rPr>
              <a:t>play</a:t>
            </a:r>
            <a:r>
              <a:rPr lang="fr-LU" sz="2800" dirty="0" smtClean="0">
                <a:latin typeface="TimesNewRoman" charset="0"/>
              </a:rPr>
              <a:t> a part. I</a:t>
            </a:r>
            <a:r>
              <a:rPr lang="en-US" sz="2800" dirty="0" smtClean="0">
                <a:latin typeface="TimesNewRoman" charset="0"/>
              </a:rPr>
              <a:t>n the field of injury prevention, all reviews show the superior environmental of legislative measure over behavioral intervention</a:t>
            </a:r>
            <a:endParaRPr lang="fr-LU" sz="2800" dirty="0" smtClean="0">
              <a:latin typeface="TimesNewRoman" charset="0"/>
            </a:endParaRPr>
          </a:p>
        </p:txBody>
      </p:sp>
      <p:sp>
        <p:nvSpPr>
          <p:cNvPr id="44036" name="Text Box 4"/>
          <p:cNvSpPr txBox="1">
            <a:spLocks noChangeArrowheads="1"/>
          </p:cNvSpPr>
          <p:nvPr/>
        </p:nvSpPr>
        <p:spPr bwMode="auto">
          <a:xfrm>
            <a:off x="1759124" y="5661248"/>
            <a:ext cx="8959924" cy="1477328"/>
          </a:xfrm>
          <a:prstGeom prst="rect">
            <a:avLst/>
          </a:prstGeom>
          <a:noFill/>
          <a:ln w="12700">
            <a:noFill/>
            <a:miter lim="800000"/>
            <a:headEnd type="none" w="sm" len="sm"/>
            <a:tailEnd type="none" w="sm" len="sm"/>
          </a:ln>
        </p:spPr>
        <p:txBody>
          <a:bodyPr wrap="square">
            <a:spAutoFit/>
          </a:bodyPr>
          <a:lstStyle/>
          <a:p>
            <a:r>
              <a:rPr lang="fr-LU" sz="1800" i="1" dirty="0">
                <a:solidFill>
                  <a:srgbClr val="000099"/>
                </a:solidFill>
                <a:latin typeface="Arial" pitchFamily="34" charset="0"/>
              </a:rPr>
              <a:t>Health Evidence Network, WHO, 2005</a:t>
            </a:r>
          </a:p>
          <a:p>
            <a:r>
              <a:rPr lang="en-US" sz="1800" i="1" dirty="0" err="1">
                <a:solidFill>
                  <a:srgbClr val="000099"/>
                </a:solidFill>
                <a:latin typeface="Arial" pitchFamily="34" charset="0"/>
              </a:rPr>
              <a:t>Toroyan</a:t>
            </a:r>
            <a:r>
              <a:rPr lang="en-US" sz="1800" i="1" dirty="0">
                <a:solidFill>
                  <a:srgbClr val="000099"/>
                </a:solidFill>
                <a:latin typeface="Arial" pitchFamily="34" charset="0"/>
              </a:rPr>
              <a:t> &amp;</a:t>
            </a:r>
            <a:r>
              <a:rPr lang="en-US" sz="1800" i="1" dirty="0" err="1">
                <a:solidFill>
                  <a:srgbClr val="000099"/>
                </a:solidFill>
                <a:latin typeface="Arial" pitchFamily="34" charset="0"/>
              </a:rPr>
              <a:t>al.Youth</a:t>
            </a:r>
            <a:r>
              <a:rPr lang="en-US" sz="1800" i="1" dirty="0">
                <a:solidFill>
                  <a:srgbClr val="000099"/>
                </a:solidFill>
                <a:latin typeface="Arial" pitchFamily="34" charset="0"/>
              </a:rPr>
              <a:t> and road safety, WHO, 2007</a:t>
            </a:r>
          </a:p>
          <a:p>
            <a:r>
              <a:rPr lang="en-US" sz="1800" i="1" dirty="0" err="1">
                <a:solidFill>
                  <a:srgbClr val="000099"/>
                </a:solidFill>
                <a:latin typeface="Arial" pitchFamily="34" charset="0"/>
              </a:rPr>
              <a:t>Rivara</a:t>
            </a:r>
            <a:r>
              <a:rPr lang="en-US" sz="1800" i="1" dirty="0">
                <a:solidFill>
                  <a:srgbClr val="000099"/>
                </a:solidFill>
                <a:latin typeface="Arial" pitchFamily="34" charset="0"/>
              </a:rPr>
              <a:t>, Injury Prevention, </a:t>
            </a:r>
            <a:r>
              <a:rPr lang="en-US" sz="1800" i="1" dirty="0" smtClean="0">
                <a:solidFill>
                  <a:srgbClr val="000099"/>
                </a:solidFill>
                <a:latin typeface="Arial" pitchFamily="34" charset="0"/>
              </a:rPr>
              <a:t>2002</a:t>
            </a:r>
          </a:p>
          <a:p>
            <a:r>
              <a:rPr lang="en-US" sz="1800" i="1" dirty="0" smtClean="0">
                <a:solidFill>
                  <a:srgbClr val="000099"/>
                </a:solidFill>
                <a:latin typeface="Arial" pitchFamily="34" charset="0"/>
              </a:rPr>
              <a:t>Policy briefing: Adolescents - injury risks and prevention evidence </a:t>
            </a:r>
            <a:r>
              <a:rPr lang="en-US" sz="1800" i="1" dirty="0" err="1" smtClean="0">
                <a:solidFill>
                  <a:srgbClr val="000099"/>
                </a:solidFill>
                <a:latin typeface="Arial" pitchFamily="34" charset="0"/>
              </a:rPr>
              <a:t>Eurosafe</a:t>
            </a:r>
            <a:r>
              <a:rPr lang="en-US" sz="1800" i="1" dirty="0" smtClean="0">
                <a:solidFill>
                  <a:srgbClr val="000099"/>
                </a:solidFill>
                <a:latin typeface="Arial" pitchFamily="34" charset="0"/>
              </a:rPr>
              <a:t>, 2011</a:t>
            </a:r>
            <a:endParaRPr lang="fr-LU" sz="1800" i="1" dirty="0">
              <a:solidFill>
                <a:srgbClr val="000099"/>
              </a:solidFill>
              <a:latin typeface="Arial" pitchFamily="34" charset="0"/>
            </a:endParaRPr>
          </a:p>
          <a:p>
            <a:endParaRPr lang="fr-LU" sz="1800" i="1" dirty="0">
              <a:solidFill>
                <a:srgbClr val="000099"/>
              </a:solidFill>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3048000" y="2971800"/>
            <a:ext cx="7239000" cy="2514600"/>
          </a:xfrm>
        </p:spPr>
        <p:txBody>
          <a:bodyPr/>
          <a:lstStyle/>
          <a:p>
            <a:pPr marL="0" indent="0">
              <a:lnSpc>
                <a:spcPct val="90000"/>
              </a:lnSpc>
              <a:buFont typeface="Wingdings" pitchFamily="2" charset="2"/>
              <a:buNone/>
            </a:pPr>
            <a:r>
              <a:rPr lang="fr-LU" sz="2800" smtClean="0">
                <a:latin typeface="AGaramond-Regular" charset="0"/>
              </a:rPr>
              <a:t>Bicycle helmet legislation appears to be effective in increasing helmet use and decreasing head injury rates in the populations for which it is implemented.</a:t>
            </a:r>
          </a:p>
          <a:p>
            <a:pPr marL="0" indent="0">
              <a:lnSpc>
                <a:spcPct val="90000"/>
              </a:lnSpc>
              <a:buFont typeface="Wingdings" pitchFamily="2" charset="2"/>
              <a:buNone/>
            </a:pPr>
            <a:endParaRPr lang="fr-LU" sz="2800" smtClean="0">
              <a:latin typeface="AGaramond-Regular" charset="0"/>
            </a:endParaRPr>
          </a:p>
          <a:p>
            <a:pPr marL="0" indent="0">
              <a:lnSpc>
                <a:spcPct val="90000"/>
              </a:lnSpc>
              <a:buFont typeface="Wingdings" pitchFamily="2" charset="2"/>
              <a:buNone/>
            </a:pPr>
            <a:endParaRPr lang="fr-LU" sz="2800" smtClean="0">
              <a:latin typeface="AGaramond-Regular" charset="0"/>
            </a:endParaRPr>
          </a:p>
          <a:p>
            <a:pPr marL="0" indent="0">
              <a:lnSpc>
                <a:spcPct val="90000"/>
              </a:lnSpc>
              <a:buFont typeface="Wingdings" pitchFamily="2" charset="2"/>
              <a:buNone/>
            </a:pPr>
            <a:r>
              <a:rPr lang="fr-LU" sz="2800" i="1" smtClean="0">
                <a:latin typeface="AGaramond-Regular" charset="0"/>
              </a:rPr>
              <a:t>			</a:t>
            </a:r>
            <a:r>
              <a:rPr lang="fr-LU" sz="2400" i="1" smtClean="0">
                <a:solidFill>
                  <a:srgbClr val="000099"/>
                </a:solidFill>
                <a:latin typeface="AGaramond-Regular" charset="0"/>
              </a:rPr>
              <a:t>Macpherson &amp; Spinks, 2008</a:t>
            </a:r>
          </a:p>
          <a:p>
            <a:pPr marL="0" indent="0">
              <a:lnSpc>
                <a:spcPct val="90000"/>
              </a:lnSpc>
              <a:buFont typeface="Wingdings" pitchFamily="2" charset="2"/>
              <a:buNone/>
            </a:pPr>
            <a:r>
              <a:rPr lang="fr-LU" sz="2400" i="1" smtClean="0">
                <a:solidFill>
                  <a:srgbClr val="000099"/>
                </a:solidFill>
                <a:latin typeface="AGaramond-Regular" charset="0"/>
              </a:rPr>
              <a:t>			Kanny &amp; al. 2001</a:t>
            </a:r>
          </a:p>
          <a:p>
            <a:pPr marL="0" indent="0">
              <a:lnSpc>
                <a:spcPct val="90000"/>
              </a:lnSpc>
              <a:buFont typeface="Wingdings" pitchFamily="2" charset="2"/>
              <a:buNone/>
            </a:pPr>
            <a:endParaRPr lang="fr-LU" sz="2400" i="1" smtClean="0">
              <a:solidFill>
                <a:srgbClr val="000099"/>
              </a:solidFill>
              <a:latin typeface="AGaramond-Regular" charset="0"/>
            </a:endParaRPr>
          </a:p>
          <a:p>
            <a:pPr marL="0" indent="0">
              <a:lnSpc>
                <a:spcPct val="90000"/>
              </a:lnSpc>
            </a:pPr>
            <a:endParaRPr lang="fr-LU" sz="2800" smtClean="0">
              <a:solidFill>
                <a:srgbClr val="000099"/>
              </a:solidFill>
            </a:endParaRPr>
          </a:p>
        </p:txBody>
      </p:sp>
      <p:pic>
        <p:nvPicPr>
          <p:cNvPr id="45059" name="Picture 4"/>
          <p:cNvPicPr>
            <a:picLocks noChangeAspect="1" noChangeArrowheads="1"/>
          </p:cNvPicPr>
          <p:nvPr/>
        </p:nvPicPr>
        <p:blipFill>
          <a:blip r:embed="rId2" cstate="print"/>
          <a:srcRect/>
          <a:stretch>
            <a:fillRect/>
          </a:stretch>
        </p:blipFill>
        <p:spPr bwMode="auto">
          <a:xfrm>
            <a:off x="1219200" y="0"/>
            <a:ext cx="7727950" cy="1687513"/>
          </a:xfrm>
          <a:prstGeom prst="rect">
            <a:avLst/>
          </a:prstGeom>
          <a:noFill/>
          <a:ln w="12700">
            <a:noFill/>
            <a:miter lim="800000"/>
            <a:headEnd type="none" w="sm" len="sm"/>
            <a:tailEnd type="none" w="sm" len="sm"/>
          </a:ln>
        </p:spPr>
      </p:pic>
      <p:pic>
        <p:nvPicPr>
          <p:cNvPr id="45060" name="Picture 5"/>
          <p:cNvPicPr>
            <a:picLocks noChangeAspect="1" noChangeArrowheads="1"/>
          </p:cNvPicPr>
          <p:nvPr/>
        </p:nvPicPr>
        <p:blipFill>
          <a:blip r:embed="rId3" cstate="print"/>
          <a:srcRect/>
          <a:stretch>
            <a:fillRect/>
          </a:stretch>
        </p:blipFill>
        <p:spPr bwMode="auto">
          <a:xfrm>
            <a:off x="0" y="3505200"/>
            <a:ext cx="2813050" cy="33528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38288" y="228600"/>
            <a:ext cx="8015287" cy="1143000"/>
          </a:xfrm>
        </p:spPr>
        <p:txBody>
          <a:bodyPr/>
          <a:lstStyle/>
          <a:p>
            <a:r>
              <a:rPr lang="en-IE" sz="5400" dirty="0" smtClean="0"/>
              <a:t>Policies …</a:t>
            </a:r>
          </a:p>
        </p:txBody>
      </p:sp>
      <p:sp>
        <p:nvSpPr>
          <p:cNvPr id="47107" name="Rectangle 3"/>
          <p:cNvSpPr>
            <a:spLocks noGrp="1" noChangeArrowheads="1"/>
          </p:cNvSpPr>
          <p:nvPr>
            <p:ph type="body" idx="1"/>
          </p:nvPr>
        </p:nvSpPr>
        <p:spPr>
          <a:noFill/>
        </p:spPr>
        <p:txBody>
          <a:bodyPr lIns="91440" tIns="45720" rIns="91440" bIns="45720"/>
          <a:lstStyle/>
          <a:p>
            <a:r>
              <a:rPr lang="en-US" sz="3800" b="1" u="sng" smtClean="0"/>
              <a:t>in the field of obesity:</a:t>
            </a:r>
          </a:p>
          <a:p>
            <a:pPr>
              <a:buFont typeface="Wingdings" pitchFamily="2" charset="2"/>
              <a:buNone/>
            </a:pPr>
            <a:endParaRPr lang="en-US" sz="3800" b="1" u="sng" smtClean="0"/>
          </a:p>
        </p:txBody>
      </p:sp>
      <p:pic>
        <p:nvPicPr>
          <p:cNvPr id="47108" name="Picture 4"/>
          <p:cNvPicPr>
            <a:picLocks noChangeAspect="1" noChangeArrowheads="1"/>
          </p:cNvPicPr>
          <p:nvPr/>
        </p:nvPicPr>
        <p:blipFill>
          <a:blip r:embed="rId3" cstate="print"/>
          <a:srcRect/>
          <a:stretch>
            <a:fillRect/>
          </a:stretch>
        </p:blipFill>
        <p:spPr bwMode="auto">
          <a:xfrm>
            <a:off x="1143000" y="2667000"/>
            <a:ext cx="8289925" cy="3308350"/>
          </a:xfrm>
          <a:prstGeom prst="rect">
            <a:avLst/>
          </a:prstGeom>
          <a:noFill/>
          <a:ln w="12700" cap="sq">
            <a:noFill/>
            <a:miter lim="800000"/>
            <a:headEnd type="none" w="sm" len="sm"/>
            <a:tailEnd type="none" w="sm" len="sm"/>
          </a:ln>
        </p:spPr>
      </p:pic>
      <p:sp>
        <p:nvSpPr>
          <p:cNvPr id="47109" name="Text Box 5"/>
          <p:cNvSpPr txBox="1">
            <a:spLocks noChangeArrowheads="1"/>
          </p:cNvSpPr>
          <p:nvPr/>
        </p:nvSpPr>
        <p:spPr bwMode="auto">
          <a:xfrm>
            <a:off x="1285875" y="6172200"/>
            <a:ext cx="7994650" cy="366713"/>
          </a:xfrm>
          <a:prstGeom prst="rect">
            <a:avLst/>
          </a:prstGeom>
          <a:noFill/>
          <a:ln w="12700" cap="sq">
            <a:noFill/>
            <a:miter lim="800000"/>
            <a:headEnd type="none" w="sm" len="sm"/>
            <a:tailEnd type="none" w="sm" len="sm"/>
          </a:ln>
        </p:spPr>
        <p:txBody>
          <a:bodyPr wrap="none">
            <a:spAutoFit/>
          </a:bodyPr>
          <a:lstStyle/>
          <a:p>
            <a:pPr defTabSz="762000" eaLnBrk="1" hangingPunct="1"/>
            <a:r>
              <a:rPr lang="en-GB" sz="1800">
                <a:solidFill>
                  <a:srgbClr val="000099"/>
                </a:solidFill>
                <a:latin typeface="Arial" pitchFamily="34" charset="0"/>
              </a:rPr>
              <a:t>http://ec.europa.eu/dgs/health_consumer/consumervoice/cvsp_42005_en.pdf</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38288" y="228600"/>
            <a:ext cx="8015287" cy="1143000"/>
          </a:xfrm>
        </p:spPr>
        <p:txBody>
          <a:bodyPr/>
          <a:lstStyle/>
          <a:p>
            <a:r>
              <a:rPr lang="en-IE" sz="5400" dirty="0" smtClean="0"/>
              <a:t>Policies …</a:t>
            </a:r>
          </a:p>
        </p:txBody>
      </p:sp>
      <p:sp>
        <p:nvSpPr>
          <p:cNvPr id="48131" name="Rectangle 3"/>
          <p:cNvSpPr>
            <a:spLocks noGrp="1" noChangeArrowheads="1"/>
          </p:cNvSpPr>
          <p:nvPr>
            <p:ph type="body" idx="1"/>
          </p:nvPr>
        </p:nvSpPr>
        <p:spPr>
          <a:xfrm>
            <a:off x="1285875" y="1219200"/>
            <a:ext cx="8743950" cy="4800600"/>
          </a:xfrm>
          <a:noFill/>
        </p:spPr>
        <p:txBody>
          <a:bodyPr lIns="91440" tIns="45720" rIns="91440" bIns="45720"/>
          <a:lstStyle/>
          <a:p>
            <a:r>
              <a:rPr lang="en-US" sz="3800" b="1" u="sng" smtClean="0"/>
              <a:t>in the field of obesity:</a:t>
            </a:r>
          </a:p>
          <a:p>
            <a:pPr>
              <a:buFont typeface="Wingdings" pitchFamily="2" charset="2"/>
              <a:buNone/>
            </a:pPr>
            <a:endParaRPr lang="en-US" sz="3800" b="1" u="sng" smtClean="0"/>
          </a:p>
        </p:txBody>
      </p:sp>
      <p:pic>
        <p:nvPicPr>
          <p:cNvPr id="48132" name="Picture 4"/>
          <p:cNvPicPr>
            <a:picLocks noChangeAspect="1" noChangeArrowheads="1"/>
          </p:cNvPicPr>
          <p:nvPr/>
        </p:nvPicPr>
        <p:blipFill>
          <a:blip r:embed="rId3" cstate="print"/>
          <a:srcRect/>
          <a:stretch>
            <a:fillRect/>
          </a:stretch>
        </p:blipFill>
        <p:spPr bwMode="auto">
          <a:xfrm>
            <a:off x="457200" y="2293938"/>
            <a:ext cx="9258300" cy="4106862"/>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62025" y="152400"/>
            <a:ext cx="8258175" cy="838200"/>
          </a:xfrm>
        </p:spPr>
        <p:txBody>
          <a:bodyPr/>
          <a:lstStyle/>
          <a:p>
            <a:r>
              <a:rPr lang="fr-LU" smtClean="0"/>
              <a:t>The adolescent brain </a:t>
            </a:r>
          </a:p>
        </p:txBody>
      </p:sp>
      <p:sp>
        <p:nvSpPr>
          <p:cNvPr id="13315" name="Rectangle 3"/>
          <p:cNvSpPr>
            <a:spLocks noGrp="1" noChangeArrowheads="1"/>
          </p:cNvSpPr>
          <p:nvPr>
            <p:ph type="body" idx="1"/>
          </p:nvPr>
        </p:nvSpPr>
        <p:spPr>
          <a:xfrm>
            <a:off x="152400" y="1600200"/>
            <a:ext cx="5867400" cy="1447800"/>
          </a:xfrm>
        </p:spPr>
        <p:txBody>
          <a:bodyPr/>
          <a:lstStyle/>
          <a:p>
            <a:r>
              <a:rPr lang="fr-LU" smtClean="0"/>
              <a:t>Pruning</a:t>
            </a:r>
            <a:br>
              <a:rPr lang="fr-LU" smtClean="0"/>
            </a:br>
            <a:endParaRPr lang="fr-LU" smtClean="0"/>
          </a:p>
          <a:p>
            <a:endParaRPr lang="fr-LU" smtClean="0"/>
          </a:p>
        </p:txBody>
      </p:sp>
      <p:pic>
        <p:nvPicPr>
          <p:cNvPr id="105476" name="Picture 4"/>
          <p:cNvPicPr>
            <a:picLocks noChangeAspect="1" noChangeArrowheads="1"/>
          </p:cNvPicPr>
          <p:nvPr/>
        </p:nvPicPr>
        <p:blipFill>
          <a:blip r:embed="rId2" cstate="print"/>
          <a:srcRect/>
          <a:stretch>
            <a:fillRect/>
          </a:stretch>
        </p:blipFill>
        <p:spPr bwMode="auto">
          <a:xfrm>
            <a:off x="2551113" y="1196975"/>
            <a:ext cx="4443412" cy="2384425"/>
          </a:xfrm>
          <a:prstGeom prst="rect">
            <a:avLst/>
          </a:prstGeom>
          <a:noFill/>
          <a:ln w="12700">
            <a:noFill/>
            <a:miter lim="800000"/>
            <a:headEnd type="none" w="sm" len="sm"/>
            <a:tailEnd type="none" w="sm" len="sm"/>
          </a:ln>
        </p:spPr>
      </p:pic>
      <p:pic>
        <p:nvPicPr>
          <p:cNvPr id="105477" name="Picture 5" descr=" ">
            <a:hlinkClick r:id="rId3"/>
          </p:cNvPr>
          <p:cNvPicPr>
            <a:picLocks noChangeAspect="1" noChangeArrowheads="1"/>
          </p:cNvPicPr>
          <p:nvPr/>
        </p:nvPicPr>
        <p:blipFill>
          <a:blip r:embed="rId4" cstate="print"/>
          <a:srcRect/>
          <a:stretch>
            <a:fillRect/>
          </a:stretch>
        </p:blipFill>
        <p:spPr bwMode="auto">
          <a:xfrm>
            <a:off x="6858000" y="3644900"/>
            <a:ext cx="3429000" cy="3094038"/>
          </a:xfrm>
          <a:prstGeom prst="rect">
            <a:avLst/>
          </a:prstGeom>
          <a:noFill/>
          <a:ln w="9525">
            <a:noFill/>
            <a:miter lim="800000"/>
            <a:headEnd/>
            <a:tailEnd/>
          </a:ln>
        </p:spPr>
      </p:pic>
      <p:sp>
        <p:nvSpPr>
          <p:cNvPr id="13318" name="Rectangle 6"/>
          <p:cNvSpPr>
            <a:spLocks noChangeArrowheads="1"/>
          </p:cNvSpPr>
          <p:nvPr/>
        </p:nvSpPr>
        <p:spPr bwMode="auto">
          <a:xfrm>
            <a:off x="304800" y="4800600"/>
            <a:ext cx="5143500" cy="1066800"/>
          </a:xfrm>
          <a:prstGeom prst="rect">
            <a:avLst/>
          </a:prstGeom>
          <a:noFill/>
          <a:ln w="12700">
            <a:noFill/>
            <a:miter lim="800000"/>
            <a:headEnd type="none" w="sm" len="sm"/>
            <a:tailEnd type="none" w="sm" len="sm"/>
          </a:ln>
        </p:spPr>
        <p:txBody>
          <a:bodyPr>
            <a:spAutoFit/>
          </a:bodyPr>
          <a:lstStyle/>
          <a:p>
            <a:pPr>
              <a:spcBef>
                <a:spcPct val="50000"/>
              </a:spcBef>
              <a:buClr>
                <a:srgbClr val="000099"/>
              </a:buClr>
              <a:buFont typeface="Wingdings" pitchFamily="2" charset="2"/>
              <a:buChar char="q"/>
              <a:tabLst>
                <a:tab pos="374650" algn="l"/>
              </a:tabLst>
            </a:pPr>
            <a:r>
              <a:rPr lang="fr-LU" sz="3200">
                <a:solidFill>
                  <a:srgbClr val="000000"/>
                </a:solidFill>
                <a:latin typeface="Arial" pitchFamily="34" charset="0"/>
              </a:rPr>
              <a:t>Late development of</a:t>
            </a:r>
            <a:br>
              <a:rPr lang="fr-LU" sz="3200">
                <a:solidFill>
                  <a:srgbClr val="000000"/>
                </a:solidFill>
                <a:latin typeface="Arial" pitchFamily="34" charset="0"/>
              </a:rPr>
            </a:br>
            <a:r>
              <a:rPr lang="fr-LU" sz="3200">
                <a:solidFill>
                  <a:srgbClr val="000000"/>
                </a:solidFill>
                <a:latin typeface="Arial" pitchFamily="34" charset="0"/>
              </a:rPr>
              <a:t>	pre frontal cortex</a:t>
            </a:r>
          </a:p>
        </p:txBody>
      </p:sp>
      <p:sp>
        <p:nvSpPr>
          <p:cNvPr id="13319" name="Text Box 7"/>
          <p:cNvSpPr txBox="1">
            <a:spLocks noChangeArrowheads="1"/>
          </p:cNvSpPr>
          <p:nvPr/>
        </p:nvSpPr>
        <p:spPr bwMode="auto">
          <a:xfrm>
            <a:off x="2527300" y="6108700"/>
            <a:ext cx="3911600" cy="641350"/>
          </a:xfrm>
          <a:prstGeom prst="rect">
            <a:avLst/>
          </a:prstGeom>
          <a:noFill/>
          <a:ln w="12700">
            <a:noFill/>
            <a:miter lim="800000"/>
            <a:headEnd type="none" w="sm" len="sm"/>
            <a:tailEnd type="none" w="sm" len="sm"/>
          </a:ln>
        </p:spPr>
        <p:txBody>
          <a:bodyPr wrap="none">
            <a:spAutoFit/>
          </a:bodyPr>
          <a:lstStyle/>
          <a:p>
            <a:r>
              <a:rPr lang="fr-LU" sz="1800" i="1">
                <a:solidFill>
                  <a:srgbClr val="000099"/>
                </a:solidFill>
              </a:rPr>
              <a:t>Volkow 2005; Ruben &amp; Baler, 2006; </a:t>
            </a:r>
            <a:br>
              <a:rPr lang="fr-LU" sz="1800" i="1">
                <a:solidFill>
                  <a:srgbClr val="000099"/>
                </a:solidFill>
              </a:rPr>
            </a:br>
            <a:r>
              <a:rPr lang="fr-LU" sz="1800" i="1">
                <a:solidFill>
                  <a:srgbClr val="000099"/>
                </a:solidFill>
              </a:rPr>
              <a:t>Goldstein &amp; al, 2002-2007; Giedd, 2008</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38288" y="228600"/>
            <a:ext cx="8015287" cy="1143000"/>
          </a:xfrm>
        </p:spPr>
        <p:txBody>
          <a:bodyPr/>
          <a:lstStyle/>
          <a:p>
            <a:r>
              <a:rPr lang="en-IE" sz="5400" dirty="0" smtClean="0"/>
              <a:t>Policies …</a:t>
            </a:r>
          </a:p>
        </p:txBody>
      </p:sp>
      <p:pic>
        <p:nvPicPr>
          <p:cNvPr id="49155" name="Picture 3"/>
          <p:cNvPicPr>
            <a:picLocks noChangeAspect="1" noChangeArrowheads="1"/>
          </p:cNvPicPr>
          <p:nvPr/>
        </p:nvPicPr>
        <p:blipFill>
          <a:blip r:embed="rId3" cstate="print"/>
          <a:srcRect/>
          <a:stretch>
            <a:fillRect/>
          </a:stretch>
        </p:blipFill>
        <p:spPr bwMode="auto">
          <a:xfrm>
            <a:off x="381000" y="1828800"/>
            <a:ext cx="9344025" cy="4627563"/>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3786188" y="2214563"/>
            <a:ext cx="6172200" cy="3962400"/>
          </a:xfrm>
        </p:spPr>
        <p:txBody>
          <a:bodyPr/>
          <a:lstStyle/>
          <a:p>
            <a:r>
              <a:rPr lang="fr-LU" sz="2600" smtClean="0">
                <a:latin typeface="SouvenirITCbyBT-Light" charset="0"/>
              </a:rPr>
              <a:t>The scientific community needs to make special efforts to resolve some of the debates on health-related questions of the environment and lifestyle.</a:t>
            </a:r>
            <a:br>
              <a:rPr lang="fr-LU" sz="2600" smtClean="0">
                <a:latin typeface="SouvenirITCbyBT-Light" charset="0"/>
              </a:rPr>
            </a:br>
            <a:endParaRPr lang="fr-LU" sz="2600" smtClean="0">
              <a:latin typeface="SouvenirITCbyBT-Light" charset="0"/>
            </a:endParaRPr>
          </a:p>
          <a:p>
            <a:r>
              <a:rPr lang="fr-LU" sz="2600" smtClean="0">
                <a:latin typeface="SouvenirITCbyBT-Light" charset="0"/>
              </a:rPr>
              <a:t>But many of Canada’s health problems are sufficiently pressing that action has to be taken on them even if all the scientific evidence is not in. </a:t>
            </a:r>
            <a:endParaRPr lang="fr-LU" sz="2600" smtClean="0"/>
          </a:p>
        </p:txBody>
      </p:sp>
      <p:pic>
        <p:nvPicPr>
          <p:cNvPr id="50179" name="Picture 5"/>
          <p:cNvPicPr>
            <a:picLocks noChangeAspect="1" noChangeArrowheads="1"/>
          </p:cNvPicPr>
          <p:nvPr/>
        </p:nvPicPr>
        <p:blipFill>
          <a:blip r:embed="rId2" cstate="print"/>
          <a:srcRect/>
          <a:stretch>
            <a:fillRect/>
          </a:stretch>
        </p:blipFill>
        <p:spPr bwMode="auto">
          <a:xfrm>
            <a:off x="0" y="1828800"/>
            <a:ext cx="3440113" cy="5029200"/>
          </a:xfrm>
          <a:prstGeom prst="rect">
            <a:avLst/>
          </a:prstGeom>
          <a:noFill/>
          <a:ln w="12700">
            <a:noFill/>
            <a:miter lim="800000"/>
            <a:headEnd type="none" w="sm" len="sm"/>
            <a:tailEnd type="none" w="sm" len="sm"/>
          </a:ln>
        </p:spPr>
      </p:pic>
      <p:sp>
        <p:nvSpPr>
          <p:cNvPr id="50180" name="Titre 4"/>
          <p:cNvSpPr>
            <a:spLocks noGrp="1"/>
          </p:cNvSpPr>
          <p:nvPr>
            <p:ph type="title"/>
          </p:nvPr>
        </p:nvSpPr>
        <p:spPr>
          <a:xfrm>
            <a:off x="857250" y="357188"/>
            <a:ext cx="8991600" cy="1143000"/>
          </a:xfrm>
        </p:spPr>
        <p:txBody>
          <a:bodyPr/>
          <a:lstStyle/>
          <a:p>
            <a:r>
              <a:rPr lang="en-GB" sz="3600" smtClean="0"/>
              <a:t>Understand the limits of the evidence based approach in the field of prevention and health promotion</a:t>
            </a:r>
            <a:endParaRPr lang="fr-CH" sz="360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WRAP UP</a:t>
            </a:r>
            <a:endParaRPr lang="en-US" dirty="0"/>
          </a:p>
        </p:txBody>
      </p:sp>
      <p:sp>
        <p:nvSpPr>
          <p:cNvPr id="3" name="Espace réservé du contenu 2"/>
          <p:cNvSpPr>
            <a:spLocks noGrp="1"/>
          </p:cNvSpPr>
          <p:nvPr>
            <p:ph idx="1"/>
          </p:nvPr>
        </p:nvSpPr>
        <p:spPr/>
        <p:txBody>
          <a:bodyPr/>
          <a:lstStyle/>
          <a:p>
            <a:r>
              <a:rPr lang="en-US" dirty="0" smtClean="0"/>
              <a:t>Choose priorities</a:t>
            </a:r>
            <a:br>
              <a:rPr lang="en-US" dirty="0" smtClean="0"/>
            </a:br>
            <a:endParaRPr lang="en-US" dirty="0" smtClean="0"/>
          </a:p>
          <a:p>
            <a:r>
              <a:rPr lang="en-US" dirty="0" smtClean="0"/>
              <a:t>Beware </a:t>
            </a:r>
            <a:r>
              <a:rPr lang="en-US" smtClean="0"/>
              <a:t>of many </a:t>
            </a:r>
            <a:r>
              <a:rPr lang="en-US" dirty="0" smtClean="0"/>
              <a:t>levels of intervention</a:t>
            </a:r>
            <a:br>
              <a:rPr lang="en-US" dirty="0" smtClean="0"/>
            </a:br>
            <a:endParaRPr lang="en-US" dirty="0" smtClean="0"/>
          </a:p>
          <a:p>
            <a:r>
              <a:rPr lang="en-US" dirty="0" smtClean="0"/>
              <a:t>Look at evidences</a:t>
            </a:r>
            <a:br>
              <a:rPr lang="en-US" dirty="0" smtClean="0"/>
            </a:br>
            <a:endParaRPr lang="en-US" dirty="0" smtClean="0"/>
          </a:p>
          <a:p>
            <a:r>
              <a:rPr lang="en-US" dirty="0" smtClean="0"/>
              <a:t>Think of inter-</a:t>
            </a:r>
            <a:r>
              <a:rPr lang="en-US" dirty="0" err="1" smtClean="0"/>
              <a:t>sectorial</a:t>
            </a:r>
            <a:r>
              <a:rPr lang="en-US" dirty="0" smtClean="0"/>
              <a:t> approaches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838200" y="2819400"/>
            <a:ext cx="9058275" cy="1143000"/>
          </a:xfrm>
        </p:spPr>
        <p:txBody>
          <a:bodyPr/>
          <a:lstStyle/>
          <a:p>
            <a:r>
              <a:rPr lang="en-US" smtClean="0"/>
              <a:t>Ethical statement..</a:t>
            </a:r>
            <a:br>
              <a:rPr lang="en-US" smtClean="0"/>
            </a:br>
            <a:r>
              <a:rPr lang="en-US" smtClean="0"/>
              <a:t/>
            </a:r>
            <a:br>
              <a:rPr lang="en-US" smtClean="0"/>
            </a:br>
            <a:r>
              <a:rPr lang="en-US" smtClean="0"/>
              <a:t>he best way to improve the health </a:t>
            </a:r>
            <a:br>
              <a:rPr lang="en-US" smtClean="0"/>
            </a:br>
            <a:r>
              <a:rPr lang="en-US" smtClean="0"/>
              <a:t>of adolescent is to create safe environments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5616575" y="1557338"/>
            <a:ext cx="4783138" cy="5072062"/>
          </a:xfrm>
        </p:spPr>
        <p:txBody>
          <a:bodyPr/>
          <a:lstStyle/>
          <a:p>
            <a:r>
              <a:rPr lang="en-US" sz="2400" dirty="0" smtClean="0"/>
              <a:t>Social/structural determinants</a:t>
            </a:r>
          </a:p>
          <a:p>
            <a:pPr lvl="1"/>
            <a:r>
              <a:rPr lang="en-US" sz="2000" dirty="0" smtClean="0"/>
              <a:t>Geography</a:t>
            </a:r>
          </a:p>
          <a:p>
            <a:pPr lvl="1"/>
            <a:r>
              <a:rPr lang="en-US" sz="2000" dirty="0" smtClean="0"/>
              <a:t>Culture</a:t>
            </a:r>
          </a:p>
          <a:p>
            <a:pPr lvl="1"/>
            <a:r>
              <a:rPr lang="en-US" sz="2000" dirty="0" smtClean="0"/>
              <a:t>National </a:t>
            </a:r>
            <a:r>
              <a:rPr lang="en-US" sz="2000" dirty="0" err="1" smtClean="0"/>
              <a:t>wellfare</a:t>
            </a:r>
            <a:endParaRPr lang="en-US" sz="2000" dirty="0" smtClean="0"/>
          </a:p>
          <a:p>
            <a:pPr lvl="1"/>
            <a:r>
              <a:rPr lang="en-US" sz="2000" dirty="0" err="1" smtClean="0"/>
              <a:t>Gini</a:t>
            </a:r>
            <a:r>
              <a:rPr lang="en-US" sz="2000" dirty="0" smtClean="0"/>
              <a:t> index/equity</a:t>
            </a:r>
          </a:p>
          <a:p>
            <a:pPr lvl="1"/>
            <a:r>
              <a:rPr lang="en-US" sz="2000" dirty="0" smtClean="0"/>
              <a:t>Ethnic groups</a:t>
            </a:r>
          </a:p>
          <a:p>
            <a:pPr lvl="1"/>
            <a:r>
              <a:rPr lang="en-US" sz="2000" dirty="0" smtClean="0"/>
              <a:t>Gender issues…..</a:t>
            </a:r>
            <a:br>
              <a:rPr lang="en-US" sz="2000" dirty="0" smtClean="0"/>
            </a:br>
            <a:endParaRPr lang="en-US" sz="2000" dirty="0" smtClean="0"/>
          </a:p>
          <a:p>
            <a:r>
              <a:rPr lang="en-US" sz="2400" dirty="0" smtClean="0"/>
              <a:t>Proximal determinants</a:t>
            </a:r>
          </a:p>
          <a:p>
            <a:pPr lvl="1"/>
            <a:r>
              <a:rPr lang="en-US" sz="2000" dirty="0" smtClean="0"/>
              <a:t>Family structure/function.</a:t>
            </a:r>
          </a:p>
          <a:p>
            <a:pPr lvl="1"/>
            <a:r>
              <a:rPr lang="en-US" sz="2000" dirty="0" smtClean="0"/>
              <a:t>Peer relationship</a:t>
            </a:r>
          </a:p>
          <a:p>
            <a:pPr lvl="1"/>
            <a:r>
              <a:rPr lang="en-US" sz="2000" dirty="0" smtClean="0"/>
              <a:t>School/work </a:t>
            </a:r>
            <a:r>
              <a:rPr lang="en-US" sz="2000" dirty="0" err="1" smtClean="0"/>
              <a:t>envirnmt</a:t>
            </a:r>
            <a:r>
              <a:rPr lang="en-US" sz="2000" dirty="0" smtClean="0"/>
              <a:t>.</a:t>
            </a:r>
          </a:p>
          <a:p>
            <a:pPr lvl="1"/>
            <a:endParaRPr lang="en-US" sz="2000" dirty="0" smtClean="0"/>
          </a:p>
        </p:txBody>
      </p:sp>
      <p:pic>
        <p:nvPicPr>
          <p:cNvPr id="14339" name="Picture 2"/>
          <p:cNvPicPr>
            <a:picLocks noChangeAspect="1" noChangeArrowheads="1"/>
          </p:cNvPicPr>
          <p:nvPr/>
        </p:nvPicPr>
        <p:blipFill>
          <a:blip r:embed="rId2" cstate="print"/>
          <a:srcRect/>
          <a:stretch>
            <a:fillRect/>
          </a:stretch>
        </p:blipFill>
        <p:spPr bwMode="auto">
          <a:xfrm>
            <a:off x="679450" y="1124744"/>
            <a:ext cx="4997450" cy="5733256"/>
          </a:xfrm>
          <a:prstGeom prst="rect">
            <a:avLst/>
          </a:prstGeom>
          <a:noFill/>
          <a:ln w="12700">
            <a:noFill/>
            <a:miter lim="800000"/>
            <a:headEnd type="none" w="sm" len="sm"/>
            <a:tailEnd type="none" w="sm" len="sm"/>
          </a:ln>
        </p:spPr>
      </p:pic>
      <p:sp>
        <p:nvSpPr>
          <p:cNvPr id="14340" name="Titre 1"/>
          <p:cNvSpPr>
            <a:spLocks noGrp="1"/>
          </p:cNvSpPr>
          <p:nvPr>
            <p:ph type="title"/>
          </p:nvPr>
        </p:nvSpPr>
        <p:spPr>
          <a:xfrm>
            <a:off x="1039813" y="-171450"/>
            <a:ext cx="8991600" cy="1143000"/>
          </a:xfrm>
        </p:spPr>
        <p:txBody>
          <a:bodyPr/>
          <a:lstStyle/>
          <a:p>
            <a:r>
              <a:rPr lang="en-US" sz="4000" dirty="0" smtClean="0"/>
              <a:t>A framework for interventions</a:t>
            </a:r>
          </a:p>
        </p:txBody>
      </p:sp>
      <p:sp>
        <p:nvSpPr>
          <p:cNvPr id="14341" name="ZoneTexte 5"/>
          <p:cNvSpPr txBox="1">
            <a:spLocks noChangeArrowheads="1"/>
          </p:cNvSpPr>
          <p:nvPr/>
        </p:nvSpPr>
        <p:spPr bwMode="auto">
          <a:xfrm>
            <a:off x="7375748" y="6167045"/>
            <a:ext cx="2687531" cy="646331"/>
          </a:xfrm>
          <a:prstGeom prst="rect">
            <a:avLst/>
          </a:prstGeom>
          <a:noFill/>
          <a:ln w="9525">
            <a:noFill/>
            <a:miter lim="800000"/>
            <a:headEnd/>
            <a:tailEnd/>
          </a:ln>
        </p:spPr>
        <p:txBody>
          <a:bodyPr wrap="none">
            <a:spAutoFit/>
          </a:bodyPr>
          <a:lstStyle/>
          <a:p>
            <a:r>
              <a:rPr lang="en-US" sz="1800" i="1" dirty="0" err="1" smtClean="0">
                <a:solidFill>
                  <a:srgbClr val="000099"/>
                </a:solidFill>
              </a:rPr>
              <a:t>Bronfrenbrenner</a:t>
            </a:r>
            <a:r>
              <a:rPr lang="en-US" sz="1800" i="1" dirty="0" smtClean="0">
                <a:solidFill>
                  <a:srgbClr val="000099"/>
                </a:solidFill>
              </a:rPr>
              <a:t>, ~1970</a:t>
            </a:r>
          </a:p>
          <a:p>
            <a:r>
              <a:rPr lang="en-US" sz="1800" i="1" dirty="0" smtClean="0">
                <a:solidFill>
                  <a:srgbClr val="000099"/>
                </a:solidFill>
              </a:rPr>
              <a:t>Viner, Lancet </a:t>
            </a:r>
            <a:r>
              <a:rPr lang="en-US" sz="1800" i="1" dirty="0">
                <a:solidFill>
                  <a:srgbClr val="000099"/>
                </a:solidFill>
              </a:rPr>
              <a:t>series, 2012,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74948" y="1340768"/>
            <a:ext cx="10004257" cy="5256584"/>
          </a:xfrm>
          <a:prstGeom prst="rect">
            <a:avLst/>
          </a:prstGeom>
          <a:noFill/>
          <a:ln w="12700">
            <a:noFill/>
            <a:miter lim="800000"/>
            <a:headEnd type="none" w="sm" len="sm"/>
            <a:tailEnd type="none" w="sm" len="sm"/>
          </a:ln>
        </p:spPr>
      </p:pic>
      <p:sp>
        <p:nvSpPr>
          <p:cNvPr id="15363" name="ZoneTexte 4"/>
          <p:cNvSpPr txBox="1">
            <a:spLocks noChangeArrowheads="1"/>
          </p:cNvSpPr>
          <p:nvPr/>
        </p:nvSpPr>
        <p:spPr bwMode="auto">
          <a:xfrm>
            <a:off x="6280150" y="6453188"/>
            <a:ext cx="3832225" cy="369887"/>
          </a:xfrm>
          <a:prstGeom prst="rect">
            <a:avLst/>
          </a:prstGeom>
          <a:noFill/>
          <a:ln w="9525">
            <a:noFill/>
            <a:miter lim="800000"/>
            <a:headEnd/>
            <a:tailEnd/>
          </a:ln>
        </p:spPr>
        <p:txBody>
          <a:bodyPr wrap="none">
            <a:spAutoFit/>
          </a:bodyPr>
          <a:lstStyle/>
          <a:p>
            <a:r>
              <a:rPr lang="en-US" sz="1800" i="1">
                <a:solidFill>
                  <a:srgbClr val="000099"/>
                </a:solidFill>
              </a:rPr>
              <a:t>Lancet series, 2012, Blum/Patton/Viner</a:t>
            </a:r>
          </a:p>
        </p:txBody>
      </p:sp>
      <p:sp>
        <p:nvSpPr>
          <p:cNvPr id="15364" name="Titre 1"/>
          <p:cNvSpPr>
            <a:spLocks noGrp="1"/>
          </p:cNvSpPr>
          <p:nvPr>
            <p:ph type="title"/>
          </p:nvPr>
        </p:nvSpPr>
        <p:spPr>
          <a:xfrm>
            <a:off x="967036" y="0"/>
            <a:ext cx="8991600" cy="1143000"/>
          </a:xfrm>
        </p:spPr>
        <p:txBody>
          <a:bodyPr/>
          <a:lstStyle/>
          <a:p>
            <a:r>
              <a:rPr lang="en-US" sz="4000" dirty="0" smtClean="0"/>
              <a:t>A lifespan perspective</a:t>
            </a:r>
            <a:endParaRPr lang="en-US" dirty="0" smtClean="0"/>
          </a:p>
        </p:txBody>
      </p:sp>
      <p:sp>
        <p:nvSpPr>
          <p:cNvPr id="15365" name="ZoneTexte 4"/>
          <p:cNvSpPr txBox="1">
            <a:spLocks noChangeArrowheads="1"/>
          </p:cNvSpPr>
          <p:nvPr/>
        </p:nvSpPr>
        <p:spPr bwMode="auto">
          <a:xfrm>
            <a:off x="1835150" y="1844675"/>
            <a:ext cx="2012950" cy="369888"/>
          </a:xfrm>
          <a:prstGeom prst="rect">
            <a:avLst/>
          </a:prstGeom>
          <a:noFill/>
          <a:ln w="9525">
            <a:noFill/>
            <a:miter lim="800000"/>
            <a:headEnd/>
            <a:tailEnd/>
          </a:ln>
        </p:spPr>
        <p:txBody>
          <a:bodyPr wrap="none">
            <a:spAutoFit/>
          </a:bodyPr>
          <a:lstStyle/>
          <a:p>
            <a:r>
              <a:rPr lang="en-US" sz="1800" i="1">
                <a:solidFill>
                  <a:srgbClr val="FF0000"/>
                </a:solidFill>
              </a:rPr>
              <a:t>Social determinants</a:t>
            </a:r>
          </a:p>
        </p:txBody>
      </p:sp>
      <p:sp>
        <p:nvSpPr>
          <p:cNvPr id="15366" name="ZoneTexte 5"/>
          <p:cNvSpPr txBox="1">
            <a:spLocks noChangeArrowheads="1"/>
          </p:cNvSpPr>
          <p:nvPr/>
        </p:nvSpPr>
        <p:spPr bwMode="auto">
          <a:xfrm>
            <a:off x="6659563" y="1844675"/>
            <a:ext cx="1792287" cy="646113"/>
          </a:xfrm>
          <a:prstGeom prst="rect">
            <a:avLst/>
          </a:prstGeom>
          <a:noFill/>
          <a:ln w="9525">
            <a:noFill/>
            <a:miter lim="800000"/>
            <a:headEnd/>
            <a:tailEnd/>
          </a:ln>
        </p:spPr>
        <p:txBody>
          <a:bodyPr wrap="none">
            <a:spAutoFit/>
          </a:bodyPr>
          <a:lstStyle/>
          <a:p>
            <a:r>
              <a:rPr lang="en-US" sz="1800" i="1">
                <a:solidFill>
                  <a:srgbClr val="FF0000"/>
                </a:solidFill>
              </a:rPr>
              <a:t>Risk &amp; protective</a:t>
            </a:r>
          </a:p>
          <a:p>
            <a:r>
              <a:rPr lang="en-US" sz="1800" i="1">
                <a:solidFill>
                  <a:srgbClr val="FF0000"/>
                </a:solidFill>
              </a:rPr>
              <a:t>factors</a:t>
            </a:r>
          </a:p>
        </p:txBody>
      </p:sp>
      <p:sp>
        <p:nvSpPr>
          <p:cNvPr id="15367" name="ZoneTexte 6"/>
          <p:cNvSpPr txBox="1">
            <a:spLocks noChangeArrowheads="1"/>
          </p:cNvSpPr>
          <p:nvPr/>
        </p:nvSpPr>
        <p:spPr bwMode="auto">
          <a:xfrm>
            <a:off x="2840038" y="4508500"/>
            <a:ext cx="1235075" cy="369888"/>
          </a:xfrm>
          <a:prstGeom prst="rect">
            <a:avLst/>
          </a:prstGeom>
          <a:noFill/>
          <a:ln w="9525">
            <a:noFill/>
            <a:miter lim="800000"/>
            <a:headEnd/>
            <a:tailEnd/>
          </a:ln>
        </p:spPr>
        <p:txBody>
          <a:bodyPr wrap="none">
            <a:spAutoFit/>
          </a:bodyPr>
          <a:lstStyle/>
          <a:p>
            <a:r>
              <a:rPr lang="en-US" sz="1800" i="1">
                <a:solidFill>
                  <a:srgbClr val="FF0000"/>
                </a:solidFill>
              </a:rPr>
              <a:t>Behaviours</a:t>
            </a:r>
          </a:p>
        </p:txBody>
      </p:sp>
      <p:sp>
        <p:nvSpPr>
          <p:cNvPr id="15368" name="ZoneTexte 7"/>
          <p:cNvSpPr txBox="1">
            <a:spLocks noChangeArrowheads="1"/>
          </p:cNvSpPr>
          <p:nvPr/>
        </p:nvSpPr>
        <p:spPr bwMode="auto">
          <a:xfrm>
            <a:off x="6254750" y="5435600"/>
            <a:ext cx="1108075" cy="369888"/>
          </a:xfrm>
          <a:prstGeom prst="rect">
            <a:avLst/>
          </a:prstGeom>
          <a:noFill/>
          <a:ln w="9525">
            <a:noFill/>
            <a:miter lim="800000"/>
            <a:headEnd/>
            <a:tailEnd/>
          </a:ln>
        </p:spPr>
        <p:txBody>
          <a:bodyPr wrap="none">
            <a:spAutoFit/>
          </a:bodyPr>
          <a:lstStyle/>
          <a:p>
            <a:r>
              <a:rPr lang="en-US" sz="1800" i="1">
                <a:solidFill>
                  <a:srgbClr val="FF0000"/>
                </a:solidFill>
              </a:rPr>
              <a:t>Outcomes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1071563" y="2786063"/>
            <a:ext cx="8258175" cy="1143000"/>
          </a:xfrm>
        </p:spPr>
        <p:txBody>
          <a:bodyPr/>
          <a:lstStyle/>
          <a:p>
            <a:r>
              <a:rPr lang="en-GB" smtClean="0"/>
              <a:t>Identify the major areas in which prevention &amp; health promotion should be developed</a:t>
            </a:r>
            <a:endParaRPr lang="fr-CH"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1039044" y="2708920"/>
            <a:ext cx="8543925" cy="1143000"/>
          </a:xfrm>
        </p:spPr>
        <p:txBody>
          <a:bodyPr/>
          <a:lstStyle/>
          <a:p>
            <a:r>
              <a:rPr lang="fr-LU" dirty="0" smtClean="0">
                <a:solidFill>
                  <a:srgbClr val="C00000"/>
                </a:solidFill>
              </a:rPr>
              <a:t>SHORT GROUP DISCUSSION</a:t>
            </a:r>
            <a:br>
              <a:rPr lang="fr-LU" dirty="0" smtClean="0">
                <a:solidFill>
                  <a:srgbClr val="C00000"/>
                </a:solidFill>
              </a:rPr>
            </a:br>
            <a:r>
              <a:rPr lang="fr-LU" dirty="0" smtClean="0">
                <a:solidFill>
                  <a:srgbClr val="FF3300"/>
                </a:solidFill>
              </a:rPr>
              <a:t/>
            </a:r>
            <a:br>
              <a:rPr lang="fr-LU" dirty="0" smtClean="0">
                <a:solidFill>
                  <a:srgbClr val="FF3300"/>
                </a:solidFill>
              </a:rPr>
            </a:br>
            <a:r>
              <a:rPr lang="fr-LU" i="1" dirty="0" err="1" smtClean="0"/>
              <a:t>What</a:t>
            </a:r>
            <a:r>
              <a:rPr lang="fr-LU" i="1" dirty="0" smtClean="0"/>
              <a:t> </a:t>
            </a:r>
            <a:r>
              <a:rPr lang="fr-LU" i="1" dirty="0" err="1" smtClean="0"/>
              <a:t>would</a:t>
            </a:r>
            <a:r>
              <a:rPr lang="fr-LU" i="1" dirty="0" smtClean="0"/>
              <a:t> </a:t>
            </a:r>
            <a:r>
              <a:rPr lang="fr-LU" i="1" dirty="0" err="1" smtClean="0"/>
              <a:t>be</a:t>
            </a:r>
            <a:r>
              <a:rPr lang="fr-LU" i="1" dirty="0" smtClean="0"/>
              <a:t> the </a:t>
            </a:r>
            <a:r>
              <a:rPr lang="fr-LU" i="1" dirty="0" err="1" smtClean="0"/>
              <a:t>most</a:t>
            </a:r>
            <a:r>
              <a:rPr lang="fr-LU" i="1" dirty="0" smtClean="0"/>
              <a:t> important issues in </a:t>
            </a:r>
            <a:r>
              <a:rPr lang="fr-LU" i="1" dirty="0" err="1" smtClean="0"/>
              <a:t>your</a:t>
            </a:r>
            <a:r>
              <a:rPr lang="fr-LU" i="1" dirty="0" smtClean="0"/>
              <a:t> country/</a:t>
            </a:r>
            <a:r>
              <a:rPr lang="fr-LU" i="1" dirty="0" err="1" smtClean="0"/>
              <a:t>region</a:t>
            </a:r>
            <a:r>
              <a:rPr lang="fr-LU" i="1" dirty="0" smtClean="0"/>
              <a:t>? </a:t>
            </a:r>
            <a:endParaRPr lang="fr-CH"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rre métal">
  <a:themeElements>
    <a:clrScheme name="Barre métal 1">
      <a:dk1>
        <a:srgbClr val="000066"/>
      </a:dk1>
      <a:lt1>
        <a:srgbClr val="FFFFFF"/>
      </a:lt1>
      <a:dk2>
        <a:srgbClr val="0000FF"/>
      </a:dk2>
      <a:lt2>
        <a:srgbClr val="FFFF00"/>
      </a:lt2>
      <a:accent1>
        <a:srgbClr val="FFCC00"/>
      </a:accent1>
      <a:accent2>
        <a:srgbClr val="CC0066"/>
      </a:accent2>
      <a:accent3>
        <a:srgbClr val="AAAAFF"/>
      </a:accent3>
      <a:accent4>
        <a:srgbClr val="DADADA"/>
      </a:accent4>
      <a:accent5>
        <a:srgbClr val="FFE2AA"/>
      </a:accent5>
      <a:accent6>
        <a:srgbClr val="B9005C"/>
      </a:accent6>
      <a:hlink>
        <a:srgbClr val="00CCCC"/>
      </a:hlink>
      <a:folHlink>
        <a:srgbClr val="6699FF"/>
      </a:folHlink>
    </a:clrScheme>
    <a:fontScheme name="Barre mé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rre métal 1">
        <a:dk1>
          <a:srgbClr val="000066"/>
        </a:dk1>
        <a:lt1>
          <a:srgbClr val="FFFFFF"/>
        </a:lt1>
        <a:dk2>
          <a:srgbClr val="0000FF"/>
        </a:dk2>
        <a:lt2>
          <a:srgbClr val="FFFF00"/>
        </a:lt2>
        <a:accent1>
          <a:srgbClr val="FFCC00"/>
        </a:accent1>
        <a:accent2>
          <a:srgbClr val="CC0066"/>
        </a:accent2>
        <a:accent3>
          <a:srgbClr val="AAAAFF"/>
        </a:accent3>
        <a:accent4>
          <a:srgbClr val="DADADA"/>
        </a:accent4>
        <a:accent5>
          <a:srgbClr val="FFE2AA"/>
        </a:accent5>
        <a:accent6>
          <a:srgbClr val="B9005C"/>
        </a:accent6>
        <a:hlink>
          <a:srgbClr val="00CCCC"/>
        </a:hlink>
        <a:folHlink>
          <a:srgbClr val="6699FF"/>
        </a:folHlink>
      </a:clrScheme>
      <a:clrMap bg1="dk2" tx1="lt1" bg2="dk1" tx2="lt2" accent1="accent1" accent2="accent2" accent3="accent3" accent4="accent4" accent5="accent5" accent6="accent6" hlink="hlink" folHlink="folHlink"/>
    </a:extraClrScheme>
    <a:extraClrScheme>
      <a:clrScheme name="Barre métal 2">
        <a:dk1>
          <a:srgbClr val="000080"/>
        </a:dk1>
        <a:lt1>
          <a:srgbClr val="B2B2B2"/>
        </a:lt1>
        <a:dk2>
          <a:srgbClr val="4D4D4D"/>
        </a:dk2>
        <a:lt2>
          <a:srgbClr val="CCCCFF"/>
        </a:lt2>
        <a:accent1>
          <a:srgbClr val="99CCFF"/>
        </a:accent1>
        <a:accent2>
          <a:srgbClr val="00CCCC"/>
        </a:accent2>
        <a:accent3>
          <a:srgbClr val="D5D5D5"/>
        </a:accent3>
        <a:accent4>
          <a:srgbClr val="00006C"/>
        </a:accent4>
        <a:accent5>
          <a:srgbClr val="CAE2FF"/>
        </a:accent5>
        <a:accent6>
          <a:srgbClr val="00B9B9"/>
        </a:accent6>
        <a:hlink>
          <a:srgbClr val="CC66FF"/>
        </a:hlink>
        <a:folHlink>
          <a:srgbClr val="9999FF"/>
        </a:folHlink>
      </a:clrScheme>
      <a:clrMap bg1="lt1" tx1="dk1" bg2="lt2" tx2="dk2" accent1="accent1" accent2="accent2" accent3="accent3" accent4="accent4" accent5="accent5" accent6="accent6" hlink="hlink" folHlink="folHlink"/>
    </a:extraClrScheme>
    <a:extraClrScheme>
      <a:clrScheme name="Barre métal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C:\Applstd\Modeles\Modèles de présentation\Barre métal.pot</Template>
  <TotalTime>1713</TotalTime>
  <Pages>23</Pages>
  <Words>1930</Words>
  <Application>Microsoft Office PowerPoint</Application>
  <PresentationFormat>Diapositives 35 mm</PresentationFormat>
  <Paragraphs>343</Paragraphs>
  <Slides>42</Slides>
  <Notes>12</Notes>
  <HiddenSlides>6</HiddenSlides>
  <MMClips>0</MMClips>
  <ScaleCrop>false</ScaleCrop>
  <HeadingPairs>
    <vt:vector size="6" baseType="variant">
      <vt:variant>
        <vt:lpstr>Thème</vt:lpstr>
      </vt:variant>
      <vt:variant>
        <vt:i4>1</vt:i4>
      </vt:variant>
      <vt:variant>
        <vt:lpstr>Serveurs OLE incorporés</vt:lpstr>
      </vt:variant>
      <vt:variant>
        <vt:i4>5</vt:i4>
      </vt:variant>
      <vt:variant>
        <vt:lpstr>Titres des diapositives</vt:lpstr>
      </vt:variant>
      <vt:variant>
        <vt:i4>42</vt:i4>
      </vt:variant>
    </vt:vector>
  </HeadingPairs>
  <TitlesOfParts>
    <vt:vector size="48" baseType="lpstr">
      <vt:lpstr>Barre métal</vt:lpstr>
      <vt:lpstr>Document</vt:lpstr>
      <vt:lpstr>Worksheet</vt:lpstr>
      <vt:lpstr>Graphique</vt:lpstr>
      <vt:lpstr>Bitmap</vt:lpstr>
      <vt:lpstr>CorelDRAW!</vt:lpstr>
      <vt:lpstr>EVIDENCE BASED PREVENTION &amp; HEALTH PROMOTION AS APPLIED TO ADOLESCENTS</vt:lpstr>
      <vt:lpstr>So far we have covered...</vt:lpstr>
      <vt:lpstr>Objectives</vt:lpstr>
      <vt:lpstr>The adolescent brain </vt:lpstr>
      <vt:lpstr>Ethical statement..  he best way to improve the health  of adolescent is to create safe environments</vt:lpstr>
      <vt:lpstr>A framework for interventions</vt:lpstr>
      <vt:lpstr>A lifespan perspective</vt:lpstr>
      <vt:lpstr>Identify the major areas in which prevention &amp; health promotion should be developed</vt:lpstr>
      <vt:lpstr>SHORT GROUP DISCUSSION  What would be the most important issues in your country/region? </vt:lpstr>
      <vt:lpstr>Global burden of disease:  DALY</vt:lpstr>
      <vt:lpstr>Global burden of disease</vt:lpstr>
      <vt:lpstr>Main areas of concern differ from one region of the world to another</vt:lpstr>
      <vt:lpstr>MDGs:  Millenium Development Goals </vt:lpstr>
      <vt:lpstr>Evidences in the field of prevention &amp; health promotion   </vt:lpstr>
      <vt:lpstr>SHORT GROUP DISCUSSION  What do we mean by evidence ?  </vt:lpstr>
      <vt:lpstr>What do we mean by evidence ?</vt:lpstr>
      <vt:lpstr>A  framework</vt:lpstr>
      <vt:lpstr>A  framework</vt:lpstr>
      <vt:lpstr>Diapositive 19</vt:lpstr>
      <vt:lpstr>The findings of the data collected to date show that the clinics can implement the standards regardless of size and location. The clinic environment is cleaner, privacy is maintained, and infection prevention measures are carried out more consistently. The clinic staff have been transformed into a team that takes responsibility for the quality of care. They have the skills to solve problems and take action, and staff attitudes in many clinics have changed dramatically towards youth</vt:lpstr>
      <vt:lpstr>Does prevention within the health care setting work ?  (e.g. using headsss)</vt:lpstr>
      <vt:lpstr>Diapositive 22</vt:lpstr>
      <vt:lpstr>Diapositive 23</vt:lpstr>
      <vt:lpstr>A  framework</vt:lpstr>
      <vt:lpstr>Types of interventions</vt:lpstr>
      <vt:lpstr>Cumulative impact of interventions in the school setting</vt:lpstr>
      <vt:lpstr>Specific programs: substance use</vt:lpstr>
      <vt:lpstr>In the field of sexual behaviour, various evaluations have  shown that sexual education does not increase the rate of adolescents becoming sexually active at any age and may even decrease it; Moreover, most of the studies do show a positive impact in the field of contraception and protection against STI’s   </vt:lpstr>
      <vt:lpstr>Specific programs: sexual education</vt:lpstr>
      <vt:lpstr>Diapositive 30</vt:lpstr>
      <vt:lpstr>Health promoting schools</vt:lpstr>
      <vt:lpstr>The school ethos and environment..</vt:lpstr>
      <vt:lpstr>Diapositive 33</vt:lpstr>
      <vt:lpstr>Diapositive 34</vt:lpstr>
      <vt:lpstr>A  framework</vt:lpstr>
      <vt:lpstr>Effectiveness of interventions</vt:lpstr>
      <vt:lpstr>Diapositive 37</vt:lpstr>
      <vt:lpstr>Policies …</vt:lpstr>
      <vt:lpstr>Policies …</vt:lpstr>
      <vt:lpstr>Policies …</vt:lpstr>
      <vt:lpstr>Understand the limits of the evidence based approach in the field of prevention and health promotion</vt:lpstr>
      <vt:lpstr>WRAP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migros</dc:title>
  <dc:creator>pam</dc:creator>
  <cp:lastModifiedBy>Takeuchi Yusuke Leo (HOS51393)</cp:lastModifiedBy>
  <cp:revision>270</cp:revision>
  <cp:lastPrinted>1998-09-24T21:03:48Z</cp:lastPrinted>
  <dcterms:created xsi:type="dcterms:W3CDTF">1998-10-02T00:26:24Z</dcterms:created>
  <dcterms:modified xsi:type="dcterms:W3CDTF">2017-08-23T07:08:15Z</dcterms:modified>
</cp:coreProperties>
</file>