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797675" cy="987425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264"/>
    <a:srgbClr val="46A186"/>
    <a:srgbClr val="776FA8"/>
    <a:srgbClr val="ABABAB"/>
    <a:srgbClr val="B58F17"/>
    <a:srgbClr val="8ABE18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0888" autoAdjust="0"/>
  </p:normalViewPr>
  <p:slideViewPr>
    <p:cSldViewPr>
      <p:cViewPr>
        <p:scale>
          <a:sx n="105" d="100"/>
          <a:sy n="105" d="100"/>
        </p:scale>
        <p:origin x="-990" y="-72"/>
      </p:cViewPr>
      <p:guideLst>
        <p:guide orient="horz" pos="1536"/>
        <p:guide pos="2880"/>
      </p:guideLst>
    </p:cSldViewPr>
  </p:slideViewPr>
  <p:outlineViewPr>
    <p:cViewPr>
      <p:scale>
        <a:sx n="33" d="100"/>
        <a:sy n="33" d="100"/>
      </p:scale>
      <p:origin x="0" y="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CF534B9-05D2-44E6-8508-4FDD3717B4A8}" type="datetimeFigureOut">
              <a:rPr lang="fr-CH"/>
              <a:pPr>
                <a:defRPr/>
              </a:pPr>
              <a:t>26.02.2014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E07BDEF-7F25-4D4F-8DAF-BDA36DFA527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945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BEE33C-473C-46F4-B034-6C7972AAF7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432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0765B3B-DEC2-418F-9A5D-77C49B90C081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916BFF5-75E5-45A6-8997-220C1FA190A6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89153A0-F45F-4ED2-8338-890934F224E1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69C0341-0632-43F9-9933-969360DB3338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97353EB-3A20-4E51-A4E9-83EE8F236665}" type="slidenum">
              <a:rPr lang="fr-FR" sz="1200" smtClean="0"/>
              <a:pPr/>
              <a:t>15</a:t>
            </a:fld>
            <a:endParaRPr lang="fr-FR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D38E611-B618-4F65-8B67-7AB2D394038A}" type="slidenum">
              <a:rPr lang="fr-FR" sz="1200" smtClean="0"/>
              <a:pPr/>
              <a:t>16</a:t>
            </a:fld>
            <a:endParaRPr lang="fr-FR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24CB143-C8F1-435A-807F-E8F7EC735185}" type="slidenum">
              <a:rPr lang="fr-FR" sz="1200" smtClean="0"/>
              <a:pPr/>
              <a:t>17</a:t>
            </a:fld>
            <a:endParaRPr lang="fr-FR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C063229-CFF1-4896-A235-969F6DA58976}" type="slidenum">
              <a:rPr lang="fr-FR" sz="1200" smtClean="0"/>
              <a:pPr/>
              <a:t>19</a:t>
            </a:fld>
            <a:endParaRPr lang="fr-FR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E319BF1-3CD0-4CDA-8DC0-AAE087CA6C4D}" type="slidenum">
              <a:rPr lang="fr-FR" sz="1200" smtClean="0"/>
              <a:pPr/>
              <a:t>23</a:t>
            </a:fld>
            <a:endParaRPr lang="fr-FR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2C756F2-4DC5-46B8-8433-0AD196F2A295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5072D67-0DF1-4286-91C8-B70D57ACCBCB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108E25E-6F27-4A4A-ACF9-210B397BCD6A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DAABCD6-21E8-4926-AC0F-9A0F6A0E8E49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4E9B425-4AC6-4C67-8572-7F90694AA48F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715D2C0-2898-4765-B138-EE83C5506983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D5623F0-D64C-4D55-9740-BDF25DE4AE73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19485BB-0011-4F87-BAA4-03DC4FDCA67B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jgrosse:Documents:1474_Event_Accueil_prof_2005:PresentationPPT_MDP:CAV-CAM-01771-HQ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124200" y="0"/>
            <a:ext cx="5995988" cy="6858000"/>
          </a:xfrm>
          <a:prstGeom prst="rect">
            <a:avLst/>
          </a:prstGeom>
          <a:solidFill>
            <a:srgbClr val="8A72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pic>
        <p:nvPicPr>
          <p:cNvPr id="5" name="Picture 11" descr="Macintosh HD:Users:jgrosse:Documents:1474_Event_Accueil_prof_2005:PresentationPPT_MDP:CAV-CAM-01771-HQ.jpg"/>
          <p:cNvPicPr>
            <a:picLocks noChangeAspect="1" noChangeArrowheads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6781800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0"/>
            <a:ext cx="3124200" cy="68580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pic>
        <p:nvPicPr>
          <p:cNvPr id="7" name="Picture 13" descr="&#10;ppt1final.png                                                  05D47BE1Macintosh HD                   BBA3E165: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71600" y="3657600"/>
            <a:ext cx="7391400" cy="1905000"/>
          </a:xfrm>
        </p:spPr>
        <p:txBody>
          <a:bodyPr anchor="t"/>
          <a:lstStyle>
            <a:lvl1pPr algn="l">
              <a:defRPr sz="3600"/>
            </a:lvl1pPr>
          </a:lstStyle>
          <a:p>
            <a:pPr lvl="0"/>
            <a:r>
              <a:rPr lang="fr-FR" noProof="0" smtClean="0"/>
              <a:t>Cliquez et modifiez le titre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7391400" cy="5334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8A7264"/>
                </a:solidFill>
              </a:defRPr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908925" y="6229350"/>
            <a:ext cx="1006475" cy="246063"/>
          </a:xfrm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D34E1B-23E9-46B7-BA3F-41FDE31A39D1}" type="datetime2">
              <a:rPr lang="fr-FR"/>
              <a:pPr>
                <a:defRPr/>
              </a:pPr>
              <a:t>mercredi 26 février 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23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BBB2F-F9CC-426E-BE0B-F072A5F56DAA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42913-9B9C-4EBF-B38B-B3E83340AB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02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1717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627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0F9F1-25D3-4989-87DA-EE122A709C3A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681E-F264-428B-AAD7-A66B63B269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37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6D1B2-4CE2-44D3-9A7B-1E92059B9B24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28DA3-4FEE-4526-A776-CB739AA406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62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7969F-FA7F-4707-B168-6FFA160EAF72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E115A-1B17-45B9-AAB5-15F0B1DDAA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8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808C7-3935-4C85-ACBB-91D37606C7B9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B1FD0-55A2-450B-9E32-FF1E02A87B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DA1DA-6EE4-44DF-A5DE-92D5E27F53F9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98FE-DF48-4F7A-8E01-FF6F5427E4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9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88B9C-8BF5-4105-8909-B3E3B3E6EBB1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7D4E6-16F0-4B9C-9B4D-3E52B7BD96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5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90B5A-A5AD-4736-9186-3430848D66C6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71AA-9548-452B-AA04-80DBCC13A1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2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85A7D-999D-4692-8E1C-268D605B4B83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A7E0-6CFA-476B-8EA3-E7E6156CFF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65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1EEB0-5650-44AD-BB30-4B9ECEE01117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B43BF-2C0B-42EB-946E-FE730AD947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20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Macintosh%20HD:Users:jgrosse:Desktop:logoUNIL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6019800"/>
            <a:ext cx="3111500" cy="8382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3111500" y="6019800"/>
            <a:ext cx="6032500" cy="838200"/>
          </a:xfrm>
          <a:prstGeom prst="rect">
            <a:avLst/>
          </a:prstGeom>
          <a:solidFill>
            <a:srgbClr val="8A72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pic>
        <p:nvPicPr>
          <p:cNvPr id="1028" name="Picture 15" descr="ppt2final3.png                                                 05D47BE1Macintosh HD                   BBA3E165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7100"/>
            <a:ext cx="9144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381000" y="6019800"/>
            <a:ext cx="2209800" cy="5334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8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2103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CE25971-A4FF-497C-BCA5-D8A82898024F}" type="datetime2">
              <a:rPr lang="fr-FR"/>
              <a:pPr>
                <a:defRPr/>
              </a:pPr>
              <a:t>mercredi 26 février 2014</a:t>
            </a:fld>
            <a:endParaRPr lang="fr-FR" sz="14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103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Titre de la présentation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19400" y="6200775"/>
            <a:ext cx="5651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fld id="{5E378BC6-4B5C-4DC5-9A20-D09F8AAF32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5" name="Picture 12" descr="Macintosh HD:Users:jgrosse:Desktop:logoUNIL.png"/>
          <p:cNvPicPr>
            <a:picLocks noChangeAspect="1" noChangeArrowheads="1"/>
          </p:cNvPicPr>
          <p:nvPr userDrawn="1"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6096000"/>
            <a:ext cx="14605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pitchFamily="1" charset="0"/>
          <a:ea typeface="ヒラギノ角ゴ Pro W3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pitchFamily="1" charset="0"/>
          <a:ea typeface="ヒラギノ角ゴ Pro W3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pitchFamily="1" charset="0"/>
          <a:ea typeface="ヒラギノ角ゴ Pro W3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pitchFamily="1" charset="0"/>
          <a:ea typeface="ヒラギノ角ゴ Pro W3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pitchFamily="1" charset="0"/>
          <a:ea typeface="ヒラギノ角ゴ Pro W3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pitchFamily="1" charset="0"/>
          <a:ea typeface="ヒラギノ角ゴ Pro W3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pitchFamily="1" charset="0"/>
          <a:ea typeface="ヒラギノ角ゴ Pro W3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latin typeface="Verdana" pitchFamily="1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dbserv1-bcu.unil.ch/dbbcu/cds/menu.php" TargetMode="External"/><Relationship Id="rId3" Type="http://schemas.openxmlformats.org/officeDocument/2006/relationships/hyperlink" Target="http://scholar.google.com/" TargetMode="External"/><Relationship Id="rId7" Type="http://schemas.openxmlformats.org/officeDocument/2006/relationships/hyperlink" Target="http://dbserv1-bcu.unil.ch/dbbcu/cds/categorie.php?Code=01" TargetMode="External"/><Relationship Id="rId2" Type="http://schemas.openxmlformats.org/officeDocument/2006/relationships/hyperlink" Target="http://www.rero.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cde.org/" TargetMode="External"/><Relationship Id="rId5" Type="http://schemas.openxmlformats.org/officeDocument/2006/relationships/hyperlink" Target="http://www2.unil.ch/perunil/" TargetMode="External"/><Relationship Id="rId4" Type="http://schemas.openxmlformats.org/officeDocument/2006/relationships/hyperlink" Target="http://books.google.com/" TargetMode="External"/><Relationship Id="rId9" Type="http://schemas.openxmlformats.org/officeDocument/2006/relationships/hyperlink" Target="http://dbserv1-bcu.unil.ch/dbbcu/cds/recherche.php?Mot=web+of+science&amp;submit=Chercher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sge.ch/heg/sites/default/files/infotheque/guide_ref.pdf" TargetMode="External"/><Relationship Id="rId2" Type="http://schemas.openxmlformats.org/officeDocument/2006/relationships/hyperlink" Target="mailto:Gaelle.Delavy@unil.ch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isiknowledge.com/WOS_GeneralSearch_input.do?product=WOS&amp;search_mode=GeneralSearch&amp;SID=Q1PI9MJ2Aj@L6hiGLed&amp;preferencesSaved=&amp;highlighted_tab=WOS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crypto.unil.ch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heap.ch/idheap.nsf/webvwFichier/5DD1734B323DC514C125721E005B7EAA/$FILE/Note+sur+la+pr%C3%A9paration+du+m%C3%A9moire.pdf" TargetMode="External"/><Relationship Id="rId2" Type="http://schemas.openxmlformats.org/officeDocument/2006/relationships/hyperlink" Target="http://www.idheap.ch/idheap.nsf/vwbasedocuments/seact01?OpenDocument&amp;lng=f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4800" y="3435350"/>
            <a:ext cx="7173913" cy="930275"/>
          </a:xfrm>
        </p:spPr>
        <p:txBody>
          <a:bodyPr/>
          <a:lstStyle/>
          <a:p>
            <a:pPr algn="r" eaLnBrk="1" hangingPunct="1"/>
            <a:r>
              <a:rPr lang="fr-CH" sz="2800" smtClean="0">
                <a:solidFill>
                  <a:schemeClr val="tx2"/>
                </a:solidFill>
              </a:rPr>
              <a:t>Introduction aux méthodes de recherche en administration publique </a:t>
            </a:r>
            <a:endParaRPr lang="fr-FR" sz="2800" smtClean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652963"/>
            <a:ext cx="7129463" cy="838200"/>
          </a:xfrm>
        </p:spPr>
        <p:txBody>
          <a:bodyPr/>
          <a:lstStyle/>
          <a:p>
            <a:pPr algn="r" eaLnBrk="1" hangingPunct="1">
              <a:lnSpc>
                <a:spcPct val="130000"/>
              </a:lnSpc>
            </a:pPr>
            <a:r>
              <a:rPr lang="fr-FR" sz="1600" smtClean="0"/>
              <a:t>Module M1</a:t>
            </a:r>
            <a:endParaRPr lang="fr-FR" b="0" smtClean="0"/>
          </a:p>
        </p:txBody>
      </p:sp>
    </p:spTree>
    <p:extLst>
      <p:ext uri="{BB962C8B-B14F-4D97-AF65-F5344CB8AC3E}">
        <p14:creationId xmlns:p14="http://schemas.microsoft.com/office/powerpoint/2010/main" val="10135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17C7DD5D-B9B5-48E8-916E-052B42B528EE}" type="slidenum">
              <a:rPr lang="fr-FR">
                <a:solidFill>
                  <a:schemeClr val="bg2"/>
                </a:solidFill>
              </a:rPr>
              <a:pPr>
                <a:defRPr/>
              </a:pPr>
              <a:t>10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Des questions en fonction du type de recherche - exemples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4763" y="1600200"/>
            <a:ext cx="7640637" cy="4495800"/>
          </a:xfrm>
        </p:spPr>
        <p:txBody>
          <a:bodyPr/>
          <a:lstStyle/>
          <a:p>
            <a:pPr eaLnBrk="1" hangingPunct="1"/>
            <a:r>
              <a:rPr lang="fr-FR" smtClean="0"/>
              <a:t>Recherches exploratoires, descriptives:</a:t>
            </a:r>
          </a:p>
          <a:p>
            <a:pPr lvl="1" eaLnBrk="1" hangingPunct="1"/>
            <a:r>
              <a:rPr lang="fr-FR" smtClean="0"/>
              <a:t>Quel est le taux de </a:t>
            </a:r>
            <a:r>
              <a:rPr lang="fr-FR" i="1" smtClean="0"/>
              <a:t>working poor</a:t>
            </a:r>
            <a:r>
              <a:rPr lang="fr-FR" smtClean="0"/>
              <a:t> en Suisse?</a:t>
            </a:r>
          </a:p>
          <a:p>
            <a:pPr lvl="1" eaLnBrk="1" hangingPunct="1"/>
            <a:r>
              <a:rPr lang="fr-FR" smtClean="0"/>
              <a:t>Quel est le niveau de protection sociale en Suisse en comparaison internationale?</a:t>
            </a:r>
          </a:p>
          <a:p>
            <a:pPr eaLnBrk="1" hangingPunct="1"/>
            <a:r>
              <a:rPr lang="fr-FR" smtClean="0"/>
              <a:t>Recherche interprétatives:</a:t>
            </a:r>
          </a:p>
          <a:p>
            <a:pPr lvl="1" eaLnBrk="1" hangingPunct="1"/>
            <a:r>
              <a:rPr lang="fr-FR" smtClean="0"/>
              <a:t>Comment les sans-papiers vivent leur statut?</a:t>
            </a:r>
          </a:p>
          <a:p>
            <a:pPr lvl="1" eaLnBrk="1" hangingPunct="1"/>
            <a:r>
              <a:rPr lang="fr-FR" smtClean="0"/>
              <a:t>Comment les agents publics vivent l’adoption du NPM?</a:t>
            </a:r>
          </a:p>
          <a:p>
            <a:pPr eaLnBrk="1" hangingPunct="1"/>
            <a:r>
              <a:rPr lang="fr-FR" smtClean="0"/>
              <a:t>Analyses causales</a:t>
            </a:r>
          </a:p>
          <a:p>
            <a:pPr lvl="1" eaLnBrk="1" hangingPunct="1"/>
            <a:r>
              <a:rPr lang="fr-FR" smtClean="0"/>
              <a:t>Quels sont les déterminants de … ?</a:t>
            </a:r>
          </a:p>
          <a:p>
            <a:pPr lvl="1" eaLnBrk="1" hangingPunct="1"/>
            <a:r>
              <a:rPr lang="fr-FR" smtClean="0"/>
              <a:t>Quelles sont les conséquences de … ?</a:t>
            </a:r>
          </a:p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0843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5BEAD526-DC9A-401A-B4D6-B6357FC83FBA}" type="slidenum">
              <a:rPr lang="fr-FR">
                <a:solidFill>
                  <a:schemeClr val="bg2"/>
                </a:solidFill>
              </a:rPr>
              <a:pPr>
                <a:defRPr/>
              </a:pPr>
              <a:t>11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3. Concepts clé de la méthode scientifique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96975"/>
            <a:ext cx="7640638" cy="4608513"/>
          </a:xfrm>
        </p:spPr>
        <p:txBody>
          <a:bodyPr/>
          <a:lstStyle/>
          <a:p>
            <a:pPr eaLnBrk="1" hangingPunct="1"/>
            <a:r>
              <a:rPr lang="fr-FR" b="1" smtClean="0"/>
              <a:t>Paradigme</a:t>
            </a:r>
            <a:r>
              <a:rPr lang="fr-FR" smtClean="0"/>
              <a:t>: vision cohérente du monde et modèle d’interprétation. Exemples: marxisme, économie néoclassique.</a:t>
            </a:r>
          </a:p>
          <a:p>
            <a:pPr eaLnBrk="1" hangingPunct="1"/>
            <a:r>
              <a:rPr lang="fr-FR" b="1" smtClean="0"/>
              <a:t>Théorie</a:t>
            </a:r>
            <a:r>
              <a:rPr lang="fr-FR" smtClean="0"/>
              <a:t>: Construction intellectuelle cohérente capable de rendre compte de la réalité observée dans un certain domaine. </a:t>
            </a:r>
          </a:p>
          <a:p>
            <a:pPr eaLnBrk="1" hangingPunct="1"/>
            <a:r>
              <a:rPr lang="fr-FR" smtClean="0"/>
              <a:t>Une théorie comprend plusieurs </a:t>
            </a:r>
            <a:r>
              <a:rPr lang="fr-FR" b="1" smtClean="0"/>
              <a:t>hypothèses</a:t>
            </a:r>
            <a:r>
              <a:rPr lang="fr-FR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949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B4C0EA54-206C-4C98-8BFA-D40C9B5BB942}" type="slidenum">
              <a:rPr lang="fr-FR">
                <a:solidFill>
                  <a:schemeClr val="bg2"/>
                </a:solidFill>
              </a:rPr>
              <a:pPr>
                <a:defRPr/>
              </a:pPr>
              <a:t>12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Hypothèse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68413"/>
            <a:ext cx="7640638" cy="4370387"/>
          </a:xfrm>
        </p:spPr>
        <p:txBody>
          <a:bodyPr/>
          <a:lstStyle/>
          <a:p>
            <a:pPr eaLnBrk="1" hangingPunct="1"/>
            <a:r>
              <a:rPr lang="fr-FR" sz="1900" smtClean="0"/>
              <a:t>Une hypothèse exprime une relation de cause à effet</a:t>
            </a:r>
          </a:p>
          <a:p>
            <a:pPr eaLnBrk="1" hangingPunct="1"/>
            <a:r>
              <a:rPr lang="fr-FR" sz="1900" smtClean="0"/>
              <a:t>Elle doit être falsifiable (Popper)</a:t>
            </a:r>
          </a:p>
          <a:p>
            <a:pPr eaLnBrk="1" hangingPunct="1"/>
            <a:r>
              <a:rPr lang="fr-FR" sz="1900" smtClean="0"/>
              <a:t>Exemples: </a:t>
            </a:r>
          </a:p>
          <a:p>
            <a:pPr lvl="1" eaLnBrk="1" hangingPunct="1"/>
            <a:r>
              <a:rPr lang="fr-FR" sz="1500" smtClean="0"/>
              <a:t>Plus le revenu d’une famille est élevé, moins elle aura d’enfants </a:t>
            </a:r>
          </a:p>
          <a:p>
            <a:pPr lvl="1" eaLnBrk="1" hangingPunct="1"/>
            <a:r>
              <a:rPr lang="fr-FR" sz="1500" smtClean="0"/>
              <a:t>Des prestations d’assurance chômage élevées découragent la prise d’emploi</a:t>
            </a:r>
          </a:p>
          <a:p>
            <a:pPr eaLnBrk="1" hangingPunct="1"/>
            <a:r>
              <a:rPr lang="fr-FR" sz="1900" smtClean="0"/>
              <a:t>Les hypothèses dans les analyses interprétatives expriment des interprétations possibles ou des perceptions. En général celles-ci sont plus complexes et difficilement falsifiables.  </a:t>
            </a:r>
          </a:p>
          <a:p>
            <a:pPr eaLnBrk="1" hangingPunct="1"/>
            <a:endParaRPr lang="fr-FR" sz="1900" smtClean="0"/>
          </a:p>
        </p:txBody>
      </p:sp>
    </p:spTree>
    <p:extLst>
      <p:ext uri="{BB962C8B-B14F-4D97-AF65-F5344CB8AC3E}">
        <p14:creationId xmlns:p14="http://schemas.microsoft.com/office/powerpoint/2010/main" val="1423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1CFE7116-C9C7-48C1-8895-5856864EACF0}" type="slidenum">
              <a:rPr lang="fr-FR">
                <a:solidFill>
                  <a:schemeClr val="bg2"/>
                </a:solidFill>
              </a:rPr>
              <a:pPr>
                <a:defRPr/>
              </a:pPr>
              <a:t>13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Ne sont pas des hypothèses de recherche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8027988" cy="4441825"/>
          </a:xfrm>
        </p:spPr>
        <p:txBody>
          <a:bodyPr/>
          <a:lstStyle/>
          <a:p>
            <a:pPr eaLnBrk="1" hangingPunct="1"/>
            <a:r>
              <a:rPr lang="fr-FR" smtClean="0"/>
              <a:t>Des affirmations purement descriptives. Ex. « Le taux de pauvreté en Suisse est de 8%. Dans une analyse descriptive, il n ’est en principe pas nécessaire de faire appel à des hypothèses.</a:t>
            </a:r>
          </a:p>
          <a:p>
            <a:pPr eaLnBrk="1" hangingPunct="1"/>
            <a:r>
              <a:rPr lang="fr-FR" smtClean="0"/>
              <a:t>Des affirmations non-falsifiables. Ex: tôt ou tard, la Suisse finira par adhérer à l’UE</a:t>
            </a:r>
          </a:p>
          <a:p>
            <a:pPr eaLnBrk="1" hangingPunct="1"/>
            <a:r>
              <a:rPr lang="fr-FR" smtClean="0"/>
              <a:t>Des affirmations qui impliquent un jugement de valeur. Ex. Les primes de caisse maladie sont trop élevées.  </a:t>
            </a:r>
          </a:p>
        </p:txBody>
      </p:sp>
    </p:spTree>
    <p:extLst>
      <p:ext uri="{BB962C8B-B14F-4D97-AF65-F5344CB8AC3E}">
        <p14:creationId xmlns:p14="http://schemas.microsoft.com/office/powerpoint/2010/main" val="18622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F86A6A34-90A8-4C99-9C7B-65DA27083422}" type="slidenum">
              <a:rPr lang="fr-FR">
                <a:solidFill>
                  <a:schemeClr val="bg2"/>
                </a:solidFill>
              </a:rPr>
              <a:pPr>
                <a:defRPr/>
              </a:pPr>
              <a:t>14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D’où viennent les hypothèses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4763" y="1628775"/>
            <a:ext cx="7640637" cy="4467225"/>
          </a:xfrm>
        </p:spPr>
        <p:txBody>
          <a:bodyPr/>
          <a:lstStyle/>
          <a:p>
            <a:pPr eaLnBrk="1" hangingPunct="1"/>
            <a:r>
              <a:rPr lang="fr-CH" smtClean="0"/>
              <a:t>Induction, de l’observation de quelques cas</a:t>
            </a:r>
          </a:p>
          <a:p>
            <a:pPr eaLnBrk="1" hangingPunct="1">
              <a:buFont typeface="Wingdings" pitchFamily="2" charset="2"/>
              <a:buNone/>
            </a:pPr>
            <a:endParaRPr lang="fr-CH" smtClean="0"/>
          </a:p>
          <a:p>
            <a:pPr eaLnBrk="1" hangingPunct="1"/>
            <a:r>
              <a:rPr lang="fr-CH" smtClean="0"/>
              <a:t>Littérature, de théories et d’analyses empiriques développées par d’autres chercheurs</a:t>
            </a:r>
          </a:p>
          <a:p>
            <a:pPr eaLnBrk="1" hangingPunct="1">
              <a:buFont typeface="Wingdings" pitchFamily="2" charset="2"/>
              <a:buNone/>
            </a:pPr>
            <a:endParaRPr lang="fr-CH" smtClean="0"/>
          </a:p>
          <a:p>
            <a:pPr eaLnBrk="1" hangingPunct="1"/>
            <a:r>
              <a:rPr lang="fr-CH" smtClean="0"/>
              <a:t>Intuitions jouent un rôle plus important que la plupart des chercheurs ne veulent bien l’admettre. </a:t>
            </a:r>
          </a:p>
        </p:txBody>
      </p:sp>
    </p:spTree>
    <p:extLst>
      <p:ext uri="{BB962C8B-B14F-4D97-AF65-F5344CB8AC3E}">
        <p14:creationId xmlns:p14="http://schemas.microsoft.com/office/powerpoint/2010/main" val="40237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E04FDD99-2347-4532-9C5A-5C45801D2D58}" type="slidenum">
              <a:rPr lang="fr-FR">
                <a:solidFill>
                  <a:schemeClr val="bg2"/>
                </a:solidFill>
              </a:rPr>
              <a:pPr>
                <a:defRPr/>
              </a:pPr>
              <a:t>15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Variable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640638" cy="4114800"/>
          </a:xfrm>
        </p:spPr>
        <p:txBody>
          <a:bodyPr/>
          <a:lstStyle/>
          <a:p>
            <a:pPr eaLnBrk="1" hangingPunct="1"/>
            <a:r>
              <a:rPr lang="fr-FR" b="1" smtClean="0"/>
              <a:t>Variable</a:t>
            </a:r>
            <a:r>
              <a:rPr lang="fr-FR" smtClean="0"/>
              <a:t>: une caractéristique des objets de l’étude. Ex. le revenu d ’une personne; le taux de chômage d ’un canton</a:t>
            </a:r>
          </a:p>
          <a:p>
            <a:pPr eaLnBrk="1" hangingPunct="1"/>
            <a:r>
              <a:rPr lang="fr-FR" smtClean="0"/>
              <a:t>Sur la base d ’une hypothèse, on peut ensuite distinguer entre:</a:t>
            </a:r>
          </a:p>
          <a:p>
            <a:pPr lvl="1" eaLnBrk="1" hangingPunct="1"/>
            <a:r>
              <a:rPr lang="fr-FR" smtClean="0"/>
              <a:t> Variable indépendante ( X, ou causale, ou explicative ou exogène)</a:t>
            </a:r>
          </a:p>
          <a:p>
            <a:pPr lvl="1" eaLnBrk="1" hangingPunct="1"/>
            <a:r>
              <a:rPr lang="fr-FR" smtClean="0"/>
              <a:t>Variable dépendante (Y, ou expliquée ou endogène)</a:t>
            </a:r>
          </a:p>
          <a:p>
            <a:pPr lvl="1" eaLnBrk="1" hangingPunct="1"/>
            <a:r>
              <a:rPr lang="fr-FR" smtClean="0"/>
              <a:t>Variable intermédiaire</a:t>
            </a:r>
          </a:p>
        </p:txBody>
      </p:sp>
    </p:spTree>
    <p:extLst>
      <p:ext uri="{BB962C8B-B14F-4D97-AF65-F5344CB8AC3E}">
        <p14:creationId xmlns:p14="http://schemas.microsoft.com/office/powerpoint/2010/main" val="42508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E82B1935-6972-4279-98AA-9660DDDE6482}" type="slidenum">
              <a:rPr lang="fr-FR">
                <a:solidFill>
                  <a:schemeClr val="bg2"/>
                </a:solidFill>
              </a:rPr>
              <a:pPr>
                <a:defRPr/>
              </a:pPr>
              <a:t>16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Autres concepts importants 1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640637" cy="4114800"/>
          </a:xfrm>
        </p:spPr>
        <p:txBody>
          <a:bodyPr/>
          <a:lstStyle/>
          <a:p>
            <a:pPr eaLnBrk="1" hangingPunct="1"/>
            <a:r>
              <a:rPr lang="fr-FR" b="1" smtClean="0"/>
              <a:t>Problématique</a:t>
            </a:r>
            <a:r>
              <a:rPr lang="fr-FR" smtClean="0"/>
              <a:t>: tension dans laquelle s’insère la question de recherche</a:t>
            </a:r>
          </a:p>
          <a:p>
            <a:pPr eaLnBrk="1" hangingPunct="1"/>
            <a:r>
              <a:rPr lang="fr-FR" b="1" smtClean="0"/>
              <a:t>Concept</a:t>
            </a:r>
            <a:r>
              <a:rPr lang="fr-FR" smtClean="0"/>
              <a:t>: construction intellectuelle qui décrit une situation réelle mais n ’est pas directement observable. Exemple: le développement humain, la discrimination, l’Etat providence</a:t>
            </a:r>
          </a:p>
          <a:p>
            <a:pPr eaLnBrk="1" hangingPunct="1"/>
            <a:r>
              <a:rPr lang="fr-FR" smtClean="0"/>
              <a:t>Dimensions: les composantes d ’un concept. Un peu plus observables que le concept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7931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57F09DE5-AF74-44D5-93A3-83CB716DF5AA}" type="slidenum">
              <a:rPr lang="fr-FR">
                <a:solidFill>
                  <a:schemeClr val="bg2"/>
                </a:solidFill>
              </a:rPr>
              <a:pPr>
                <a:defRPr/>
              </a:pPr>
              <a:t>17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Autres concepts importants 2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40638" cy="4114800"/>
          </a:xfrm>
        </p:spPr>
        <p:txBody>
          <a:bodyPr/>
          <a:lstStyle/>
          <a:p>
            <a:pPr eaLnBrk="1" hangingPunct="1"/>
            <a:r>
              <a:rPr lang="fr-FR" b="1" smtClean="0"/>
              <a:t>Indicateurs</a:t>
            </a:r>
            <a:r>
              <a:rPr lang="fr-FR" smtClean="0"/>
              <a:t>: caractéristiques mesurables qui permettent de situer les objets étudiés sur des dimensions</a:t>
            </a:r>
          </a:p>
          <a:p>
            <a:pPr eaLnBrk="1" hangingPunct="1"/>
            <a:r>
              <a:rPr lang="fr-FR" smtClean="0"/>
              <a:t>Indice: combinaison de plusieurs indicateurs qui permet de mesurer une dimension ou un concept</a:t>
            </a:r>
          </a:p>
          <a:p>
            <a:pPr eaLnBrk="1" hangingPunct="1"/>
            <a:r>
              <a:rPr lang="fr-FR" u="sng" smtClean="0"/>
              <a:t>Opérationnalisation</a:t>
            </a:r>
            <a:r>
              <a:rPr lang="fr-FR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Concept </a:t>
            </a:r>
            <a:r>
              <a:rPr lang="fr-FR" smtClean="0">
                <a:sym typeface="Wingdings" pitchFamily="2" charset="2"/>
              </a:rPr>
              <a:t> dimension  indicateurs</a:t>
            </a:r>
          </a:p>
          <a:p>
            <a:pPr eaLnBrk="1" hangingPunct="1">
              <a:buFont typeface="Wingdings" pitchFamily="2" charset="2"/>
              <a:buNone/>
            </a:pPr>
            <a:endParaRPr lang="fr-FR" b="1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165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Exemple: la pauvreté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1274763" y="1268413"/>
            <a:ext cx="7640637" cy="4827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1800" smtClean="0">
                <a:sym typeface="Wingdings" pitchFamily="2" charset="2"/>
              </a:rPr>
              <a:t>A. Concept « Pauvreté » 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ym typeface="Wingdings" pitchFamily="2" charset="2"/>
              </a:rPr>
              <a:t>1 dimension: manque de ressources matérielles 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ym typeface="Wingdings" pitchFamily="2" charset="2"/>
              </a:rPr>
              <a:t> Indicateur : Revenu du ménage &lt; 60% revenu médian.</a:t>
            </a:r>
          </a:p>
          <a:p>
            <a:pPr>
              <a:buFont typeface="Wingdings" pitchFamily="2" charset="2"/>
              <a:buNone/>
            </a:pPr>
            <a:endParaRPr lang="fr-FR" sz="180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fr-FR" sz="1800" smtClean="0">
                <a:sym typeface="Wingdings" pitchFamily="2" charset="2"/>
              </a:rPr>
              <a:t>B. Concept « Privation matérielle » 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ym typeface="Wingdings" pitchFamily="2" charset="2"/>
              </a:rPr>
              <a:t> Dimensions: Privation de base, biens de consommation durables (tv, voiture, etc.) , équipements du logement (wc, douche,etc), santé, quartier (bruit, pollution, crime), accès à des équipements (transports publics, postes, banques, etc.). 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ym typeface="Wingdings" pitchFamily="2" charset="2"/>
              </a:rPr>
              <a:t> Liste de biens et de services et les répondants doivent dire s’ils/elles les possèdent et si non, si c’est par manque d’argent ( Indice de privation matérielle)</a:t>
            </a:r>
          </a:p>
          <a:p>
            <a:endParaRPr lang="en-GB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| </a:t>
            </a:r>
            <a:r>
              <a:rPr lang="fr-FR" smtClean="0">
                <a:solidFill>
                  <a:schemeClr val="bg2"/>
                </a:solidFill>
              </a:rPr>
              <a:t>Diapositive </a:t>
            </a:r>
            <a:fld id="{4DA27BBD-6E54-467E-A782-B305CF6F1884}" type="slidenum">
              <a:rPr lang="fr-FR" smtClean="0">
                <a:solidFill>
                  <a:schemeClr val="bg2"/>
                </a:solidFill>
              </a:rPr>
              <a:pPr>
                <a:defRPr/>
              </a:pPr>
              <a:t>18</a:t>
            </a:fld>
            <a:r>
              <a:rPr lang="fr-FR" smtClean="0">
                <a:solidFill>
                  <a:schemeClr val="bg2"/>
                </a:solidFill>
              </a:rPr>
              <a:t> </a:t>
            </a:r>
            <a:r>
              <a:rPr lang="fr-FR" smtClean="0"/>
              <a:t>|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83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D9C329EE-2E42-4AEB-A828-C9D95D472FCB}" type="slidenum">
              <a:rPr lang="fr-FR">
                <a:solidFill>
                  <a:schemeClr val="bg2"/>
                </a:solidFill>
              </a:rPr>
              <a:pPr>
                <a:defRPr/>
              </a:pPr>
              <a:t>19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4. La question de la causalité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CH" sz="1900" smtClean="0"/>
              <a:t>Isoler l’impact de d’une variable indépendante</a:t>
            </a:r>
          </a:p>
          <a:p>
            <a:pPr eaLnBrk="1" hangingPunct="1"/>
            <a:endParaRPr lang="fr-CH" sz="1900" smtClean="0"/>
          </a:p>
          <a:p>
            <a:pPr eaLnBrk="1" hangingPunct="1"/>
            <a:r>
              <a:rPr lang="fr-CH" sz="1900" smtClean="0"/>
              <a:t>Une variable dépendante peut avoir plusieurs causes</a:t>
            </a:r>
          </a:p>
          <a:p>
            <a:pPr eaLnBrk="1" hangingPunct="1"/>
            <a:endParaRPr lang="fr-CH" sz="1900" smtClean="0"/>
          </a:p>
          <a:p>
            <a:pPr eaLnBrk="1" hangingPunct="1"/>
            <a:r>
              <a:rPr lang="fr-CH" sz="1900" smtClean="0"/>
              <a:t>Il faut « contrôler » pour les autres variables.</a:t>
            </a:r>
          </a:p>
        </p:txBody>
      </p:sp>
      <p:sp>
        <p:nvSpPr>
          <p:cNvPr id="21509" name="Rectangle 4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H" sz="1900" smtClean="0"/>
              <a:t>	X</a:t>
            </a:r>
            <a:r>
              <a:rPr lang="fr-CH" sz="1200" smtClean="0"/>
              <a:t>1</a:t>
            </a:r>
            <a:r>
              <a:rPr lang="fr-CH" sz="1900" smtClean="0"/>
              <a:t> </a:t>
            </a:r>
            <a:r>
              <a:rPr lang="fr-CH" sz="1900" smtClean="0">
                <a:sym typeface="Wingdings" pitchFamily="2" charset="2"/>
              </a:rPr>
              <a:t> Y</a:t>
            </a:r>
            <a:endParaRPr lang="fr-CH" sz="1900" smtClean="0"/>
          </a:p>
          <a:p>
            <a:pPr eaLnBrk="1" hangingPunct="1">
              <a:buFont typeface="Wingdings" pitchFamily="2" charset="2"/>
              <a:buNone/>
            </a:pPr>
            <a:endParaRPr lang="fr-CH" sz="1900" smtClean="0"/>
          </a:p>
        </p:txBody>
      </p:sp>
      <p:sp>
        <p:nvSpPr>
          <p:cNvPr id="21510" name="Text Box 12"/>
          <p:cNvSpPr txBox="1">
            <a:spLocks noChangeArrowheads="1"/>
          </p:cNvSpPr>
          <p:nvPr/>
        </p:nvSpPr>
        <p:spPr bwMode="auto">
          <a:xfrm>
            <a:off x="5435600" y="3284538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/>
              <a:t>X</a:t>
            </a:r>
            <a:r>
              <a:rPr lang="fr-CH" sz="1600"/>
              <a:t>1</a:t>
            </a: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5435600" y="378777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/>
              <a:t>X</a:t>
            </a:r>
            <a:r>
              <a:rPr lang="fr-CH" sz="1600"/>
              <a:t>2</a:t>
            </a:r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5435600" y="4292600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/>
              <a:t>X</a:t>
            </a:r>
            <a:r>
              <a:rPr lang="fr-CH" sz="1600"/>
              <a:t>3</a:t>
            </a:r>
          </a:p>
        </p:txBody>
      </p:sp>
      <p:sp>
        <p:nvSpPr>
          <p:cNvPr id="21513" name="Text Box 15"/>
          <p:cNvSpPr txBox="1">
            <a:spLocks noChangeArrowheads="1"/>
          </p:cNvSpPr>
          <p:nvPr/>
        </p:nvSpPr>
        <p:spPr bwMode="auto">
          <a:xfrm>
            <a:off x="6731000" y="378777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/>
              <a:t>Y</a:t>
            </a:r>
            <a:endParaRPr lang="fr-CH" sz="1600"/>
          </a:p>
        </p:txBody>
      </p:sp>
      <p:sp>
        <p:nvSpPr>
          <p:cNvPr id="21514" name="Line 16"/>
          <p:cNvSpPr>
            <a:spLocks noChangeShapeType="1"/>
          </p:cNvSpPr>
          <p:nvPr/>
        </p:nvSpPr>
        <p:spPr bwMode="auto">
          <a:xfrm>
            <a:off x="6083300" y="3571875"/>
            <a:ext cx="93503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Line 17"/>
          <p:cNvSpPr>
            <a:spLocks noChangeShapeType="1"/>
          </p:cNvSpPr>
          <p:nvPr/>
        </p:nvSpPr>
        <p:spPr bwMode="auto">
          <a:xfrm>
            <a:off x="6010275" y="40052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Line 18"/>
          <p:cNvSpPr>
            <a:spLocks noChangeShapeType="1"/>
          </p:cNvSpPr>
          <p:nvPr/>
        </p:nvSpPr>
        <p:spPr bwMode="auto">
          <a:xfrm flipV="1">
            <a:off x="6084888" y="4076700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821B3E92-505E-4EB8-BF4B-24A1D0401364}" type="slidenum">
              <a:rPr lang="fr-FR">
                <a:solidFill>
                  <a:schemeClr val="bg2"/>
                </a:solidFill>
              </a:rPr>
              <a:pPr>
                <a:defRPr/>
              </a:pPr>
              <a:t>2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Concept du cours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M1 - Introduction à la recherche - aide à la préparation d ’un mémoire à l ’IDHEAP</a:t>
            </a:r>
          </a:p>
          <a:p>
            <a:pPr eaLnBrk="1" hangingPunct="1"/>
            <a:r>
              <a:rPr lang="fr-FR" smtClean="0"/>
              <a:t>M2 - Introduction aux méthodes de recherche qualitative</a:t>
            </a:r>
          </a:p>
          <a:p>
            <a:pPr eaLnBrk="1" hangingPunct="1"/>
            <a:r>
              <a:rPr lang="fr-FR" smtClean="0"/>
              <a:t>Composante « Statistique » du cours « Systèmes d ’informations et statistique »: Introduction aux méthodes quantitatives</a:t>
            </a:r>
          </a:p>
        </p:txBody>
      </p:sp>
    </p:spTree>
    <p:extLst>
      <p:ext uri="{BB962C8B-B14F-4D97-AF65-F5344CB8AC3E}">
        <p14:creationId xmlns:p14="http://schemas.microsoft.com/office/powerpoint/2010/main" val="35056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8DEA9B90-1003-473B-A248-37B8C01090F9}" type="slidenum">
              <a:rPr lang="fr-FR">
                <a:solidFill>
                  <a:schemeClr val="bg2"/>
                </a:solidFill>
              </a:rPr>
              <a:pPr>
                <a:defRPr/>
              </a:pPr>
              <a:t>20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« Causalité  » et corrélation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4763" y="1196975"/>
            <a:ext cx="7640637" cy="4899025"/>
          </a:xfrm>
        </p:spPr>
        <p:txBody>
          <a:bodyPr/>
          <a:lstStyle/>
          <a:p>
            <a:pPr eaLnBrk="1" hangingPunct="1"/>
            <a:r>
              <a:rPr lang="fr-CH" sz="1800" u="sng" smtClean="0"/>
              <a:t>1. Problème de l’œuf et de la poule</a:t>
            </a:r>
            <a:r>
              <a:rPr lang="fr-CH" sz="1800" smtClean="0"/>
              <a:t>: P.ex. les personnes âgées qui travaillent sont en meilleure santé que celles qui sont inactives.</a:t>
            </a:r>
          </a:p>
          <a:p>
            <a:pPr eaLnBrk="1" hangingPunct="1"/>
            <a:r>
              <a:rPr lang="fr-CH" sz="1800" smtClean="0"/>
              <a:t>Solution partielle: introduire un décalage temporel entre X et Y (p.ex. panel de ménages). </a:t>
            </a:r>
          </a:p>
          <a:p>
            <a:pPr eaLnBrk="1" hangingPunct="1"/>
            <a:endParaRPr lang="fr-CH" sz="1800" smtClean="0"/>
          </a:p>
          <a:p>
            <a:pPr eaLnBrk="1" hangingPunct="1"/>
            <a:r>
              <a:rPr lang="fr-CH" sz="1800" smtClean="0"/>
              <a:t>2. </a:t>
            </a:r>
            <a:r>
              <a:rPr lang="fr-CH" sz="1800" u="sng" smtClean="0"/>
              <a:t>Lien direct ou indirect entre 2 variables (3</a:t>
            </a:r>
            <a:r>
              <a:rPr lang="fr-CH" sz="1800" u="sng" baseline="30000" smtClean="0"/>
              <a:t>ème</a:t>
            </a:r>
            <a:r>
              <a:rPr lang="fr-CH" sz="1800" u="sng" smtClean="0"/>
              <a:t> variable)? </a:t>
            </a:r>
          </a:p>
          <a:p>
            <a:pPr eaLnBrk="1" hangingPunct="1">
              <a:buFont typeface="Wingdings" pitchFamily="2" charset="2"/>
              <a:buNone/>
            </a:pPr>
            <a:r>
              <a:rPr lang="fr-CH" sz="1800" smtClean="0"/>
              <a:t>P.ex. Les étrangers sont plus affectés par le chômage </a:t>
            </a:r>
            <a:r>
              <a:rPr lang="fr-CH" sz="1800" smtClean="0">
                <a:sym typeface="Wingdings" pitchFamily="2" charset="2"/>
              </a:rPr>
              <a:t> discrimination ou composition socio-démographique de la population étrangère? </a:t>
            </a:r>
          </a:p>
          <a:p>
            <a:pPr eaLnBrk="1" hangingPunct="1"/>
            <a:r>
              <a:rPr lang="fr-CH" sz="1800" smtClean="0">
                <a:sym typeface="Wingdings" pitchFamily="2" charset="2"/>
              </a:rPr>
              <a:t>Solution: variables de contrôle. </a:t>
            </a:r>
            <a:endParaRPr lang="fr-CH" sz="1800" smtClean="0"/>
          </a:p>
          <a:p>
            <a:pPr eaLnBrk="1" hangingPunct="1">
              <a:buFont typeface="Wingdings" pitchFamily="2" charset="2"/>
              <a:buNone/>
            </a:pPr>
            <a:endParaRPr lang="fr-CH" smtClean="0"/>
          </a:p>
          <a:p>
            <a:pPr eaLnBrk="1" hangingPunct="1">
              <a:buFont typeface="Wingdings" pitchFamily="2" charset="2"/>
              <a:buNone/>
            </a:pPr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2633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B44EFFB9-E04D-46C9-8D16-3ABD965C1FF8}" type="slidenum">
              <a:rPr lang="fr-FR">
                <a:solidFill>
                  <a:schemeClr val="bg2"/>
                </a:solidFill>
              </a:rPr>
              <a:pPr>
                <a:defRPr/>
              </a:pPr>
              <a:t>21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Conception déterministe ou probabiliste des relation causales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smtClean="0"/>
              <a:t>Conception déterministe: chaque fois qu’on observe Y, X doit aussi être présent. Il suffit d’une observation de Y sans X pour que la théorie soit invalidée</a:t>
            </a:r>
          </a:p>
          <a:p>
            <a:pPr eaLnBrk="1" hangingPunct="1">
              <a:buFont typeface="Wingdings" pitchFamily="2" charset="2"/>
              <a:buNone/>
            </a:pPr>
            <a:endParaRPr lang="fr-CH" smtClean="0"/>
          </a:p>
          <a:p>
            <a:pPr eaLnBrk="1" hangingPunct="1"/>
            <a:r>
              <a:rPr lang="fr-CH" smtClean="0"/>
              <a:t>Conception probabiliste: X et Y doivent être observés ensemble plus souvent de ce qu’on obtiendrait par hasard.</a:t>
            </a:r>
          </a:p>
        </p:txBody>
      </p:sp>
    </p:spTree>
    <p:extLst>
      <p:ext uri="{BB962C8B-B14F-4D97-AF65-F5344CB8AC3E}">
        <p14:creationId xmlns:p14="http://schemas.microsoft.com/office/powerpoint/2010/main" val="25712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5F0CEE1D-B9FB-4AB1-8CD7-A4E7FE26CA6F}" type="slidenum">
              <a:rPr lang="fr-FR">
                <a:solidFill>
                  <a:schemeClr val="bg2"/>
                </a:solidFill>
              </a:rPr>
              <a:pPr>
                <a:defRPr/>
              </a:pPr>
              <a:t>22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Une conception probabiliste des relations causales: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smtClean="0"/>
              <a:t>Permet de tenir compte des erreurs de mesure</a:t>
            </a:r>
          </a:p>
          <a:p>
            <a:pPr eaLnBrk="1" hangingPunct="1"/>
            <a:r>
              <a:rPr lang="fr-CH" smtClean="0"/>
              <a:t>Est compatible avec un design de recherche qui ne tiendrait pas compte de tous les facteurs</a:t>
            </a:r>
          </a:p>
          <a:p>
            <a:pPr eaLnBrk="1" hangingPunct="1"/>
            <a:r>
              <a:rPr lang="fr-CH" smtClean="0"/>
              <a:t>Permet de tenir compte du rôle joué par le hasard.</a:t>
            </a:r>
          </a:p>
        </p:txBody>
      </p:sp>
    </p:spTree>
    <p:extLst>
      <p:ext uri="{BB962C8B-B14F-4D97-AF65-F5344CB8AC3E}">
        <p14:creationId xmlns:p14="http://schemas.microsoft.com/office/powerpoint/2010/main" val="399074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6C767633-E24F-4BC7-B90C-29187AFB261F}" type="slidenum">
              <a:rPr lang="fr-FR">
                <a:solidFill>
                  <a:schemeClr val="bg2"/>
                </a:solidFill>
              </a:rPr>
              <a:pPr>
                <a:defRPr/>
              </a:pPr>
              <a:t>23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5678"/>
            <a:ext cx="8686800" cy="990600"/>
          </a:xfrm>
        </p:spPr>
        <p:txBody>
          <a:bodyPr/>
          <a:lstStyle/>
          <a:p>
            <a:pPr eaLnBrk="1" hangingPunct="1"/>
            <a:r>
              <a:rPr lang="fr-FR" dirty="0" smtClean="0"/>
              <a:t>5. Autres types de recherche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7640637" cy="4754562"/>
          </a:xfrm>
        </p:spPr>
        <p:txBody>
          <a:bodyPr/>
          <a:lstStyle/>
          <a:p>
            <a:pPr eaLnBrk="1" hangingPunct="1"/>
            <a:r>
              <a:rPr lang="fr-FR" dirty="0" smtClean="0"/>
              <a:t>Analyse prospective / Simulation: imaginer l’avenir à travers des scénarios, sur la base des évolutions de facteurs causaux. Attention: ce n’est pas la même chose qu’une prédiction.</a:t>
            </a:r>
          </a:p>
          <a:p>
            <a:pPr eaLnBrk="1" hangingPunct="1"/>
            <a:r>
              <a:rPr lang="fr-FR" dirty="0" smtClean="0"/>
              <a:t>Simulations contrefactuelles: que se serait-il passé si... </a:t>
            </a:r>
          </a:p>
          <a:p>
            <a:pPr eaLnBrk="1" hangingPunct="1"/>
            <a:r>
              <a:rPr lang="fr-FR" dirty="0" smtClean="0"/>
              <a:t>Meta-analyse: examiner un problème sur la base des recherches déjà effectuées, synthèse des résultats.</a:t>
            </a:r>
          </a:p>
          <a:p>
            <a:pPr eaLnBrk="1" hangingPunct="1"/>
            <a:r>
              <a:rPr lang="fr-FR" dirty="0" smtClean="0"/>
              <a:t>Méthode de Delphes: étudier un phénomène à travers le point de vue des experts, en groupe. </a:t>
            </a:r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398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92E4DE7F-6C29-4907-827B-3129E6B64D3A}" type="slidenum">
              <a:rPr lang="fr-FR">
                <a:solidFill>
                  <a:schemeClr val="bg2"/>
                </a:solidFill>
              </a:rPr>
              <a:pPr>
                <a:defRPr/>
              </a:pPr>
              <a:t>24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6. Le design d’une recherche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4763" y="1412875"/>
            <a:ext cx="7640637" cy="4683125"/>
          </a:xfrm>
        </p:spPr>
        <p:txBody>
          <a:bodyPr/>
          <a:lstStyle/>
          <a:p>
            <a:pPr eaLnBrk="1" hangingPunct="1"/>
            <a:r>
              <a:rPr lang="fr-CH" smtClean="0"/>
              <a:t>Le design est la stratégie retenue pour répondre à une question donnée. Il comprend:</a:t>
            </a:r>
          </a:p>
          <a:p>
            <a:pPr eaLnBrk="1" hangingPunct="1">
              <a:buFont typeface="Wingdings" pitchFamily="2" charset="2"/>
              <a:buNone/>
            </a:pPr>
            <a:endParaRPr lang="fr-CH" smtClean="0"/>
          </a:p>
          <a:p>
            <a:pPr lvl="1" eaLnBrk="1" hangingPunct="1"/>
            <a:r>
              <a:rPr lang="fr-CH" sz="1800" smtClean="0"/>
              <a:t>Une construction logique</a:t>
            </a:r>
          </a:p>
          <a:p>
            <a:pPr lvl="1" eaLnBrk="1" hangingPunct="1"/>
            <a:r>
              <a:rPr lang="fr-CH" sz="1800" smtClean="0"/>
              <a:t>Une méthode de récolte de l’information (entretiens approfondis, questionnaire standardisé par téléphone, collecte de statistiques officielles...)</a:t>
            </a:r>
          </a:p>
          <a:p>
            <a:pPr lvl="1" eaLnBrk="1" hangingPunct="1"/>
            <a:r>
              <a:rPr lang="fr-CH" sz="1800" smtClean="0"/>
              <a:t>Une méthode de traitement de l’information (analyse de contenu avec logiciel, traitement statistique, …)</a:t>
            </a:r>
          </a:p>
          <a:p>
            <a:pPr eaLnBrk="1" hangingPunct="1"/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5002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53FDB1C1-FA63-41D2-BA92-22D7C9989DBA}" type="slidenum">
              <a:rPr lang="fr-FR">
                <a:solidFill>
                  <a:schemeClr val="bg2"/>
                </a:solidFill>
              </a:rPr>
              <a:pPr>
                <a:defRPr/>
              </a:pPr>
              <a:t>25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99392"/>
            <a:ext cx="8686800" cy="990600"/>
          </a:xfrm>
        </p:spPr>
        <p:txBody>
          <a:bodyPr/>
          <a:lstStyle/>
          <a:p>
            <a:pPr eaLnBrk="1" hangingPunct="1"/>
            <a:r>
              <a:rPr lang="fr-CH" sz="2800" dirty="0" smtClean="0"/>
              <a:t>Le design: construction logique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088312" cy="453866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fr-CH" sz="2000" dirty="0" smtClean="0"/>
              <a:t>Analyse d’impact: comparaison entre deux groupes. Un seul est soumis à un stimulus.</a:t>
            </a:r>
          </a:p>
          <a:p>
            <a:pPr eaLnBrk="1" hangingPunct="1">
              <a:lnSpc>
                <a:spcPct val="130000"/>
              </a:lnSpc>
            </a:pPr>
            <a:r>
              <a:rPr lang="fr-CH" sz="2000" dirty="0" smtClean="0"/>
              <a:t>Analyse comparée synchronique: comparaison de différentes situations présentant différentes combinaisons de X et Y.  </a:t>
            </a:r>
          </a:p>
          <a:p>
            <a:pPr eaLnBrk="1" hangingPunct="1">
              <a:lnSpc>
                <a:spcPct val="130000"/>
              </a:lnSpc>
            </a:pPr>
            <a:r>
              <a:rPr lang="fr-CH" sz="2000" dirty="0" smtClean="0"/>
              <a:t>Analyse diachronique: comparaison une même situation à différents moments, présentant différentes combinaisons de X et Y. Analyses longitudinales. </a:t>
            </a:r>
          </a:p>
          <a:p>
            <a:pPr eaLnBrk="1" hangingPunct="1">
              <a:lnSpc>
                <a:spcPct val="130000"/>
              </a:lnSpc>
            </a:pPr>
            <a:r>
              <a:rPr lang="fr-CH" sz="2000" dirty="0" smtClean="0"/>
              <a:t>Possible de combiner analyses comparées synchroniques et diachronique.</a:t>
            </a:r>
          </a:p>
        </p:txBody>
      </p:sp>
    </p:spTree>
    <p:extLst>
      <p:ext uri="{BB962C8B-B14F-4D97-AF65-F5344CB8AC3E}">
        <p14:creationId xmlns:p14="http://schemas.microsoft.com/office/powerpoint/2010/main" val="42018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3848A7CF-1A15-4B4F-A511-0BAA26420C6D}" type="slidenum">
              <a:rPr lang="fr-FR">
                <a:solidFill>
                  <a:schemeClr val="bg2"/>
                </a:solidFill>
              </a:rPr>
              <a:pPr>
                <a:defRPr/>
              </a:pPr>
              <a:t>26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7. La question de la généralisation des résultats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4763" y="1557338"/>
            <a:ext cx="7640637" cy="4538662"/>
          </a:xfrm>
        </p:spPr>
        <p:txBody>
          <a:bodyPr/>
          <a:lstStyle/>
          <a:p>
            <a:pPr eaLnBrk="1" hangingPunct="1"/>
            <a:r>
              <a:rPr lang="fr-CH" smtClean="0"/>
              <a:t>Analyses statistiques, avec un très grand nombre d’observations: relations causales sont en principe généralisables. Exemple: enquêtes épidémiologiques.</a:t>
            </a:r>
          </a:p>
          <a:p>
            <a:pPr eaLnBrk="1" hangingPunct="1"/>
            <a:r>
              <a:rPr lang="fr-CH" smtClean="0"/>
              <a:t>Peuvent-elles être généralisées au-delà du contexte dans lequel elles ont été observées ? </a:t>
            </a:r>
          </a:p>
          <a:p>
            <a:pPr eaLnBrk="1" hangingPunct="1"/>
            <a:r>
              <a:rPr lang="fr-CH" smtClean="0"/>
              <a:t>Analyses statistiques avec un nombre plus réduit de cas et analyses qualitative. Généralisation problématique. </a:t>
            </a:r>
          </a:p>
        </p:txBody>
      </p:sp>
    </p:spTree>
    <p:extLst>
      <p:ext uri="{BB962C8B-B14F-4D97-AF65-F5344CB8AC3E}">
        <p14:creationId xmlns:p14="http://schemas.microsoft.com/office/powerpoint/2010/main" val="38453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FE1FEC8A-D900-446B-B1D7-848486A7F61C}" type="slidenum">
              <a:rPr lang="fr-FR">
                <a:solidFill>
                  <a:schemeClr val="bg2"/>
                </a:solidFill>
              </a:rPr>
              <a:pPr>
                <a:defRPr/>
              </a:pPr>
              <a:t>27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Analyses statistiques avec un petit nombre de cas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smtClean="0"/>
              <a:t>Démarche poppérienne s’applique seulement si le test est robuste </a:t>
            </a:r>
          </a:p>
          <a:p>
            <a:pPr eaLnBrk="1" hangingPunct="1"/>
            <a:r>
              <a:rPr lang="fr-CH" smtClean="0"/>
              <a:t>Si le test est faible, nécessaire de disposer d’hypothèses de bonne qualité. </a:t>
            </a:r>
          </a:p>
          <a:p>
            <a:pPr eaLnBrk="1" hangingPunct="1"/>
            <a:r>
              <a:rPr lang="fr-CH" smtClean="0"/>
              <a:t>Cohérence logique</a:t>
            </a:r>
          </a:p>
          <a:p>
            <a:pPr eaLnBrk="1" hangingPunct="1"/>
            <a:r>
              <a:rPr lang="fr-CH" smtClean="0"/>
              <a:t>Mécanisme observé ailleurs </a:t>
            </a:r>
          </a:p>
          <a:p>
            <a:pPr eaLnBrk="1" hangingPunct="1"/>
            <a:r>
              <a:rPr lang="fr-CH" smtClean="0"/>
              <a:t>Résulte d’une enquête qualitative approfondie</a:t>
            </a:r>
          </a:p>
        </p:txBody>
      </p:sp>
    </p:spTree>
    <p:extLst>
      <p:ext uri="{BB962C8B-B14F-4D97-AF65-F5344CB8AC3E}">
        <p14:creationId xmlns:p14="http://schemas.microsoft.com/office/powerpoint/2010/main" val="18212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9509BE7C-2833-489A-860E-0E4999F51B31}" type="slidenum">
              <a:rPr lang="fr-FR">
                <a:solidFill>
                  <a:schemeClr val="bg2"/>
                </a:solidFill>
              </a:rPr>
              <a:pPr>
                <a:defRPr/>
              </a:pPr>
              <a:t>28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Analyses qualitatives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557338"/>
            <a:ext cx="7640637" cy="4114800"/>
          </a:xfrm>
        </p:spPr>
        <p:txBody>
          <a:bodyPr/>
          <a:lstStyle/>
          <a:p>
            <a:pPr eaLnBrk="1" hangingPunct="1"/>
            <a:r>
              <a:rPr lang="fr-CH" smtClean="0"/>
              <a:t>En principe, aucune généralisation n’est possible, mais principe de saturation. </a:t>
            </a:r>
          </a:p>
          <a:p>
            <a:pPr eaLnBrk="1" hangingPunct="1"/>
            <a:r>
              <a:rPr lang="fr-CH" smtClean="0"/>
              <a:t>L’intérêt est plutôt de découvrir les logique de fonctionnement des mécanisme mis en évidence par les enquête statistiques.</a:t>
            </a:r>
          </a:p>
          <a:p>
            <a:pPr eaLnBrk="1" hangingPunct="1"/>
            <a:r>
              <a:rPr lang="fr-CH" smtClean="0"/>
              <a:t>Exemple: </a:t>
            </a:r>
          </a:p>
          <a:p>
            <a:pPr lvl="1" eaLnBrk="1" hangingPunct="1"/>
            <a:r>
              <a:rPr lang="fr-CH" smtClean="0"/>
              <a:t>Analyse statistique: à quoi les travailleurs sociaux attribuent-ils les difficultés des bénéficiaires? (Questionnaire)</a:t>
            </a:r>
          </a:p>
          <a:p>
            <a:pPr lvl="1" eaLnBrk="1" hangingPunct="1"/>
            <a:r>
              <a:rPr lang="fr-CH" smtClean="0"/>
              <a:t>Analyses qualitative: comment se déroule les interactions entre travailleurs sociaux et les bénéficiaires?</a:t>
            </a:r>
          </a:p>
          <a:p>
            <a:pPr eaLnBrk="1" hangingPunct="1"/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41132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D8914844-F0FF-401F-8D57-088767C07B7C}" type="slidenum">
              <a:rPr lang="fr-FR">
                <a:solidFill>
                  <a:schemeClr val="bg2"/>
                </a:solidFill>
              </a:rPr>
              <a:pPr>
                <a:defRPr/>
              </a:pPr>
              <a:t>29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Du quantitatif ou du qualitatif?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smtClean="0"/>
              <a:t>Chaque méthode a ses forces et ses faiblesses</a:t>
            </a:r>
          </a:p>
          <a:p>
            <a:pPr eaLnBrk="1" hangingPunct="1"/>
            <a:r>
              <a:rPr lang="fr-CH" smtClean="0"/>
              <a:t>Les meilleures recherche peuvent s’appuyer sur les deux approches</a:t>
            </a:r>
          </a:p>
          <a:p>
            <a:pPr eaLnBrk="1" hangingPunct="1"/>
            <a:r>
              <a:rPr lang="fr-CH" smtClean="0"/>
              <a:t>L’idéal consiste à mettre sur pied un processus d’itération, du type: qualitatif – quantitatif –qualitatif – quantitatif …</a:t>
            </a:r>
          </a:p>
          <a:p>
            <a:pPr eaLnBrk="1" hangingPunct="1"/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28053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0009930D-B128-4A28-A2E6-57FFC5B4999C}" type="slidenum">
              <a:rPr lang="fr-FR">
                <a:solidFill>
                  <a:schemeClr val="bg2"/>
                </a:solidFill>
              </a:rPr>
              <a:pPr>
                <a:defRPr/>
              </a:pPr>
              <a:t>3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module M1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640637" cy="4114800"/>
          </a:xfrm>
        </p:spPr>
        <p:txBody>
          <a:bodyPr/>
          <a:lstStyle/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FR" smtClean="0"/>
              <a:t>Éléments d’épistémologie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FR" smtClean="0"/>
              <a:t>Les questions de recherche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FR" smtClean="0"/>
              <a:t>Concepts clé de la méthode scientifique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CH" smtClean="0"/>
              <a:t>La question de la causalité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FR" smtClean="0"/>
              <a:t>Autres types de recherche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CH" smtClean="0"/>
              <a:t>Le design d’une recherche</a:t>
            </a:r>
            <a:endParaRPr lang="fr-FR" smtClean="0"/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FR" smtClean="0"/>
              <a:t>Le mémoire MPA à l ’IDHEAP</a:t>
            </a:r>
          </a:p>
        </p:txBody>
      </p:sp>
    </p:spTree>
    <p:extLst>
      <p:ext uri="{BB962C8B-B14F-4D97-AF65-F5344CB8AC3E}">
        <p14:creationId xmlns:p14="http://schemas.microsoft.com/office/powerpoint/2010/main" val="10225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10853805-98C1-4B0E-86FF-890D23F299B2}" type="slidenum">
              <a:rPr lang="fr-FR">
                <a:solidFill>
                  <a:schemeClr val="bg2"/>
                </a:solidFill>
              </a:rPr>
              <a:pPr>
                <a:defRPr/>
              </a:pPr>
              <a:t>30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 eaLnBrk="1" hangingPunct="1"/>
            <a:r>
              <a:rPr lang="fr-FR" sz="2800" smtClean="0"/>
              <a:t>Le mémoire MPA à l ’IDHEAP</a:t>
            </a:r>
            <a:endParaRPr lang="fr-CH" sz="280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CH" smtClean="0"/>
              <a:t>Choix d’un sujet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CH" smtClean="0"/>
              <a:t>Le déroulement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CH" smtClean="0"/>
              <a:t>Les recherches bibliographiques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CH" smtClean="0"/>
              <a:t>Rechercher sur internet</a:t>
            </a: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fr-CH" smtClean="0"/>
              <a:t>La présentation du mémoire</a:t>
            </a:r>
          </a:p>
          <a:p>
            <a:pPr marL="400050" indent="-400050" eaLnBrk="1" hangingPunct="1">
              <a:buFont typeface="Wingdings" pitchFamily="2" charset="2"/>
              <a:buNone/>
            </a:pPr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34095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45C63DB4-B603-406D-B70E-2D5D960A9472}" type="slidenum">
              <a:rPr lang="fr-FR">
                <a:solidFill>
                  <a:schemeClr val="bg2"/>
                </a:solidFill>
              </a:rPr>
              <a:pPr>
                <a:defRPr/>
              </a:pPr>
              <a:t>31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/>
            <a:r>
              <a:rPr lang="fr-CH" sz="2800" smtClean="0"/>
              <a:t>Choix d’un sujet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smtClean="0"/>
              <a:t>Intérêt personnel</a:t>
            </a:r>
          </a:p>
          <a:p>
            <a:pPr eaLnBrk="1" hangingPunct="1"/>
            <a:r>
              <a:rPr lang="fr-CH" smtClean="0"/>
              <a:t>Intérêt stratégique</a:t>
            </a:r>
          </a:p>
          <a:p>
            <a:pPr eaLnBrk="1" hangingPunct="1"/>
            <a:r>
              <a:rPr lang="fr-CH" smtClean="0"/>
              <a:t>Profiter des compétences disponibles à l’IDHEAP</a:t>
            </a:r>
          </a:p>
          <a:p>
            <a:pPr eaLnBrk="1" hangingPunct="1">
              <a:buFont typeface="Wingdings" pitchFamily="2" charset="2"/>
              <a:buNone/>
            </a:pPr>
            <a:endParaRPr lang="fr-CH" smtClean="0"/>
          </a:p>
          <a:p>
            <a:pPr eaLnBrk="1" hangingPunct="1"/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39539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188BFE85-04CC-427B-9E60-E8204B5B86EA}" type="slidenum">
              <a:rPr lang="fr-FR">
                <a:solidFill>
                  <a:schemeClr val="bg2"/>
                </a:solidFill>
              </a:rPr>
              <a:pPr>
                <a:defRPr/>
              </a:pPr>
              <a:t>32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/>
            <a:r>
              <a:rPr lang="fr-CH" sz="2800" smtClean="0"/>
              <a:t>Le déroulement: étapes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57338"/>
            <a:ext cx="7640637" cy="4114800"/>
          </a:xfrm>
        </p:spPr>
        <p:txBody>
          <a:bodyPr/>
          <a:lstStyle/>
          <a:p>
            <a:pPr eaLnBrk="1" hangingPunct="1"/>
            <a:r>
              <a:rPr lang="fr-CH" sz="1900" smtClean="0"/>
              <a:t>Identification d’une idée de recherche (thème, une ou plusieurs questions)</a:t>
            </a:r>
          </a:p>
          <a:p>
            <a:pPr eaLnBrk="1" hangingPunct="1"/>
            <a:r>
              <a:rPr lang="fr-CH" sz="1900" smtClean="0"/>
              <a:t>Identification d’un rapporteur</a:t>
            </a:r>
          </a:p>
          <a:p>
            <a:pPr eaLnBrk="1" hangingPunct="1"/>
            <a:r>
              <a:rPr lang="fr-CH" sz="1900" smtClean="0"/>
              <a:t>Identification d’un co-rapporteur et d’un expert externe</a:t>
            </a:r>
          </a:p>
          <a:p>
            <a:pPr eaLnBrk="1" hangingPunct="1"/>
            <a:r>
              <a:rPr lang="fr-CH" sz="1900" smtClean="0"/>
              <a:t>Participation au module M2</a:t>
            </a:r>
          </a:p>
          <a:p>
            <a:pPr eaLnBrk="1" hangingPunct="1"/>
            <a:r>
              <a:rPr lang="fr-CH" sz="1900" smtClean="0"/>
              <a:t>Préparation d’une « Proposition de sujet de mémoire » (formulaire ad hoc)</a:t>
            </a:r>
          </a:p>
          <a:p>
            <a:pPr eaLnBrk="1" hangingPunct="1"/>
            <a:r>
              <a:rPr lang="fr-CH" sz="1900" smtClean="0"/>
              <a:t>Pré-soutenance</a:t>
            </a:r>
          </a:p>
          <a:p>
            <a:pPr eaLnBrk="1" hangingPunct="1"/>
            <a:r>
              <a:rPr lang="fr-CH" sz="1900" smtClean="0"/>
              <a:t>Soutenance</a:t>
            </a:r>
          </a:p>
          <a:p>
            <a:pPr eaLnBrk="1" hangingPunct="1"/>
            <a:endParaRPr lang="fr-CH" sz="1900" smtClean="0"/>
          </a:p>
          <a:p>
            <a:pPr eaLnBrk="1" hangingPunct="1"/>
            <a:endParaRPr lang="fr-CH" sz="1900" smtClean="0"/>
          </a:p>
        </p:txBody>
      </p:sp>
    </p:spTree>
    <p:extLst>
      <p:ext uri="{BB962C8B-B14F-4D97-AF65-F5344CB8AC3E}">
        <p14:creationId xmlns:p14="http://schemas.microsoft.com/office/powerpoint/2010/main" val="11590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E56DF9BB-A629-4C2B-AA88-D2F1ECA3AD4E}" type="slidenum">
              <a:rPr lang="fr-FR">
                <a:solidFill>
                  <a:schemeClr val="bg2"/>
                </a:solidFill>
              </a:rPr>
              <a:pPr>
                <a:defRPr/>
              </a:pPr>
              <a:t>33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Sujet de mémoire. Contenu: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24000"/>
            <a:ext cx="8087816" cy="4343400"/>
          </a:xfrm>
        </p:spPr>
        <p:txBody>
          <a:bodyPr/>
          <a:lstStyle/>
          <a:p>
            <a:pPr marL="400050" indent="-400050" eaLnBrk="1" hangingPunct="1"/>
            <a:r>
              <a:rPr lang="fr-FR" dirty="0" smtClean="0"/>
              <a:t>Problématique</a:t>
            </a:r>
            <a:endParaRPr lang="fr-FR" i="1" dirty="0" smtClean="0"/>
          </a:p>
          <a:p>
            <a:pPr marL="400050" indent="-400050" eaLnBrk="1" hangingPunct="1"/>
            <a:r>
              <a:rPr lang="fr-FR" dirty="0" smtClean="0"/>
              <a:t>Objectifs</a:t>
            </a:r>
            <a:endParaRPr lang="fr-FR" i="1" dirty="0" smtClean="0"/>
          </a:p>
          <a:p>
            <a:pPr marL="400050" indent="-400050" eaLnBrk="1" hangingPunct="1"/>
            <a:r>
              <a:rPr lang="fr-FR" dirty="0" smtClean="0"/>
              <a:t>Approche théorique</a:t>
            </a:r>
            <a:endParaRPr lang="fr-FR" i="1" dirty="0" smtClean="0"/>
          </a:p>
          <a:p>
            <a:pPr marL="400050" indent="-400050" eaLnBrk="1" hangingPunct="1"/>
            <a:r>
              <a:rPr lang="fr-FR" dirty="0" smtClean="0"/>
              <a:t>Questions de recherche et/ou hypothèses</a:t>
            </a:r>
            <a:endParaRPr lang="fr-FR" i="1" dirty="0" smtClean="0"/>
          </a:p>
          <a:p>
            <a:pPr marL="400050" indent="-400050" eaLnBrk="1" hangingPunct="1"/>
            <a:r>
              <a:rPr lang="fr-FR" dirty="0" smtClean="0"/>
              <a:t>Méthodologie (démarche)</a:t>
            </a:r>
            <a:endParaRPr lang="fr-FR" i="1" dirty="0" smtClean="0"/>
          </a:p>
          <a:p>
            <a:pPr marL="400050" indent="-400050" eaLnBrk="1" hangingPunct="1"/>
            <a:r>
              <a:rPr lang="fr-FR" dirty="0" smtClean="0"/>
              <a:t>Sources d’information utilisées</a:t>
            </a:r>
            <a:endParaRPr lang="fr-FR" i="1" dirty="0" smtClean="0"/>
          </a:p>
          <a:p>
            <a:pPr marL="400050" indent="-400050" eaLnBrk="1" hangingPunct="1"/>
            <a:r>
              <a:rPr lang="fr-FR" dirty="0" smtClean="0"/>
              <a:t>Agenda de travail</a:t>
            </a:r>
            <a:endParaRPr lang="fr-FR" i="1" dirty="0" smtClean="0"/>
          </a:p>
          <a:p>
            <a:pPr marL="400050" indent="-400050" eaLnBrk="1" hangingPunct="1"/>
            <a:endParaRPr lang="fr-CH" i="1" dirty="0" smtClean="0"/>
          </a:p>
        </p:txBody>
      </p:sp>
    </p:spTree>
    <p:extLst>
      <p:ext uri="{BB962C8B-B14F-4D97-AF65-F5344CB8AC3E}">
        <p14:creationId xmlns:p14="http://schemas.microsoft.com/office/powerpoint/2010/main" val="18438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F4E486F3-2436-4B84-B153-DF26992F8E3C}" type="slidenum">
              <a:rPr lang="fr-FR">
                <a:solidFill>
                  <a:schemeClr val="bg2"/>
                </a:solidFill>
              </a:rPr>
              <a:pPr>
                <a:defRPr/>
              </a:pPr>
              <a:t>34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686800" cy="990600"/>
          </a:xfrm>
        </p:spPr>
        <p:txBody>
          <a:bodyPr/>
          <a:lstStyle/>
          <a:p>
            <a:pPr eaLnBrk="1" hangingPunct="1"/>
            <a:r>
              <a:rPr lang="fr-CH" sz="2800" dirty="0" smtClean="0"/>
              <a:t>Les recherches bibliographiques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64235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fr-CH" dirty="0" smtClean="0"/>
              <a:t>Catalogue </a:t>
            </a:r>
            <a:r>
              <a:rPr lang="fr-CH" dirty="0" err="1" smtClean="0"/>
              <a:t>rero</a:t>
            </a:r>
            <a:r>
              <a:rPr lang="fr-CH" dirty="0" smtClean="0"/>
              <a:t> (</a:t>
            </a:r>
            <a:r>
              <a:rPr lang="fr-CH" dirty="0" smtClean="0">
                <a:hlinkClick r:id="rId2"/>
              </a:rPr>
              <a:t>www.rero.ch</a:t>
            </a:r>
            <a:r>
              <a:rPr lang="fr-CH" dirty="0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fr-CH" dirty="0" smtClean="0"/>
              <a:t>Google </a:t>
            </a:r>
            <a:r>
              <a:rPr lang="fr-CH" dirty="0" err="1" smtClean="0"/>
              <a:t>scholar</a:t>
            </a:r>
            <a:r>
              <a:rPr lang="fr-CH" dirty="0" smtClean="0"/>
              <a:t> (</a:t>
            </a:r>
            <a:r>
              <a:rPr lang="fr-CH" dirty="0" smtClean="0">
                <a:hlinkClick r:id="rId3"/>
              </a:rPr>
              <a:t>http://scholar.google.com</a:t>
            </a:r>
            <a:r>
              <a:rPr lang="fr-CH" dirty="0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fr-CH" dirty="0" smtClean="0"/>
              <a:t>Google books (</a:t>
            </a:r>
            <a:r>
              <a:rPr lang="fr-CH" dirty="0" smtClean="0">
                <a:hlinkClick r:id="rId4"/>
              </a:rPr>
              <a:t>http://books.google.com</a:t>
            </a:r>
            <a:r>
              <a:rPr lang="fr-CH" dirty="0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fr-CH" dirty="0" smtClean="0"/>
              <a:t>Périodiques en ligne: </a:t>
            </a:r>
            <a:r>
              <a:rPr lang="fr-CH" dirty="0" smtClean="0">
                <a:hlinkClick r:id="rId5"/>
              </a:rPr>
              <a:t>http://www2.unil.ch/perunil/</a:t>
            </a:r>
            <a:endParaRPr lang="fr-CH" dirty="0" smtClean="0"/>
          </a:p>
          <a:p>
            <a:pPr eaLnBrk="1" hangingPunct="1">
              <a:lnSpc>
                <a:spcPct val="130000"/>
              </a:lnSpc>
            </a:pPr>
            <a:r>
              <a:rPr lang="fr-CH" dirty="0" smtClean="0"/>
              <a:t>Etudes de l’OCDE (</a:t>
            </a:r>
            <a:r>
              <a:rPr lang="fr-CH" dirty="0" smtClean="0">
                <a:hlinkClick r:id="rId6"/>
              </a:rPr>
              <a:t>www.ocde.org</a:t>
            </a:r>
            <a:r>
              <a:rPr lang="fr-CH" dirty="0" smtClean="0"/>
              <a:t>)&gt;bibliothèque</a:t>
            </a:r>
          </a:p>
          <a:p>
            <a:pPr eaLnBrk="1" hangingPunct="1">
              <a:lnSpc>
                <a:spcPct val="130000"/>
              </a:lnSpc>
            </a:pPr>
            <a:r>
              <a:rPr lang="fr-CH" dirty="0" smtClean="0"/>
              <a:t>Quotidiens (</a:t>
            </a:r>
            <a:r>
              <a:rPr lang="fr-CH" sz="1400" dirty="0" smtClean="0">
                <a:hlinkClick r:id="rId7"/>
              </a:rPr>
              <a:t>http://dbserv1-bcu.unil.ch/dbbcu/cds/categorie.php?Code=01</a:t>
            </a:r>
            <a:r>
              <a:rPr lang="fr-CH" dirty="0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fr-CH" dirty="0" smtClean="0"/>
              <a:t>Liste ressources </a:t>
            </a:r>
            <a:r>
              <a:rPr lang="fr-CH" dirty="0" err="1" smtClean="0"/>
              <a:t>Unil</a:t>
            </a:r>
            <a:r>
              <a:rPr lang="fr-CH" dirty="0" smtClean="0"/>
              <a:t>:</a:t>
            </a:r>
          </a:p>
          <a:p>
            <a:pPr lvl="1" eaLnBrk="1" hangingPunct="1">
              <a:lnSpc>
                <a:spcPct val="130000"/>
              </a:lnSpc>
            </a:pPr>
            <a:r>
              <a:rPr lang="fr-CH" dirty="0" smtClean="0"/>
              <a:t>Bases de données en général : </a:t>
            </a:r>
            <a:r>
              <a:rPr lang="fr-CH" sz="1400" dirty="0" smtClean="0">
                <a:hlinkClick r:id="rId8"/>
              </a:rPr>
              <a:t>http://dbserv1-bcu.unil.ch/dbbcu/cds/menu.php</a:t>
            </a:r>
            <a:endParaRPr lang="fr-CH" sz="1400" dirty="0" smtClean="0"/>
          </a:p>
          <a:p>
            <a:pPr lvl="1" eaLnBrk="1" hangingPunct="1">
              <a:lnSpc>
                <a:spcPct val="130000"/>
              </a:lnSpc>
            </a:pPr>
            <a:r>
              <a:rPr lang="fr-CH" sz="1400" dirty="0" smtClean="0"/>
              <a:t>Web of science </a:t>
            </a:r>
            <a:r>
              <a:rPr lang="fr-CH" sz="1000" dirty="0" smtClean="0"/>
              <a:t>(</a:t>
            </a:r>
            <a:r>
              <a:rPr lang="fr-CH" sz="1000" dirty="0" smtClean="0">
                <a:hlinkClick r:id="rId9"/>
              </a:rPr>
              <a:t>http://dbserv1-bcu.unil.ch/dbbcu/cds/recherche.php?Mot=web+of+science&amp;submit=Chercher</a:t>
            </a:r>
            <a:r>
              <a:rPr lang="fr-CH" sz="1000" dirty="0" smtClean="0"/>
              <a:t>)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fr-CH" sz="1400" dirty="0" smtClean="0"/>
          </a:p>
          <a:p>
            <a:pPr eaLnBrk="1" hangingPunct="1">
              <a:lnSpc>
                <a:spcPct val="130000"/>
              </a:lnSpc>
            </a:pPr>
            <a:endParaRPr lang="fr-CH" sz="1600" dirty="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9695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Autres soutiens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Personne</a:t>
            </a:r>
            <a:r>
              <a:rPr lang="en-GB" dirty="0" smtClean="0"/>
              <a:t> </a:t>
            </a:r>
            <a:r>
              <a:rPr lang="en-GB" dirty="0" err="1" smtClean="0"/>
              <a:t>ressource</a:t>
            </a:r>
            <a:r>
              <a:rPr lang="en-GB" dirty="0" smtClean="0"/>
              <a:t> pour les </a:t>
            </a:r>
            <a:r>
              <a:rPr lang="en-GB" dirty="0" err="1" smtClean="0"/>
              <a:t>recherches</a:t>
            </a:r>
            <a:r>
              <a:rPr lang="en-GB" dirty="0" smtClean="0"/>
              <a:t> </a:t>
            </a:r>
            <a:r>
              <a:rPr lang="en-GB" dirty="0" err="1" smtClean="0"/>
              <a:t>bibliographique</a:t>
            </a:r>
            <a:r>
              <a:rPr lang="en-GB" dirty="0" smtClean="0"/>
              <a:t>: </a:t>
            </a:r>
            <a:r>
              <a:rPr lang="en-GB" smtClean="0"/>
              <a:t>Mme </a:t>
            </a:r>
            <a:r>
              <a:rPr lang="en-GB" smtClean="0">
                <a:hlinkClick r:id="rId2"/>
              </a:rPr>
              <a:t>Gaelle.Delavy@unil.ch</a:t>
            </a:r>
            <a:endParaRPr lang="en-GB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hlinkClick r:id="rId3"/>
              </a:rPr>
              <a:t>Guide pour les </a:t>
            </a:r>
            <a:r>
              <a:rPr lang="en-GB" dirty="0" err="1" smtClean="0">
                <a:hlinkClick r:id="rId3"/>
              </a:rPr>
              <a:t>méthodes</a:t>
            </a:r>
            <a:r>
              <a:rPr lang="en-GB" dirty="0" smtClean="0">
                <a:hlinkClick r:id="rId3"/>
              </a:rPr>
              <a:t> de citation </a:t>
            </a:r>
            <a:r>
              <a:rPr lang="en-GB" dirty="0" smtClean="0"/>
              <a:t>(HES GE):</a:t>
            </a:r>
          </a:p>
          <a:p>
            <a:pPr marL="0" indent="0">
              <a:buNone/>
            </a:pPr>
            <a:r>
              <a:rPr lang="en-GB" dirty="0" smtClean="0"/>
              <a:t>(http://www.hesge.ch/heg/sites/default/files/infotheque/guide_ref.pdf)</a:t>
            </a:r>
          </a:p>
          <a:p>
            <a:endParaRPr lang="en-GB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| </a:t>
            </a:r>
            <a:r>
              <a:rPr lang="fr-FR" smtClean="0">
                <a:solidFill>
                  <a:schemeClr val="bg2"/>
                </a:solidFill>
              </a:rPr>
              <a:t>Diapositive </a:t>
            </a:r>
            <a:fld id="{6F5DAC9A-B9DA-4E20-A5ED-B0BB1D775018}" type="slidenum">
              <a:rPr lang="fr-FR" smtClean="0">
                <a:solidFill>
                  <a:schemeClr val="bg2"/>
                </a:solidFill>
              </a:rPr>
              <a:pPr>
                <a:defRPr/>
              </a:pPr>
              <a:t>35</a:t>
            </a:fld>
            <a:r>
              <a:rPr lang="fr-FR" smtClean="0">
                <a:solidFill>
                  <a:schemeClr val="bg2"/>
                </a:solidFill>
              </a:rPr>
              <a:t> </a:t>
            </a:r>
            <a:r>
              <a:rPr lang="fr-FR" smtClean="0"/>
              <a:t>|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9D8A5933-62A1-4E04-8D3F-858B5F824FAF}" type="slidenum">
              <a:rPr lang="fr-FR">
                <a:solidFill>
                  <a:schemeClr val="bg2"/>
                </a:solidFill>
              </a:rPr>
              <a:pPr>
                <a:defRPr/>
              </a:pPr>
              <a:t>36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La base « </a:t>
            </a:r>
            <a:r>
              <a:rPr lang="fr-CH" sz="2800" smtClean="0">
                <a:hlinkClick r:id="rId2"/>
              </a:rPr>
              <a:t>Web of science</a:t>
            </a:r>
            <a:r>
              <a:rPr lang="fr-CH" sz="2800" smtClean="0"/>
              <a:t> »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smtClean="0"/>
              <a:t>Base bibliographique en anglais</a:t>
            </a:r>
          </a:p>
          <a:p>
            <a:pPr eaLnBrk="1" hangingPunct="1"/>
            <a:r>
              <a:rPr lang="fr-CH" smtClean="0"/>
              <a:t>Recherche par mot clé dans des milliers de revues scientifiques</a:t>
            </a:r>
          </a:p>
          <a:p>
            <a:pPr eaLnBrk="1" hangingPunct="1"/>
            <a:r>
              <a:rPr lang="fr-CH" smtClean="0"/>
              <a:t>Hautement improbable de « ne rien trouver »</a:t>
            </a:r>
          </a:p>
          <a:p>
            <a:pPr eaLnBrk="1" hangingPunct="1"/>
            <a:endParaRPr lang="fr-CH" smtClean="0"/>
          </a:p>
          <a:p>
            <a:pPr eaLnBrk="1" hangingPunct="1"/>
            <a:endParaRPr lang="fr-CH" smtClean="0"/>
          </a:p>
          <a:p>
            <a:pPr eaLnBrk="1" hangingPunct="1"/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35346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F1ED7771-E92A-488F-A499-A5C11EEC803F}" type="slidenum">
              <a:rPr lang="fr-FR">
                <a:solidFill>
                  <a:schemeClr val="bg2"/>
                </a:solidFill>
              </a:rPr>
              <a:pPr>
                <a:defRPr/>
              </a:pPr>
              <a:t>37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800" smtClean="0"/>
              <a:t>Accès à distance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smtClean="0">
                <a:hlinkClick r:id="rId2"/>
              </a:rPr>
              <a:t>https://crypto.unil.ch</a:t>
            </a:r>
            <a:endParaRPr lang="fr-CH" smtClean="0"/>
          </a:p>
          <a:p>
            <a:pPr eaLnBrk="1" hangingPunct="1"/>
            <a:r>
              <a:rPr lang="fr-CH" smtClean="0"/>
              <a:t>Username et password de l’IDHEAP</a:t>
            </a:r>
          </a:p>
          <a:p>
            <a:pPr eaLnBrk="1" hangingPunct="1"/>
            <a:r>
              <a:rPr lang="fr-CH" smtClean="0"/>
              <a:t>Insérer une adresse web dans la fenêtre « parcourir »</a:t>
            </a:r>
          </a:p>
        </p:txBody>
      </p:sp>
    </p:spTree>
    <p:extLst>
      <p:ext uri="{BB962C8B-B14F-4D97-AF65-F5344CB8AC3E}">
        <p14:creationId xmlns:p14="http://schemas.microsoft.com/office/powerpoint/2010/main" val="26900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1AE126EA-F3AC-4B98-A50C-2F6C5B7C359C}" type="slidenum">
              <a:rPr lang="fr-FR">
                <a:solidFill>
                  <a:schemeClr val="bg2"/>
                </a:solidFill>
              </a:rPr>
              <a:pPr>
                <a:defRPr/>
              </a:pPr>
              <a:t>38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/>
            <a:r>
              <a:rPr lang="fr-CH" sz="2800" smtClean="0"/>
              <a:t>La présentation du mémoire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dirty="0" smtClean="0"/>
              <a:t>Voir document: </a:t>
            </a:r>
            <a:r>
              <a:rPr lang="fr-CH" dirty="0" smtClean="0">
                <a:hlinkClick r:id="rId2"/>
              </a:rPr>
              <a:t>Note </a:t>
            </a:r>
            <a:r>
              <a:rPr lang="fr-CH" dirty="0" smtClean="0">
                <a:hlinkClick r:id="rId3"/>
              </a:rPr>
              <a:t>sur </a:t>
            </a:r>
            <a:r>
              <a:rPr lang="fr-CH" dirty="0" smtClean="0">
                <a:hlinkClick r:id="rId2"/>
              </a:rPr>
              <a:t>la préparation du mémoire</a:t>
            </a:r>
            <a:endParaRPr lang="fr-CH" dirty="0" smtClean="0"/>
          </a:p>
          <a:p>
            <a:pPr eaLnBrk="1" hangingPunct="1"/>
            <a:r>
              <a:rPr lang="fr-CH" dirty="0" smtClean="0"/>
              <a:t>Bibliographie: doit être claire, cohérente. Possible d’utiliser un modèle</a:t>
            </a:r>
          </a:p>
          <a:p>
            <a:pPr eaLnBrk="1" hangingPunct="1"/>
            <a:r>
              <a:rPr lang="fr-CH" dirty="0" smtClean="0"/>
              <a:t>Pensez à la lisibilité</a:t>
            </a:r>
          </a:p>
          <a:p>
            <a:pPr eaLnBrk="1" hangingPunct="1"/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5902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C3C623EB-D9E6-49DA-A778-BCB40B3BDD9D}" type="slidenum">
              <a:rPr lang="fr-FR">
                <a:solidFill>
                  <a:schemeClr val="bg2"/>
                </a:solidFill>
              </a:rPr>
              <a:pPr>
                <a:defRPr/>
              </a:pPr>
              <a:t>4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686800" cy="990600"/>
          </a:xfrm>
        </p:spPr>
        <p:txBody>
          <a:bodyPr/>
          <a:lstStyle/>
          <a:p>
            <a:pPr eaLnBrk="1" hangingPunct="1"/>
            <a:r>
              <a:rPr lang="fr-FR" sz="2800" dirty="0" smtClean="0"/>
              <a:t>1. Éléments d’épistémologie</a:t>
            </a:r>
            <a:endParaRPr lang="en-GB" sz="280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836712"/>
            <a:ext cx="7640637" cy="4402138"/>
          </a:xfrm>
        </p:spPr>
        <p:txBody>
          <a:bodyPr/>
          <a:lstStyle/>
          <a:p>
            <a:pPr eaLnBrk="1" hangingPunct="1"/>
            <a:r>
              <a:rPr lang="fr-FR" dirty="0" smtClean="0"/>
              <a:t>Claude Bernard:  Observations, hypothèses, expérimentation, résultats, interprétation, conclusions</a:t>
            </a:r>
          </a:p>
          <a:p>
            <a:pPr eaLnBrk="1" hangingPunct="1"/>
            <a:r>
              <a:rPr lang="fr-FR" dirty="0" smtClean="0"/>
              <a:t>Karl Popper : la réfutabilité des hypothèses = différence entre science et non-science. L’élément premier est la théorie, pas l’observation.</a:t>
            </a:r>
          </a:p>
          <a:p>
            <a:pPr eaLnBrk="1" hangingPunct="1"/>
            <a:r>
              <a:rPr lang="fr-FR" dirty="0" smtClean="0"/>
              <a:t>Thomas Kuhn : La science est le produit d’une société, et progrès non linéaire </a:t>
            </a:r>
            <a:r>
              <a:rPr lang="fr-FR" dirty="0" smtClean="0">
                <a:sym typeface="Wingdings" pitchFamily="2" charset="2"/>
              </a:rPr>
              <a:t> révolutions scientifiques</a:t>
            </a:r>
            <a:endParaRPr lang="fr-FR" dirty="0" smtClean="0"/>
          </a:p>
          <a:p>
            <a:pPr eaLnBrk="1" hangingPunct="1"/>
            <a:r>
              <a:rPr lang="fr-FR" dirty="0" smtClean="0"/>
              <a:t>Paul Feyerabend: La meilleure méthode, c’est aucune méthode. Tout est bon pour les chercheurs.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69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AAF2F5EF-9C58-42AE-B605-B2D63FBA914B}" type="slidenum">
              <a:rPr lang="fr-FR">
                <a:solidFill>
                  <a:schemeClr val="bg2"/>
                </a:solidFill>
              </a:rPr>
              <a:pPr>
                <a:defRPr/>
              </a:pPr>
              <a:t>5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686800" cy="990600"/>
          </a:xfrm>
        </p:spPr>
        <p:txBody>
          <a:bodyPr/>
          <a:lstStyle/>
          <a:p>
            <a:pPr eaLnBrk="1" hangingPunct="1"/>
            <a:r>
              <a:rPr lang="fr-CH" sz="2800" dirty="0" smtClean="0"/>
              <a:t>Qu’est-ce qu’une recherche « scientifique »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268760"/>
            <a:ext cx="7640637" cy="453866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fr-CH" sz="1900" dirty="0" smtClean="0"/>
              <a:t>Recherche réalisé selon les règles de la méthode scientifique</a:t>
            </a:r>
          </a:p>
          <a:p>
            <a:pPr eaLnBrk="1" hangingPunct="1">
              <a:lnSpc>
                <a:spcPct val="130000"/>
              </a:lnSpc>
            </a:pPr>
            <a:r>
              <a:rPr lang="fr-CH" sz="1900" dirty="0" smtClean="0"/>
              <a:t>Recherche qui respecte certains standards de rigueur et de qualité</a:t>
            </a:r>
          </a:p>
          <a:p>
            <a:pPr eaLnBrk="1" hangingPunct="1">
              <a:lnSpc>
                <a:spcPct val="130000"/>
              </a:lnSpc>
            </a:pPr>
            <a:r>
              <a:rPr lang="fr-CH" sz="1900" dirty="0" smtClean="0"/>
              <a:t>Recherche qui s’insère et tient compte du débat scientifique sur la question</a:t>
            </a:r>
          </a:p>
          <a:p>
            <a:pPr eaLnBrk="1" hangingPunct="1">
              <a:lnSpc>
                <a:spcPct val="130000"/>
              </a:lnSpc>
            </a:pPr>
            <a:r>
              <a:rPr lang="fr-CH" sz="1900" dirty="0" smtClean="0"/>
              <a:t>Recherche ayant comme unique objectif l’amélioration des connaissances d’une problématique donnée (pas de finalité politique)</a:t>
            </a:r>
          </a:p>
          <a:p>
            <a:pPr eaLnBrk="1" hangingPunct="1">
              <a:lnSpc>
                <a:spcPct val="130000"/>
              </a:lnSpc>
            </a:pPr>
            <a:r>
              <a:rPr lang="fr-CH" sz="1900" dirty="0" smtClean="0"/>
              <a:t>Recherche réalisée par une instance reconnue comme capable de faire de la science</a:t>
            </a:r>
          </a:p>
        </p:txBody>
      </p:sp>
    </p:spTree>
    <p:extLst>
      <p:ext uri="{BB962C8B-B14F-4D97-AF65-F5344CB8AC3E}">
        <p14:creationId xmlns:p14="http://schemas.microsoft.com/office/powerpoint/2010/main" val="6193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63FD3768-E5B7-4673-83AA-93267A085D6C}" type="slidenum">
              <a:rPr lang="fr-FR">
                <a:solidFill>
                  <a:schemeClr val="bg2"/>
                </a:solidFill>
              </a:rPr>
              <a:pPr>
                <a:defRPr/>
              </a:pPr>
              <a:t>6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6692900" cy="304800"/>
          </a:xfrm>
        </p:spPr>
        <p:txBody>
          <a:bodyPr/>
          <a:lstStyle/>
          <a:p>
            <a:pPr eaLnBrk="1" hangingPunct="1"/>
            <a:r>
              <a:rPr lang="fr-FR" smtClean="0"/>
              <a:t>Différents types de recherches « scientifiques »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Analyses exploratoires, descriptives</a:t>
            </a:r>
          </a:p>
          <a:p>
            <a:pPr lvl="1" eaLnBrk="1" hangingPunct="1"/>
            <a:r>
              <a:rPr lang="fr-FR" smtClean="0"/>
              <a:t>Objectif: décrire un phénomène</a:t>
            </a:r>
          </a:p>
          <a:p>
            <a:pPr eaLnBrk="1" hangingPunct="1"/>
            <a:r>
              <a:rPr lang="fr-FR" smtClean="0"/>
              <a:t>Analyses interprétatives</a:t>
            </a:r>
          </a:p>
          <a:p>
            <a:pPr lvl="1" eaLnBrk="1" hangingPunct="1"/>
            <a:r>
              <a:rPr lang="fr-FR" smtClean="0"/>
              <a:t>Objectif: Interpréter, donner un sens à un phénomène</a:t>
            </a:r>
          </a:p>
          <a:p>
            <a:pPr eaLnBrk="1" hangingPunct="1"/>
            <a:r>
              <a:rPr lang="fr-FR" smtClean="0"/>
              <a:t>Analyses causales</a:t>
            </a:r>
          </a:p>
          <a:p>
            <a:pPr lvl="1" eaLnBrk="1" hangingPunct="1"/>
            <a:r>
              <a:rPr lang="fr-FR" smtClean="0"/>
              <a:t>Objectif: identifier des relation de cause à effet</a:t>
            </a:r>
          </a:p>
        </p:txBody>
      </p:sp>
    </p:spTree>
    <p:extLst>
      <p:ext uri="{BB962C8B-B14F-4D97-AF65-F5344CB8AC3E}">
        <p14:creationId xmlns:p14="http://schemas.microsoft.com/office/powerpoint/2010/main" val="341705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723F3BDB-0490-40D9-BC29-E2BE13483545}" type="slidenum">
              <a:rPr lang="fr-FR">
                <a:solidFill>
                  <a:schemeClr val="bg2"/>
                </a:solidFill>
              </a:rPr>
              <a:pPr>
                <a:defRPr/>
              </a:pPr>
              <a:t>7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2. Les questions de recherche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40638" cy="4114800"/>
          </a:xfrm>
        </p:spPr>
        <p:txBody>
          <a:bodyPr/>
          <a:lstStyle/>
          <a:p>
            <a:pPr eaLnBrk="1" hangingPunct="1"/>
            <a:r>
              <a:rPr lang="fr-FR" sz="1800" smtClean="0"/>
              <a:t>A la base de toute recherche on trouve une question</a:t>
            </a:r>
          </a:p>
          <a:p>
            <a:pPr eaLnBrk="1" hangingPunct="1"/>
            <a:r>
              <a:rPr lang="fr-FR" sz="1800" smtClean="0"/>
              <a:t>Le choix de la bonne question est crucial</a:t>
            </a:r>
          </a:p>
          <a:p>
            <a:pPr eaLnBrk="1" hangingPunct="1"/>
            <a:r>
              <a:rPr lang="fr-FR" sz="1800" smtClean="0"/>
              <a:t>Typiquement, (mais pas forcément) les bonnes questions de recherche prennent leur origine de décalages entre la réalité observée et la réalité attendue ou souhaitée</a:t>
            </a:r>
            <a:r>
              <a:rPr lang="fr-FR" sz="1800" i="1" smtClean="0"/>
              <a:t>.</a:t>
            </a:r>
          </a:p>
          <a:p>
            <a:pPr eaLnBrk="1" hangingPunct="1"/>
            <a:r>
              <a:rPr lang="fr-FR" sz="1800" smtClean="0"/>
              <a:t>Exemples: </a:t>
            </a:r>
          </a:p>
          <a:p>
            <a:pPr lvl="1" eaLnBrk="1" hangingPunct="1"/>
            <a:r>
              <a:rPr lang="fr-FR" sz="1800" smtClean="0"/>
              <a:t>Comment expliquer les différences de performances entre élèves dans les enquêtes PISA? </a:t>
            </a:r>
          </a:p>
          <a:p>
            <a:pPr lvl="1" eaLnBrk="1" hangingPunct="1"/>
            <a:r>
              <a:rPr lang="fr-FR" sz="1800" smtClean="0"/>
              <a:t>Est-ce que les étrangers sont discriminés sur le marché du travail?</a:t>
            </a:r>
          </a:p>
          <a:p>
            <a:pPr lvl="1"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8464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709859A4-B624-4DC3-A527-1710307C3219}" type="slidenum">
              <a:rPr lang="fr-FR">
                <a:solidFill>
                  <a:schemeClr val="bg2"/>
                </a:solidFill>
              </a:rPr>
              <a:pPr>
                <a:defRPr/>
              </a:pPr>
              <a:t>8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Une bonne question de recherche doit être (1):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640638" cy="4114800"/>
          </a:xfrm>
        </p:spPr>
        <p:txBody>
          <a:bodyPr/>
          <a:lstStyle/>
          <a:p>
            <a:pPr eaLnBrk="1" hangingPunct="1"/>
            <a:r>
              <a:rPr lang="fr-FR" smtClean="0"/>
              <a:t>Une question de recherche, pas une question d’appréciation, politique ou tendancieuse.</a:t>
            </a:r>
          </a:p>
          <a:p>
            <a:pPr eaLnBrk="1" hangingPunct="1"/>
            <a:r>
              <a:rPr lang="fr-FR" smtClean="0"/>
              <a:t>Exemples de non-questions de recherche:</a:t>
            </a:r>
          </a:p>
          <a:p>
            <a:pPr lvl="1" eaLnBrk="1" hangingPunct="1"/>
            <a:r>
              <a:rPr lang="fr-FR" smtClean="0"/>
              <a:t>Est-il juste que 10% de la population se trouve en dessous du seuil de pauvreté? </a:t>
            </a:r>
          </a:p>
          <a:p>
            <a:pPr lvl="1" eaLnBrk="1" hangingPunct="1"/>
            <a:r>
              <a:rPr lang="fr-FR" smtClean="0"/>
              <a:t>Les personnes qui sont à l’aide sociale sont-elles responsables de leur situation? L’Etat devrait-il être plus sévère à leur égard?</a:t>
            </a:r>
          </a:p>
          <a:p>
            <a:pPr eaLnBrk="1" hangingPunct="1"/>
            <a:r>
              <a:rPr lang="fr-FR" smtClean="0"/>
              <a:t>Peut-on les transformer en questions de recherche?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597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| </a:t>
            </a:r>
            <a:r>
              <a:rPr lang="fr-FR">
                <a:solidFill>
                  <a:schemeClr val="bg2"/>
                </a:solidFill>
              </a:rPr>
              <a:t>Diapositive </a:t>
            </a:r>
            <a:fld id="{FAFA4A6F-0607-4AF7-9D84-C7CCC4D04FF2}" type="slidenum">
              <a:rPr lang="fr-FR">
                <a:solidFill>
                  <a:schemeClr val="bg2"/>
                </a:solidFill>
              </a:rPr>
              <a:pPr>
                <a:defRPr/>
              </a:pPr>
              <a:t>9</a:t>
            </a:fld>
            <a:r>
              <a:rPr lang="fr-FR">
                <a:solidFill>
                  <a:schemeClr val="bg2"/>
                </a:solidFill>
              </a:rPr>
              <a:t> </a:t>
            </a:r>
            <a:r>
              <a:rPr lang="fr-FR"/>
              <a:t>|</a:t>
            </a:r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Une bonne question de recherche doit être (2):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640638" cy="4114800"/>
          </a:xfrm>
        </p:spPr>
        <p:txBody>
          <a:bodyPr/>
          <a:lstStyle/>
          <a:p>
            <a:pPr eaLnBrk="1" hangingPunct="1"/>
            <a:r>
              <a:rPr lang="fr-FR" sz="1900" smtClean="0"/>
              <a:t>Une question à laquelle on peut apporter des éléments de réponse dans le cadre d’un travail de mémoire de MPA</a:t>
            </a:r>
          </a:p>
          <a:p>
            <a:pPr eaLnBrk="1" hangingPunct="1"/>
            <a:r>
              <a:rPr lang="fr-FR" sz="1900" smtClean="0"/>
              <a:t>Il faut donc tenir compte:</a:t>
            </a:r>
          </a:p>
          <a:p>
            <a:pPr lvl="1" eaLnBrk="1" hangingPunct="1"/>
            <a:r>
              <a:rPr lang="fr-FR" sz="1500" smtClean="0"/>
              <a:t>du temps et des ressources à disposition</a:t>
            </a:r>
          </a:p>
          <a:p>
            <a:pPr lvl="1" eaLnBrk="1" hangingPunct="1"/>
            <a:r>
              <a:rPr lang="fr-FR" sz="1500" smtClean="0"/>
              <a:t>des compétences nécessaires</a:t>
            </a:r>
          </a:p>
          <a:p>
            <a:pPr eaLnBrk="1" hangingPunct="1"/>
            <a:r>
              <a:rPr lang="fr-FR" sz="1900" smtClean="0"/>
              <a:t>Une bonne question de recherche contient seulement une question.</a:t>
            </a:r>
          </a:p>
          <a:p>
            <a:pPr eaLnBrk="1" hangingPunct="1"/>
            <a:r>
              <a:rPr lang="fr-FR" sz="1900" smtClean="0"/>
              <a:t>En général, une question de recherche suffit pour un travail de mémoire MPA</a:t>
            </a:r>
          </a:p>
          <a:p>
            <a:pPr eaLnBrk="1" hangingPunct="1">
              <a:buFont typeface="Wingdings" pitchFamily="2" charset="2"/>
              <a:buNone/>
            </a:pPr>
            <a:endParaRPr lang="fr-FR" sz="1900" smtClean="0"/>
          </a:p>
        </p:txBody>
      </p:sp>
    </p:spTree>
    <p:extLst>
      <p:ext uri="{BB962C8B-B14F-4D97-AF65-F5344CB8AC3E}">
        <p14:creationId xmlns:p14="http://schemas.microsoft.com/office/powerpoint/2010/main" val="30424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1771</Words>
  <Application>Microsoft Office PowerPoint</Application>
  <PresentationFormat>Affichage à l'écran (4:3)</PresentationFormat>
  <Paragraphs>278</Paragraphs>
  <Slides>38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Nouvelle présentation</vt:lpstr>
      <vt:lpstr>Introduction aux méthodes de recherche en administration publique </vt:lpstr>
      <vt:lpstr>Concept du cours</vt:lpstr>
      <vt:lpstr>Le module M1</vt:lpstr>
      <vt:lpstr>1. Éléments d’épistémologie</vt:lpstr>
      <vt:lpstr>Qu’est-ce qu’une recherche « scientifique »</vt:lpstr>
      <vt:lpstr>Différents types de recherches « scientifiques »</vt:lpstr>
      <vt:lpstr>2. Les questions de recherche</vt:lpstr>
      <vt:lpstr>Une bonne question de recherche doit être (1):</vt:lpstr>
      <vt:lpstr>Une bonne question de recherche doit être (2):</vt:lpstr>
      <vt:lpstr>Des questions en fonction du type de recherche - exemples</vt:lpstr>
      <vt:lpstr>3. Concepts clé de la méthode scientifique</vt:lpstr>
      <vt:lpstr>Hypothèse</vt:lpstr>
      <vt:lpstr>Ne sont pas des hypothèses de recherche </vt:lpstr>
      <vt:lpstr>D’où viennent les hypothèses</vt:lpstr>
      <vt:lpstr>Variable</vt:lpstr>
      <vt:lpstr>Autres concepts importants 1</vt:lpstr>
      <vt:lpstr>Autres concepts importants 2</vt:lpstr>
      <vt:lpstr>Exemple: la pauvreté</vt:lpstr>
      <vt:lpstr>4. La question de la causalité</vt:lpstr>
      <vt:lpstr>« Causalité  » et corrélation</vt:lpstr>
      <vt:lpstr>Conception déterministe ou probabiliste des relation causales</vt:lpstr>
      <vt:lpstr>Une conception probabiliste des relations causales:</vt:lpstr>
      <vt:lpstr>5. Autres types de recherche</vt:lpstr>
      <vt:lpstr>6. Le design d’une recherche</vt:lpstr>
      <vt:lpstr>Le design: construction logique</vt:lpstr>
      <vt:lpstr>7. La question de la généralisation des résultats</vt:lpstr>
      <vt:lpstr>Analyses statistiques avec un petit nombre de cas</vt:lpstr>
      <vt:lpstr>Analyses qualitatives</vt:lpstr>
      <vt:lpstr>Du quantitatif ou du qualitatif?</vt:lpstr>
      <vt:lpstr>Le mémoire MPA à l ’IDHEAP</vt:lpstr>
      <vt:lpstr>Choix d’un sujet</vt:lpstr>
      <vt:lpstr>Le déroulement: étapes </vt:lpstr>
      <vt:lpstr>Sujet de mémoire. Contenu:</vt:lpstr>
      <vt:lpstr>Les recherches bibliographiques</vt:lpstr>
      <vt:lpstr>Autres soutiens</vt:lpstr>
      <vt:lpstr>La base « Web of science »</vt:lpstr>
      <vt:lpstr>Accès à distance</vt:lpstr>
      <vt:lpstr>La présentation du mémoire</vt:lpstr>
    </vt:vector>
  </TitlesOfParts>
  <Company>Université de Lausanne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unicom nliechti</dc:creator>
  <cp:lastModifiedBy>Cyrielle Champion</cp:lastModifiedBy>
  <cp:revision>59</cp:revision>
  <cp:lastPrinted>2014-01-22T10:31:39Z</cp:lastPrinted>
  <dcterms:created xsi:type="dcterms:W3CDTF">2005-09-30T08:59:37Z</dcterms:created>
  <dcterms:modified xsi:type="dcterms:W3CDTF">2014-02-26T08:56:11Z</dcterms:modified>
</cp:coreProperties>
</file>