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8" r:id="rId1"/>
  </p:sldMasterIdLst>
  <p:notesMasterIdLst>
    <p:notesMasterId r:id="rId77"/>
  </p:notesMasterIdLst>
  <p:handoutMasterIdLst>
    <p:handoutMasterId r:id="rId78"/>
  </p:handoutMasterIdLst>
  <p:sldIdLst>
    <p:sldId id="469" r:id="rId2"/>
    <p:sldId id="493" r:id="rId3"/>
    <p:sldId id="593" r:id="rId4"/>
    <p:sldId id="525" r:id="rId5"/>
    <p:sldId id="588" r:id="rId6"/>
    <p:sldId id="497" r:id="rId7"/>
    <p:sldId id="498" r:id="rId8"/>
    <p:sldId id="499" r:id="rId9"/>
    <p:sldId id="527" r:id="rId10"/>
    <p:sldId id="526" r:id="rId11"/>
    <p:sldId id="500" r:id="rId12"/>
    <p:sldId id="540" r:id="rId13"/>
    <p:sldId id="542" r:id="rId14"/>
    <p:sldId id="544" r:id="rId15"/>
    <p:sldId id="545" r:id="rId16"/>
    <p:sldId id="546" r:id="rId17"/>
    <p:sldId id="541" r:id="rId18"/>
    <p:sldId id="502" r:id="rId19"/>
    <p:sldId id="547" r:id="rId20"/>
    <p:sldId id="503" r:id="rId21"/>
    <p:sldId id="528" r:id="rId22"/>
    <p:sldId id="535" r:id="rId23"/>
    <p:sldId id="536" r:id="rId24"/>
    <p:sldId id="537" r:id="rId25"/>
    <p:sldId id="538" r:id="rId26"/>
    <p:sldId id="548" r:id="rId27"/>
    <p:sldId id="549" r:id="rId28"/>
    <p:sldId id="550" r:id="rId29"/>
    <p:sldId id="539" r:id="rId30"/>
    <p:sldId id="504" r:id="rId31"/>
    <p:sldId id="521" r:id="rId32"/>
    <p:sldId id="505" r:id="rId33"/>
    <p:sldId id="522" r:id="rId34"/>
    <p:sldId id="551" r:id="rId35"/>
    <p:sldId id="590" r:id="rId36"/>
    <p:sldId id="587" r:id="rId37"/>
    <p:sldId id="568" r:id="rId38"/>
    <p:sldId id="569" r:id="rId39"/>
    <p:sldId id="570" r:id="rId40"/>
    <p:sldId id="554" r:id="rId41"/>
    <p:sldId id="559" r:id="rId42"/>
    <p:sldId id="509" r:id="rId43"/>
    <p:sldId id="552" r:id="rId44"/>
    <p:sldId id="553" r:id="rId45"/>
    <p:sldId id="555" r:id="rId46"/>
    <p:sldId id="556" r:id="rId47"/>
    <p:sldId id="557" r:id="rId48"/>
    <p:sldId id="558" r:id="rId49"/>
    <p:sldId id="560" r:id="rId50"/>
    <p:sldId id="575" r:id="rId51"/>
    <p:sldId id="576" r:id="rId52"/>
    <p:sldId id="589" r:id="rId53"/>
    <p:sldId id="578" r:id="rId54"/>
    <p:sldId id="579" r:id="rId55"/>
    <p:sldId id="580" r:id="rId56"/>
    <p:sldId id="581" r:id="rId57"/>
    <p:sldId id="582" r:id="rId58"/>
    <p:sldId id="583" r:id="rId59"/>
    <p:sldId id="584" r:id="rId60"/>
    <p:sldId id="571" r:id="rId61"/>
    <p:sldId id="572" r:id="rId62"/>
    <p:sldId id="574" r:id="rId63"/>
    <p:sldId id="573" r:id="rId64"/>
    <p:sldId id="561" r:id="rId65"/>
    <p:sldId id="562" r:id="rId66"/>
    <p:sldId id="591" r:id="rId67"/>
    <p:sldId id="592" r:id="rId68"/>
    <p:sldId id="563" r:id="rId69"/>
    <p:sldId id="564" r:id="rId70"/>
    <p:sldId id="565" r:id="rId71"/>
    <p:sldId id="566" r:id="rId72"/>
    <p:sldId id="567" r:id="rId73"/>
    <p:sldId id="515" r:id="rId74"/>
    <p:sldId id="523" r:id="rId75"/>
    <p:sldId id="516" r:id="rId76"/>
  </p:sldIdLst>
  <p:sldSz cx="9144000" cy="6858000" type="screen4x3"/>
  <p:notesSz cx="6870700" cy="97742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70"/>
    <a:srgbClr val="FFFF66"/>
    <a:srgbClr val="FFFF00"/>
    <a:srgbClr val="990033"/>
    <a:srgbClr val="FF0033"/>
    <a:srgbClr val="336600"/>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27"/>
  </p:normalViewPr>
  <p:slideViewPr>
    <p:cSldViewPr>
      <p:cViewPr varScale="1">
        <p:scale>
          <a:sx n="106" d="100"/>
          <a:sy n="106" d="100"/>
        </p:scale>
        <p:origin x="-1668"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127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8" Type="http://schemas.openxmlformats.org/officeDocument/2006/relationships/slide" Target="slides/slide59.xml"/><Relationship Id="rId3" Type="http://schemas.openxmlformats.org/officeDocument/2006/relationships/slide" Target="slides/slide53.xml"/><Relationship Id="rId7" Type="http://schemas.openxmlformats.org/officeDocument/2006/relationships/slide" Target="slides/slide57.xml"/><Relationship Id="rId2" Type="http://schemas.openxmlformats.org/officeDocument/2006/relationships/slide" Target="slides/slide24.xml"/><Relationship Id="rId1" Type="http://schemas.openxmlformats.org/officeDocument/2006/relationships/slide" Target="slides/slide1.xml"/><Relationship Id="rId6" Type="http://schemas.openxmlformats.org/officeDocument/2006/relationships/slide" Target="slides/slide56.xml"/><Relationship Id="rId5" Type="http://schemas.openxmlformats.org/officeDocument/2006/relationships/slide" Target="slides/slide55.xml"/><Relationship Id="rId4"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6563"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defTabSz="792163">
              <a:defRPr sz="1000" i="1"/>
            </a:lvl1pPr>
          </a:lstStyle>
          <a:p>
            <a:pPr>
              <a:defRPr/>
            </a:pPr>
            <a:endParaRPr lang="en-GB"/>
          </a:p>
        </p:txBody>
      </p:sp>
      <p:sp>
        <p:nvSpPr>
          <p:cNvPr id="2051" name="Rectangle 3"/>
          <p:cNvSpPr>
            <a:spLocks noGrp="1" noChangeArrowheads="1"/>
          </p:cNvSpPr>
          <p:nvPr>
            <p:ph type="dt" idx="1"/>
          </p:nvPr>
        </p:nvSpPr>
        <p:spPr bwMode="auto">
          <a:xfrm>
            <a:off x="3894138" y="0"/>
            <a:ext cx="2976562"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r" defTabSz="792163">
              <a:defRPr sz="1000" i="1"/>
            </a:lvl1pPr>
          </a:lstStyle>
          <a:p>
            <a:pPr>
              <a:defRPr/>
            </a:pPr>
            <a:endParaRPr lang="en-GB"/>
          </a:p>
        </p:txBody>
      </p:sp>
      <p:sp>
        <p:nvSpPr>
          <p:cNvPr id="24580" name="Rectangle 4"/>
          <p:cNvSpPr>
            <a:spLocks noGrp="1" noRot="1" noChangeAspect="1" noChangeArrowheads="1" noTextEdit="1"/>
          </p:cNvSpPr>
          <p:nvPr>
            <p:ph type="sldImg" idx="2"/>
          </p:nvPr>
        </p:nvSpPr>
        <p:spPr bwMode="auto">
          <a:xfrm>
            <a:off x="1001713" y="739775"/>
            <a:ext cx="4868862" cy="36512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5988" y="4643438"/>
            <a:ext cx="5038725" cy="4397375"/>
          </a:xfrm>
          <a:prstGeom prst="rect">
            <a:avLst/>
          </a:prstGeom>
          <a:noFill/>
          <a:ln w="9525">
            <a:noFill/>
            <a:miter lim="800000"/>
            <a:headEnd/>
            <a:tailEnd/>
          </a:ln>
          <a:effectLst/>
        </p:spPr>
        <p:txBody>
          <a:bodyPr vert="horz" wrap="square" lIns="95767" tIns="47884" rIns="95767" bIns="47884" numCol="1" anchor="t" anchorCtr="0" compatLnSpc="1">
            <a:prstTxWarp prst="textNoShape">
              <a:avLst/>
            </a:prstTxWarp>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2054" name="Rectangle 6"/>
          <p:cNvSpPr>
            <a:spLocks noGrp="1" noChangeArrowheads="1"/>
          </p:cNvSpPr>
          <p:nvPr>
            <p:ph type="ftr" sz="quarter" idx="4"/>
          </p:nvPr>
        </p:nvSpPr>
        <p:spPr bwMode="auto">
          <a:xfrm>
            <a:off x="0" y="9285288"/>
            <a:ext cx="2976563"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defTabSz="792163">
              <a:defRPr sz="1000" i="1"/>
            </a:lvl1pPr>
          </a:lstStyle>
          <a:p>
            <a:pPr>
              <a:defRPr/>
            </a:pPr>
            <a:endParaRPr lang="en-GB"/>
          </a:p>
        </p:txBody>
      </p:sp>
      <p:sp>
        <p:nvSpPr>
          <p:cNvPr id="2055" name="Rectangle 7"/>
          <p:cNvSpPr>
            <a:spLocks noGrp="1" noChangeArrowheads="1"/>
          </p:cNvSpPr>
          <p:nvPr>
            <p:ph type="sldNum" sz="quarter" idx="5"/>
          </p:nvPr>
        </p:nvSpPr>
        <p:spPr bwMode="auto">
          <a:xfrm>
            <a:off x="3894138" y="9285288"/>
            <a:ext cx="2976562"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r" defTabSz="792163">
              <a:defRPr sz="1000" i="1"/>
            </a:lvl1pPr>
          </a:lstStyle>
          <a:p>
            <a:pPr>
              <a:defRPr/>
            </a:pPr>
            <a:fld id="{4052017D-0A0C-4995-BA10-7FD96D5B3AB8}"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altLang="en-US"/>
              <a:t>Poor indicator of development</a:t>
            </a:r>
          </a:p>
        </p:txBody>
      </p:sp>
      <p:sp>
        <p:nvSpPr>
          <p:cNvPr id="27652" name="Slide Number Placeholder 3"/>
          <p:cNvSpPr>
            <a:spLocks noGrp="1"/>
          </p:cNvSpPr>
          <p:nvPr>
            <p:ph type="sldNum" sz="quarter" idx="5"/>
          </p:nvPr>
        </p:nvSpPr>
        <p:spPr>
          <a:noFill/>
        </p:spPr>
        <p:txBody>
          <a:bodyPr/>
          <a:lstStyle/>
          <a:p>
            <a:fld id="{9EF33B05-7D99-4258-BFBA-BC57C890904B}" type="slidenum">
              <a:rPr lang="en-GB" altLang="en-US" smtClean="0"/>
              <a:pPr/>
              <a:t>7</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2188" y="728663"/>
            <a:ext cx="4886325" cy="3665537"/>
          </a:xfrm>
          <a:ln/>
        </p:spPr>
      </p:sp>
      <p:sp>
        <p:nvSpPr>
          <p:cNvPr id="39939" name="Rectangle 3"/>
          <p:cNvSpPr>
            <a:spLocks noGrp="1" noChangeArrowheads="1"/>
          </p:cNvSpPr>
          <p:nvPr>
            <p:ph type="body" idx="1"/>
          </p:nvPr>
        </p:nvSpPr>
        <p:spPr>
          <a:xfrm>
            <a:off x="915988" y="4656138"/>
            <a:ext cx="5038725" cy="4422775"/>
          </a:xfrm>
          <a:noFill/>
          <a:ln/>
        </p:spPr>
        <p:txBody>
          <a:bodyPr/>
          <a:lstStyle/>
          <a:p>
            <a:pPr defTabSz="904875"/>
            <a:r>
              <a:rPr lang="en-US" altLang="en-US"/>
              <a:t>haemoglobin (blood count)</a:t>
            </a:r>
          </a:p>
          <a:p>
            <a:pPr marL="460375" lvl="1" defTabSz="904875"/>
            <a:r>
              <a:rPr lang="en-US" altLang="en-US"/>
              <a:t>lower in girls due to menstrual bleeding</a:t>
            </a:r>
          </a:p>
          <a:p>
            <a:pPr marL="460375" lvl="1" defTabSz="904875"/>
            <a:r>
              <a:rPr lang="en-US" altLang="en-US"/>
              <a:t>higher in boys due to androgens</a:t>
            </a:r>
          </a:p>
          <a:p>
            <a:pPr defTabSz="904875"/>
            <a:r>
              <a:rPr lang="en-US" altLang="en-US"/>
              <a:t>lipids</a:t>
            </a:r>
          </a:p>
          <a:p>
            <a:pPr marL="460375" lvl="1" defTabSz="904875"/>
            <a:r>
              <a:rPr lang="en-US" altLang="en-US"/>
              <a:t>rise in LDL, fall in HDL in males during puberty</a:t>
            </a:r>
          </a:p>
          <a:p>
            <a:pPr defTabSz="904875"/>
            <a:r>
              <a:rPr lang="en-US" altLang="en-US"/>
              <a:t>blood pressure</a:t>
            </a:r>
          </a:p>
          <a:p>
            <a:pPr marL="460375" lvl="1" defTabSz="904875"/>
            <a:r>
              <a:rPr lang="en-US" altLang="en-US"/>
              <a:t>tracks through puberty</a:t>
            </a:r>
          </a:p>
          <a:p>
            <a:pPr defTabSz="904875"/>
            <a:r>
              <a:rPr lang="en-US" altLang="en-US"/>
              <a:t>enzyme systems </a:t>
            </a:r>
          </a:p>
          <a:p>
            <a:pPr marL="460375" lvl="1" defTabSz="904875"/>
            <a:r>
              <a:rPr lang="en-US" altLang="en-US"/>
              <a:t>maturation of CytoP450, ALP systems</a:t>
            </a:r>
            <a:endParaRPr lang="en-GB" altLang="en-US"/>
          </a:p>
          <a:p>
            <a:pPr defTabSz="904875"/>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7754182-9542-43D2-9FA6-A0B467CC047B}" type="slidenum">
              <a:rPr lang="en-GB" smtClean="0">
                <a:latin typeface="Times New Roman" pitchFamily="18" charset="0"/>
                <a:ea typeface="MS PGothic" pitchFamily="34" charset="-128"/>
              </a:rPr>
              <a:pPr/>
              <a:t>29</a:t>
            </a:fld>
            <a:endParaRPr lang="en-GB">
              <a:latin typeface="Times New Roman" pitchFamily="18" charset="0"/>
              <a:ea typeface="MS PGothic" pitchFamily="34" charset="-128"/>
            </a:endParaRPr>
          </a:p>
        </p:txBody>
      </p:sp>
      <p:sp>
        <p:nvSpPr>
          <p:cNvPr id="72707" name="Rectangle 2"/>
          <p:cNvSpPr>
            <a:spLocks noGrp="1" noRot="1" noChangeAspect="1" noChangeArrowheads="1" noTextEdit="1"/>
          </p:cNvSpPr>
          <p:nvPr>
            <p:ph type="sldImg"/>
          </p:nvPr>
        </p:nvSpPr>
        <p:spPr>
          <a:xfrm>
            <a:off x="992188" y="733425"/>
            <a:ext cx="4886325" cy="3665538"/>
          </a:xfrm>
          <a:ln/>
        </p:spPr>
      </p:sp>
      <p:sp>
        <p:nvSpPr>
          <p:cNvPr id="72708" name="Rectangle 3"/>
          <p:cNvSpPr>
            <a:spLocks noGrp="1" noChangeArrowheads="1"/>
          </p:cNvSpPr>
          <p:nvPr>
            <p:ph type="body" idx="1"/>
          </p:nvPr>
        </p:nvSpPr>
        <p:spPr>
          <a:xfrm>
            <a:off x="686750" y="4643550"/>
            <a:ext cx="5497202" cy="4396836"/>
          </a:xfrm>
          <a:noFill/>
          <a:ln/>
        </p:spPr>
        <p:txBody>
          <a:bodyPr/>
          <a:lstStyle/>
          <a:p>
            <a:endParaRPr lang="pt-PT">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71BA426-81B5-44DF-A256-AFDFF9FBBDA2}" type="slidenum">
              <a:rPr lang="en-GB" smtClean="0">
                <a:latin typeface="Times New Roman" pitchFamily="18" charset="0"/>
                <a:ea typeface="MS PGothic" pitchFamily="34" charset="-128"/>
              </a:rPr>
              <a:pPr/>
              <a:t>36</a:t>
            </a:fld>
            <a:endParaRPr lang="en-GB">
              <a:latin typeface="Times New Roman" pitchFamily="18" charset="0"/>
              <a:ea typeface="MS PGothic" pitchFamily="34" charset="-128"/>
            </a:endParaRPr>
          </a:p>
        </p:txBody>
      </p:sp>
      <p:sp>
        <p:nvSpPr>
          <p:cNvPr id="63491" name="Rectangle 2"/>
          <p:cNvSpPr>
            <a:spLocks noGrp="1" noRot="1" noChangeAspect="1" noChangeArrowheads="1" noTextEdit="1"/>
          </p:cNvSpPr>
          <p:nvPr>
            <p:ph type="sldImg"/>
          </p:nvPr>
        </p:nvSpPr>
        <p:spPr>
          <a:xfrm>
            <a:off x="1147763" y="847725"/>
            <a:ext cx="4576762" cy="3432175"/>
          </a:xfrm>
          <a:ln cap="flat"/>
        </p:spPr>
      </p:sp>
      <p:sp>
        <p:nvSpPr>
          <p:cNvPr id="63492" name="Rectangle 3"/>
          <p:cNvSpPr>
            <a:spLocks noGrp="1" noChangeArrowheads="1"/>
          </p:cNvSpPr>
          <p:nvPr>
            <p:ph type="body" idx="1"/>
          </p:nvPr>
        </p:nvSpPr>
        <p:spPr>
          <a:xfrm>
            <a:off x="916201" y="4641978"/>
            <a:ext cx="5038299" cy="4396836"/>
          </a:xfrm>
          <a:noFill/>
          <a:ln/>
        </p:spPr>
        <p:txBody>
          <a:bodyPr/>
          <a:lstStyle/>
          <a:p>
            <a:pPr defTabSz="914400"/>
            <a:endParaRPr 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42CFDA0-5583-4A14-9A58-4C414241D0B9}" type="slidenum">
              <a:rPr lang="en-GB" smtClean="0">
                <a:latin typeface="Times New Roman" pitchFamily="18" charset="0"/>
                <a:ea typeface="MS PGothic" pitchFamily="34" charset="-128"/>
              </a:rPr>
              <a:pPr/>
              <a:t>37</a:t>
            </a:fld>
            <a:endParaRPr lang="en-GB">
              <a:latin typeface="Times New Roman" pitchFamily="18" charset="0"/>
              <a:ea typeface="MS PGothic" pitchFamily="34" charset="-128"/>
            </a:endParaRPr>
          </a:p>
        </p:txBody>
      </p:sp>
      <p:sp>
        <p:nvSpPr>
          <p:cNvPr id="74755" name="Rectangle 2"/>
          <p:cNvSpPr>
            <a:spLocks noGrp="1" noRot="1" noChangeAspect="1" noChangeArrowheads="1" noTextEdit="1"/>
          </p:cNvSpPr>
          <p:nvPr>
            <p:ph type="sldImg"/>
          </p:nvPr>
        </p:nvSpPr>
        <p:spPr>
          <a:xfrm>
            <a:off x="1150938" y="850900"/>
            <a:ext cx="4570412" cy="3427413"/>
          </a:xfrm>
          <a:ln cap="flat"/>
        </p:spPr>
      </p:sp>
      <p:sp>
        <p:nvSpPr>
          <p:cNvPr id="74756" name="Rectangle 3"/>
          <p:cNvSpPr>
            <a:spLocks noGrp="1" noChangeArrowheads="1"/>
          </p:cNvSpPr>
          <p:nvPr>
            <p:ph type="body" idx="1"/>
          </p:nvPr>
        </p:nvSpPr>
        <p:spPr>
          <a:xfrm>
            <a:off x="917806" y="4643549"/>
            <a:ext cx="5035090" cy="4393693"/>
          </a:xfrm>
          <a:solidFill>
            <a:srgbClr val="FFFFFF"/>
          </a:solidFill>
          <a:ln w="12700" cap="flat">
            <a:solidFill>
              <a:srgbClr val="000000"/>
            </a:solidFill>
          </a:ln>
        </p:spPr>
        <p:txBody>
          <a:bodyPr/>
          <a:lstStyle/>
          <a:p>
            <a:pPr defTabSz="914400"/>
            <a:endParaRPr 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A389439-D691-492D-9497-27CDF6F36560}" type="slidenum">
              <a:rPr lang="en-GB" smtClean="0">
                <a:latin typeface="Times New Roman" pitchFamily="18" charset="0"/>
                <a:ea typeface="MS PGothic" pitchFamily="34" charset="-128"/>
              </a:rPr>
              <a:pPr/>
              <a:t>38</a:t>
            </a:fld>
            <a:endParaRPr lang="en-GB">
              <a:latin typeface="Times New Roman" pitchFamily="18" charset="0"/>
              <a:ea typeface="MS PGothic" pitchFamily="34" charset="-128"/>
            </a:endParaRPr>
          </a:p>
        </p:txBody>
      </p:sp>
      <p:sp>
        <p:nvSpPr>
          <p:cNvPr id="75779" name="Rectangle 2"/>
          <p:cNvSpPr>
            <a:spLocks noGrp="1" noRot="1" noChangeAspect="1" noChangeArrowheads="1" noTextEdit="1"/>
          </p:cNvSpPr>
          <p:nvPr>
            <p:ph type="sldImg"/>
          </p:nvPr>
        </p:nvSpPr>
        <p:spPr>
          <a:xfrm>
            <a:off x="1150938" y="850900"/>
            <a:ext cx="4570412" cy="3427413"/>
          </a:xfrm>
          <a:ln cap="flat"/>
        </p:spPr>
      </p:sp>
      <p:sp>
        <p:nvSpPr>
          <p:cNvPr id="75780" name="Rectangle 3"/>
          <p:cNvSpPr>
            <a:spLocks noGrp="1" noChangeArrowheads="1"/>
          </p:cNvSpPr>
          <p:nvPr>
            <p:ph type="body" idx="1"/>
          </p:nvPr>
        </p:nvSpPr>
        <p:spPr>
          <a:xfrm>
            <a:off x="917806" y="4643549"/>
            <a:ext cx="5035090" cy="4393693"/>
          </a:xfrm>
          <a:solidFill>
            <a:srgbClr val="FFFFFF"/>
          </a:solidFill>
          <a:ln w="12700" cap="flat">
            <a:solidFill>
              <a:srgbClr val="000000"/>
            </a:solidFill>
          </a:ln>
        </p:spPr>
        <p:txBody>
          <a:bodyPr/>
          <a:lstStyle/>
          <a:p>
            <a:pPr defTabSz="914400"/>
            <a:endParaRPr 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D0BAED8-F967-4D64-9A3E-F068DAE07606}" type="slidenum">
              <a:rPr lang="en-GB" smtClean="0">
                <a:latin typeface="Times New Roman" pitchFamily="18" charset="0"/>
                <a:ea typeface="MS PGothic" pitchFamily="34" charset="-128"/>
              </a:rPr>
              <a:pPr/>
              <a:t>39</a:t>
            </a:fld>
            <a:endParaRPr lang="en-GB">
              <a:latin typeface="Times New Roman" pitchFamily="18" charset="0"/>
              <a:ea typeface="MS PGothic" pitchFamily="34" charset="-128"/>
            </a:endParaRPr>
          </a:p>
        </p:txBody>
      </p:sp>
      <p:sp>
        <p:nvSpPr>
          <p:cNvPr id="76803" name="Rectangle 2"/>
          <p:cNvSpPr>
            <a:spLocks noGrp="1" noRot="1" noChangeAspect="1" noChangeArrowheads="1" noTextEdit="1"/>
          </p:cNvSpPr>
          <p:nvPr>
            <p:ph type="sldImg"/>
          </p:nvPr>
        </p:nvSpPr>
        <p:spPr>
          <a:xfrm>
            <a:off x="1150938" y="850900"/>
            <a:ext cx="4570412" cy="3427413"/>
          </a:xfrm>
          <a:ln cap="flat"/>
        </p:spPr>
      </p:sp>
      <p:sp>
        <p:nvSpPr>
          <p:cNvPr id="76804" name="Rectangle 3"/>
          <p:cNvSpPr>
            <a:spLocks noGrp="1" noChangeArrowheads="1"/>
          </p:cNvSpPr>
          <p:nvPr>
            <p:ph type="body" idx="1"/>
          </p:nvPr>
        </p:nvSpPr>
        <p:spPr>
          <a:xfrm>
            <a:off x="917806" y="4643549"/>
            <a:ext cx="5035090" cy="4393693"/>
          </a:xfrm>
          <a:solidFill>
            <a:srgbClr val="FFFFFF"/>
          </a:solidFill>
          <a:ln w="12700" cap="flat">
            <a:solidFill>
              <a:srgbClr val="000000"/>
            </a:solidFill>
          </a:ln>
        </p:spPr>
        <p:txBody>
          <a:bodyPr/>
          <a:lstStyle/>
          <a:p>
            <a:pPr defTabSz="914400"/>
            <a:endParaRPr lang="en-US">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GB" altLang="en-US" b="1"/>
              <a:t>Self-concept</a:t>
            </a:r>
            <a:r>
              <a:rPr lang="en-GB" altLang="en-US"/>
              <a:t> reflects the beliefs the adolescent holds about him or herself</a:t>
            </a:r>
          </a:p>
          <a:p>
            <a:r>
              <a:rPr lang="en-GB" altLang="en-US"/>
              <a:t>The extent to which these different beliefs are coherent with each other influences </a:t>
            </a:r>
            <a:r>
              <a:rPr lang="en-GB" altLang="en-US" b="1"/>
              <a:t>self-esteem</a:t>
            </a:r>
            <a:r>
              <a:rPr lang="en-GB" altLang="en-US"/>
              <a:t> </a:t>
            </a:r>
          </a:p>
          <a:p>
            <a:r>
              <a:rPr lang="en-GB" altLang="en-US"/>
              <a:t>Concept of self as “bullet proof” in mid adolescence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6397F51-E3A1-455B-8B62-D0AE71073C9D}" type="slidenum">
              <a:rPr lang="en-GB" smtClean="0">
                <a:latin typeface="Times New Roman" pitchFamily="18" charset="0"/>
                <a:ea typeface="MS PGothic" pitchFamily="34" charset="-128"/>
              </a:rPr>
              <a:pPr/>
              <a:t>52</a:t>
            </a:fld>
            <a:endParaRPr lang="en-GB">
              <a:latin typeface="Times New Roman" pitchFamily="18" charset="0"/>
              <a:ea typeface="MS PGothic" pitchFamily="34" charset="-128"/>
            </a:endParaRPr>
          </a:p>
        </p:txBody>
      </p:sp>
      <p:sp>
        <p:nvSpPr>
          <p:cNvPr id="62467" name="Rectangle 2"/>
          <p:cNvSpPr>
            <a:spLocks noGrp="1" noRot="1" noChangeAspect="1" noChangeArrowheads="1" noTextEdit="1"/>
          </p:cNvSpPr>
          <p:nvPr>
            <p:ph type="sldImg"/>
          </p:nvPr>
        </p:nvSpPr>
        <p:spPr>
          <a:xfrm>
            <a:off x="1147763" y="847725"/>
            <a:ext cx="4576762" cy="3432175"/>
          </a:xfrm>
          <a:ln cap="flat"/>
        </p:spPr>
      </p:sp>
      <p:sp>
        <p:nvSpPr>
          <p:cNvPr id="62468" name="Rectangle 3"/>
          <p:cNvSpPr>
            <a:spLocks noGrp="1" noChangeArrowheads="1"/>
          </p:cNvSpPr>
          <p:nvPr>
            <p:ph type="body" idx="1"/>
          </p:nvPr>
        </p:nvSpPr>
        <p:spPr>
          <a:xfrm>
            <a:off x="916201" y="4641978"/>
            <a:ext cx="5038299" cy="4396836"/>
          </a:xfrm>
          <a:noFill/>
          <a:ln/>
        </p:spPr>
        <p:txBody>
          <a:bodyPr/>
          <a:lstStyle/>
          <a:p>
            <a:pPr defTabSz="914400"/>
            <a:endParaRPr 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51FBBC3-BC54-4A1A-A32B-279BBD62649F}" type="slidenum">
              <a:rPr lang="en-GB" smtClean="0">
                <a:latin typeface="Times New Roman" pitchFamily="18" charset="0"/>
                <a:ea typeface="MS PGothic" pitchFamily="34" charset="-128"/>
              </a:rPr>
              <a:pPr/>
              <a:t>60</a:t>
            </a:fld>
            <a:endParaRPr lang="en-GB">
              <a:latin typeface="Times New Roman" pitchFamily="18" charset="0"/>
              <a:ea typeface="MS PGothic" pitchFamily="34" charset="-128"/>
            </a:endParaRPr>
          </a:p>
        </p:txBody>
      </p:sp>
      <p:sp>
        <p:nvSpPr>
          <p:cNvPr id="77827" name="Rectangle 2"/>
          <p:cNvSpPr>
            <a:spLocks noGrp="1" noRot="1" noChangeAspect="1" noChangeArrowheads="1" noTextEdit="1"/>
          </p:cNvSpPr>
          <p:nvPr>
            <p:ph type="sldImg"/>
          </p:nvPr>
        </p:nvSpPr>
        <p:spPr>
          <a:xfrm>
            <a:off x="992188" y="733425"/>
            <a:ext cx="4886325" cy="3665538"/>
          </a:xfrm>
          <a:ln/>
        </p:spPr>
      </p:sp>
      <p:sp>
        <p:nvSpPr>
          <p:cNvPr id="77828" name="Rectangle 3"/>
          <p:cNvSpPr>
            <a:spLocks noGrp="1" noChangeArrowheads="1"/>
          </p:cNvSpPr>
          <p:nvPr>
            <p:ph type="body" idx="1"/>
          </p:nvPr>
        </p:nvSpPr>
        <p:spPr>
          <a:xfrm>
            <a:off x="686750" y="4643550"/>
            <a:ext cx="5497202" cy="4396836"/>
          </a:xfrm>
          <a:noFill/>
          <a:ln/>
        </p:spPr>
        <p:txBody>
          <a:bodyPr/>
          <a:lstStyle/>
          <a:p>
            <a:pPr defTabSz="914400"/>
            <a:r>
              <a:rPr lang="en-GB">
                <a:latin typeface="Times New Roman" pitchFamily="18" charset="0"/>
              </a:rPr>
              <a:t>The task for providers meeting young people in their consultation can sometimes be rather difficult, as illustrated on this cartoon. </a:t>
            </a:r>
          </a:p>
          <a:p>
            <a:pPr defTabSz="914400"/>
            <a:r>
              <a:rPr lang="en-GB">
                <a:latin typeface="Times New Roman" pitchFamily="18" charset="0"/>
              </a:rPr>
              <a:t>The GP on this picture would probably look less perplexed if he had attended one of the adolescent health training workshops</a:t>
            </a:r>
          </a:p>
          <a:p>
            <a:pPr defTabSz="914400"/>
            <a:r>
              <a:rPr lang="en-GB">
                <a:latin typeface="Times New Roman" pitchFamily="18" charset="0"/>
              </a:rPr>
              <a:t>my colleagues Lena Sanci in Melbourne or Anne Meynard in Geneva are running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3712FA6-4A79-43AE-A251-F16D9F662111}" type="slidenum">
              <a:rPr lang="en-GB" smtClean="0">
                <a:latin typeface="Times New Roman" pitchFamily="18" charset="0"/>
                <a:ea typeface="MS PGothic" pitchFamily="34" charset="-128"/>
              </a:rPr>
              <a:pPr/>
              <a:t>61</a:t>
            </a:fld>
            <a:endParaRPr lang="en-GB">
              <a:latin typeface="Times New Roman" pitchFamily="18" charset="0"/>
              <a:ea typeface="MS PGothic" pitchFamily="34" charset="-128"/>
            </a:endParaRPr>
          </a:p>
        </p:txBody>
      </p:sp>
      <p:sp>
        <p:nvSpPr>
          <p:cNvPr id="78851" name="Rectangle 2"/>
          <p:cNvSpPr>
            <a:spLocks noGrp="1" noRot="1" noChangeAspect="1" noChangeArrowheads="1" noTextEdit="1"/>
          </p:cNvSpPr>
          <p:nvPr>
            <p:ph type="sldImg"/>
          </p:nvPr>
        </p:nvSpPr>
        <p:spPr>
          <a:xfrm>
            <a:off x="1147763" y="847725"/>
            <a:ext cx="4576762" cy="3432175"/>
          </a:xfrm>
          <a:ln cap="flat"/>
        </p:spPr>
      </p:sp>
      <p:sp>
        <p:nvSpPr>
          <p:cNvPr id="78852" name="Rectangle 3"/>
          <p:cNvSpPr>
            <a:spLocks noGrp="1" noChangeArrowheads="1"/>
          </p:cNvSpPr>
          <p:nvPr>
            <p:ph type="body" idx="1"/>
          </p:nvPr>
        </p:nvSpPr>
        <p:spPr>
          <a:xfrm>
            <a:off x="916201" y="4641978"/>
            <a:ext cx="5038299" cy="4396836"/>
          </a:xfrm>
          <a:noFill/>
          <a:ln/>
        </p:spPr>
        <p:txBody>
          <a:bodyPr/>
          <a:lstStyle/>
          <a:p>
            <a:pPr defTabSz="914400"/>
            <a:endParaRPr lang="en-IE">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0AEA0C9-08A5-4A4E-AC99-5433F7581DF8}" type="slidenum">
              <a:rPr lang="pt-PT" smtClean="0">
                <a:latin typeface="Times New Roman" pitchFamily="18" charset="0"/>
                <a:ea typeface="MS PGothic" pitchFamily="34" charset="-128"/>
                <a:cs typeface="Arial" pitchFamily="34" charset="0"/>
              </a:rPr>
              <a:pPr/>
              <a:t>14</a:t>
            </a:fld>
            <a:endParaRPr lang="pt-PT">
              <a:latin typeface="Times New Roman" pitchFamily="18" charset="0"/>
              <a:ea typeface="MS PGothic" pitchFamily="34" charset="-128"/>
              <a:cs typeface="Arial" pitchFamily="34" charset="0"/>
            </a:endParaRPr>
          </a:p>
        </p:txBody>
      </p:sp>
      <p:sp>
        <p:nvSpPr>
          <p:cNvPr id="69635" name="Rectangle 2"/>
          <p:cNvSpPr>
            <a:spLocks noGrp="1" noRot="1" noChangeAspect="1" noChangeArrowheads="1" noTextEdit="1"/>
          </p:cNvSpPr>
          <p:nvPr>
            <p:ph type="sldImg"/>
          </p:nvPr>
        </p:nvSpPr>
        <p:spPr>
          <a:xfrm>
            <a:off x="1000125" y="739775"/>
            <a:ext cx="4870450" cy="3652838"/>
          </a:xfrm>
          <a:ln/>
        </p:spPr>
      </p:sp>
      <p:sp>
        <p:nvSpPr>
          <p:cNvPr id="69636" name="Rectangle 3"/>
          <p:cNvSpPr>
            <a:spLocks noGrp="1" noChangeArrowheads="1"/>
          </p:cNvSpPr>
          <p:nvPr>
            <p:ph type="body" idx="1"/>
          </p:nvPr>
        </p:nvSpPr>
        <p:spPr>
          <a:noFill/>
          <a:ln/>
        </p:spPr>
        <p:txBody>
          <a:bodyPr/>
          <a:lstStyle/>
          <a:p>
            <a:endParaRPr lang="pt-PT">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0432CEF-0895-45C0-9AF9-741F9C9B48CB}" type="slidenum">
              <a:rPr lang="en-GB" smtClean="0">
                <a:latin typeface="Times New Roman" pitchFamily="18" charset="0"/>
                <a:ea typeface="MS PGothic" pitchFamily="34" charset="-128"/>
              </a:rPr>
              <a:pPr/>
              <a:t>62</a:t>
            </a:fld>
            <a:endParaRPr lang="en-GB">
              <a:latin typeface="Times New Roman" pitchFamily="18" charset="0"/>
              <a:ea typeface="MS PGothic" pitchFamily="34" charset="-128"/>
            </a:endParaRPr>
          </a:p>
        </p:txBody>
      </p:sp>
      <p:sp>
        <p:nvSpPr>
          <p:cNvPr id="79875" name="Rectangle 2"/>
          <p:cNvSpPr>
            <a:spLocks noGrp="1" noRot="1" noChangeAspect="1" noChangeArrowheads="1" noTextEdit="1"/>
          </p:cNvSpPr>
          <p:nvPr>
            <p:ph type="sldImg"/>
          </p:nvPr>
        </p:nvSpPr>
        <p:spPr>
          <a:xfrm>
            <a:off x="1147763" y="847725"/>
            <a:ext cx="4576762" cy="3432175"/>
          </a:xfrm>
          <a:ln cap="flat"/>
        </p:spPr>
      </p:sp>
      <p:sp>
        <p:nvSpPr>
          <p:cNvPr id="79876" name="Rectangle 3"/>
          <p:cNvSpPr>
            <a:spLocks noGrp="1" noChangeArrowheads="1"/>
          </p:cNvSpPr>
          <p:nvPr>
            <p:ph type="body" idx="1"/>
          </p:nvPr>
        </p:nvSpPr>
        <p:spPr>
          <a:xfrm>
            <a:off x="916201" y="4641978"/>
            <a:ext cx="5038299" cy="4396836"/>
          </a:xfrm>
          <a:noFill/>
          <a:ln/>
        </p:spPr>
        <p:txBody>
          <a:bodyPr/>
          <a:lstStyle/>
          <a:p>
            <a:pPr defTabSz="914400"/>
            <a:endParaRPr lang="en-IE">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92188" y="728663"/>
            <a:ext cx="4886325" cy="3665537"/>
          </a:xfrm>
          <a:ln/>
        </p:spPr>
      </p:sp>
      <p:sp>
        <p:nvSpPr>
          <p:cNvPr id="64515" name="Rectangle 3"/>
          <p:cNvSpPr>
            <a:spLocks noGrp="1" noChangeArrowheads="1"/>
          </p:cNvSpPr>
          <p:nvPr>
            <p:ph type="body" idx="1"/>
          </p:nvPr>
        </p:nvSpPr>
        <p:spPr>
          <a:xfrm>
            <a:off x="915988" y="4656138"/>
            <a:ext cx="5038725" cy="4422775"/>
          </a:xfrm>
          <a:noFill/>
          <a:ln/>
        </p:spPr>
        <p:txBody>
          <a:bodyPr/>
          <a:lstStyle/>
          <a:p>
            <a:pPr defTabSz="904875"/>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92188" y="728663"/>
            <a:ext cx="4886325" cy="3665537"/>
          </a:xfrm>
          <a:ln/>
        </p:spPr>
      </p:sp>
      <p:sp>
        <p:nvSpPr>
          <p:cNvPr id="64515" name="Rectangle 3"/>
          <p:cNvSpPr>
            <a:spLocks noGrp="1" noChangeArrowheads="1"/>
          </p:cNvSpPr>
          <p:nvPr>
            <p:ph type="body" idx="1"/>
          </p:nvPr>
        </p:nvSpPr>
        <p:spPr>
          <a:xfrm>
            <a:off x="915988" y="4656138"/>
            <a:ext cx="5038725" cy="4422775"/>
          </a:xfrm>
          <a:noFill/>
          <a:ln/>
        </p:spPr>
        <p:txBody>
          <a:bodyPr/>
          <a:lstStyle/>
          <a:p>
            <a:pPr defTabSz="904875"/>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92188" y="728663"/>
            <a:ext cx="4886325" cy="3665537"/>
          </a:xfrm>
          <a:ln/>
        </p:spPr>
      </p:sp>
      <p:sp>
        <p:nvSpPr>
          <p:cNvPr id="64515" name="Rectangle 3"/>
          <p:cNvSpPr>
            <a:spLocks noGrp="1" noChangeArrowheads="1"/>
          </p:cNvSpPr>
          <p:nvPr>
            <p:ph type="body" idx="1"/>
          </p:nvPr>
        </p:nvSpPr>
        <p:spPr>
          <a:xfrm>
            <a:off x="915988" y="4656138"/>
            <a:ext cx="5038725" cy="4422775"/>
          </a:xfrm>
          <a:noFill/>
          <a:ln/>
        </p:spPr>
        <p:txBody>
          <a:bodyPr/>
          <a:lstStyle/>
          <a:p>
            <a:pPr defTabSz="904875"/>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92188" y="728663"/>
            <a:ext cx="4887912" cy="3665537"/>
          </a:xfrm>
          <a:ln/>
        </p:spPr>
      </p:sp>
      <p:sp>
        <p:nvSpPr>
          <p:cNvPr id="67587" name="Rectangle 3"/>
          <p:cNvSpPr>
            <a:spLocks noGrp="1" noChangeArrowheads="1"/>
          </p:cNvSpPr>
          <p:nvPr>
            <p:ph type="body" idx="1"/>
          </p:nvPr>
        </p:nvSpPr>
        <p:spPr>
          <a:xfrm>
            <a:off x="915988" y="4656138"/>
            <a:ext cx="5038725" cy="4421187"/>
          </a:xfrm>
          <a:noFill/>
          <a:ln/>
        </p:spPr>
        <p:txBody>
          <a:bodyPr/>
          <a:lstStyle/>
          <a:p>
            <a:pPr defTabSz="904875"/>
            <a:r>
              <a:rPr lang="en-GB" altLang="en-US"/>
              <a:t>Just as in adults….</a:t>
            </a:r>
          </a:p>
          <a:p>
            <a:pPr defTabSz="904875"/>
            <a:r>
              <a:rPr lang="en-GB" altLang="en-US"/>
              <a:t>Friendship gps within peer gps</a:t>
            </a:r>
          </a:p>
          <a:p>
            <a:pPr defTabSz="904875"/>
            <a:r>
              <a:rPr lang="en-GB" altLang="en-US"/>
              <a:t>More research with peers&gt; friendships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992188" y="728663"/>
            <a:ext cx="4887912" cy="3665537"/>
          </a:xfrm>
          <a:ln/>
        </p:spPr>
      </p:sp>
      <p:sp>
        <p:nvSpPr>
          <p:cNvPr id="69635" name="Rectangle 3"/>
          <p:cNvSpPr>
            <a:spLocks noGrp="1" noChangeArrowheads="1"/>
          </p:cNvSpPr>
          <p:nvPr>
            <p:ph type="body" idx="1"/>
          </p:nvPr>
        </p:nvSpPr>
        <p:spPr>
          <a:xfrm>
            <a:off x="915988" y="4656138"/>
            <a:ext cx="5038725" cy="4421187"/>
          </a:xfrm>
          <a:noFill/>
          <a:ln/>
        </p:spPr>
        <p:txBody>
          <a:bodyPr/>
          <a:lstStyle/>
          <a:p>
            <a:pPr defTabSz="904875"/>
            <a:r>
              <a:rPr lang="en-GB" altLang="en-US"/>
              <a:t>Skills important for social navigationof the relationships they develop in the process of growing up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92188" y="728663"/>
            <a:ext cx="4886325" cy="3665537"/>
          </a:xfrm>
          <a:ln/>
        </p:spPr>
      </p:sp>
      <p:sp>
        <p:nvSpPr>
          <p:cNvPr id="73731" name="Rectangle 3"/>
          <p:cNvSpPr>
            <a:spLocks noGrp="1" noChangeArrowheads="1"/>
          </p:cNvSpPr>
          <p:nvPr>
            <p:ph type="body" idx="1"/>
          </p:nvPr>
        </p:nvSpPr>
        <p:spPr>
          <a:xfrm>
            <a:off x="915988" y="4656138"/>
            <a:ext cx="5038725" cy="4421187"/>
          </a:xfrm>
          <a:noFill/>
          <a:ln/>
        </p:spPr>
        <p:txBody>
          <a:bodyPr/>
          <a:lstStyle/>
          <a:p>
            <a:pPr defTabSz="904875"/>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444947F-DDFF-439A-8ABA-D52375490208}" type="slidenum">
              <a:rPr lang="en-GB" smtClean="0">
                <a:latin typeface="Times New Roman" pitchFamily="18" charset="0"/>
                <a:ea typeface="MS PGothic" pitchFamily="34" charset="-128"/>
              </a:rPr>
              <a:pPr/>
              <a:t>15</a:t>
            </a:fld>
            <a:endParaRPr lang="en-GB">
              <a:latin typeface="Times New Roman" pitchFamily="18" charset="0"/>
              <a:ea typeface="MS PGothic" pitchFamily="34"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686750" y="4643549"/>
            <a:ext cx="5497202" cy="4398407"/>
          </a:xfrm>
          <a:noFill/>
          <a:ln/>
        </p:spPr>
        <p:txBody>
          <a:bodyPr/>
          <a:lstStyle/>
          <a:p>
            <a:endParaRPr lang="fr-FR">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CC90892-70DB-414E-9159-73FEDD1BE324}" type="slidenum">
              <a:rPr lang="en-GB" smtClean="0">
                <a:latin typeface="Times New Roman" pitchFamily="18" charset="0"/>
                <a:ea typeface="MS PGothic" pitchFamily="34" charset="-128"/>
              </a:rPr>
              <a:pPr/>
              <a:t>16</a:t>
            </a:fld>
            <a:endParaRPr lang="en-GB">
              <a:latin typeface="Times New Roman" pitchFamily="18" charset="0"/>
              <a:ea typeface="MS PGothic" pitchFamily="34" charset="-128"/>
            </a:endParaRPr>
          </a:p>
        </p:txBody>
      </p:sp>
      <p:sp>
        <p:nvSpPr>
          <p:cNvPr id="66563" name="Rectangle 2"/>
          <p:cNvSpPr>
            <a:spLocks noGrp="1" noRot="1" noChangeAspect="1" noChangeArrowheads="1" noTextEdit="1"/>
          </p:cNvSpPr>
          <p:nvPr>
            <p:ph type="sldImg"/>
          </p:nvPr>
        </p:nvSpPr>
        <p:spPr>
          <a:xfrm>
            <a:off x="992188" y="733425"/>
            <a:ext cx="4886325" cy="3665538"/>
          </a:xfrm>
          <a:ln/>
        </p:spPr>
      </p:sp>
      <p:sp>
        <p:nvSpPr>
          <p:cNvPr id="66564" name="Rectangle 3"/>
          <p:cNvSpPr>
            <a:spLocks noGrp="1" noChangeArrowheads="1"/>
          </p:cNvSpPr>
          <p:nvPr>
            <p:ph type="body" idx="1"/>
          </p:nvPr>
        </p:nvSpPr>
        <p:spPr>
          <a:xfrm>
            <a:off x="686750" y="4643550"/>
            <a:ext cx="5497202" cy="4396836"/>
          </a:xfrm>
          <a:noFill/>
          <a:ln/>
        </p:spPr>
        <p:txBody>
          <a:bodyPr/>
          <a:lstStyle/>
          <a:p>
            <a:endParaRPr lang="pt-PT">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3AF8073-0192-4C89-A359-86DBAA711440}" type="slidenum">
              <a:rPr lang="fr-FR" smtClean="0"/>
              <a:pPr/>
              <a:t>18</a:t>
            </a:fld>
            <a:endParaRPr lang="fr-FR"/>
          </a:p>
        </p:txBody>
      </p:sp>
      <p:sp>
        <p:nvSpPr>
          <p:cNvPr id="28675" name="Rectangle 2"/>
          <p:cNvSpPr>
            <a:spLocks noGrp="1" noRot="1" noChangeAspect="1" noChangeArrowheads="1" noTextEdit="1"/>
          </p:cNvSpPr>
          <p:nvPr>
            <p:ph type="sldImg"/>
          </p:nvPr>
        </p:nvSpPr>
        <p:spPr>
          <a:xfrm>
            <a:off x="1158875" y="858838"/>
            <a:ext cx="4552950" cy="3414712"/>
          </a:xfrm>
          <a:ln cap="flat"/>
        </p:spPr>
      </p:sp>
      <p:sp>
        <p:nvSpPr>
          <p:cNvPr id="28676" name="Rectangle 3"/>
          <p:cNvSpPr>
            <a:spLocks noGrp="1" noChangeArrowheads="1"/>
          </p:cNvSpPr>
          <p:nvPr>
            <p:ph type="body" idx="1"/>
          </p:nvPr>
        </p:nvSpPr>
        <p:spPr>
          <a:noFill/>
          <a:ln/>
        </p:spPr>
        <p:txBody>
          <a:bodyPr lIns="94103" tIns="46225" rIns="94103" bIns="46225"/>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B252EAED-06A2-454A-AAEF-49C18F34C464}" type="slidenum">
              <a:rPr lang="en-US" smtClean="0"/>
              <a:pPr/>
              <a:t>20</a:t>
            </a:fld>
            <a:endParaRPr lang="en-US"/>
          </a:p>
        </p:txBody>
      </p:sp>
      <p:sp>
        <p:nvSpPr>
          <p:cNvPr id="29699" name="Rectangle 2"/>
          <p:cNvSpPr>
            <a:spLocks noGrp="1" noChangeArrowheads="1"/>
          </p:cNvSpPr>
          <p:nvPr>
            <p:ph type="body" idx="1"/>
          </p:nvPr>
        </p:nvSpPr>
        <p:spPr>
          <a:noFill/>
          <a:ln/>
        </p:spPr>
        <p:txBody>
          <a:bodyPr/>
          <a:lstStyle/>
          <a:p>
            <a:pPr eaLnBrk="1" hangingPunct="1"/>
            <a:r>
              <a:rPr lang="en-US" sz="1500"/>
              <a:t>Les deux autres phénomènes ont une incidence plus nette sur la santé et le développement des adolescents. </a:t>
            </a:r>
          </a:p>
          <a:p>
            <a:pPr eaLnBrk="1" hangingPunct="1"/>
            <a:endParaRPr lang="en-US" sz="1500"/>
          </a:p>
          <a:p>
            <a:pPr eaLnBrk="1" hangingPunct="1"/>
            <a:r>
              <a:rPr lang="en-US" sz="1500"/>
              <a:t>- d'une part, et la diapositive suivante l'illustre, l'âge auquel les premiers signes de puberté apparaissent (début de pilosité pubienne, apparition d'un petit bourgeon mammaire)</a:t>
            </a:r>
          </a:p>
          <a:p>
            <a:pPr eaLnBrk="1" hangingPunct="1"/>
            <a:r>
              <a:rPr lang="en-US" sz="1500"/>
              <a:t>Chez le garçon, l'âge du début de la puberté peut être de 9,10,11,12,13 ou 14 ans.</a:t>
            </a:r>
          </a:p>
          <a:p>
            <a:pPr eaLnBrk="1" hangingPunct="1"/>
            <a:r>
              <a:rPr lang="en-US" sz="1500"/>
              <a:t>Chez la fille, l'âge pubertaire est décalé d'une année, les filles pouvant commencer leur puberté entre 8 et 13 ans</a:t>
            </a:r>
          </a:p>
        </p:txBody>
      </p:sp>
      <p:sp>
        <p:nvSpPr>
          <p:cNvPr id="29700" name="Rectangle 3"/>
          <p:cNvSpPr>
            <a:spLocks noGrp="1" noRot="1" noChangeAspect="1" noChangeArrowheads="1" noTextEdit="1"/>
          </p:cNvSpPr>
          <p:nvPr>
            <p:ph type="sldImg"/>
          </p:nvPr>
        </p:nvSpPr>
        <p:spPr>
          <a:xfrm>
            <a:off x="1147763" y="847725"/>
            <a:ext cx="4573587" cy="3432175"/>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4E9CD37-52E8-4094-8749-62C38DFE8976}" type="slidenum">
              <a:rPr lang="en-GB" smtClean="0">
                <a:latin typeface="Times New Roman" pitchFamily="18" charset="0"/>
                <a:ea typeface="MS PGothic" pitchFamily="34" charset="-128"/>
              </a:rPr>
              <a:pPr/>
              <a:t>21</a:t>
            </a:fld>
            <a:endParaRPr lang="en-GB">
              <a:latin typeface="Times New Roman" pitchFamily="18" charset="0"/>
              <a:ea typeface="MS PGothic" pitchFamily="34"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6750" y="4643549"/>
            <a:ext cx="5497202" cy="4398407"/>
          </a:xfrm>
          <a:noFill/>
          <a:ln/>
        </p:spPr>
        <p:txBody>
          <a:bodyPr/>
          <a:lstStyle/>
          <a:p>
            <a:endParaRPr lang="en-IE">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273500C-1DE4-447E-8181-7EB7845DEECD}" type="slidenum">
              <a:rPr lang="en-GB" smtClean="0">
                <a:latin typeface="Times New Roman" pitchFamily="18" charset="0"/>
                <a:ea typeface="MS PGothic" pitchFamily="34" charset="-128"/>
              </a:rPr>
              <a:pPr/>
              <a:t>22</a:t>
            </a:fld>
            <a:endParaRPr lang="en-GB">
              <a:latin typeface="Times New Roman" pitchFamily="18" charset="0"/>
              <a:ea typeface="MS PGothic" pitchFamily="34" charset="-128"/>
            </a:endParaRPr>
          </a:p>
        </p:txBody>
      </p:sp>
      <p:sp>
        <p:nvSpPr>
          <p:cNvPr id="70659" name="Rectangle 2"/>
          <p:cNvSpPr>
            <a:spLocks noGrp="1" noRot="1" noChangeAspect="1" noChangeArrowheads="1" noTextEdit="1"/>
          </p:cNvSpPr>
          <p:nvPr>
            <p:ph type="sldImg"/>
          </p:nvPr>
        </p:nvSpPr>
        <p:spPr>
          <a:xfrm>
            <a:off x="1001713" y="739775"/>
            <a:ext cx="4867275" cy="3651250"/>
          </a:xfrm>
          <a:ln/>
        </p:spPr>
      </p:sp>
      <p:sp>
        <p:nvSpPr>
          <p:cNvPr id="70660" name="Rectangle 3"/>
          <p:cNvSpPr>
            <a:spLocks noGrp="1" noChangeArrowheads="1"/>
          </p:cNvSpPr>
          <p:nvPr>
            <p:ph type="body" idx="1"/>
          </p:nvPr>
        </p:nvSpPr>
        <p:spPr>
          <a:noFill/>
          <a:ln/>
        </p:spPr>
        <p:txBody>
          <a:bodyPr/>
          <a:lstStyle/>
          <a:p>
            <a:r>
              <a:rPr lang="pt-PT">
                <a:latin typeface="Times New Roman" pitchFamily="18" charset="0"/>
              </a:rPr>
              <a:t>On this slide you can see the % of body fat according to Tanner stages.</a:t>
            </a:r>
          </a:p>
          <a:p>
            <a:r>
              <a:rPr lang="pt-PT">
                <a:latin typeface="Times New Roman" pitchFamily="18" charset="0"/>
              </a:rPr>
              <a:t>Both females and males start puberty with a similar % of body fat, but while females increase that % as you can see, and go out from puberty with more body fat than what they had at Tanner stage 1, with males it’s the opposite: their body fat decreases.</a:t>
            </a:r>
            <a:endParaRPr lang="en-GB">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38117F1-47BE-4B08-8F33-246E1B77BFA5}" type="slidenum">
              <a:rPr lang="en-GB" smtClean="0">
                <a:latin typeface="Times New Roman" pitchFamily="18" charset="0"/>
                <a:ea typeface="MS PGothic" pitchFamily="34" charset="-128"/>
              </a:rPr>
              <a:pPr/>
              <a:t>23</a:t>
            </a:fld>
            <a:endParaRPr lang="en-GB">
              <a:latin typeface="Times New Roman" pitchFamily="18" charset="0"/>
              <a:ea typeface="MS PGothic" pitchFamily="34" charset="-128"/>
            </a:endParaRPr>
          </a:p>
        </p:txBody>
      </p:sp>
      <p:sp>
        <p:nvSpPr>
          <p:cNvPr id="71683" name="Rectangle 2"/>
          <p:cNvSpPr>
            <a:spLocks noGrp="1" noRot="1" noChangeAspect="1" noChangeArrowheads="1" noTextEdit="1"/>
          </p:cNvSpPr>
          <p:nvPr>
            <p:ph type="sldImg"/>
          </p:nvPr>
        </p:nvSpPr>
        <p:spPr>
          <a:xfrm>
            <a:off x="1001713" y="739775"/>
            <a:ext cx="4867275" cy="3651250"/>
          </a:xfrm>
          <a:ln/>
        </p:spPr>
      </p:sp>
      <p:sp>
        <p:nvSpPr>
          <p:cNvPr id="7168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4400" y="1138097"/>
            <a:ext cx="7772400" cy="1805693"/>
          </a:xfrm>
        </p:spPr>
        <p:txBody>
          <a:bodyPr anchor="t"/>
          <a:lstStyle>
            <a:lvl1pPr algn="l">
              <a:defRPr>
                <a:latin typeface="Corbel"/>
                <a:cs typeface="Corbel"/>
              </a:defRPr>
            </a:lvl1pPr>
          </a:lstStyle>
          <a:p>
            <a:r>
              <a:rPr lang="fr-CH" dirty="0" smtClean="0"/>
              <a:t>Title of module</a:t>
            </a:r>
            <a:endParaRPr lang="fr-FR" dirty="0"/>
          </a:p>
        </p:txBody>
      </p:sp>
      <p:sp>
        <p:nvSpPr>
          <p:cNvPr id="3" name="Sous-titre 2"/>
          <p:cNvSpPr>
            <a:spLocks noGrp="1"/>
          </p:cNvSpPr>
          <p:nvPr>
            <p:ph type="subTitle" idx="1" hasCustomPrompt="1"/>
          </p:nvPr>
        </p:nvSpPr>
        <p:spPr>
          <a:xfrm>
            <a:off x="914400" y="532017"/>
            <a:ext cx="3448287" cy="447344"/>
          </a:xfrm>
          <a:prstGeom prst="rect">
            <a:avLst/>
          </a:prstGeom>
        </p:spPr>
        <p:txBody>
          <a:bodyPr>
            <a:normAutofit/>
          </a:bodyPr>
          <a:lstStyle>
            <a:lvl1pPr marL="0" indent="0" algn="l">
              <a:buNone/>
              <a:defRPr sz="2000" b="1" baseline="0">
                <a:solidFill>
                  <a:schemeClr val="tx1">
                    <a:tint val="7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 </a:t>
            </a:r>
            <a:r>
              <a:rPr lang="fr-FR" dirty="0" err="1" smtClean="0"/>
              <a:t>Number</a:t>
            </a:r>
            <a:r>
              <a:rPr lang="fr-FR" dirty="0" smtClean="0"/>
              <a:t> » of module</a:t>
            </a:r>
            <a:endParaRPr lang="fr-FR" dirty="0"/>
          </a:p>
        </p:txBody>
      </p:sp>
      <p:sp>
        <p:nvSpPr>
          <p:cNvPr id="8" name="Rectangle 7"/>
          <p:cNvSpPr/>
          <p:nvPr userDrawn="1"/>
        </p:nvSpPr>
        <p:spPr>
          <a:xfrm>
            <a:off x="457200" y="606073"/>
            <a:ext cx="235502" cy="558452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0" name="Object 7"/>
          <p:cNvGraphicFramePr>
            <a:graphicFrameLocks/>
          </p:cNvGraphicFramePr>
          <p:nvPr userDrawn="1">
            <p:extLst/>
          </p:nvPr>
        </p:nvGraphicFramePr>
        <p:xfrm>
          <a:off x="822581" y="4401243"/>
          <a:ext cx="5197219" cy="1717208"/>
        </p:xfrm>
        <a:graphic>
          <a:graphicData uri="http://schemas.openxmlformats.org/presentationml/2006/ole">
            <p:oleObj spid="_x0000_s50193" name="Document" r:id="rId3" imgW="2706629" imgH="860412" progId="Word.Document.8">
              <p:embed/>
            </p:oleObj>
          </a:graphicData>
        </a:graphic>
      </p:graphicFrame>
      <p:sp>
        <p:nvSpPr>
          <p:cNvPr id="16" name="Espace réservé du texte 15"/>
          <p:cNvSpPr>
            <a:spLocks noGrp="1"/>
          </p:cNvSpPr>
          <p:nvPr>
            <p:ph type="body" sz="quarter" idx="13" hasCustomPrompt="1"/>
          </p:nvPr>
        </p:nvSpPr>
        <p:spPr>
          <a:xfrm>
            <a:off x="5887949" y="5858735"/>
            <a:ext cx="2798851" cy="346135"/>
          </a:xfrm>
          <a:prstGeom prst="rect">
            <a:avLst/>
          </a:prstGeom>
        </p:spPr>
        <p:txBody>
          <a:bodyPr>
            <a:noAutofit/>
          </a:bodyPr>
          <a:lstStyle>
            <a:lvl1pPr marL="0" indent="0" algn="r">
              <a:buNone/>
              <a:defRPr sz="1600" i="1" baseline="0">
                <a:solidFill>
                  <a:schemeClr val="bg1">
                    <a:lumMod val="50000"/>
                  </a:schemeClr>
                </a:solidFill>
                <a:latin typeface="Corbel"/>
                <a:cs typeface="Corbel"/>
              </a:defRPr>
            </a:lvl1pPr>
          </a:lstStyle>
          <a:p>
            <a:pPr lvl="0"/>
            <a:r>
              <a:rPr lang="fr-FR" sz="1800" i="1" dirty="0" err="1" smtClean="0">
                <a:latin typeface="Arial"/>
                <a:cs typeface="Arial"/>
              </a:rPr>
              <a:t>Updated</a:t>
            </a:r>
            <a:endParaRPr lang="fr-FR" dirty="0"/>
          </a:p>
        </p:txBody>
      </p:sp>
      <p:cxnSp>
        <p:nvCxnSpPr>
          <p:cNvPr id="20" name="Connecteur droit 19"/>
          <p:cNvCxnSpPr/>
          <p:nvPr userDrawn="1"/>
        </p:nvCxnSpPr>
        <p:spPr>
          <a:xfrm>
            <a:off x="914400" y="1022651"/>
            <a:ext cx="77724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628650" y="6356350"/>
            <a:ext cx="2057400" cy="365125"/>
          </a:xfrm>
          <a:prstGeom prst="rect">
            <a:avLst/>
          </a:prstGeom>
        </p:spPr>
        <p:txBody>
          <a:bodyPr/>
          <a:lstStyle/>
          <a:p>
            <a:fld id="{5A267D45-F0FA-5449-9E1C-807412C836D3}" type="datetimeFigureOut">
              <a:rPr lang="fr-FR" smtClean="0"/>
              <a:pPr/>
              <a:t>10/08/2017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7A33013-0E21-6C4D-89AB-0B2F2FCAB211}" type="slidenum">
              <a:rPr lang="fr-FR" smtClean="0"/>
              <a:pPr/>
              <a:t>‹N°›</a:t>
            </a:fld>
            <a:endParaRPr lang="fr-FR"/>
          </a:p>
        </p:txBody>
      </p:sp>
    </p:spTree>
    <p:extLst>
      <p:ext uri="{BB962C8B-B14F-4D97-AF65-F5344CB8AC3E}">
        <p14:creationId xmlns:p14="http://schemas.microsoft.com/office/powerpoint/2010/main" xmlns="" val="118583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628650" y="6356350"/>
            <a:ext cx="2057400" cy="365125"/>
          </a:xfrm>
          <a:prstGeom prst="rect">
            <a:avLst/>
          </a:prstGeom>
        </p:spPr>
        <p:txBody>
          <a:bodyPr/>
          <a:lstStyle/>
          <a:p>
            <a:fld id="{5A267D45-F0FA-5449-9E1C-807412C836D3}" type="datetimeFigureOut">
              <a:rPr lang="fr-FR" smtClean="0"/>
              <a:pPr/>
              <a:t>10/08/2017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7A33013-0E21-6C4D-89AB-0B2F2FCAB211}" type="slidenum">
              <a:rPr lang="fr-FR" smtClean="0"/>
              <a:pPr/>
              <a:t>‹N°›</a:t>
            </a:fld>
            <a:endParaRPr lang="fr-FR"/>
          </a:p>
        </p:txBody>
      </p:sp>
    </p:spTree>
    <p:extLst>
      <p:ext uri="{BB962C8B-B14F-4D97-AF65-F5344CB8AC3E}">
        <p14:creationId xmlns:p14="http://schemas.microsoft.com/office/powerpoint/2010/main" xmlns="" val="176061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1371600"/>
          </a:xfrm>
        </p:spPr>
        <p:txBody>
          <a:bodyPr/>
          <a:lstStyle/>
          <a:p>
            <a:r>
              <a:rPr lang="fr-FR"/>
              <a:t>Cliquez pour modifier le style du titre</a:t>
            </a:r>
            <a:endParaRPr lang="fr-CH"/>
          </a:p>
        </p:txBody>
      </p:sp>
      <p:sp>
        <p:nvSpPr>
          <p:cNvPr id="3" name="Espace réservé du texte 2"/>
          <p:cNvSpPr>
            <a:spLocks noGrp="1"/>
          </p:cNvSpPr>
          <p:nvPr>
            <p:ph type="body" sz="half" idx="1"/>
          </p:nvPr>
        </p:nvSpPr>
        <p:spPr>
          <a:xfrm>
            <a:off x="228600" y="1828800"/>
            <a:ext cx="4267200" cy="4876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828800"/>
            <a:ext cx="4267200" cy="487680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noChangeArrowheads="1"/>
          </p:cNvSpPr>
          <p:nvPr>
            <p:ph type="dt" sz="half" idx="10"/>
          </p:nvPr>
        </p:nvSpPr>
        <p:spPr>
          <a:xfrm>
            <a:off x="628650" y="6356350"/>
            <a:ext cx="2057400" cy="365125"/>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E1C7EB42-5725-4BFC-AA9D-08A57D071A42}" type="slidenum">
              <a:rPr lang="en-GB"/>
              <a:pPr>
                <a:defRPr/>
              </a:pPr>
              <a:t>‹N°›</a:t>
            </a:fld>
            <a:endParaRPr lang="en-GB"/>
          </a:p>
        </p:txBody>
      </p:sp>
    </p:spTree>
    <p:extLst>
      <p:ext uri="{BB962C8B-B14F-4D97-AF65-F5344CB8AC3E}">
        <p14:creationId xmlns:p14="http://schemas.microsoft.com/office/powerpoint/2010/main" xmlns="" val="54580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5167"/>
            <a:ext cx="8060267" cy="1143000"/>
          </a:xfrm>
        </p:spPr>
        <p:txBody>
          <a:bodyPr/>
          <a:lstStyle>
            <a:lvl1pPr algn="r">
              <a:defRPr>
                <a:latin typeface="Corbel"/>
                <a:cs typeface="Corbel"/>
              </a:defRPr>
            </a:lvl1pPr>
          </a:lstStyle>
          <a:p>
            <a:r>
              <a:rPr lang="fr-FR" smtClean="0"/>
              <a:t>Cliquez et modifiez le titre</a:t>
            </a:r>
            <a:endParaRPr lang="fr-FR" dirty="0"/>
          </a:p>
        </p:txBody>
      </p:sp>
      <p:sp>
        <p:nvSpPr>
          <p:cNvPr id="3" name="Espace réservé du contenu 2"/>
          <p:cNvSpPr>
            <a:spLocks noGrp="1"/>
          </p:cNvSpPr>
          <p:nvPr>
            <p:ph idx="1"/>
          </p:nvPr>
        </p:nvSpPr>
        <p:spPr>
          <a:xfrm>
            <a:off x="457200" y="1600201"/>
            <a:ext cx="8229600" cy="4525433"/>
          </a:xfrm>
          <a:prstGeom prst="rect">
            <a:avLst/>
          </a:prstGeom>
        </p:spPr>
        <p:txBody>
          <a:bodyPr/>
          <a:lstStyle>
            <a:lvl1pPr marL="342900" indent="-342900">
              <a:buClr>
                <a:schemeClr val="accent1">
                  <a:lumMod val="60000"/>
                  <a:lumOff val="40000"/>
                </a:schemeClr>
              </a:buClr>
              <a:buFont typeface="Wingdings" charset="2"/>
              <a:buChar char=""/>
              <a:defRPr>
                <a:latin typeface="Corbel"/>
                <a:cs typeface="Corbel"/>
              </a:defRPr>
            </a:lvl1pPr>
            <a:lvl2pPr>
              <a:defRPr>
                <a:solidFill>
                  <a:schemeClr val="tx1">
                    <a:lumMod val="65000"/>
                    <a:lumOff val="35000"/>
                  </a:schemeClr>
                </a:solidFill>
                <a:latin typeface="Corbel"/>
                <a:cs typeface="Corbel"/>
              </a:defRPr>
            </a:lvl2pPr>
            <a:lvl3pPr>
              <a:defRPr i="1">
                <a:latin typeface="Corbel"/>
                <a:cs typeface="Corbel"/>
              </a:defRPr>
            </a:lvl3pPr>
            <a:lvl4pPr>
              <a:defRPr>
                <a:solidFill>
                  <a:srgbClr val="595959"/>
                </a:solidFill>
                <a:latin typeface="Corbel"/>
                <a:cs typeface="Corbel"/>
              </a:defRPr>
            </a:lvl4pPr>
            <a:lvl5pPr marL="2057400" indent="-228600">
              <a:buFont typeface="Wingdings" charset="2"/>
              <a:buChar char="Ø"/>
              <a:defRPr i="1">
                <a:latin typeface="Corbel"/>
                <a:cs typeface="Corbe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‹N°›</a:t>
            </a:fld>
            <a:endParaRPr lang="fr-FR" dirty="0"/>
          </a:p>
        </p:txBody>
      </p:sp>
      <p:sp>
        <p:nvSpPr>
          <p:cNvPr id="7" name="Rectangle 6"/>
          <p:cNvSpPr/>
          <p:nvPr userDrawn="1"/>
        </p:nvSpPr>
        <p:spPr>
          <a:xfrm>
            <a:off x="8700246" y="275167"/>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8" name="Object 7"/>
          <p:cNvGraphicFramePr>
            <a:graphicFrameLocks/>
          </p:cNvGraphicFramePr>
          <p:nvPr userDrawn="1">
            <p:extLst/>
          </p:nvPr>
        </p:nvGraphicFramePr>
        <p:xfrm>
          <a:off x="447371" y="6327654"/>
          <a:ext cx="1428693" cy="495890"/>
        </p:xfrm>
        <a:graphic>
          <a:graphicData uri="http://schemas.openxmlformats.org/presentationml/2006/ole">
            <p:oleObj spid="_x0000_s51217" name="Document" r:id="rId3" imgW="2706629" imgH="860412" progId="Word.Document.8">
              <p:embed/>
            </p:oleObj>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white pag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smtClean="0"/>
              <a:t>Title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‹N°›</a:t>
            </a:fld>
            <a:endParaRPr lang="fr-FR" dirty="0"/>
          </a:p>
        </p:txBody>
      </p:sp>
      <p:graphicFrame>
        <p:nvGraphicFramePr>
          <p:cNvPr id="8" name="Object 7"/>
          <p:cNvGraphicFramePr>
            <a:graphicFrameLocks/>
          </p:cNvGraphicFramePr>
          <p:nvPr userDrawn="1">
            <p:extLst/>
          </p:nvPr>
        </p:nvGraphicFramePr>
        <p:xfrm>
          <a:off x="447371" y="6327654"/>
          <a:ext cx="1428693" cy="495890"/>
        </p:xfrm>
        <a:graphic>
          <a:graphicData uri="http://schemas.openxmlformats.org/presentationml/2006/ole">
            <p:oleObj spid="_x0000_s52241" name="Document" r:id="rId3" imgW="2706629" imgH="860412" progId="Word.Document.8">
              <p:embed/>
            </p:oleObj>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itre 1"/>
          <p:cNvSpPr>
            <a:spLocks noGrp="1"/>
          </p:cNvSpPr>
          <p:nvPr>
            <p:ph type="title"/>
          </p:nvPr>
        </p:nvSpPr>
        <p:spPr>
          <a:xfrm>
            <a:off x="457200" y="275167"/>
            <a:ext cx="8060267" cy="1143000"/>
          </a:xfrm>
        </p:spPr>
        <p:txBody>
          <a:bodyPr/>
          <a:lstStyle>
            <a:lvl1pPr algn="r">
              <a:defRPr>
                <a:latin typeface="Corbel"/>
                <a:cs typeface="Corbel"/>
              </a:defRPr>
            </a:lvl1pPr>
          </a:lstStyle>
          <a:p>
            <a:r>
              <a:rPr lang="fr-FR" smtClean="0"/>
              <a:t>Cliquez et modifiez le titre</a:t>
            </a:r>
            <a:endParaRPr lang="fr-FR" dirty="0"/>
          </a:p>
        </p:txBody>
      </p:sp>
      <p:sp>
        <p:nvSpPr>
          <p:cNvPr id="11" name="Rectangle 10"/>
          <p:cNvSpPr/>
          <p:nvPr userDrawn="1"/>
        </p:nvSpPr>
        <p:spPr>
          <a:xfrm>
            <a:off x="8700246" y="275167"/>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pag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‹N°›</a:t>
            </a:fld>
            <a:endParaRPr lang="fr-FR" dirty="0"/>
          </a:p>
        </p:txBody>
      </p:sp>
      <p:graphicFrame>
        <p:nvGraphicFramePr>
          <p:cNvPr id="8" name="Object 7"/>
          <p:cNvGraphicFramePr>
            <a:graphicFrameLocks/>
          </p:cNvGraphicFramePr>
          <p:nvPr userDrawn="1">
            <p:extLst/>
          </p:nvPr>
        </p:nvGraphicFramePr>
        <p:xfrm>
          <a:off x="447371" y="6327654"/>
          <a:ext cx="1428693" cy="495890"/>
        </p:xfrm>
        <a:graphic>
          <a:graphicData uri="http://schemas.openxmlformats.org/presentationml/2006/ole">
            <p:oleObj spid="_x0000_s53265" name="Document" r:id="rId3" imgW="2706629" imgH="860412" progId="Word.Document.8">
              <p:embed/>
            </p:oleObj>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05169"/>
            <a:ext cx="8229600" cy="1143000"/>
          </a:xfrm>
        </p:spPr>
        <p:txBody>
          <a:bodyPr/>
          <a:lstStyle>
            <a:lvl1pPr algn="ctr">
              <a:defRPr/>
            </a:lvl1pPr>
          </a:lstStyle>
          <a:p>
            <a:r>
              <a:rPr lang="fr-CH" dirty="0" smtClean="0"/>
              <a:t>Insert subtitle</a:t>
            </a:r>
            <a:endParaRPr lang="fr-FR" dirty="0"/>
          </a:p>
        </p:txBody>
      </p:sp>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‹N°›</a:t>
            </a:fld>
            <a:endParaRPr lang="fr-FR" dirty="0"/>
          </a:p>
        </p:txBody>
      </p:sp>
      <p:sp>
        <p:nvSpPr>
          <p:cNvPr id="7" name="Rectangle 6"/>
          <p:cNvSpPr/>
          <p:nvPr userDrawn="1"/>
        </p:nvSpPr>
        <p:spPr>
          <a:xfrm>
            <a:off x="217283" y="2705169"/>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8" name="Object 7"/>
          <p:cNvGraphicFramePr>
            <a:graphicFrameLocks/>
          </p:cNvGraphicFramePr>
          <p:nvPr userDrawn="1">
            <p:extLst/>
          </p:nvPr>
        </p:nvGraphicFramePr>
        <p:xfrm>
          <a:off x="447371" y="6327654"/>
          <a:ext cx="1428693" cy="495890"/>
        </p:xfrm>
        <a:graphic>
          <a:graphicData uri="http://schemas.openxmlformats.org/presentationml/2006/ole">
            <p:oleObj spid="_x0000_s54289" name="Document" r:id="rId3" imgW="2706629" imgH="860412" progId="Word.Document.8">
              <p:embed/>
            </p:oleObj>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6305043" y="2597453"/>
            <a:ext cx="2381757" cy="10771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28650" y="1825625"/>
            <a:ext cx="3867150" cy="43513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28650" y="6356350"/>
            <a:ext cx="2057400" cy="365125"/>
          </a:xfrm>
          <a:prstGeom prst="rect">
            <a:avLst/>
          </a:prstGeom>
        </p:spPr>
        <p:txBody>
          <a:bodyPr/>
          <a:lstStyle/>
          <a:p>
            <a:fld id="{5A267D45-F0FA-5449-9E1C-807412C836D3}" type="datetimeFigureOut">
              <a:rPr lang="fr-FR" smtClean="0"/>
              <a:pPr/>
              <a:t>10/08/2017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7A33013-0E21-6C4D-89AB-0B2F2FCAB211}" type="slidenum">
              <a:rPr lang="fr-FR" smtClean="0"/>
              <a:pPr/>
              <a:t>‹N°›</a:t>
            </a:fld>
            <a:endParaRPr lang="fr-FR"/>
          </a:p>
        </p:txBody>
      </p:sp>
    </p:spTree>
    <p:extLst>
      <p:ext uri="{BB962C8B-B14F-4D97-AF65-F5344CB8AC3E}">
        <p14:creationId xmlns:p14="http://schemas.microsoft.com/office/powerpoint/2010/main" xmlns="" val="65203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228600" y="1828800"/>
            <a:ext cx="42672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828800"/>
            <a:ext cx="4267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343400"/>
            <a:ext cx="4267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628650" y="6356350"/>
            <a:ext cx="2057400" cy="365125"/>
          </a:xfrm>
          <a:prstGeom prst="rect">
            <a:avLst/>
          </a:prstGeom>
          <a:ln/>
        </p:spPr>
        <p:txBody>
          <a:bodyPr/>
          <a:lstStyle>
            <a:lvl1pPr>
              <a:defRPr/>
            </a:lvl1pPr>
          </a:lstStyle>
          <a:p>
            <a:pPr>
              <a:defRPr/>
            </a:pPr>
            <a:fld id="{4E27088E-D84D-4C60-854E-098AF7A64E8A}" type="datetime1">
              <a:rPr lang="en-US" altLang="en-US"/>
              <a:pPr>
                <a:defRPr/>
              </a:pPr>
              <a:t>8/10/2017</a:t>
            </a:fld>
            <a:endParaRPr lang="en-GB" altLang="en-US"/>
          </a:p>
        </p:txBody>
      </p:sp>
      <p:sp>
        <p:nvSpPr>
          <p:cNvPr id="7" name="Rectangle 6"/>
          <p:cNvSpPr>
            <a:spLocks noGrp="1" noChangeArrowheads="1"/>
          </p:cNvSpPr>
          <p:nvPr>
            <p:ph type="sldNum" sz="quarter" idx="11"/>
          </p:nvPr>
        </p:nvSpPr>
        <p:spPr>
          <a:ln/>
        </p:spPr>
        <p:txBody>
          <a:bodyPr/>
          <a:lstStyle>
            <a:lvl1pPr>
              <a:defRPr/>
            </a:lvl1pPr>
          </a:lstStyle>
          <a:p>
            <a:pPr>
              <a:defRPr/>
            </a:pPr>
            <a:fld id="{BFB6D965-B899-4D9F-8209-1A968B3F6932}" type="slidenum">
              <a:rPr lang="en-GB" altLang="en-US"/>
              <a:pPr>
                <a:defRPr/>
              </a:pPr>
              <a:t>‹N°›</a:t>
            </a:fld>
            <a:endParaRPr lang="en-GB" altLang="en-US"/>
          </a:p>
        </p:txBody>
      </p:sp>
    </p:spTree>
    <p:extLst>
      <p:ext uri="{BB962C8B-B14F-4D97-AF65-F5344CB8AC3E}">
        <p14:creationId xmlns:p14="http://schemas.microsoft.com/office/powerpoint/2010/main" xmlns="" val="7865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28650" y="6356350"/>
            <a:ext cx="2057400" cy="365125"/>
          </a:xfrm>
          <a:prstGeom prst="rect">
            <a:avLst/>
          </a:prstGeom>
        </p:spPr>
        <p:txBody>
          <a:bodyPr/>
          <a:lstStyle/>
          <a:p>
            <a:fld id="{5A267D45-F0FA-5449-9E1C-807412C836D3}" type="datetimeFigureOut">
              <a:rPr lang="fr-FR" smtClean="0"/>
              <a:pPr/>
              <a:t>10/08/2017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7A33013-0E21-6C4D-89AB-0B2F2FCAB211}" type="slidenum">
              <a:rPr lang="fr-FR" smtClean="0"/>
              <a:pPr/>
              <a:t>‹N°›</a:t>
            </a:fld>
            <a:endParaRPr lang="fr-FR"/>
          </a:p>
        </p:txBody>
      </p:sp>
    </p:spTree>
    <p:extLst>
      <p:ext uri="{BB962C8B-B14F-4D97-AF65-F5344CB8AC3E}">
        <p14:creationId xmlns:p14="http://schemas.microsoft.com/office/powerpoint/2010/main" xmlns="" val="126019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28600"/>
            <a:ext cx="8686800" cy="6477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xfrm>
            <a:off x="628650" y="6356350"/>
            <a:ext cx="2057400" cy="365125"/>
          </a:xfrm>
          <a:prstGeom prst="rect">
            <a:avLst/>
          </a:prstGeom>
          <a:ln/>
        </p:spPr>
        <p:txBody>
          <a:bodyPr/>
          <a:lstStyle>
            <a:lvl1pPr>
              <a:defRPr/>
            </a:lvl1pPr>
          </a:lstStyle>
          <a:p>
            <a:pPr>
              <a:defRPr/>
            </a:pPr>
            <a:fld id="{66858127-F577-4E49-B434-AA27734276FE}" type="datetime1">
              <a:rPr lang="en-US" altLang="en-US"/>
              <a:pPr>
                <a:defRPr/>
              </a:pPr>
              <a:t>8/10/2017</a:t>
            </a:fld>
            <a:endParaRPr lang="en-GB" altLang="en-US"/>
          </a:p>
        </p:txBody>
      </p:sp>
      <p:sp>
        <p:nvSpPr>
          <p:cNvPr id="4" name="Rectangle 6"/>
          <p:cNvSpPr>
            <a:spLocks noGrp="1" noChangeArrowheads="1"/>
          </p:cNvSpPr>
          <p:nvPr>
            <p:ph type="sldNum" sz="quarter" idx="11"/>
          </p:nvPr>
        </p:nvSpPr>
        <p:spPr>
          <a:ln/>
        </p:spPr>
        <p:txBody>
          <a:bodyPr/>
          <a:lstStyle>
            <a:lvl1pPr>
              <a:defRPr/>
            </a:lvl1pPr>
          </a:lstStyle>
          <a:p>
            <a:pPr>
              <a:defRPr/>
            </a:pPr>
            <a:fld id="{28FCC495-74C2-4E6B-BD0A-3A8D98F26901}" type="slidenum">
              <a:rPr lang="en-GB" altLang="en-US"/>
              <a:pPr>
                <a:defRPr/>
              </a:pPr>
              <a:t>‹N°›</a:t>
            </a:fld>
            <a:endParaRPr lang="en-GB" altLang="en-US"/>
          </a:p>
        </p:txBody>
      </p:sp>
    </p:spTree>
    <p:extLst>
      <p:ext uri="{BB962C8B-B14F-4D97-AF65-F5344CB8AC3E}">
        <p14:creationId xmlns:p14="http://schemas.microsoft.com/office/powerpoint/2010/main" xmlns="" val="157410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fr-CH" dirty="0" smtClean="0"/>
              <a:t>Cliquez et modifiez le titre</a:t>
            </a:r>
            <a:endParaRPr lang="fr-FR" dirty="0"/>
          </a:p>
        </p:txBody>
      </p:sp>
      <p:sp>
        <p:nvSpPr>
          <p:cNvPr id="5" name="Espace réservé du pied de page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b="1">
                <a:solidFill>
                  <a:srgbClr val="7F7F7F"/>
                </a:solidFill>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b="1" i="1">
                <a:solidFill>
                  <a:schemeClr val="accent1">
                    <a:lumMod val="75000"/>
                  </a:schemeClr>
                </a:solidFill>
                <a:latin typeface="Corbel"/>
                <a:cs typeface="Corbel"/>
              </a:defRPr>
            </a:lvl1pPr>
          </a:lstStyle>
          <a:p>
            <a:r>
              <a:rPr lang="fr-FR" dirty="0" smtClean="0"/>
              <a:t> </a:t>
            </a:r>
            <a:fld id="{0E2D86FE-E7F8-5B4B-958C-08B8B1A5B05D}" type="slidenum">
              <a:rPr lang="fr-FR" smtClean="0"/>
              <a:pPr/>
              <a:t>‹N°›</a:t>
            </a:fld>
            <a:endParaRPr lang="fr-FR" dirty="0"/>
          </a:p>
        </p:txBody>
      </p:sp>
    </p:spTree>
    <p:extLst>
      <p:ext uri="{BB962C8B-B14F-4D97-AF65-F5344CB8AC3E}">
        <p14:creationId xmlns:p14="http://schemas.microsoft.com/office/powerpoint/2010/main" xmlns="" val="172748946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7" r:id="rId6"/>
    <p:sldLayoutId id="2147483898" r:id="rId7"/>
    <p:sldLayoutId id="2147483899" r:id="rId8"/>
    <p:sldLayoutId id="2147483900" r:id="rId9"/>
    <p:sldLayoutId id="2147483901" r:id="rId10"/>
    <p:sldLayoutId id="2147483902" r:id="rId11"/>
    <p:sldLayoutId id="2147483903" r:id="rId12"/>
  </p:sldLayoutIdLst>
  <p:hf hdr="0" dt="0"/>
  <p:txStyles>
    <p:titleStyle>
      <a:lvl1pPr algn="r" defTabSz="457200" rtl="0" eaLnBrk="1" latinLnBrk="0" hangingPunct="1">
        <a:spcBef>
          <a:spcPct val="0"/>
        </a:spcBef>
        <a:buNone/>
        <a:defRPr sz="4400" kern="1200">
          <a:solidFill>
            <a:schemeClr val="accent1">
              <a:lumMod val="75000"/>
            </a:schemeClr>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ajp.psychiatryonline.org/content/vol159/issue10/images/large/K95F6.jpeg" TargetMode="External"/><Relationship Id="rId2" Type="http://schemas.openxmlformats.org/officeDocument/2006/relationships/image" Target="../media/image15.wmf"/><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0.jpe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056"/>
          <p:cNvSpPr>
            <a:spLocks noGrp="1" noChangeArrowheads="1"/>
          </p:cNvSpPr>
          <p:nvPr>
            <p:ph type="ctrTitle"/>
          </p:nvPr>
        </p:nvSpPr>
        <p:spPr/>
        <p:txBody>
          <a:bodyPr>
            <a:normAutofit fontScale="90000"/>
          </a:bodyPr>
          <a:lstStyle/>
          <a:p>
            <a:r>
              <a:rPr lang="en-US" altLang="en-US" dirty="0" smtClean="0"/>
              <a:t>Definition of adolescence and bio-psychosocial development during adolescence</a:t>
            </a:r>
            <a:endParaRPr lang="en-US" altLang="en-US" dirty="0"/>
          </a:p>
        </p:txBody>
      </p:sp>
      <p:sp>
        <p:nvSpPr>
          <p:cNvPr id="3" name="Sous-titre 2"/>
          <p:cNvSpPr>
            <a:spLocks noGrp="1"/>
          </p:cNvSpPr>
          <p:nvPr>
            <p:ph type="subTitle" idx="1"/>
          </p:nvPr>
        </p:nvSpPr>
        <p:spPr/>
        <p:txBody>
          <a:bodyPr/>
          <a:lstStyle/>
          <a:p>
            <a:r>
              <a:rPr lang="fr-FR" dirty="0" smtClean="0"/>
              <a:t>Module A1</a:t>
            </a:r>
            <a:endParaRPr lang="fr-FR" dirty="0"/>
          </a:p>
        </p:txBody>
      </p:sp>
      <p:sp>
        <p:nvSpPr>
          <p:cNvPr id="4" name="Espace réservé du texte 3"/>
          <p:cNvSpPr>
            <a:spLocks noGrp="1"/>
          </p:cNvSpPr>
          <p:nvPr>
            <p:ph type="body" sz="quarter" idx="13"/>
          </p:nvPr>
        </p:nvSpPr>
        <p:spPr/>
        <p:txBody>
          <a:bodyPr/>
          <a:lstStyle/>
          <a:p>
            <a:r>
              <a:rPr lang="fr-FR" dirty="0" err="1" smtClean="0"/>
              <a:t>Updated</a:t>
            </a:r>
            <a:r>
              <a:rPr lang="fr-FR" dirty="0" smtClean="0"/>
              <a:t> July 2016</a:t>
            </a:r>
            <a:endParaRPr lang="fr-FR" dirty="0"/>
          </a:p>
        </p:txBody>
      </p:sp>
      <p:sp>
        <p:nvSpPr>
          <p:cNvPr id="2053" name="Rectangle 6"/>
          <p:cNvSpPr>
            <a:spLocks noGrp="1" noChangeArrowheads="1"/>
          </p:cNvSpPr>
          <p:nvPr>
            <p:ph type="sldNum" sz="quarter" idx="4294967295"/>
          </p:nvPr>
        </p:nvSpPr>
        <p:spPr>
          <a:xfrm>
            <a:off x="7010400" y="6356350"/>
            <a:ext cx="2133600" cy="366713"/>
          </a:xfrm>
          <a:noFill/>
        </p:spPr>
        <p:txBody>
          <a:bodyPr/>
          <a:lstStyle/>
          <a:p>
            <a:fld id="{12B4E7B7-66D3-4404-B45A-46A637833DB5}" type="slidenum">
              <a:rPr lang="en-GB" altLang="en-US" smtClean="0"/>
              <a:pPr/>
              <a:t>1</a:t>
            </a:fld>
            <a:endParaRPr lang="en-GB"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2. </a:t>
            </a:r>
            <a:r>
              <a:rPr lang="fr-FR" sz="2800" dirty="0" err="1" smtClean="0"/>
              <a:t>Understand</a:t>
            </a:r>
            <a:r>
              <a:rPr lang="fr-FR" sz="2800" dirty="0" smtClean="0"/>
              <a:t> </a:t>
            </a:r>
            <a:r>
              <a:rPr lang="fr-FR" sz="2800" dirty="0"/>
              <a:t>the </a:t>
            </a:r>
            <a:r>
              <a:rPr lang="fr-FR" sz="2800" dirty="0" err="1"/>
              <a:t>biological</a:t>
            </a:r>
            <a:r>
              <a:rPr lang="fr-FR" sz="2800" dirty="0"/>
              <a:t>, </a:t>
            </a:r>
            <a:r>
              <a:rPr lang="fr-FR" sz="2800" dirty="0" err="1"/>
              <a:t>psychological</a:t>
            </a:r>
            <a:r>
              <a:rPr lang="fr-FR" sz="2800" dirty="0"/>
              <a:t> and social </a:t>
            </a:r>
            <a:r>
              <a:rPr lang="fr-FR" sz="2800" dirty="0" err="1"/>
              <a:t>elements</a:t>
            </a:r>
            <a:r>
              <a:rPr lang="fr-FR" sz="2800" dirty="0"/>
              <a:t> of adolescent </a:t>
            </a:r>
            <a:r>
              <a:rPr lang="fr-FR" sz="2800" dirty="0" err="1" smtClean="0"/>
              <a:t>development</a:t>
            </a:r>
            <a:endParaRPr lang="fr-FR" sz="2800" dirty="0"/>
          </a:p>
        </p:txBody>
      </p:sp>
      <p:sp>
        <p:nvSpPr>
          <p:cNvPr id="5" name="Espace réservé du numéro de diapositive 4"/>
          <p:cNvSpPr>
            <a:spLocks noGrp="1"/>
          </p:cNvSpPr>
          <p:nvPr>
            <p:ph type="sldNum" sz="quarter" idx="12"/>
          </p:nvPr>
        </p:nvSpPr>
        <p:spPr/>
        <p:txBody>
          <a:bodyPr/>
          <a:lstStyle/>
          <a:p>
            <a:pPr>
              <a:defRPr/>
            </a:pPr>
            <a:fld id="{0261F00F-A245-4FD8-BB8D-3BC3D3EBDCFF}" type="slidenum">
              <a:rPr lang="en-GB" smtClean="0"/>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lIns="91440" tIns="45720" rIns="91440" bIns="45720">
            <a:normAutofit fontScale="90000"/>
          </a:bodyPr>
          <a:lstStyle/>
          <a:p>
            <a:pPr defTabSz="914400"/>
            <a:r>
              <a:rPr lang="en-GB" altLang="en-US" sz="3600" dirty="0"/>
              <a:t>Key Developmental Tasks </a:t>
            </a:r>
            <a:br>
              <a:rPr lang="en-GB" altLang="en-US" sz="3600" dirty="0"/>
            </a:br>
            <a:r>
              <a:rPr lang="en-GB" altLang="en-US" sz="3600" dirty="0"/>
              <a:t>of Adolescence </a:t>
            </a:r>
          </a:p>
        </p:txBody>
      </p:sp>
      <p:sp>
        <p:nvSpPr>
          <p:cNvPr id="3" name="Content Placeholder 2"/>
          <p:cNvSpPr>
            <a:spLocks noGrp="1"/>
          </p:cNvSpPr>
          <p:nvPr>
            <p:ph idx="1"/>
          </p:nvPr>
        </p:nvSpPr>
        <p:spPr>
          <a:prstGeom prst="rect">
            <a:avLst/>
          </a:prstGeom>
        </p:spPr>
        <p:txBody>
          <a:bodyPr lIns="91440" tIns="45720" rIns="91440" bIns="45720">
            <a:normAutofit fontScale="92500" lnSpcReduction="10000"/>
          </a:bodyPr>
          <a:lstStyle/>
          <a:p>
            <a:pPr marL="342900" indent="-342900" defTabSz="914400">
              <a:lnSpc>
                <a:spcPct val="90000"/>
              </a:lnSpc>
            </a:pPr>
            <a:r>
              <a:rPr lang="en-GB" altLang="en-US" dirty="0">
                <a:solidFill>
                  <a:schemeClr val="tx1"/>
                </a:solidFill>
              </a:rPr>
              <a:t>Biological and sexual maturation</a:t>
            </a:r>
          </a:p>
          <a:p>
            <a:pPr marL="742950" lvl="1" defTabSz="914400">
              <a:lnSpc>
                <a:spcPct val="90000"/>
              </a:lnSpc>
            </a:pPr>
            <a:r>
              <a:rPr lang="en-GB" altLang="en-US" b="1" i="1" dirty="0">
                <a:solidFill>
                  <a:schemeClr val="tx1"/>
                </a:solidFill>
              </a:rPr>
              <a:t>Am I normal?</a:t>
            </a:r>
            <a:br>
              <a:rPr lang="en-GB" altLang="en-US" b="1" i="1" dirty="0">
                <a:solidFill>
                  <a:schemeClr val="tx1"/>
                </a:solidFill>
              </a:rPr>
            </a:br>
            <a:endParaRPr lang="en-GB" altLang="en-US" b="1" i="1" dirty="0">
              <a:solidFill>
                <a:schemeClr val="tx1"/>
              </a:solidFill>
            </a:endParaRPr>
          </a:p>
          <a:p>
            <a:pPr marL="342900" indent="-342900" defTabSz="914400">
              <a:lnSpc>
                <a:spcPct val="90000"/>
              </a:lnSpc>
            </a:pPr>
            <a:r>
              <a:rPr lang="en-GB" altLang="en-US" dirty="0">
                <a:solidFill>
                  <a:srgbClr val="FF0000"/>
                </a:solidFill>
              </a:rPr>
              <a:t>Personal identity</a:t>
            </a:r>
          </a:p>
          <a:p>
            <a:pPr marL="742950" lvl="1" defTabSz="914400">
              <a:lnSpc>
                <a:spcPct val="90000"/>
              </a:lnSpc>
            </a:pPr>
            <a:r>
              <a:rPr lang="en-GB" altLang="en-US" b="1" i="1" dirty="0">
                <a:solidFill>
                  <a:schemeClr val="tx1"/>
                </a:solidFill>
              </a:rPr>
              <a:t>Who am I?</a:t>
            </a:r>
            <a:br>
              <a:rPr lang="en-GB" altLang="en-US" b="1" i="1" dirty="0">
                <a:solidFill>
                  <a:schemeClr val="tx1"/>
                </a:solidFill>
              </a:rPr>
            </a:br>
            <a:endParaRPr lang="en-GB" altLang="en-US" b="1" i="1" dirty="0">
              <a:solidFill>
                <a:schemeClr val="tx1"/>
              </a:solidFill>
            </a:endParaRPr>
          </a:p>
          <a:p>
            <a:pPr marL="342900" indent="-342900" defTabSz="914400">
              <a:lnSpc>
                <a:spcPct val="90000"/>
              </a:lnSpc>
            </a:pPr>
            <a:r>
              <a:rPr lang="en-GB" altLang="en-US" dirty="0">
                <a:solidFill>
                  <a:schemeClr val="tx1"/>
                </a:solidFill>
              </a:rPr>
              <a:t>Intimate relationships with an appropriate peer</a:t>
            </a:r>
          </a:p>
          <a:p>
            <a:pPr marL="742950" lvl="1" defTabSz="914400">
              <a:lnSpc>
                <a:spcPct val="90000"/>
              </a:lnSpc>
            </a:pPr>
            <a:r>
              <a:rPr lang="en-GB" altLang="en-US" b="1" i="1" dirty="0">
                <a:solidFill>
                  <a:schemeClr val="tx1"/>
                </a:solidFill>
              </a:rPr>
              <a:t>Am I loveable and loving?</a:t>
            </a:r>
            <a:br>
              <a:rPr lang="en-GB" altLang="en-US" b="1" i="1" dirty="0">
                <a:solidFill>
                  <a:schemeClr val="tx1"/>
                </a:solidFill>
              </a:rPr>
            </a:br>
            <a:endParaRPr lang="en-GB" altLang="en-US" b="1" i="1" dirty="0">
              <a:solidFill>
                <a:schemeClr val="tx1"/>
              </a:solidFill>
            </a:endParaRPr>
          </a:p>
          <a:p>
            <a:pPr marL="342900" indent="-342900" defTabSz="914400">
              <a:lnSpc>
                <a:spcPct val="90000"/>
              </a:lnSpc>
            </a:pPr>
            <a:r>
              <a:rPr lang="en-GB" altLang="en-US" dirty="0">
                <a:solidFill>
                  <a:srgbClr val="FF0000"/>
                </a:solidFill>
              </a:rPr>
              <a:t>Independence/autonomy</a:t>
            </a:r>
          </a:p>
          <a:p>
            <a:pPr marL="742950" lvl="1" defTabSz="914400">
              <a:lnSpc>
                <a:spcPct val="90000"/>
              </a:lnSpc>
            </a:pPr>
            <a:r>
              <a:rPr lang="en-GB" altLang="en-US" b="1" i="1" dirty="0">
                <a:solidFill>
                  <a:schemeClr val="tx1"/>
                </a:solidFill>
              </a:rPr>
              <a:t>Am I competent?</a:t>
            </a:r>
          </a:p>
        </p:txBody>
      </p:sp>
      <p:sp>
        <p:nvSpPr>
          <p:cNvPr id="9218" name="Rectangle 6"/>
          <p:cNvSpPr>
            <a:spLocks noGrp="1" noChangeArrowheads="1"/>
          </p:cNvSpPr>
          <p:nvPr>
            <p:ph type="sldNum" sz="quarter" idx="12"/>
          </p:nvPr>
        </p:nvSpPr>
        <p:spPr>
          <a:noFill/>
        </p:spPr>
        <p:txBody>
          <a:bodyPr/>
          <a:lstStyle/>
          <a:p>
            <a:fld id="{D7CB16E9-FBE7-424E-BFCC-05831C850DB7}" type="slidenum">
              <a:rPr lang="en-GB" altLang="en-US" smtClean="0"/>
              <a:pPr/>
              <a:t>11</a:t>
            </a:fld>
            <a:endParaRPr lang="en-GB" altLang="en-US"/>
          </a:p>
        </p:txBody>
      </p:sp>
      <p:sp>
        <p:nvSpPr>
          <p:cNvPr id="9221" name="ZoneTexte 4"/>
          <p:cNvSpPr txBox="1">
            <a:spLocks noChangeArrowheads="1"/>
          </p:cNvSpPr>
          <p:nvPr/>
        </p:nvSpPr>
        <p:spPr bwMode="auto">
          <a:xfrm>
            <a:off x="7271028" y="5756302"/>
            <a:ext cx="1415772" cy="369332"/>
          </a:xfrm>
          <a:prstGeom prst="rect">
            <a:avLst/>
          </a:prstGeom>
          <a:noFill/>
          <a:ln w="9525">
            <a:noFill/>
            <a:miter lim="800000"/>
            <a:headEnd/>
            <a:tailEnd/>
          </a:ln>
        </p:spPr>
        <p:txBody>
          <a:bodyPr wrap="none">
            <a:spAutoFit/>
          </a:bodyPr>
          <a:lstStyle/>
          <a:p>
            <a:r>
              <a:rPr lang="fr-CH" sz="1800" b="0" i="1" dirty="0">
                <a:solidFill>
                  <a:schemeClr val="tx1">
                    <a:lumMod val="50000"/>
                    <a:lumOff val="50000"/>
                  </a:schemeClr>
                </a:solidFill>
                <a:latin typeface="Corbel" charset="0"/>
                <a:ea typeface="Corbel" charset="0"/>
                <a:cs typeface="Corbel" charset="0"/>
              </a:rPr>
              <a:t>Erikson, 1959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3936" name="Group 64"/>
          <p:cNvGraphicFramePr>
            <a:graphicFrameLocks noGrp="1"/>
          </p:cNvGraphicFramePr>
          <p:nvPr>
            <p:ph/>
            <p:extLst>
              <p:ext uri="{D42A27DB-BD31-4B8C-83A1-F6EECF244321}">
                <p14:modId xmlns:p14="http://schemas.microsoft.com/office/powerpoint/2010/main" xmlns="" val="655600655"/>
              </p:ext>
            </p:extLst>
          </p:nvPr>
        </p:nvGraphicFramePr>
        <p:xfrm>
          <a:off x="205680" y="1556792"/>
          <a:ext cx="8686800" cy="4827760"/>
        </p:xfrm>
        <a:graphic>
          <a:graphicData uri="http://schemas.openxmlformats.org/drawingml/2006/table">
            <a:tbl>
              <a:tblPr/>
              <a:tblGrid>
                <a:gridCol w="2171700">
                  <a:extLst>
                    <a:ext uri="{9D8B030D-6E8A-4147-A177-3AD203B41FA5}">
                      <a16:colId xmlns="" xmlns:a16="http://schemas.microsoft.com/office/drawing/2014/main" val="20000"/>
                    </a:ext>
                  </a:extLst>
                </a:gridCol>
                <a:gridCol w="2171700">
                  <a:extLst>
                    <a:ext uri="{9D8B030D-6E8A-4147-A177-3AD203B41FA5}">
                      <a16:colId xmlns="" xmlns:a16="http://schemas.microsoft.com/office/drawing/2014/main" val="20001"/>
                    </a:ext>
                  </a:extLst>
                </a:gridCol>
                <a:gridCol w="2171700">
                  <a:extLst>
                    <a:ext uri="{9D8B030D-6E8A-4147-A177-3AD203B41FA5}">
                      <a16:colId xmlns="" xmlns:a16="http://schemas.microsoft.com/office/drawing/2014/main" val="20002"/>
                    </a:ext>
                  </a:extLst>
                </a:gridCol>
                <a:gridCol w="2171700">
                  <a:extLst>
                    <a:ext uri="{9D8B030D-6E8A-4147-A177-3AD203B41FA5}">
                      <a16:colId xmlns="" xmlns:a16="http://schemas.microsoft.com/office/drawing/2014/main" val="20003"/>
                    </a:ext>
                  </a:extLst>
                </a:gridCol>
              </a:tblGrid>
              <a:tr h="896013">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dirty="0">
                        <a:ln>
                          <a:noFill/>
                        </a:ln>
                        <a:solidFill>
                          <a:srgbClr val="000070"/>
                        </a:solidFill>
                        <a:effectLst/>
                        <a:latin typeface="Corbel" charset="0"/>
                        <a:ea typeface="Corbel" charset="0"/>
                        <a:cs typeface="Corbel"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dirty="0">
                          <a:ln>
                            <a:noFill/>
                          </a:ln>
                          <a:solidFill>
                            <a:srgbClr val="000070"/>
                          </a:solidFill>
                          <a:effectLst/>
                          <a:latin typeface="Corbel" charset="0"/>
                          <a:ea typeface="Corbel" charset="0"/>
                          <a:cs typeface="Corbel" charset="0"/>
                        </a:rPr>
                        <a:t>Early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dirty="0">
                          <a:ln>
                            <a:noFill/>
                          </a:ln>
                          <a:solidFill>
                            <a:srgbClr val="000070"/>
                          </a:solidFill>
                          <a:effectLst/>
                          <a:latin typeface="Corbel" charset="0"/>
                          <a:ea typeface="Corbel" charset="0"/>
                          <a:cs typeface="Corbel" charset="0"/>
                        </a:rPr>
                        <a:t>10-13 yrs</a:t>
                      </a: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Mid</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14-16 yrs</a:t>
                      </a: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Late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17-19 yrs</a:t>
                      </a: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1334908">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Biological/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physical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1261759">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Psychological/cognitive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3200" b="0" i="0" u="none" strike="noStrike" cap="none" normalizeH="0" baseline="0" dirty="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1334908">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400" b="0" i="0" u="none" strike="noStrike" cap="none" normalizeH="0" baseline="0">
                          <a:ln>
                            <a:noFill/>
                          </a:ln>
                          <a:solidFill>
                            <a:srgbClr val="000070"/>
                          </a:solidFill>
                          <a:effectLst/>
                          <a:latin typeface="Corbel" charset="0"/>
                          <a:ea typeface="Corbel" charset="0"/>
                          <a:cs typeface="Corbel" charset="0"/>
                        </a:rPr>
                        <a:t>Social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400" b="0" i="0" u="none" strike="noStrike" cap="none" normalizeH="0" baseline="0">
                        <a:ln>
                          <a:noFill/>
                        </a:ln>
                        <a:solidFill>
                          <a:srgbClr val="000070"/>
                        </a:solidFill>
                        <a:effectLst/>
                        <a:latin typeface="Corbel" charset="0"/>
                        <a:ea typeface="Corbel" charset="0"/>
                        <a:cs typeface="Corbel" charset="0"/>
                      </a:endParaRP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dirty="0">
                        <a:ln>
                          <a:noFill/>
                        </a:ln>
                        <a:solidFill>
                          <a:srgbClr val="000070"/>
                        </a:solidFill>
                        <a:effectLst/>
                        <a:latin typeface="Corbel" charset="0"/>
                        <a:ea typeface="Corbel" charset="0"/>
                        <a:cs typeface="Corbel"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15362" name="Slide Number Placeholder 3"/>
          <p:cNvSpPr>
            <a:spLocks noGrp="1"/>
          </p:cNvSpPr>
          <p:nvPr>
            <p:ph type="sldNum" sz="quarter" idx="11"/>
          </p:nvPr>
        </p:nvSpPr>
        <p:spPr>
          <a:noFill/>
        </p:spPr>
        <p:txBody>
          <a:bodyPr/>
          <a:lstStyle/>
          <a:p>
            <a:fld id="{335485FE-A8A5-49F5-A8DB-00C55E1DAE4F}" type="slidenum">
              <a:rPr lang="en-GB" altLang="en-US"/>
              <a:pPr/>
              <a:t>12</a:t>
            </a:fld>
            <a:endParaRPr lang="en-GB" altLang="en-US"/>
          </a:p>
        </p:txBody>
      </p:sp>
      <p:sp>
        <p:nvSpPr>
          <p:cNvPr id="15390" name="Text Box 59"/>
          <p:cNvSpPr txBox="1">
            <a:spLocks noChangeArrowheads="1"/>
          </p:cNvSpPr>
          <p:nvPr/>
        </p:nvSpPr>
        <p:spPr bwMode="auto">
          <a:xfrm>
            <a:off x="437427" y="548680"/>
            <a:ext cx="8196796" cy="1200329"/>
          </a:xfrm>
          <a:prstGeom prst="rect">
            <a:avLst/>
          </a:prstGeom>
          <a:noFill/>
          <a:ln w="12700">
            <a:noFill/>
            <a:miter lim="800000"/>
            <a:headEnd type="none" w="sm" len="sm"/>
            <a:tailEnd type="none" w="sm" len="sm"/>
          </a:ln>
          <a:effectLst/>
        </p:spPr>
        <p:txBody>
          <a:bodyPr wrap="none">
            <a:spAutoFit/>
          </a:bodyPr>
          <a:lstStyle/>
          <a:p>
            <a:pPr algn="ctr"/>
            <a:r>
              <a:rPr lang="en-GB" altLang="en-US" b="0" cap="all" dirty="0">
                <a:solidFill>
                  <a:schemeClr val="tx1">
                    <a:lumMod val="75000"/>
                    <a:lumOff val="25000"/>
                  </a:schemeClr>
                </a:solidFill>
                <a:latin typeface="Corbel" charset="0"/>
                <a:ea typeface="Corbel" charset="0"/>
                <a:cs typeface="Corbel" charset="0"/>
              </a:rPr>
              <a:t>Define main developmental goals of early, mid and </a:t>
            </a:r>
            <a:br>
              <a:rPr lang="en-GB" altLang="en-US" b="0" cap="all" dirty="0">
                <a:solidFill>
                  <a:schemeClr val="tx1">
                    <a:lumMod val="75000"/>
                    <a:lumOff val="25000"/>
                  </a:schemeClr>
                </a:solidFill>
                <a:latin typeface="Corbel" charset="0"/>
                <a:ea typeface="Corbel" charset="0"/>
                <a:cs typeface="Corbel" charset="0"/>
              </a:rPr>
            </a:br>
            <a:r>
              <a:rPr lang="en-GB" altLang="en-US" b="0" cap="all" dirty="0">
                <a:solidFill>
                  <a:schemeClr val="tx1">
                    <a:lumMod val="75000"/>
                    <a:lumOff val="25000"/>
                  </a:schemeClr>
                </a:solidFill>
                <a:latin typeface="Corbel" charset="0"/>
                <a:ea typeface="Corbel" charset="0"/>
                <a:cs typeface="Corbel" charset="0"/>
              </a:rPr>
              <a:t>late adolescence using the grid as support</a:t>
            </a:r>
          </a:p>
          <a:p>
            <a:pPr algn="ctr"/>
            <a:endParaRPr lang="en-GB" altLang="en-US" dirty="0"/>
          </a:p>
        </p:txBody>
      </p:sp>
      <p:sp>
        <p:nvSpPr>
          <p:cNvPr id="5" name="ZoneTexte 4"/>
          <p:cNvSpPr txBox="1"/>
          <p:nvPr/>
        </p:nvSpPr>
        <p:spPr>
          <a:xfrm>
            <a:off x="105443" y="6453921"/>
            <a:ext cx="3602461" cy="400110"/>
          </a:xfrm>
          <a:prstGeom prst="rect">
            <a:avLst/>
          </a:prstGeom>
          <a:noFill/>
        </p:spPr>
        <p:txBody>
          <a:bodyPr wrap="none" rtlCol="0">
            <a:spAutoFit/>
          </a:bodyPr>
          <a:lstStyle/>
          <a:p>
            <a:r>
              <a:rPr lang="fr-CH" sz="2000" i="1" dirty="0" err="1">
                <a:solidFill>
                  <a:schemeClr val="tx1">
                    <a:lumMod val="50000"/>
                    <a:lumOff val="50000"/>
                  </a:schemeClr>
                </a:solidFill>
                <a:latin typeface="Corbel" charset="0"/>
                <a:ea typeface="Corbel" charset="0"/>
                <a:cs typeface="Corbel" charset="0"/>
              </a:rPr>
              <a:t>Adapted</a:t>
            </a:r>
            <a:r>
              <a:rPr lang="fr-CH" sz="2000" i="1" dirty="0">
                <a:solidFill>
                  <a:schemeClr val="tx1">
                    <a:lumMod val="50000"/>
                    <a:lumOff val="50000"/>
                  </a:schemeClr>
                </a:solidFill>
                <a:latin typeface="Corbel" charset="0"/>
                <a:ea typeface="Corbel" charset="0"/>
                <a:cs typeface="Corbel" charset="0"/>
              </a:rPr>
              <a:t> </a:t>
            </a:r>
            <a:r>
              <a:rPr lang="fr-CH" sz="2000" i="1" dirty="0" err="1">
                <a:solidFill>
                  <a:schemeClr val="tx1">
                    <a:lumMod val="50000"/>
                    <a:lumOff val="50000"/>
                  </a:schemeClr>
                </a:solidFill>
                <a:latin typeface="Corbel" charset="0"/>
                <a:ea typeface="Corbel" charset="0"/>
                <a:cs typeface="Corbel" charset="0"/>
              </a:rPr>
              <a:t>from</a:t>
            </a:r>
            <a:r>
              <a:rPr lang="fr-CH" sz="2000" i="1" dirty="0">
                <a:solidFill>
                  <a:schemeClr val="tx1">
                    <a:lumMod val="50000"/>
                    <a:lumOff val="50000"/>
                  </a:schemeClr>
                </a:solidFill>
                <a:latin typeface="Corbel" charset="0"/>
                <a:ea typeface="Corbel" charset="0"/>
                <a:cs typeface="Corbel" charset="0"/>
              </a:rPr>
              <a:t> WHO publications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dirty="0"/>
              <a:t>Growth Spurt</a:t>
            </a:r>
          </a:p>
        </p:txBody>
      </p:sp>
      <p:sp>
        <p:nvSpPr>
          <p:cNvPr id="27651" name="Rectangle 3"/>
          <p:cNvSpPr>
            <a:spLocks noGrp="1" noChangeArrowheads="1"/>
          </p:cNvSpPr>
          <p:nvPr>
            <p:ph idx="1"/>
          </p:nvPr>
        </p:nvSpPr>
        <p:spPr/>
        <p:txBody>
          <a:bodyPr/>
          <a:lstStyle/>
          <a:p>
            <a:r>
              <a:rPr lang="en-GB" dirty="0"/>
              <a:t>Peak height velocity</a:t>
            </a:r>
          </a:p>
          <a:p>
            <a:pPr lvl="1"/>
            <a:r>
              <a:rPr lang="en-GB" dirty="0"/>
              <a:t>mean age 12 years in girls</a:t>
            </a:r>
          </a:p>
          <a:p>
            <a:pPr lvl="1"/>
            <a:r>
              <a:rPr lang="en-GB" dirty="0"/>
              <a:t>mean age 14 years in boys</a:t>
            </a:r>
          </a:p>
          <a:p>
            <a:endParaRPr lang="en-GB" dirty="0"/>
          </a:p>
          <a:p>
            <a:r>
              <a:rPr lang="en-GB" dirty="0"/>
              <a:t>average pubertal growth spurt is 25cm</a:t>
            </a:r>
          </a:p>
          <a:p>
            <a:pPr>
              <a:lnSpc>
                <a:spcPct val="130000"/>
              </a:lnSpc>
            </a:pPr>
            <a:r>
              <a:rPr lang="en-GB" dirty="0"/>
              <a:t>girls have only 3-5cm left to grow after they begin periods (menarche)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An external file that holds a picture, illustration, etc.&#10;Object name is 4865colt.wf1.jpg"/>
          <p:cNvPicPr>
            <a:picLocks noChangeAspect="1" noChangeArrowheads="1"/>
          </p:cNvPicPr>
          <p:nvPr/>
        </p:nvPicPr>
        <p:blipFill>
          <a:blip r:embed="rId3" cstate="print"/>
          <a:srcRect/>
          <a:stretch>
            <a:fillRect/>
          </a:stretch>
        </p:blipFill>
        <p:spPr bwMode="auto">
          <a:xfrm>
            <a:off x="395536" y="1052736"/>
            <a:ext cx="8313762" cy="5494564"/>
          </a:xfrm>
          <a:prstGeom prst="rect">
            <a:avLst/>
          </a:prstGeom>
          <a:noFill/>
        </p:spPr>
      </p:pic>
      <p:sp>
        <p:nvSpPr>
          <p:cNvPr id="9" name="Rectangle 2"/>
          <p:cNvSpPr txBox="1">
            <a:spLocks noChangeArrowheads="1"/>
          </p:cNvSpPr>
          <p:nvPr/>
        </p:nvSpPr>
        <p:spPr>
          <a:xfrm>
            <a:off x="251520" y="332656"/>
            <a:ext cx="8686800" cy="1371600"/>
          </a:xfrm>
          <a:prstGeom prst="rect">
            <a:avLst/>
          </a:prstGeom>
        </p:spPr>
        <p:txBody>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GB" sz="4400" b="0" i="0" u="none" strike="noStrike" kern="0" cap="all" spc="0" normalizeH="0" baseline="0" noProof="0" dirty="0">
                <a:ln>
                  <a:noFill/>
                </a:ln>
                <a:solidFill>
                  <a:schemeClr val="tx1">
                    <a:lumMod val="75000"/>
                    <a:lumOff val="25000"/>
                  </a:schemeClr>
                </a:solidFill>
                <a:effectLst/>
                <a:uLnTx/>
                <a:uFillTx/>
                <a:latin typeface="Corbel" charset="0"/>
                <a:ea typeface="Corbel" charset="0"/>
                <a:cs typeface="Corbel" charset="0"/>
              </a:rPr>
              <a:t>BMI VARIES !</a:t>
            </a:r>
          </a:p>
        </p:txBody>
      </p:sp>
      <p:sp>
        <p:nvSpPr>
          <p:cNvPr id="10" name="ZoneTexte 9"/>
          <p:cNvSpPr txBox="1"/>
          <p:nvPr/>
        </p:nvSpPr>
        <p:spPr>
          <a:xfrm>
            <a:off x="0" y="6396335"/>
            <a:ext cx="2390463" cy="400110"/>
          </a:xfrm>
          <a:prstGeom prst="rect">
            <a:avLst/>
          </a:prstGeom>
          <a:noFill/>
        </p:spPr>
        <p:txBody>
          <a:bodyPr wrap="none" rtlCol="0">
            <a:spAutoFit/>
          </a:bodyPr>
          <a:lstStyle/>
          <a:p>
            <a:r>
              <a:rPr lang="fr-CH" sz="2000" i="1" dirty="0" err="1">
                <a:solidFill>
                  <a:schemeClr val="tx1">
                    <a:lumMod val="75000"/>
                    <a:lumOff val="25000"/>
                  </a:schemeClr>
                </a:solidFill>
                <a:latin typeface="Corbel" charset="0"/>
                <a:ea typeface="Corbel" charset="0"/>
                <a:cs typeface="Corbel" charset="0"/>
              </a:rPr>
              <a:t>Coles</a:t>
            </a:r>
            <a:r>
              <a:rPr lang="fr-CH" sz="2000" i="1" dirty="0">
                <a:solidFill>
                  <a:schemeClr val="tx1">
                    <a:lumMod val="75000"/>
                    <a:lumOff val="25000"/>
                  </a:schemeClr>
                </a:solidFill>
                <a:latin typeface="Corbel" charset="0"/>
                <a:ea typeface="Corbel" charset="0"/>
                <a:cs typeface="Corbel" charset="0"/>
              </a:rPr>
              <a:t> &amp; al, BMJ, 2000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808163" y="5842000"/>
            <a:ext cx="620712"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rgbClr val="FF99CC"/>
                </a:solidFill>
                <a:latin typeface="Tahoma" pitchFamily="34" charset="0"/>
              </a:rPr>
              <a:t>Girls</a:t>
            </a:r>
          </a:p>
        </p:txBody>
      </p:sp>
      <p:sp>
        <p:nvSpPr>
          <p:cNvPr id="24579" name="Text Box 3"/>
          <p:cNvSpPr txBox="1">
            <a:spLocks noChangeArrowheads="1"/>
          </p:cNvSpPr>
          <p:nvPr/>
        </p:nvSpPr>
        <p:spPr bwMode="auto">
          <a:xfrm>
            <a:off x="1808163" y="6146800"/>
            <a:ext cx="639762"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rgbClr val="3399FF"/>
                </a:solidFill>
                <a:latin typeface="Tahoma" pitchFamily="34" charset="0"/>
              </a:rPr>
              <a:t>Boys</a:t>
            </a:r>
          </a:p>
        </p:txBody>
      </p:sp>
      <p:sp>
        <p:nvSpPr>
          <p:cNvPr id="24580" name="Freeform 4"/>
          <p:cNvSpPr>
            <a:spLocks/>
          </p:cNvSpPr>
          <p:nvPr/>
        </p:nvSpPr>
        <p:spPr bwMode="auto">
          <a:xfrm>
            <a:off x="2209800" y="2005013"/>
            <a:ext cx="6011863" cy="3348037"/>
          </a:xfrm>
          <a:custGeom>
            <a:avLst/>
            <a:gdLst>
              <a:gd name="T0" fmla="*/ 0 w 3787"/>
              <a:gd name="T1" fmla="*/ 2147483647 h 2109"/>
              <a:gd name="T2" fmla="*/ 2147483647 w 3787"/>
              <a:gd name="T3" fmla="*/ 2147483647 h 2109"/>
              <a:gd name="T4" fmla="*/ 2147483647 w 3787"/>
              <a:gd name="T5" fmla="*/ 2147483647 h 2109"/>
              <a:gd name="T6" fmla="*/ 2147483647 w 3787"/>
              <a:gd name="T7" fmla="*/ 2147483647 h 2109"/>
              <a:gd name="T8" fmla="*/ 2147483647 w 3787"/>
              <a:gd name="T9" fmla="*/ 2147483647 h 2109"/>
              <a:gd name="T10" fmla="*/ 2147483647 w 3787"/>
              <a:gd name="T11" fmla="*/ 2147483647 h 2109"/>
              <a:gd name="T12" fmla="*/ 2147483647 w 3787"/>
              <a:gd name="T13" fmla="*/ 2147483647 h 2109"/>
              <a:gd name="T14" fmla="*/ 2147483647 w 3787"/>
              <a:gd name="T15" fmla="*/ 2147483647 h 2109"/>
              <a:gd name="T16" fmla="*/ 2147483647 w 3787"/>
              <a:gd name="T17" fmla="*/ 2147483647 h 2109"/>
              <a:gd name="T18" fmla="*/ 2147483647 w 3787"/>
              <a:gd name="T19" fmla="*/ 2147483647 h 2109"/>
              <a:gd name="T20" fmla="*/ 2147483647 w 3787"/>
              <a:gd name="T21" fmla="*/ 2147483647 h 2109"/>
              <a:gd name="T22" fmla="*/ 2147483647 w 3787"/>
              <a:gd name="T23" fmla="*/ 2147483647 h 2109"/>
              <a:gd name="T24" fmla="*/ 2147483647 w 3787"/>
              <a:gd name="T25" fmla="*/ 2147483647 h 2109"/>
              <a:gd name="T26" fmla="*/ 2147483647 w 3787"/>
              <a:gd name="T27" fmla="*/ 2147483647 h 2109"/>
              <a:gd name="T28" fmla="*/ 2147483647 w 3787"/>
              <a:gd name="T29" fmla="*/ 2147483647 h 2109"/>
              <a:gd name="T30" fmla="*/ 2147483647 w 3787"/>
              <a:gd name="T31" fmla="*/ 2147483647 h 2109"/>
              <a:gd name="T32" fmla="*/ 2147483647 w 3787"/>
              <a:gd name="T33" fmla="*/ 2147483647 h 2109"/>
              <a:gd name="T34" fmla="*/ 2147483647 w 3787"/>
              <a:gd name="T35" fmla="*/ 2147483647 h 2109"/>
              <a:gd name="T36" fmla="*/ 2147483647 w 3787"/>
              <a:gd name="T37" fmla="*/ 2147483647 h 2109"/>
              <a:gd name="T38" fmla="*/ 2147483647 w 3787"/>
              <a:gd name="T39" fmla="*/ 2147483647 h 2109"/>
              <a:gd name="T40" fmla="*/ 2147483647 w 3787"/>
              <a:gd name="T41" fmla="*/ 2147483647 h 2109"/>
              <a:gd name="T42" fmla="*/ 2147483647 w 3787"/>
              <a:gd name="T43" fmla="*/ 2147483647 h 2109"/>
              <a:gd name="T44" fmla="*/ 2147483647 w 3787"/>
              <a:gd name="T45" fmla="*/ 2147483647 h 2109"/>
              <a:gd name="T46" fmla="*/ 2147483647 w 3787"/>
              <a:gd name="T47" fmla="*/ 2147483647 h 2109"/>
              <a:gd name="T48" fmla="*/ 2147483647 w 3787"/>
              <a:gd name="T49" fmla="*/ 2147483647 h 2109"/>
              <a:gd name="T50" fmla="*/ 2147483647 w 3787"/>
              <a:gd name="T51" fmla="*/ 2147483647 h 2109"/>
              <a:gd name="T52" fmla="*/ 2147483647 w 3787"/>
              <a:gd name="T53" fmla="*/ 2147483647 h 2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7"/>
              <a:gd name="T82" fmla="*/ 0 h 2109"/>
              <a:gd name="T83" fmla="*/ 3787 w 3787"/>
              <a:gd name="T84" fmla="*/ 2109 h 2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7" h="2109">
                <a:moveTo>
                  <a:pt x="0" y="249"/>
                </a:moveTo>
                <a:cubicBezTo>
                  <a:pt x="101" y="342"/>
                  <a:pt x="203" y="435"/>
                  <a:pt x="291" y="499"/>
                </a:cubicBezTo>
                <a:cubicBezTo>
                  <a:pt x="379" y="563"/>
                  <a:pt x="440" y="591"/>
                  <a:pt x="526" y="630"/>
                </a:cubicBezTo>
                <a:cubicBezTo>
                  <a:pt x="612" y="669"/>
                  <a:pt x="727" y="707"/>
                  <a:pt x="807" y="730"/>
                </a:cubicBezTo>
                <a:cubicBezTo>
                  <a:pt x="887" y="753"/>
                  <a:pt x="950" y="759"/>
                  <a:pt x="1007" y="765"/>
                </a:cubicBezTo>
                <a:cubicBezTo>
                  <a:pt x="1064" y="771"/>
                  <a:pt x="1102" y="759"/>
                  <a:pt x="1147" y="765"/>
                </a:cubicBezTo>
                <a:cubicBezTo>
                  <a:pt x="1192" y="771"/>
                  <a:pt x="1242" y="785"/>
                  <a:pt x="1278" y="800"/>
                </a:cubicBezTo>
                <a:cubicBezTo>
                  <a:pt x="1314" y="815"/>
                  <a:pt x="1317" y="839"/>
                  <a:pt x="1363" y="855"/>
                </a:cubicBezTo>
                <a:cubicBezTo>
                  <a:pt x="1409" y="871"/>
                  <a:pt x="1486" y="887"/>
                  <a:pt x="1553" y="895"/>
                </a:cubicBezTo>
                <a:cubicBezTo>
                  <a:pt x="1620" y="903"/>
                  <a:pt x="1675" y="903"/>
                  <a:pt x="1763" y="905"/>
                </a:cubicBezTo>
                <a:cubicBezTo>
                  <a:pt x="1851" y="907"/>
                  <a:pt x="2002" y="913"/>
                  <a:pt x="2079" y="905"/>
                </a:cubicBezTo>
                <a:cubicBezTo>
                  <a:pt x="2156" y="897"/>
                  <a:pt x="2178" y="883"/>
                  <a:pt x="2224" y="855"/>
                </a:cubicBezTo>
                <a:cubicBezTo>
                  <a:pt x="2270" y="827"/>
                  <a:pt x="2316" y="782"/>
                  <a:pt x="2355" y="735"/>
                </a:cubicBezTo>
                <a:cubicBezTo>
                  <a:pt x="2394" y="688"/>
                  <a:pt x="2429" y="627"/>
                  <a:pt x="2460" y="574"/>
                </a:cubicBezTo>
                <a:cubicBezTo>
                  <a:pt x="2491" y="521"/>
                  <a:pt x="2517" y="466"/>
                  <a:pt x="2540" y="414"/>
                </a:cubicBezTo>
                <a:cubicBezTo>
                  <a:pt x="2563" y="362"/>
                  <a:pt x="2573" y="314"/>
                  <a:pt x="2600" y="259"/>
                </a:cubicBezTo>
                <a:cubicBezTo>
                  <a:pt x="2627" y="204"/>
                  <a:pt x="2680" y="125"/>
                  <a:pt x="2705" y="84"/>
                </a:cubicBezTo>
                <a:cubicBezTo>
                  <a:pt x="2730" y="43"/>
                  <a:pt x="2733" y="26"/>
                  <a:pt x="2750" y="13"/>
                </a:cubicBezTo>
                <a:cubicBezTo>
                  <a:pt x="2767" y="0"/>
                  <a:pt x="2788" y="1"/>
                  <a:pt x="2805" y="3"/>
                </a:cubicBezTo>
                <a:cubicBezTo>
                  <a:pt x="2822" y="5"/>
                  <a:pt x="2838" y="7"/>
                  <a:pt x="2855" y="28"/>
                </a:cubicBezTo>
                <a:cubicBezTo>
                  <a:pt x="2872" y="49"/>
                  <a:pt x="2877" y="44"/>
                  <a:pt x="2905" y="129"/>
                </a:cubicBezTo>
                <a:cubicBezTo>
                  <a:pt x="2933" y="214"/>
                  <a:pt x="2971" y="375"/>
                  <a:pt x="3021" y="539"/>
                </a:cubicBezTo>
                <a:cubicBezTo>
                  <a:pt x="3071" y="703"/>
                  <a:pt x="3155" y="959"/>
                  <a:pt x="3206" y="1110"/>
                </a:cubicBezTo>
                <a:cubicBezTo>
                  <a:pt x="3257" y="1261"/>
                  <a:pt x="3284" y="1338"/>
                  <a:pt x="3326" y="1446"/>
                </a:cubicBezTo>
                <a:cubicBezTo>
                  <a:pt x="3368" y="1554"/>
                  <a:pt x="3404" y="1660"/>
                  <a:pt x="3461" y="1756"/>
                </a:cubicBezTo>
                <a:cubicBezTo>
                  <a:pt x="3518" y="1852"/>
                  <a:pt x="3613" y="1969"/>
                  <a:pt x="3667" y="2022"/>
                </a:cubicBezTo>
                <a:cubicBezTo>
                  <a:pt x="3721" y="2075"/>
                  <a:pt x="3772" y="2109"/>
                  <a:pt x="3787" y="2072"/>
                </a:cubicBezTo>
              </a:path>
            </a:pathLst>
          </a:custGeom>
          <a:noFill/>
          <a:ln w="38100">
            <a:solidFill>
              <a:srgbClr val="3399FF"/>
            </a:solidFill>
            <a:round/>
            <a:headEnd/>
            <a:tailEnd/>
          </a:ln>
        </p:spPr>
        <p:txBody>
          <a:bodyPr/>
          <a:lstStyle/>
          <a:p>
            <a:endParaRPr lang="fr-CH"/>
          </a:p>
        </p:txBody>
      </p:sp>
      <p:sp>
        <p:nvSpPr>
          <p:cNvPr id="24581" name="Freeform 5"/>
          <p:cNvSpPr>
            <a:spLocks/>
          </p:cNvSpPr>
          <p:nvPr/>
        </p:nvSpPr>
        <p:spPr bwMode="auto">
          <a:xfrm>
            <a:off x="2322513" y="2305050"/>
            <a:ext cx="5119687" cy="3079750"/>
          </a:xfrm>
          <a:custGeom>
            <a:avLst/>
            <a:gdLst>
              <a:gd name="T0" fmla="*/ 0 w 3225"/>
              <a:gd name="T1" fmla="*/ 0 h 1940"/>
              <a:gd name="T2" fmla="*/ 2147483647 w 3225"/>
              <a:gd name="T3" fmla="*/ 2147483647 h 1940"/>
              <a:gd name="T4" fmla="*/ 2147483647 w 3225"/>
              <a:gd name="T5" fmla="*/ 2147483647 h 1940"/>
              <a:gd name="T6" fmla="*/ 2147483647 w 3225"/>
              <a:gd name="T7" fmla="*/ 2147483647 h 1940"/>
              <a:gd name="T8" fmla="*/ 2147483647 w 3225"/>
              <a:gd name="T9" fmla="*/ 2147483647 h 1940"/>
              <a:gd name="T10" fmla="*/ 2147483647 w 3225"/>
              <a:gd name="T11" fmla="*/ 2147483647 h 1940"/>
              <a:gd name="T12" fmla="*/ 2147483647 w 3225"/>
              <a:gd name="T13" fmla="*/ 2147483647 h 1940"/>
              <a:gd name="T14" fmla="*/ 2147483647 w 3225"/>
              <a:gd name="T15" fmla="*/ 2147483647 h 1940"/>
              <a:gd name="T16" fmla="*/ 2147483647 w 3225"/>
              <a:gd name="T17" fmla="*/ 2147483647 h 1940"/>
              <a:gd name="T18" fmla="*/ 2147483647 w 3225"/>
              <a:gd name="T19" fmla="*/ 2147483647 h 1940"/>
              <a:gd name="T20" fmla="*/ 2147483647 w 3225"/>
              <a:gd name="T21" fmla="*/ 2147483647 h 1940"/>
              <a:gd name="T22" fmla="*/ 2147483647 w 3225"/>
              <a:gd name="T23" fmla="*/ 2147483647 h 1940"/>
              <a:gd name="T24" fmla="*/ 2147483647 w 3225"/>
              <a:gd name="T25" fmla="*/ 2147483647 h 1940"/>
              <a:gd name="T26" fmla="*/ 2147483647 w 3225"/>
              <a:gd name="T27" fmla="*/ 2147483647 h 1940"/>
              <a:gd name="T28" fmla="*/ 2147483647 w 3225"/>
              <a:gd name="T29" fmla="*/ 2147483647 h 1940"/>
              <a:gd name="T30" fmla="*/ 2147483647 w 3225"/>
              <a:gd name="T31" fmla="*/ 2147483647 h 1940"/>
              <a:gd name="T32" fmla="*/ 2147483647 w 3225"/>
              <a:gd name="T33" fmla="*/ 2147483647 h 1940"/>
              <a:gd name="T34" fmla="*/ 2147483647 w 3225"/>
              <a:gd name="T35" fmla="*/ 2147483647 h 1940"/>
              <a:gd name="T36" fmla="*/ 2147483647 w 3225"/>
              <a:gd name="T37" fmla="*/ 2147483647 h 1940"/>
              <a:gd name="T38" fmla="*/ 2147483647 w 3225"/>
              <a:gd name="T39" fmla="*/ 2147483647 h 1940"/>
              <a:gd name="T40" fmla="*/ 2147483647 w 3225"/>
              <a:gd name="T41" fmla="*/ 2147483647 h 1940"/>
              <a:gd name="T42" fmla="*/ 2147483647 w 3225"/>
              <a:gd name="T43" fmla="*/ 2147483647 h 1940"/>
              <a:gd name="T44" fmla="*/ 2147483647 w 3225"/>
              <a:gd name="T45" fmla="*/ 2147483647 h 1940"/>
              <a:gd name="T46" fmla="*/ 2147483647 w 3225"/>
              <a:gd name="T47" fmla="*/ 2147483647 h 1940"/>
              <a:gd name="T48" fmla="*/ 2147483647 w 3225"/>
              <a:gd name="T49" fmla="*/ 2147483647 h 1940"/>
              <a:gd name="T50" fmla="*/ 2147483647 w 3225"/>
              <a:gd name="T51" fmla="*/ 2147483647 h 1940"/>
              <a:gd name="T52" fmla="*/ 2147483647 w 3225"/>
              <a:gd name="T53" fmla="*/ 2147483647 h 1940"/>
              <a:gd name="T54" fmla="*/ 2147483647 w 3225"/>
              <a:gd name="T55" fmla="*/ 2147483647 h 1940"/>
              <a:gd name="T56" fmla="*/ 2147483647 w 3225"/>
              <a:gd name="T57" fmla="*/ 2147483647 h 19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25"/>
              <a:gd name="T88" fmla="*/ 0 h 1940"/>
              <a:gd name="T89" fmla="*/ 3225 w 3225"/>
              <a:gd name="T90" fmla="*/ 1940 h 19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25" h="1940">
                <a:moveTo>
                  <a:pt x="0" y="0"/>
                </a:moveTo>
                <a:cubicBezTo>
                  <a:pt x="27" y="40"/>
                  <a:pt x="54" y="80"/>
                  <a:pt x="85" y="120"/>
                </a:cubicBezTo>
                <a:cubicBezTo>
                  <a:pt x="116" y="160"/>
                  <a:pt x="147" y="202"/>
                  <a:pt x="185" y="240"/>
                </a:cubicBezTo>
                <a:cubicBezTo>
                  <a:pt x="223" y="278"/>
                  <a:pt x="273" y="318"/>
                  <a:pt x="315" y="350"/>
                </a:cubicBezTo>
                <a:cubicBezTo>
                  <a:pt x="357" y="382"/>
                  <a:pt x="392" y="407"/>
                  <a:pt x="440" y="430"/>
                </a:cubicBezTo>
                <a:cubicBezTo>
                  <a:pt x="488" y="453"/>
                  <a:pt x="551" y="472"/>
                  <a:pt x="601" y="486"/>
                </a:cubicBezTo>
                <a:cubicBezTo>
                  <a:pt x="651" y="500"/>
                  <a:pt x="685" y="505"/>
                  <a:pt x="741" y="516"/>
                </a:cubicBezTo>
                <a:cubicBezTo>
                  <a:pt x="797" y="527"/>
                  <a:pt x="869" y="544"/>
                  <a:pt x="936" y="551"/>
                </a:cubicBezTo>
                <a:cubicBezTo>
                  <a:pt x="1003" y="558"/>
                  <a:pt x="1089" y="551"/>
                  <a:pt x="1142" y="556"/>
                </a:cubicBezTo>
                <a:cubicBezTo>
                  <a:pt x="1195" y="561"/>
                  <a:pt x="1207" y="572"/>
                  <a:pt x="1257" y="581"/>
                </a:cubicBezTo>
                <a:cubicBezTo>
                  <a:pt x="1307" y="590"/>
                  <a:pt x="1380" y="602"/>
                  <a:pt x="1442" y="611"/>
                </a:cubicBezTo>
                <a:cubicBezTo>
                  <a:pt x="1504" y="620"/>
                  <a:pt x="1565" y="634"/>
                  <a:pt x="1627" y="636"/>
                </a:cubicBezTo>
                <a:cubicBezTo>
                  <a:pt x="1689" y="638"/>
                  <a:pt x="1760" y="633"/>
                  <a:pt x="1813" y="621"/>
                </a:cubicBezTo>
                <a:cubicBezTo>
                  <a:pt x="1866" y="609"/>
                  <a:pt x="1903" y="594"/>
                  <a:pt x="1943" y="566"/>
                </a:cubicBezTo>
                <a:cubicBezTo>
                  <a:pt x="1983" y="538"/>
                  <a:pt x="2028" y="494"/>
                  <a:pt x="2053" y="456"/>
                </a:cubicBezTo>
                <a:cubicBezTo>
                  <a:pt x="2078" y="418"/>
                  <a:pt x="2078" y="382"/>
                  <a:pt x="2093" y="340"/>
                </a:cubicBezTo>
                <a:cubicBezTo>
                  <a:pt x="2108" y="298"/>
                  <a:pt x="2127" y="246"/>
                  <a:pt x="2143" y="205"/>
                </a:cubicBezTo>
                <a:cubicBezTo>
                  <a:pt x="2159" y="164"/>
                  <a:pt x="2171" y="116"/>
                  <a:pt x="2188" y="95"/>
                </a:cubicBezTo>
                <a:cubicBezTo>
                  <a:pt x="2205" y="74"/>
                  <a:pt x="2224" y="73"/>
                  <a:pt x="2248" y="80"/>
                </a:cubicBezTo>
                <a:cubicBezTo>
                  <a:pt x="2272" y="87"/>
                  <a:pt x="2314" y="103"/>
                  <a:pt x="2334" y="135"/>
                </a:cubicBezTo>
                <a:cubicBezTo>
                  <a:pt x="2354" y="167"/>
                  <a:pt x="2356" y="228"/>
                  <a:pt x="2369" y="275"/>
                </a:cubicBezTo>
                <a:cubicBezTo>
                  <a:pt x="2382" y="322"/>
                  <a:pt x="2391" y="346"/>
                  <a:pt x="2414" y="420"/>
                </a:cubicBezTo>
                <a:cubicBezTo>
                  <a:pt x="2437" y="494"/>
                  <a:pt x="2478" y="623"/>
                  <a:pt x="2509" y="721"/>
                </a:cubicBezTo>
                <a:cubicBezTo>
                  <a:pt x="2540" y="819"/>
                  <a:pt x="2570" y="921"/>
                  <a:pt x="2599" y="1011"/>
                </a:cubicBezTo>
                <a:cubicBezTo>
                  <a:pt x="2628" y="1101"/>
                  <a:pt x="2652" y="1186"/>
                  <a:pt x="2684" y="1262"/>
                </a:cubicBezTo>
                <a:cubicBezTo>
                  <a:pt x="2716" y="1338"/>
                  <a:pt x="2748" y="1401"/>
                  <a:pt x="2789" y="1467"/>
                </a:cubicBezTo>
                <a:cubicBezTo>
                  <a:pt x="2830" y="1533"/>
                  <a:pt x="2874" y="1595"/>
                  <a:pt x="2930" y="1658"/>
                </a:cubicBezTo>
                <a:cubicBezTo>
                  <a:pt x="2986" y="1721"/>
                  <a:pt x="3076" y="1803"/>
                  <a:pt x="3125" y="1843"/>
                </a:cubicBezTo>
                <a:cubicBezTo>
                  <a:pt x="3174" y="1883"/>
                  <a:pt x="3225" y="1940"/>
                  <a:pt x="3225" y="1898"/>
                </a:cubicBezTo>
              </a:path>
            </a:pathLst>
          </a:custGeom>
          <a:noFill/>
          <a:ln w="38100">
            <a:solidFill>
              <a:srgbClr val="FF99CC"/>
            </a:solidFill>
            <a:round/>
            <a:headEnd/>
            <a:tailEnd/>
          </a:ln>
        </p:spPr>
        <p:txBody>
          <a:bodyPr/>
          <a:lstStyle/>
          <a:p>
            <a:endParaRPr lang="fr-CH"/>
          </a:p>
        </p:txBody>
      </p:sp>
      <p:sp>
        <p:nvSpPr>
          <p:cNvPr id="24582" name="Line 6"/>
          <p:cNvSpPr>
            <a:spLocks noChangeShapeType="1"/>
          </p:cNvSpPr>
          <p:nvPr/>
        </p:nvSpPr>
        <p:spPr bwMode="auto">
          <a:xfrm>
            <a:off x="5494338" y="2940050"/>
            <a:ext cx="0" cy="319088"/>
          </a:xfrm>
          <a:prstGeom prst="line">
            <a:avLst/>
          </a:prstGeom>
          <a:noFill/>
          <a:ln w="28575">
            <a:solidFill>
              <a:schemeClr val="bg1"/>
            </a:solidFill>
            <a:round/>
            <a:headEnd/>
            <a:tailEnd/>
          </a:ln>
        </p:spPr>
        <p:txBody>
          <a:bodyPr/>
          <a:lstStyle/>
          <a:p>
            <a:endParaRPr lang="fr-CH"/>
          </a:p>
        </p:txBody>
      </p:sp>
      <p:sp>
        <p:nvSpPr>
          <p:cNvPr id="24583" name="Text Box 7"/>
          <p:cNvSpPr txBox="1">
            <a:spLocks noChangeArrowheads="1"/>
          </p:cNvSpPr>
          <p:nvPr/>
        </p:nvSpPr>
        <p:spPr bwMode="auto">
          <a:xfrm>
            <a:off x="5318125" y="2647950"/>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2</a:t>
            </a:r>
          </a:p>
        </p:txBody>
      </p:sp>
      <p:sp>
        <p:nvSpPr>
          <p:cNvPr id="24584" name="Text Box 8"/>
          <p:cNvSpPr txBox="1">
            <a:spLocks noChangeArrowheads="1"/>
          </p:cNvSpPr>
          <p:nvPr/>
        </p:nvSpPr>
        <p:spPr bwMode="auto">
          <a:xfrm>
            <a:off x="5810250" y="3371850"/>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2</a:t>
            </a:r>
          </a:p>
        </p:txBody>
      </p:sp>
      <p:sp>
        <p:nvSpPr>
          <p:cNvPr id="24585" name="Line 9"/>
          <p:cNvSpPr>
            <a:spLocks noChangeShapeType="1"/>
          </p:cNvSpPr>
          <p:nvPr/>
        </p:nvSpPr>
        <p:spPr bwMode="auto">
          <a:xfrm>
            <a:off x="5867400" y="2287588"/>
            <a:ext cx="0" cy="319087"/>
          </a:xfrm>
          <a:prstGeom prst="line">
            <a:avLst/>
          </a:prstGeom>
          <a:noFill/>
          <a:ln w="28575">
            <a:solidFill>
              <a:schemeClr val="bg1"/>
            </a:solidFill>
            <a:round/>
            <a:headEnd/>
            <a:tailEnd/>
          </a:ln>
        </p:spPr>
        <p:txBody>
          <a:bodyPr/>
          <a:lstStyle/>
          <a:p>
            <a:endParaRPr lang="fr-CH"/>
          </a:p>
        </p:txBody>
      </p:sp>
      <p:sp>
        <p:nvSpPr>
          <p:cNvPr id="24586" name="Line 10"/>
          <p:cNvSpPr>
            <a:spLocks noChangeShapeType="1"/>
          </p:cNvSpPr>
          <p:nvPr/>
        </p:nvSpPr>
        <p:spPr bwMode="auto">
          <a:xfrm>
            <a:off x="5915025" y="3043238"/>
            <a:ext cx="0" cy="319087"/>
          </a:xfrm>
          <a:prstGeom prst="line">
            <a:avLst/>
          </a:prstGeom>
          <a:noFill/>
          <a:ln w="28575">
            <a:solidFill>
              <a:schemeClr val="bg1"/>
            </a:solidFill>
            <a:round/>
            <a:headEnd/>
            <a:tailEnd/>
          </a:ln>
        </p:spPr>
        <p:txBody>
          <a:bodyPr/>
          <a:lstStyle/>
          <a:p>
            <a:endParaRPr lang="fr-CH"/>
          </a:p>
        </p:txBody>
      </p:sp>
      <p:sp>
        <p:nvSpPr>
          <p:cNvPr id="24587" name="Line 11"/>
          <p:cNvSpPr>
            <a:spLocks noChangeShapeType="1"/>
          </p:cNvSpPr>
          <p:nvPr/>
        </p:nvSpPr>
        <p:spPr bwMode="auto">
          <a:xfrm>
            <a:off x="6043613" y="2462213"/>
            <a:ext cx="0" cy="319087"/>
          </a:xfrm>
          <a:prstGeom prst="line">
            <a:avLst/>
          </a:prstGeom>
          <a:noFill/>
          <a:ln w="28575">
            <a:solidFill>
              <a:schemeClr val="bg1"/>
            </a:solidFill>
            <a:round/>
            <a:headEnd/>
            <a:tailEnd/>
          </a:ln>
        </p:spPr>
        <p:txBody>
          <a:bodyPr/>
          <a:lstStyle/>
          <a:p>
            <a:endParaRPr lang="fr-CH"/>
          </a:p>
        </p:txBody>
      </p:sp>
      <p:sp>
        <p:nvSpPr>
          <p:cNvPr id="24588" name="Line 12"/>
          <p:cNvSpPr>
            <a:spLocks noChangeShapeType="1"/>
          </p:cNvSpPr>
          <p:nvPr/>
        </p:nvSpPr>
        <p:spPr bwMode="auto">
          <a:xfrm>
            <a:off x="6281738" y="2366963"/>
            <a:ext cx="0" cy="319087"/>
          </a:xfrm>
          <a:prstGeom prst="line">
            <a:avLst/>
          </a:prstGeom>
          <a:noFill/>
          <a:ln w="28575">
            <a:solidFill>
              <a:schemeClr val="bg1"/>
            </a:solidFill>
            <a:round/>
            <a:headEnd/>
            <a:tailEnd/>
          </a:ln>
        </p:spPr>
        <p:txBody>
          <a:bodyPr/>
          <a:lstStyle/>
          <a:p>
            <a:endParaRPr lang="fr-CH"/>
          </a:p>
        </p:txBody>
      </p:sp>
      <p:sp>
        <p:nvSpPr>
          <p:cNvPr id="24589" name="Line 13"/>
          <p:cNvSpPr>
            <a:spLocks noChangeShapeType="1"/>
          </p:cNvSpPr>
          <p:nvPr/>
        </p:nvSpPr>
        <p:spPr bwMode="auto">
          <a:xfrm>
            <a:off x="6638925" y="1841500"/>
            <a:ext cx="0" cy="319088"/>
          </a:xfrm>
          <a:prstGeom prst="line">
            <a:avLst/>
          </a:prstGeom>
          <a:noFill/>
          <a:ln w="28575">
            <a:solidFill>
              <a:schemeClr val="bg1"/>
            </a:solidFill>
            <a:round/>
            <a:headEnd/>
            <a:tailEnd/>
          </a:ln>
        </p:spPr>
        <p:txBody>
          <a:bodyPr/>
          <a:lstStyle/>
          <a:p>
            <a:endParaRPr lang="fr-CH"/>
          </a:p>
        </p:txBody>
      </p:sp>
      <p:sp>
        <p:nvSpPr>
          <p:cNvPr id="24590" name="Text Box 14"/>
          <p:cNvSpPr txBox="1">
            <a:spLocks noChangeArrowheads="1"/>
          </p:cNvSpPr>
          <p:nvPr/>
        </p:nvSpPr>
        <p:spPr bwMode="auto">
          <a:xfrm>
            <a:off x="5738813" y="1963738"/>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3</a:t>
            </a:r>
          </a:p>
        </p:txBody>
      </p:sp>
      <p:sp>
        <p:nvSpPr>
          <p:cNvPr id="24591" name="Text Box 15"/>
          <p:cNvSpPr txBox="1">
            <a:spLocks noChangeArrowheads="1"/>
          </p:cNvSpPr>
          <p:nvPr/>
        </p:nvSpPr>
        <p:spPr bwMode="auto">
          <a:xfrm>
            <a:off x="6153150" y="2679700"/>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3</a:t>
            </a:r>
          </a:p>
        </p:txBody>
      </p:sp>
      <p:sp>
        <p:nvSpPr>
          <p:cNvPr id="24592" name="Text Box 16"/>
          <p:cNvSpPr txBox="1">
            <a:spLocks noChangeArrowheads="1"/>
          </p:cNvSpPr>
          <p:nvPr/>
        </p:nvSpPr>
        <p:spPr bwMode="auto">
          <a:xfrm>
            <a:off x="5922963" y="2171700"/>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4</a:t>
            </a:r>
          </a:p>
        </p:txBody>
      </p:sp>
      <p:sp>
        <p:nvSpPr>
          <p:cNvPr id="24593" name="Text Box 17"/>
          <p:cNvSpPr txBox="1">
            <a:spLocks noChangeArrowheads="1"/>
          </p:cNvSpPr>
          <p:nvPr/>
        </p:nvSpPr>
        <p:spPr bwMode="auto">
          <a:xfrm>
            <a:off x="6486525" y="2147888"/>
            <a:ext cx="304800"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4</a:t>
            </a:r>
          </a:p>
        </p:txBody>
      </p:sp>
      <p:sp>
        <p:nvSpPr>
          <p:cNvPr id="24594" name="Line 18"/>
          <p:cNvSpPr>
            <a:spLocks noChangeShapeType="1"/>
          </p:cNvSpPr>
          <p:nvPr/>
        </p:nvSpPr>
        <p:spPr bwMode="auto">
          <a:xfrm>
            <a:off x="1201738" y="5318125"/>
            <a:ext cx="7591425" cy="0"/>
          </a:xfrm>
          <a:prstGeom prst="line">
            <a:avLst/>
          </a:prstGeom>
          <a:noFill/>
          <a:ln w="28575">
            <a:solidFill>
              <a:srgbClr val="99FF66"/>
            </a:solidFill>
            <a:round/>
            <a:headEnd/>
            <a:tailEnd/>
          </a:ln>
        </p:spPr>
        <p:txBody>
          <a:bodyPr/>
          <a:lstStyle/>
          <a:p>
            <a:endParaRPr lang="fr-CH"/>
          </a:p>
        </p:txBody>
      </p:sp>
      <p:sp>
        <p:nvSpPr>
          <p:cNvPr id="24595" name="Line 19"/>
          <p:cNvSpPr>
            <a:spLocks noChangeShapeType="1"/>
          </p:cNvSpPr>
          <p:nvPr/>
        </p:nvSpPr>
        <p:spPr bwMode="auto">
          <a:xfrm flipV="1">
            <a:off x="1295400" y="730250"/>
            <a:ext cx="0" cy="4675188"/>
          </a:xfrm>
          <a:prstGeom prst="line">
            <a:avLst/>
          </a:prstGeom>
          <a:noFill/>
          <a:ln w="28575">
            <a:solidFill>
              <a:srgbClr val="99FF66"/>
            </a:solidFill>
            <a:round/>
            <a:headEnd/>
            <a:tailEnd/>
          </a:ln>
        </p:spPr>
        <p:txBody>
          <a:bodyPr/>
          <a:lstStyle/>
          <a:p>
            <a:endParaRPr lang="fr-CH"/>
          </a:p>
        </p:txBody>
      </p:sp>
      <p:sp>
        <p:nvSpPr>
          <p:cNvPr id="24596" name="Line 20"/>
          <p:cNvSpPr>
            <a:spLocks noChangeShapeType="1"/>
          </p:cNvSpPr>
          <p:nvPr/>
        </p:nvSpPr>
        <p:spPr bwMode="auto">
          <a:xfrm>
            <a:off x="1200150" y="4968875"/>
            <a:ext cx="95250" cy="0"/>
          </a:xfrm>
          <a:prstGeom prst="line">
            <a:avLst/>
          </a:prstGeom>
          <a:noFill/>
          <a:ln w="28575">
            <a:solidFill>
              <a:srgbClr val="99FF66"/>
            </a:solidFill>
            <a:round/>
            <a:headEnd/>
            <a:tailEnd/>
          </a:ln>
        </p:spPr>
        <p:txBody>
          <a:bodyPr/>
          <a:lstStyle/>
          <a:p>
            <a:endParaRPr lang="fr-CH"/>
          </a:p>
        </p:txBody>
      </p:sp>
      <p:sp>
        <p:nvSpPr>
          <p:cNvPr id="24597" name="Line 21"/>
          <p:cNvSpPr>
            <a:spLocks noChangeShapeType="1"/>
          </p:cNvSpPr>
          <p:nvPr/>
        </p:nvSpPr>
        <p:spPr bwMode="auto">
          <a:xfrm>
            <a:off x="1200150" y="4633913"/>
            <a:ext cx="95250" cy="0"/>
          </a:xfrm>
          <a:prstGeom prst="line">
            <a:avLst/>
          </a:prstGeom>
          <a:noFill/>
          <a:ln w="28575">
            <a:solidFill>
              <a:srgbClr val="99FF66"/>
            </a:solidFill>
            <a:round/>
            <a:headEnd/>
            <a:tailEnd/>
          </a:ln>
        </p:spPr>
        <p:txBody>
          <a:bodyPr/>
          <a:lstStyle/>
          <a:p>
            <a:endParaRPr lang="fr-CH"/>
          </a:p>
        </p:txBody>
      </p:sp>
      <p:sp>
        <p:nvSpPr>
          <p:cNvPr id="24598" name="Line 22"/>
          <p:cNvSpPr>
            <a:spLocks noChangeShapeType="1"/>
          </p:cNvSpPr>
          <p:nvPr/>
        </p:nvSpPr>
        <p:spPr bwMode="auto">
          <a:xfrm>
            <a:off x="1200150" y="4284663"/>
            <a:ext cx="95250" cy="0"/>
          </a:xfrm>
          <a:prstGeom prst="line">
            <a:avLst/>
          </a:prstGeom>
          <a:noFill/>
          <a:ln w="28575">
            <a:solidFill>
              <a:srgbClr val="99FF66"/>
            </a:solidFill>
            <a:round/>
            <a:headEnd/>
            <a:tailEnd/>
          </a:ln>
        </p:spPr>
        <p:txBody>
          <a:bodyPr/>
          <a:lstStyle/>
          <a:p>
            <a:endParaRPr lang="fr-CH"/>
          </a:p>
        </p:txBody>
      </p:sp>
      <p:sp>
        <p:nvSpPr>
          <p:cNvPr id="24599" name="Line 23"/>
          <p:cNvSpPr>
            <a:spLocks noChangeShapeType="1"/>
          </p:cNvSpPr>
          <p:nvPr/>
        </p:nvSpPr>
        <p:spPr bwMode="auto">
          <a:xfrm>
            <a:off x="1200150" y="3935413"/>
            <a:ext cx="95250" cy="0"/>
          </a:xfrm>
          <a:prstGeom prst="line">
            <a:avLst/>
          </a:prstGeom>
          <a:noFill/>
          <a:ln w="28575">
            <a:solidFill>
              <a:srgbClr val="99FF66"/>
            </a:solidFill>
            <a:round/>
            <a:headEnd/>
            <a:tailEnd/>
          </a:ln>
        </p:spPr>
        <p:txBody>
          <a:bodyPr/>
          <a:lstStyle/>
          <a:p>
            <a:endParaRPr lang="fr-CH"/>
          </a:p>
        </p:txBody>
      </p:sp>
      <p:sp>
        <p:nvSpPr>
          <p:cNvPr id="24600" name="Line 24"/>
          <p:cNvSpPr>
            <a:spLocks noChangeShapeType="1"/>
          </p:cNvSpPr>
          <p:nvPr/>
        </p:nvSpPr>
        <p:spPr bwMode="auto">
          <a:xfrm>
            <a:off x="1200150" y="3584575"/>
            <a:ext cx="95250" cy="0"/>
          </a:xfrm>
          <a:prstGeom prst="line">
            <a:avLst/>
          </a:prstGeom>
          <a:noFill/>
          <a:ln w="28575">
            <a:solidFill>
              <a:srgbClr val="99FF66"/>
            </a:solidFill>
            <a:round/>
            <a:headEnd/>
            <a:tailEnd/>
          </a:ln>
        </p:spPr>
        <p:txBody>
          <a:bodyPr/>
          <a:lstStyle/>
          <a:p>
            <a:endParaRPr lang="fr-CH"/>
          </a:p>
        </p:txBody>
      </p:sp>
      <p:sp>
        <p:nvSpPr>
          <p:cNvPr id="24601" name="Line 25"/>
          <p:cNvSpPr>
            <a:spLocks noChangeShapeType="1"/>
          </p:cNvSpPr>
          <p:nvPr/>
        </p:nvSpPr>
        <p:spPr bwMode="auto">
          <a:xfrm>
            <a:off x="1200150" y="3243263"/>
            <a:ext cx="95250" cy="0"/>
          </a:xfrm>
          <a:prstGeom prst="line">
            <a:avLst/>
          </a:prstGeom>
          <a:noFill/>
          <a:ln w="28575">
            <a:solidFill>
              <a:srgbClr val="99FF66"/>
            </a:solidFill>
            <a:round/>
            <a:headEnd/>
            <a:tailEnd/>
          </a:ln>
        </p:spPr>
        <p:txBody>
          <a:bodyPr/>
          <a:lstStyle/>
          <a:p>
            <a:endParaRPr lang="fr-CH"/>
          </a:p>
        </p:txBody>
      </p:sp>
      <p:sp>
        <p:nvSpPr>
          <p:cNvPr id="24602" name="Line 26"/>
          <p:cNvSpPr>
            <a:spLocks noChangeShapeType="1"/>
          </p:cNvSpPr>
          <p:nvPr/>
        </p:nvSpPr>
        <p:spPr bwMode="auto">
          <a:xfrm>
            <a:off x="1200150" y="2900363"/>
            <a:ext cx="95250" cy="0"/>
          </a:xfrm>
          <a:prstGeom prst="line">
            <a:avLst/>
          </a:prstGeom>
          <a:noFill/>
          <a:ln w="28575">
            <a:solidFill>
              <a:srgbClr val="99FF66"/>
            </a:solidFill>
            <a:round/>
            <a:headEnd/>
            <a:tailEnd/>
          </a:ln>
        </p:spPr>
        <p:txBody>
          <a:bodyPr/>
          <a:lstStyle/>
          <a:p>
            <a:endParaRPr lang="fr-CH"/>
          </a:p>
        </p:txBody>
      </p:sp>
      <p:sp>
        <p:nvSpPr>
          <p:cNvPr id="24603" name="Line 27"/>
          <p:cNvSpPr>
            <a:spLocks noChangeShapeType="1"/>
          </p:cNvSpPr>
          <p:nvPr/>
        </p:nvSpPr>
        <p:spPr bwMode="auto">
          <a:xfrm>
            <a:off x="1200150" y="2559050"/>
            <a:ext cx="95250" cy="0"/>
          </a:xfrm>
          <a:prstGeom prst="line">
            <a:avLst/>
          </a:prstGeom>
          <a:noFill/>
          <a:ln w="28575">
            <a:solidFill>
              <a:srgbClr val="99FF66"/>
            </a:solidFill>
            <a:round/>
            <a:headEnd/>
            <a:tailEnd/>
          </a:ln>
        </p:spPr>
        <p:txBody>
          <a:bodyPr/>
          <a:lstStyle/>
          <a:p>
            <a:endParaRPr lang="fr-CH"/>
          </a:p>
        </p:txBody>
      </p:sp>
      <p:sp>
        <p:nvSpPr>
          <p:cNvPr id="24604" name="Line 28"/>
          <p:cNvSpPr>
            <a:spLocks noChangeShapeType="1"/>
          </p:cNvSpPr>
          <p:nvPr/>
        </p:nvSpPr>
        <p:spPr bwMode="auto">
          <a:xfrm>
            <a:off x="1200150" y="2201863"/>
            <a:ext cx="95250" cy="0"/>
          </a:xfrm>
          <a:prstGeom prst="line">
            <a:avLst/>
          </a:prstGeom>
          <a:noFill/>
          <a:ln w="28575">
            <a:solidFill>
              <a:srgbClr val="99FF66"/>
            </a:solidFill>
            <a:round/>
            <a:headEnd/>
            <a:tailEnd/>
          </a:ln>
        </p:spPr>
        <p:txBody>
          <a:bodyPr/>
          <a:lstStyle/>
          <a:p>
            <a:endParaRPr lang="fr-CH"/>
          </a:p>
        </p:txBody>
      </p:sp>
      <p:sp>
        <p:nvSpPr>
          <p:cNvPr id="24605" name="Line 29"/>
          <p:cNvSpPr>
            <a:spLocks noChangeShapeType="1"/>
          </p:cNvSpPr>
          <p:nvPr/>
        </p:nvSpPr>
        <p:spPr bwMode="auto">
          <a:xfrm>
            <a:off x="1200150" y="1866900"/>
            <a:ext cx="95250" cy="0"/>
          </a:xfrm>
          <a:prstGeom prst="line">
            <a:avLst/>
          </a:prstGeom>
          <a:noFill/>
          <a:ln w="28575">
            <a:solidFill>
              <a:srgbClr val="99FF66"/>
            </a:solidFill>
            <a:round/>
            <a:headEnd/>
            <a:tailEnd/>
          </a:ln>
        </p:spPr>
        <p:txBody>
          <a:bodyPr/>
          <a:lstStyle/>
          <a:p>
            <a:endParaRPr lang="fr-CH"/>
          </a:p>
        </p:txBody>
      </p:sp>
      <p:sp>
        <p:nvSpPr>
          <p:cNvPr id="24606" name="Line 30"/>
          <p:cNvSpPr>
            <a:spLocks noChangeShapeType="1"/>
          </p:cNvSpPr>
          <p:nvPr/>
        </p:nvSpPr>
        <p:spPr bwMode="auto">
          <a:xfrm>
            <a:off x="1200150" y="1509713"/>
            <a:ext cx="95250" cy="0"/>
          </a:xfrm>
          <a:prstGeom prst="line">
            <a:avLst/>
          </a:prstGeom>
          <a:noFill/>
          <a:ln w="28575">
            <a:solidFill>
              <a:srgbClr val="99FF66"/>
            </a:solidFill>
            <a:round/>
            <a:headEnd/>
            <a:tailEnd/>
          </a:ln>
        </p:spPr>
        <p:txBody>
          <a:bodyPr/>
          <a:lstStyle/>
          <a:p>
            <a:endParaRPr lang="fr-CH"/>
          </a:p>
        </p:txBody>
      </p:sp>
      <p:sp>
        <p:nvSpPr>
          <p:cNvPr id="24607" name="Line 31"/>
          <p:cNvSpPr>
            <a:spLocks noChangeShapeType="1"/>
          </p:cNvSpPr>
          <p:nvPr/>
        </p:nvSpPr>
        <p:spPr bwMode="auto">
          <a:xfrm>
            <a:off x="1200150" y="1168400"/>
            <a:ext cx="95250" cy="0"/>
          </a:xfrm>
          <a:prstGeom prst="line">
            <a:avLst/>
          </a:prstGeom>
          <a:noFill/>
          <a:ln w="28575">
            <a:solidFill>
              <a:srgbClr val="99FF66"/>
            </a:solidFill>
            <a:round/>
            <a:headEnd/>
            <a:tailEnd/>
          </a:ln>
        </p:spPr>
        <p:txBody>
          <a:bodyPr/>
          <a:lstStyle/>
          <a:p>
            <a:endParaRPr lang="fr-CH"/>
          </a:p>
        </p:txBody>
      </p:sp>
      <p:sp>
        <p:nvSpPr>
          <p:cNvPr id="24608" name="Line 32"/>
          <p:cNvSpPr>
            <a:spLocks noChangeShapeType="1"/>
          </p:cNvSpPr>
          <p:nvPr/>
        </p:nvSpPr>
        <p:spPr bwMode="auto">
          <a:xfrm>
            <a:off x="1200150" y="849313"/>
            <a:ext cx="95250" cy="0"/>
          </a:xfrm>
          <a:prstGeom prst="line">
            <a:avLst/>
          </a:prstGeom>
          <a:noFill/>
          <a:ln w="28575">
            <a:solidFill>
              <a:srgbClr val="99FF66"/>
            </a:solidFill>
            <a:round/>
            <a:headEnd/>
            <a:tailEnd/>
          </a:ln>
        </p:spPr>
        <p:txBody>
          <a:bodyPr/>
          <a:lstStyle/>
          <a:p>
            <a:endParaRPr lang="fr-CH"/>
          </a:p>
        </p:txBody>
      </p:sp>
      <p:sp>
        <p:nvSpPr>
          <p:cNvPr id="24609" name="Line 33"/>
          <p:cNvSpPr>
            <a:spLocks noChangeShapeType="1"/>
          </p:cNvSpPr>
          <p:nvPr/>
        </p:nvSpPr>
        <p:spPr bwMode="auto">
          <a:xfrm rot="-5400000">
            <a:off x="1629569" y="5379244"/>
            <a:ext cx="95250" cy="1588"/>
          </a:xfrm>
          <a:prstGeom prst="line">
            <a:avLst/>
          </a:prstGeom>
          <a:noFill/>
          <a:ln w="28575">
            <a:solidFill>
              <a:srgbClr val="99FF66"/>
            </a:solidFill>
            <a:round/>
            <a:headEnd/>
            <a:tailEnd/>
          </a:ln>
        </p:spPr>
        <p:txBody>
          <a:bodyPr/>
          <a:lstStyle/>
          <a:p>
            <a:endParaRPr lang="fr-CH"/>
          </a:p>
        </p:txBody>
      </p:sp>
      <p:sp>
        <p:nvSpPr>
          <p:cNvPr id="24610" name="Line 34"/>
          <p:cNvSpPr>
            <a:spLocks noChangeShapeType="1"/>
          </p:cNvSpPr>
          <p:nvPr/>
        </p:nvSpPr>
        <p:spPr bwMode="auto">
          <a:xfrm rot="-5400000">
            <a:off x="2391569" y="5379244"/>
            <a:ext cx="95250" cy="1588"/>
          </a:xfrm>
          <a:prstGeom prst="line">
            <a:avLst/>
          </a:prstGeom>
          <a:noFill/>
          <a:ln w="28575">
            <a:solidFill>
              <a:srgbClr val="99FF66"/>
            </a:solidFill>
            <a:round/>
            <a:headEnd/>
            <a:tailEnd/>
          </a:ln>
        </p:spPr>
        <p:txBody>
          <a:bodyPr/>
          <a:lstStyle/>
          <a:p>
            <a:endParaRPr lang="fr-CH"/>
          </a:p>
        </p:txBody>
      </p:sp>
      <p:sp>
        <p:nvSpPr>
          <p:cNvPr id="24611" name="Line 35"/>
          <p:cNvSpPr>
            <a:spLocks noChangeShapeType="1"/>
          </p:cNvSpPr>
          <p:nvPr/>
        </p:nvSpPr>
        <p:spPr bwMode="auto">
          <a:xfrm rot="-5400000">
            <a:off x="2016919" y="5379244"/>
            <a:ext cx="95250" cy="1588"/>
          </a:xfrm>
          <a:prstGeom prst="line">
            <a:avLst/>
          </a:prstGeom>
          <a:noFill/>
          <a:ln w="28575">
            <a:solidFill>
              <a:srgbClr val="99FF66"/>
            </a:solidFill>
            <a:round/>
            <a:headEnd/>
            <a:tailEnd/>
          </a:ln>
        </p:spPr>
        <p:txBody>
          <a:bodyPr/>
          <a:lstStyle/>
          <a:p>
            <a:endParaRPr lang="fr-CH"/>
          </a:p>
        </p:txBody>
      </p:sp>
      <p:sp>
        <p:nvSpPr>
          <p:cNvPr id="24612" name="Line 36"/>
          <p:cNvSpPr>
            <a:spLocks noChangeShapeType="1"/>
          </p:cNvSpPr>
          <p:nvPr/>
        </p:nvSpPr>
        <p:spPr bwMode="auto">
          <a:xfrm rot="-5400000">
            <a:off x="2785269" y="5379244"/>
            <a:ext cx="95250" cy="1588"/>
          </a:xfrm>
          <a:prstGeom prst="line">
            <a:avLst/>
          </a:prstGeom>
          <a:noFill/>
          <a:ln w="28575">
            <a:solidFill>
              <a:srgbClr val="99FF66"/>
            </a:solidFill>
            <a:round/>
            <a:headEnd/>
            <a:tailEnd/>
          </a:ln>
        </p:spPr>
        <p:txBody>
          <a:bodyPr/>
          <a:lstStyle/>
          <a:p>
            <a:endParaRPr lang="fr-CH"/>
          </a:p>
        </p:txBody>
      </p:sp>
      <p:sp>
        <p:nvSpPr>
          <p:cNvPr id="24613" name="Line 37"/>
          <p:cNvSpPr>
            <a:spLocks noChangeShapeType="1"/>
          </p:cNvSpPr>
          <p:nvPr/>
        </p:nvSpPr>
        <p:spPr bwMode="auto">
          <a:xfrm rot="-5400000">
            <a:off x="3172619" y="5379244"/>
            <a:ext cx="95250" cy="1588"/>
          </a:xfrm>
          <a:prstGeom prst="line">
            <a:avLst/>
          </a:prstGeom>
          <a:noFill/>
          <a:ln w="28575">
            <a:solidFill>
              <a:srgbClr val="99FF66"/>
            </a:solidFill>
            <a:round/>
            <a:headEnd/>
            <a:tailEnd/>
          </a:ln>
        </p:spPr>
        <p:txBody>
          <a:bodyPr/>
          <a:lstStyle/>
          <a:p>
            <a:endParaRPr lang="fr-CH"/>
          </a:p>
        </p:txBody>
      </p:sp>
      <p:sp>
        <p:nvSpPr>
          <p:cNvPr id="24614" name="Line 38"/>
          <p:cNvSpPr>
            <a:spLocks noChangeShapeType="1"/>
          </p:cNvSpPr>
          <p:nvPr/>
        </p:nvSpPr>
        <p:spPr bwMode="auto">
          <a:xfrm rot="-5400000">
            <a:off x="3553619" y="5379244"/>
            <a:ext cx="95250" cy="1588"/>
          </a:xfrm>
          <a:prstGeom prst="line">
            <a:avLst/>
          </a:prstGeom>
          <a:noFill/>
          <a:ln w="28575">
            <a:solidFill>
              <a:srgbClr val="99FF66"/>
            </a:solidFill>
            <a:round/>
            <a:headEnd/>
            <a:tailEnd/>
          </a:ln>
        </p:spPr>
        <p:txBody>
          <a:bodyPr/>
          <a:lstStyle/>
          <a:p>
            <a:endParaRPr lang="fr-CH"/>
          </a:p>
        </p:txBody>
      </p:sp>
      <p:sp>
        <p:nvSpPr>
          <p:cNvPr id="24615" name="Line 39"/>
          <p:cNvSpPr>
            <a:spLocks noChangeShapeType="1"/>
          </p:cNvSpPr>
          <p:nvPr/>
        </p:nvSpPr>
        <p:spPr bwMode="auto">
          <a:xfrm rot="-5400000">
            <a:off x="3934619" y="5379244"/>
            <a:ext cx="95250" cy="1588"/>
          </a:xfrm>
          <a:prstGeom prst="line">
            <a:avLst/>
          </a:prstGeom>
          <a:noFill/>
          <a:ln w="28575">
            <a:solidFill>
              <a:srgbClr val="99FF66"/>
            </a:solidFill>
            <a:round/>
            <a:headEnd/>
            <a:tailEnd/>
          </a:ln>
        </p:spPr>
        <p:txBody>
          <a:bodyPr/>
          <a:lstStyle/>
          <a:p>
            <a:endParaRPr lang="fr-CH"/>
          </a:p>
        </p:txBody>
      </p:sp>
      <p:sp>
        <p:nvSpPr>
          <p:cNvPr id="24616" name="Line 40"/>
          <p:cNvSpPr>
            <a:spLocks noChangeShapeType="1"/>
          </p:cNvSpPr>
          <p:nvPr/>
        </p:nvSpPr>
        <p:spPr bwMode="auto">
          <a:xfrm rot="-5400000">
            <a:off x="4321969" y="5379244"/>
            <a:ext cx="95250" cy="1588"/>
          </a:xfrm>
          <a:prstGeom prst="line">
            <a:avLst/>
          </a:prstGeom>
          <a:noFill/>
          <a:ln w="28575">
            <a:solidFill>
              <a:srgbClr val="99FF66"/>
            </a:solidFill>
            <a:round/>
            <a:headEnd/>
            <a:tailEnd/>
          </a:ln>
        </p:spPr>
        <p:txBody>
          <a:bodyPr/>
          <a:lstStyle/>
          <a:p>
            <a:endParaRPr lang="fr-CH"/>
          </a:p>
        </p:txBody>
      </p:sp>
      <p:sp>
        <p:nvSpPr>
          <p:cNvPr id="24617" name="Line 41"/>
          <p:cNvSpPr>
            <a:spLocks noChangeShapeType="1"/>
          </p:cNvSpPr>
          <p:nvPr/>
        </p:nvSpPr>
        <p:spPr bwMode="auto">
          <a:xfrm rot="-5400000">
            <a:off x="4702969" y="5379244"/>
            <a:ext cx="95250" cy="1588"/>
          </a:xfrm>
          <a:prstGeom prst="line">
            <a:avLst/>
          </a:prstGeom>
          <a:noFill/>
          <a:ln w="28575">
            <a:solidFill>
              <a:srgbClr val="99FF66"/>
            </a:solidFill>
            <a:round/>
            <a:headEnd/>
            <a:tailEnd/>
          </a:ln>
        </p:spPr>
        <p:txBody>
          <a:bodyPr/>
          <a:lstStyle/>
          <a:p>
            <a:endParaRPr lang="fr-CH"/>
          </a:p>
        </p:txBody>
      </p:sp>
      <p:sp>
        <p:nvSpPr>
          <p:cNvPr id="24618" name="Line 42"/>
          <p:cNvSpPr>
            <a:spLocks noChangeShapeType="1"/>
          </p:cNvSpPr>
          <p:nvPr/>
        </p:nvSpPr>
        <p:spPr bwMode="auto">
          <a:xfrm rot="-5400000">
            <a:off x="5096669" y="5379244"/>
            <a:ext cx="95250" cy="1588"/>
          </a:xfrm>
          <a:prstGeom prst="line">
            <a:avLst/>
          </a:prstGeom>
          <a:noFill/>
          <a:ln w="28575">
            <a:solidFill>
              <a:srgbClr val="99FF66"/>
            </a:solidFill>
            <a:round/>
            <a:headEnd/>
            <a:tailEnd/>
          </a:ln>
        </p:spPr>
        <p:txBody>
          <a:bodyPr/>
          <a:lstStyle/>
          <a:p>
            <a:endParaRPr lang="fr-CH"/>
          </a:p>
        </p:txBody>
      </p:sp>
      <p:sp>
        <p:nvSpPr>
          <p:cNvPr id="24619" name="Line 43"/>
          <p:cNvSpPr>
            <a:spLocks noChangeShapeType="1"/>
          </p:cNvSpPr>
          <p:nvPr/>
        </p:nvSpPr>
        <p:spPr bwMode="auto">
          <a:xfrm rot="-5400000">
            <a:off x="5477669" y="5379244"/>
            <a:ext cx="95250" cy="1588"/>
          </a:xfrm>
          <a:prstGeom prst="line">
            <a:avLst/>
          </a:prstGeom>
          <a:noFill/>
          <a:ln w="28575">
            <a:solidFill>
              <a:srgbClr val="99FF66"/>
            </a:solidFill>
            <a:round/>
            <a:headEnd/>
            <a:tailEnd/>
          </a:ln>
        </p:spPr>
        <p:txBody>
          <a:bodyPr/>
          <a:lstStyle/>
          <a:p>
            <a:endParaRPr lang="fr-CH"/>
          </a:p>
        </p:txBody>
      </p:sp>
      <p:sp>
        <p:nvSpPr>
          <p:cNvPr id="24620" name="Line 44"/>
          <p:cNvSpPr>
            <a:spLocks noChangeShapeType="1"/>
          </p:cNvSpPr>
          <p:nvPr/>
        </p:nvSpPr>
        <p:spPr bwMode="auto">
          <a:xfrm rot="-5400000">
            <a:off x="5858669" y="5379244"/>
            <a:ext cx="95250" cy="1588"/>
          </a:xfrm>
          <a:prstGeom prst="line">
            <a:avLst/>
          </a:prstGeom>
          <a:noFill/>
          <a:ln w="28575">
            <a:solidFill>
              <a:srgbClr val="99FF66"/>
            </a:solidFill>
            <a:round/>
            <a:headEnd/>
            <a:tailEnd/>
          </a:ln>
        </p:spPr>
        <p:txBody>
          <a:bodyPr/>
          <a:lstStyle/>
          <a:p>
            <a:endParaRPr lang="fr-CH"/>
          </a:p>
        </p:txBody>
      </p:sp>
      <p:sp>
        <p:nvSpPr>
          <p:cNvPr id="24621" name="Line 45"/>
          <p:cNvSpPr>
            <a:spLocks noChangeShapeType="1"/>
          </p:cNvSpPr>
          <p:nvPr/>
        </p:nvSpPr>
        <p:spPr bwMode="auto">
          <a:xfrm rot="-5400000">
            <a:off x="6246019" y="5379244"/>
            <a:ext cx="95250" cy="1588"/>
          </a:xfrm>
          <a:prstGeom prst="line">
            <a:avLst/>
          </a:prstGeom>
          <a:noFill/>
          <a:ln w="28575">
            <a:solidFill>
              <a:srgbClr val="99FF66"/>
            </a:solidFill>
            <a:round/>
            <a:headEnd/>
            <a:tailEnd/>
          </a:ln>
        </p:spPr>
        <p:txBody>
          <a:bodyPr/>
          <a:lstStyle/>
          <a:p>
            <a:endParaRPr lang="fr-CH"/>
          </a:p>
        </p:txBody>
      </p:sp>
      <p:sp>
        <p:nvSpPr>
          <p:cNvPr id="24622" name="Line 46"/>
          <p:cNvSpPr>
            <a:spLocks noChangeShapeType="1"/>
          </p:cNvSpPr>
          <p:nvPr/>
        </p:nvSpPr>
        <p:spPr bwMode="auto">
          <a:xfrm rot="-5400000">
            <a:off x="6633369" y="5379244"/>
            <a:ext cx="95250" cy="1588"/>
          </a:xfrm>
          <a:prstGeom prst="line">
            <a:avLst/>
          </a:prstGeom>
          <a:noFill/>
          <a:ln w="28575">
            <a:solidFill>
              <a:srgbClr val="99FF66"/>
            </a:solidFill>
            <a:round/>
            <a:headEnd/>
            <a:tailEnd/>
          </a:ln>
        </p:spPr>
        <p:txBody>
          <a:bodyPr/>
          <a:lstStyle/>
          <a:p>
            <a:endParaRPr lang="fr-CH"/>
          </a:p>
        </p:txBody>
      </p:sp>
      <p:sp>
        <p:nvSpPr>
          <p:cNvPr id="24623" name="Line 47"/>
          <p:cNvSpPr>
            <a:spLocks noChangeShapeType="1"/>
          </p:cNvSpPr>
          <p:nvPr/>
        </p:nvSpPr>
        <p:spPr bwMode="auto">
          <a:xfrm rot="-5400000">
            <a:off x="7014369" y="5379244"/>
            <a:ext cx="95250" cy="1588"/>
          </a:xfrm>
          <a:prstGeom prst="line">
            <a:avLst/>
          </a:prstGeom>
          <a:noFill/>
          <a:ln w="28575">
            <a:solidFill>
              <a:srgbClr val="99FF66"/>
            </a:solidFill>
            <a:round/>
            <a:headEnd/>
            <a:tailEnd/>
          </a:ln>
        </p:spPr>
        <p:txBody>
          <a:bodyPr/>
          <a:lstStyle/>
          <a:p>
            <a:endParaRPr lang="fr-CH"/>
          </a:p>
        </p:txBody>
      </p:sp>
      <p:sp>
        <p:nvSpPr>
          <p:cNvPr id="24624" name="Line 48"/>
          <p:cNvSpPr>
            <a:spLocks noChangeShapeType="1"/>
          </p:cNvSpPr>
          <p:nvPr/>
        </p:nvSpPr>
        <p:spPr bwMode="auto">
          <a:xfrm rot="-5400000">
            <a:off x="7395369" y="5379244"/>
            <a:ext cx="95250" cy="1588"/>
          </a:xfrm>
          <a:prstGeom prst="line">
            <a:avLst/>
          </a:prstGeom>
          <a:noFill/>
          <a:ln w="28575">
            <a:solidFill>
              <a:srgbClr val="99FF66"/>
            </a:solidFill>
            <a:round/>
            <a:headEnd/>
            <a:tailEnd/>
          </a:ln>
        </p:spPr>
        <p:txBody>
          <a:bodyPr/>
          <a:lstStyle/>
          <a:p>
            <a:endParaRPr lang="fr-CH"/>
          </a:p>
        </p:txBody>
      </p:sp>
      <p:sp>
        <p:nvSpPr>
          <p:cNvPr id="24625" name="Line 49"/>
          <p:cNvSpPr>
            <a:spLocks noChangeShapeType="1"/>
          </p:cNvSpPr>
          <p:nvPr/>
        </p:nvSpPr>
        <p:spPr bwMode="auto">
          <a:xfrm rot="-5400000">
            <a:off x="7789069" y="5379244"/>
            <a:ext cx="95250" cy="1588"/>
          </a:xfrm>
          <a:prstGeom prst="line">
            <a:avLst/>
          </a:prstGeom>
          <a:noFill/>
          <a:ln w="28575">
            <a:solidFill>
              <a:srgbClr val="99FF66"/>
            </a:solidFill>
            <a:round/>
            <a:headEnd/>
            <a:tailEnd/>
          </a:ln>
        </p:spPr>
        <p:txBody>
          <a:bodyPr/>
          <a:lstStyle/>
          <a:p>
            <a:endParaRPr lang="fr-CH"/>
          </a:p>
        </p:txBody>
      </p:sp>
      <p:sp>
        <p:nvSpPr>
          <p:cNvPr id="24626" name="Line 50"/>
          <p:cNvSpPr>
            <a:spLocks noChangeShapeType="1"/>
          </p:cNvSpPr>
          <p:nvPr/>
        </p:nvSpPr>
        <p:spPr bwMode="auto">
          <a:xfrm rot="-5400000">
            <a:off x="8163719" y="5379244"/>
            <a:ext cx="95250" cy="1588"/>
          </a:xfrm>
          <a:prstGeom prst="line">
            <a:avLst/>
          </a:prstGeom>
          <a:noFill/>
          <a:ln w="28575">
            <a:solidFill>
              <a:srgbClr val="99FF66"/>
            </a:solidFill>
            <a:round/>
            <a:headEnd/>
            <a:tailEnd/>
          </a:ln>
        </p:spPr>
        <p:txBody>
          <a:bodyPr/>
          <a:lstStyle/>
          <a:p>
            <a:endParaRPr lang="fr-CH"/>
          </a:p>
        </p:txBody>
      </p:sp>
      <p:sp>
        <p:nvSpPr>
          <p:cNvPr id="24627" name="Line 51"/>
          <p:cNvSpPr>
            <a:spLocks noChangeShapeType="1"/>
          </p:cNvSpPr>
          <p:nvPr/>
        </p:nvSpPr>
        <p:spPr bwMode="auto">
          <a:xfrm rot="-5400000">
            <a:off x="8551069" y="5379244"/>
            <a:ext cx="95250" cy="1588"/>
          </a:xfrm>
          <a:prstGeom prst="line">
            <a:avLst/>
          </a:prstGeom>
          <a:noFill/>
          <a:ln w="28575">
            <a:solidFill>
              <a:srgbClr val="99FF66"/>
            </a:solidFill>
            <a:round/>
            <a:headEnd/>
            <a:tailEnd/>
          </a:ln>
        </p:spPr>
        <p:txBody>
          <a:bodyPr/>
          <a:lstStyle/>
          <a:p>
            <a:endParaRPr lang="fr-CH"/>
          </a:p>
        </p:txBody>
      </p:sp>
      <p:sp>
        <p:nvSpPr>
          <p:cNvPr id="24628" name="Text Box 52"/>
          <p:cNvSpPr txBox="1">
            <a:spLocks noChangeArrowheads="1"/>
          </p:cNvSpPr>
          <p:nvPr/>
        </p:nvSpPr>
        <p:spPr bwMode="auto">
          <a:xfrm>
            <a:off x="116363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0</a:t>
            </a:r>
          </a:p>
        </p:txBody>
      </p:sp>
      <p:sp>
        <p:nvSpPr>
          <p:cNvPr id="24629" name="Text Box 53"/>
          <p:cNvSpPr txBox="1">
            <a:spLocks noChangeArrowheads="1"/>
          </p:cNvSpPr>
          <p:nvPr/>
        </p:nvSpPr>
        <p:spPr bwMode="auto">
          <a:xfrm>
            <a:off x="152558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a:t>
            </a:r>
          </a:p>
        </p:txBody>
      </p:sp>
      <p:sp>
        <p:nvSpPr>
          <p:cNvPr id="24630" name="Text Box 54"/>
          <p:cNvSpPr txBox="1">
            <a:spLocks noChangeArrowheads="1"/>
          </p:cNvSpPr>
          <p:nvPr/>
        </p:nvSpPr>
        <p:spPr bwMode="auto">
          <a:xfrm>
            <a:off x="192563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2</a:t>
            </a:r>
          </a:p>
        </p:txBody>
      </p:sp>
      <p:sp>
        <p:nvSpPr>
          <p:cNvPr id="24631" name="Text Box 55"/>
          <p:cNvSpPr txBox="1">
            <a:spLocks noChangeArrowheads="1"/>
          </p:cNvSpPr>
          <p:nvPr/>
        </p:nvSpPr>
        <p:spPr bwMode="auto">
          <a:xfrm>
            <a:off x="230028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3</a:t>
            </a:r>
          </a:p>
        </p:txBody>
      </p:sp>
      <p:sp>
        <p:nvSpPr>
          <p:cNvPr id="24632" name="Text Box 56"/>
          <p:cNvSpPr txBox="1">
            <a:spLocks noChangeArrowheads="1"/>
          </p:cNvSpPr>
          <p:nvPr/>
        </p:nvSpPr>
        <p:spPr bwMode="auto">
          <a:xfrm>
            <a:off x="267493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4</a:t>
            </a:r>
          </a:p>
        </p:txBody>
      </p:sp>
      <p:sp>
        <p:nvSpPr>
          <p:cNvPr id="24633" name="Text Box 57"/>
          <p:cNvSpPr txBox="1">
            <a:spLocks noChangeArrowheads="1"/>
          </p:cNvSpPr>
          <p:nvPr/>
        </p:nvSpPr>
        <p:spPr bwMode="auto">
          <a:xfrm>
            <a:off x="307498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5</a:t>
            </a:r>
          </a:p>
        </p:txBody>
      </p:sp>
      <p:sp>
        <p:nvSpPr>
          <p:cNvPr id="24634" name="Text Box 58"/>
          <p:cNvSpPr txBox="1">
            <a:spLocks noChangeArrowheads="1"/>
          </p:cNvSpPr>
          <p:nvPr/>
        </p:nvSpPr>
        <p:spPr bwMode="auto">
          <a:xfrm>
            <a:off x="348138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6</a:t>
            </a:r>
          </a:p>
        </p:txBody>
      </p:sp>
      <p:sp>
        <p:nvSpPr>
          <p:cNvPr id="24635" name="Text Box 59"/>
          <p:cNvSpPr txBox="1">
            <a:spLocks noChangeArrowheads="1"/>
          </p:cNvSpPr>
          <p:nvPr/>
        </p:nvSpPr>
        <p:spPr bwMode="auto">
          <a:xfrm>
            <a:off x="384333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7</a:t>
            </a:r>
          </a:p>
        </p:txBody>
      </p:sp>
      <p:sp>
        <p:nvSpPr>
          <p:cNvPr id="24636" name="Text Box 60"/>
          <p:cNvSpPr txBox="1">
            <a:spLocks noChangeArrowheads="1"/>
          </p:cNvSpPr>
          <p:nvPr/>
        </p:nvSpPr>
        <p:spPr bwMode="auto">
          <a:xfrm>
            <a:off x="421798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8</a:t>
            </a:r>
          </a:p>
        </p:txBody>
      </p:sp>
      <p:sp>
        <p:nvSpPr>
          <p:cNvPr id="24637" name="Text Box 61"/>
          <p:cNvSpPr txBox="1">
            <a:spLocks noChangeArrowheads="1"/>
          </p:cNvSpPr>
          <p:nvPr/>
        </p:nvSpPr>
        <p:spPr bwMode="auto">
          <a:xfrm>
            <a:off x="4618038" y="53689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9</a:t>
            </a:r>
          </a:p>
        </p:txBody>
      </p:sp>
      <p:sp>
        <p:nvSpPr>
          <p:cNvPr id="24638" name="Text Box 62"/>
          <p:cNvSpPr txBox="1">
            <a:spLocks noChangeArrowheads="1"/>
          </p:cNvSpPr>
          <p:nvPr/>
        </p:nvSpPr>
        <p:spPr bwMode="auto">
          <a:xfrm>
            <a:off x="496728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10</a:t>
            </a:r>
          </a:p>
        </p:txBody>
      </p:sp>
      <p:sp>
        <p:nvSpPr>
          <p:cNvPr id="24639" name="Text Box 63"/>
          <p:cNvSpPr txBox="1">
            <a:spLocks noChangeArrowheads="1"/>
          </p:cNvSpPr>
          <p:nvPr/>
        </p:nvSpPr>
        <p:spPr bwMode="auto">
          <a:xfrm>
            <a:off x="53546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11</a:t>
            </a:r>
          </a:p>
        </p:txBody>
      </p:sp>
      <p:sp>
        <p:nvSpPr>
          <p:cNvPr id="24640" name="Text Box 64"/>
          <p:cNvSpPr txBox="1">
            <a:spLocks noChangeArrowheads="1"/>
          </p:cNvSpPr>
          <p:nvPr/>
        </p:nvSpPr>
        <p:spPr bwMode="auto">
          <a:xfrm>
            <a:off x="57356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12</a:t>
            </a:r>
          </a:p>
        </p:txBody>
      </p:sp>
      <p:sp>
        <p:nvSpPr>
          <p:cNvPr id="24641" name="Text Box 65"/>
          <p:cNvSpPr txBox="1">
            <a:spLocks noChangeArrowheads="1"/>
          </p:cNvSpPr>
          <p:nvPr/>
        </p:nvSpPr>
        <p:spPr bwMode="auto">
          <a:xfrm>
            <a:off x="612298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13</a:t>
            </a:r>
          </a:p>
        </p:txBody>
      </p:sp>
      <p:sp>
        <p:nvSpPr>
          <p:cNvPr id="24642" name="Text Box 66"/>
          <p:cNvSpPr txBox="1">
            <a:spLocks noChangeArrowheads="1"/>
          </p:cNvSpPr>
          <p:nvPr/>
        </p:nvSpPr>
        <p:spPr bwMode="auto">
          <a:xfrm>
            <a:off x="64976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14</a:t>
            </a:r>
          </a:p>
        </p:txBody>
      </p:sp>
      <p:sp>
        <p:nvSpPr>
          <p:cNvPr id="24643" name="Text Box 67"/>
          <p:cNvSpPr txBox="1">
            <a:spLocks noChangeArrowheads="1"/>
          </p:cNvSpPr>
          <p:nvPr/>
        </p:nvSpPr>
        <p:spPr bwMode="auto">
          <a:xfrm>
            <a:off x="688498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15</a:t>
            </a:r>
          </a:p>
        </p:txBody>
      </p:sp>
      <p:sp>
        <p:nvSpPr>
          <p:cNvPr id="24644" name="Text Box 68"/>
          <p:cNvSpPr txBox="1">
            <a:spLocks noChangeArrowheads="1"/>
          </p:cNvSpPr>
          <p:nvPr/>
        </p:nvSpPr>
        <p:spPr bwMode="auto">
          <a:xfrm>
            <a:off x="727868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16</a:t>
            </a:r>
          </a:p>
        </p:txBody>
      </p:sp>
      <p:sp>
        <p:nvSpPr>
          <p:cNvPr id="24645" name="Text Box 69"/>
          <p:cNvSpPr txBox="1">
            <a:spLocks noChangeArrowheads="1"/>
          </p:cNvSpPr>
          <p:nvPr/>
        </p:nvSpPr>
        <p:spPr bwMode="auto">
          <a:xfrm>
            <a:off x="76660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17</a:t>
            </a:r>
          </a:p>
        </p:txBody>
      </p:sp>
      <p:sp>
        <p:nvSpPr>
          <p:cNvPr id="24646" name="Text Box 70"/>
          <p:cNvSpPr txBox="1">
            <a:spLocks noChangeArrowheads="1"/>
          </p:cNvSpPr>
          <p:nvPr/>
        </p:nvSpPr>
        <p:spPr bwMode="auto">
          <a:xfrm>
            <a:off x="80470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18</a:t>
            </a:r>
          </a:p>
        </p:txBody>
      </p:sp>
      <p:sp>
        <p:nvSpPr>
          <p:cNvPr id="24647" name="Text Box 71"/>
          <p:cNvSpPr txBox="1">
            <a:spLocks noChangeArrowheads="1"/>
          </p:cNvSpPr>
          <p:nvPr/>
        </p:nvSpPr>
        <p:spPr bwMode="auto">
          <a:xfrm>
            <a:off x="8428038" y="536892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19</a:t>
            </a:r>
          </a:p>
        </p:txBody>
      </p:sp>
      <p:sp>
        <p:nvSpPr>
          <p:cNvPr id="24648" name="Text Box 72"/>
          <p:cNvSpPr txBox="1">
            <a:spLocks noChangeArrowheads="1"/>
          </p:cNvSpPr>
          <p:nvPr/>
        </p:nvSpPr>
        <p:spPr bwMode="auto">
          <a:xfrm>
            <a:off x="4102100" y="5657850"/>
            <a:ext cx="1292225"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Age (years)</a:t>
            </a:r>
          </a:p>
        </p:txBody>
      </p:sp>
      <p:sp>
        <p:nvSpPr>
          <p:cNvPr id="24649" name="Text Box 73"/>
          <p:cNvSpPr txBox="1">
            <a:spLocks noChangeArrowheads="1"/>
          </p:cNvSpPr>
          <p:nvPr/>
        </p:nvSpPr>
        <p:spPr bwMode="auto">
          <a:xfrm>
            <a:off x="942975" y="514985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0</a:t>
            </a:r>
          </a:p>
        </p:txBody>
      </p:sp>
      <p:sp>
        <p:nvSpPr>
          <p:cNvPr id="24650" name="Text Box 74"/>
          <p:cNvSpPr txBox="1">
            <a:spLocks noChangeArrowheads="1"/>
          </p:cNvSpPr>
          <p:nvPr/>
        </p:nvSpPr>
        <p:spPr bwMode="auto">
          <a:xfrm>
            <a:off x="942975" y="481647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a:t>
            </a:r>
          </a:p>
        </p:txBody>
      </p:sp>
      <p:sp>
        <p:nvSpPr>
          <p:cNvPr id="24651" name="Text Box 75"/>
          <p:cNvSpPr txBox="1">
            <a:spLocks noChangeArrowheads="1"/>
          </p:cNvSpPr>
          <p:nvPr/>
        </p:nvSpPr>
        <p:spPr bwMode="auto">
          <a:xfrm>
            <a:off x="942975" y="444500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2</a:t>
            </a:r>
          </a:p>
        </p:txBody>
      </p:sp>
      <p:sp>
        <p:nvSpPr>
          <p:cNvPr id="24652" name="Text Box 76"/>
          <p:cNvSpPr txBox="1">
            <a:spLocks noChangeArrowheads="1"/>
          </p:cNvSpPr>
          <p:nvPr/>
        </p:nvSpPr>
        <p:spPr bwMode="auto">
          <a:xfrm>
            <a:off x="942975" y="412115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3</a:t>
            </a:r>
          </a:p>
        </p:txBody>
      </p:sp>
      <p:sp>
        <p:nvSpPr>
          <p:cNvPr id="24653" name="Text Box 77"/>
          <p:cNvSpPr txBox="1">
            <a:spLocks noChangeArrowheads="1"/>
          </p:cNvSpPr>
          <p:nvPr/>
        </p:nvSpPr>
        <p:spPr bwMode="auto">
          <a:xfrm>
            <a:off x="942975" y="376872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4</a:t>
            </a:r>
          </a:p>
        </p:txBody>
      </p:sp>
      <p:sp>
        <p:nvSpPr>
          <p:cNvPr id="24654" name="Text Box 78"/>
          <p:cNvSpPr txBox="1">
            <a:spLocks noChangeArrowheads="1"/>
          </p:cNvSpPr>
          <p:nvPr/>
        </p:nvSpPr>
        <p:spPr bwMode="auto">
          <a:xfrm>
            <a:off x="942975" y="345440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5</a:t>
            </a:r>
          </a:p>
        </p:txBody>
      </p:sp>
      <p:sp>
        <p:nvSpPr>
          <p:cNvPr id="24655" name="Text Box 79"/>
          <p:cNvSpPr txBox="1">
            <a:spLocks noChangeArrowheads="1"/>
          </p:cNvSpPr>
          <p:nvPr/>
        </p:nvSpPr>
        <p:spPr bwMode="auto">
          <a:xfrm>
            <a:off x="942975" y="307340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6</a:t>
            </a:r>
          </a:p>
        </p:txBody>
      </p:sp>
      <p:sp>
        <p:nvSpPr>
          <p:cNvPr id="24656" name="Text Box 80"/>
          <p:cNvSpPr txBox="1">
            <a:spLocks noChangeArrowheads="1"/>
          </p:cNvSpPr>
          <p:nvPr/>
        </p:nvSpPr>
        <p:spPr bwMode="auto">
          <a:xfrm>
            <a:off x="942975" y="274955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7</a:t>
            </a:r>
          </a:p>
        </p:txBody>
      </p:sp>
      <p:sp>
        <p:nvSpPr>
          <p:cNvPr id="24657" name="Text Box 81"/>
          <p:cNvSpPr txBox="1">
            <a:spLocks noChangeArrowheads="1"/>
          </p:cNvSpPr>
          <p:nvPr/>
        </p:nvSpPr>
        <p:spPr bwMode="auto">
          <a:xfrm>
            <a:off x="942975" y="2425700"/>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8</a:t>
            </a:r>
          </a:p>
        </p:txBody>
      </p:sp>
      <p:sp>
        <p:nvSpPr>
          <p:cNvPr id="24658" name="Text Box 82"/>
          <p:cNvSpPr txBox="1">
            <a:spLocks noChangeArrowheads="1"/>
          </p:cNvSpPr>
          <p:nvPr/>
        </p:nvSpPr>
        <p:spPr bwMode="auto">
          <a:xfrm>
            <a:off x="942975" y="2035175"/>
            <a:ext cx="288925"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9</a:t>
            </a:r>
          </a:p>
        </p:txBody>
      </p:sp>
      <p:sp>
        <p:nvSpPr>
          <p:cNvPr id="24659" name="Text Box 83"/>
          <p:cNvSpPr txBox="1">
            <a:spLocks noChangeArrowheads="1"/>
          </p:cNvSpPr>
          <p:nvPr/>
        </p:nvSpPr>
        <p:spPr bwMode="auto">
          <a:xfrm>
            <a:off x="838200" y="169227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10</a:t>
            </a:r>
          </a:p>
        </p:txBody>
      </p:sp>
      <p:sp>
        <p:nvSpPr>
          <p:cNvPr id="24660" name="Text Box 84"/>
          <p:cNvSpPr txBox="1">
            <a:spLocks noChangeArrowheads="1"/>
          </p:cNvSpPr>
          <p:nvPr/>
        </p:nvSpPr>
        <p:spPr bwMode="auto">
          <a:xfrm>
            <a:off x="838200" y="1339850"/>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11</a:t>
            </a:r>
          </a:p>
        </p:txBody>
      </p:sp>
      <p:sp>
        <p:nvSpPr>
          <p:cNvPr id="24661" name="Text Box 85"/>
          <p:cNvSpPr txBox="1">
            <a:spLocks noChangeArrowheads="1"/>
          </p:cNvSpPr>
          <p:nvPr/>
        </p:nvSpPr>
        <p:spPr bwMode="auto">
          <a:xfrm>
            <a:off x="838200" y="1006475"/>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12</a:t>
            </a:r>
          </a:p>
        </p:txBody>
      </p:sp>
      <p:sp>
        <p:nvSpPr>
          <p:cNvPr id="24662" name="Text Box 86"/>
          <p:cNvSpPr txBox="1">
            <a:spLocks noChangeArrowheads="1"/>
          </p:cNvSpPr>
          <p:nvPr/>
        </p:nvSpPr>
        <p:spPr bwMode="auto">
          <a:xfrm>
            <a:off x="838200" y="673100"/>
            <a:ext cx="393700" cy="290513"/>
          </a:xfrm>
          <a:prstGeom prst="rect">
            <a:avLst/>
          </a:prstGeom>
          <a:noFill/>
          <a:ln w="9525">
            <a:noFill/>
            <a:miter lim="800000"/>
            <a:headEnd/>
            <a:tailEnd/>
          </a:ln>
        </p:spPr>
        <p:txBody>
          <a:bodyPr wrap="none">
            <a:spAutoFit/>
          </a:bodyPr>
          <a:lstStyle/>
          <a:p>
            <a:pPr>
              <a:buFont typeface="Wingdings" pitchFamily="2" charset="2"/>
              <a:buNone/>
            </a:pPr>
            <a:r>
              <a:rPr lang="en-US" sz="1300" b="1">
                <a:solidFill>
                  <a:srgbClr val="99FF66"/>
                </a:solidFill>
                <a:latin typeface="Tahoma" pitchFamily="34" charset="0"/>
              </a:rPr>
              <a:t>13</a:t>
            </a:r>
          </a:p>
        </p:txBody>
      </p:sp>
      <p:sp>
        <p:nvSpPr>
          <p:cNvPr id="24663" name="Text Box 87"/>
          <p:cNvSpPr txBox="1">
            <a:spLocks noChangeArrowheads="1"/>
          </p:cNvSpPr>
          <p:nvPr/>
        </p:nvSpPr>
        <p:spPr bwMode="auto">
          <a:xfrm rot="-5400000">
            <a:off x="-688975" y="3409950"/>
            <a:ext cx="2657475" cy="320675"/>
          </a:xfrm>
          <a:prstGeom prst="rect">
            <a:avLst/>
          </a:prstGeom>
          <a:noFill/>
          <a:ln w="9525">
            <a:noFill/>
            <a:miter lim="800000"/>
            <a:headEnd/>
            <a:tailEnd/>
          </a:ln>
        </p:spPr>
        <p:txBody>
          <a:bodyPr wrap="none">
            <a:spAutoFit/>
          </a:bodyPr>
          <a:lstStyle/>
          <a:p>
            <a:pPr>
              <a:buFont typeface="Wingdings" pitchFamily="2" charset="2"/>
              <a:buNone/>
            </a:pPr>
            <a:r>
              <a:rPr lang="en-US" sz="1500" b="1">
                <a:solidFill>
                  <a:schemeClr val="bg1"/>
                </a:solidFill>
                <a:latin typeface="Tahoma" pitchFamily="34" charset="0"/>
              </a:rPr>
              <a:t>Height velocity (cm/year)</a:t>
            </a:r>
          </a:p>
        </p:txBody>
      </p:sp>
      <p:sp>
        <p:nvSpPr>
          <p:cNvPr id="24664" name="Line 88"/>
          <p:cNvSpPr>
            <a:spLocks noChangeShapeType="1"/>
          </p:cNvSpPr>
          <p:nvPr/>
        </p:nvSpPr>
        <p:spPr bwMode="auto">
          <a:xfrm>
            <a:off x="1128713" y="6019800"/>
            <a:ext cx="631825" cy="0"/>
          </a:xfrm>
          <a:prstGeom prst="line">
            <a:avLst/>
          </a:prstGeom>
          <a:noFill/>
          <a:ln w="28575">
            <a:solidFill>
              <a:srgbClr val="FF99CC"/>
            </a:solidFill>
            <a:round/>
            <a:headEnd/>
            <a:tailEnd/>
          </a:ln>
        </p:spPr>
        <p:txBody>
          <a:bodyPr/>
          <a:lstStyle/>
          <a:p>
            <a:endParaRPr lang="fr-CH"/>
          </a:p>
        </p:txBody>
      </p:sp>
      <p:sp>
        <p:nvSpPr>
          <p:cNvPr id="24665" name="Line 89"/>
          <p:cNvSpPr>
            <a:spLocks noChangeShapeType="1"/>
          </p:cNvSpPr>
          <p:nvPr/>
        </p:nvSpPr>
        <p:spPr bwMode="auto">
          <a:xfrm>
            <a:off x="1128713" y="6280150"/>
            <a:ext cx="631825" cy="0"/>
          </a:xfrm>
          <a:prstGeom prst="line">
            <a:avLst/>
          </a:prstGeom>
          <a:noFill/>
          <a:ln w="28575">
            <a:solidFill>
              <a:srgbClr val="3399FF"/>
            </a:solidFill>
            <a:round/>
            <a:headEnd/>
            <a:tailEnd/>
          </a:ln>
        </p:spPr>
        <p:txBody>
          <a:bodyPr/>
          <a:lstStyle/>
          <a:p>
            <a:endParaRPr lang="fr-CH"/>
          </a:p>
        </p:txBody>
      </p:sp>
      <p:sp>
        <p:nvSpPr>
          <p:cNvPr id="24666" name="CaixaDeTexto 89"/>
          <p:cNvSpPr txBox="1">
            <a:spLocks noChangeArrowheads="1"/>
          </p:cNvSpPr>
          <p:nvPr/>
        </p:nvSpPr>
        <p:spPr bwMode="auto">
          <a:xfrm>
            <a:off x="5357813" y="6407150"/>
            <a:ext cx="3665537" cy="307975"/>
          </a:xfrm>
          <a:prstGeom prst="rect">
            <a:avLst/>
          </a:prstGeom>
          <a:noFill/>
          <a:ln w="9525">
            <a:noFill/>
            <a:miter lim="800000"/>
            <a:headEnd/>
            <a:tailEnd/>
          </a:ln>
        </p:spPr>
        <p:txBody>
          <a:bodyPr wrap="none">
            <a:spAutoFit/>
          </a:bodyPr>
          <a:lstStyle/>
          <a:p>
            <a:r>
              <a:rPr lang="pt-PT" sz="1400">
                <a:solidFill>
                  <a:schemeClr val="bg1"/>
                </a:solidFill>
              </a:rPr>
              <a:t>Fonseca H, Compreender os Adolescentes, 2002</a:t>
            </a:r>
          </a:p>
        </p:txBody>
      </p:sp>
      <p:sp>
        <p:nvSpPr>
          <p:cNvPr id="91" name="Rectangle 2"/>
          <p:cNvSpPr txBox="1">
            <a:spLocks noChangeArrowheads="1"/>
          </p:cNvSpPr>
          <p:nvPr/>
        </p:nvSpPr>
        <p:spPr>
          <a:xfrm>
            <a:off x="251520" y="332656"/>
            <a:ext cx="8686800" cy="1371600"/>
          </a:xfrm>
          <a:prstGeom prst="rect">
            <a:avLst/>
          </a:prstGeom>
        </p:spPr>
        <p:txBody>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GB" sz="4400" b="0" i="0" u="none" strike="noStrike" kern="0" cap="all" spc="0" normalizeH="0" baseline="0" noProof="0" dirty="0">
                <a:ln>
                  <a:noFill/>
                </a:ln>
                <a:solidFill>
                  <a:schemeClr val="tx1">
                    <a:lumMod val="75000"/>
                    <a:lumOff val="25000"/>
                  </a:schemeClr>
                </a:solidFill>
                <a:effectLst/>
                <a:uLnTx/>
                <a:uFillTx/>
                <a:latin typeface="Corbel" charset="0"/>
                <a:ea typeface="Corbel" charset="0"/>
                <a:cs typeface="Corbel" charset="0"/>
              </a:rPr>
              <a:t>BMI VARIES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2"/>
          <p:cNvSpPr>
            <a:spLocks noGrp="1"/>
          </p:cNvSpPr>
          <p:nvPr>
            <p:ph type="sldNum" sz="quarter" idx="12"/>
          </p:nvPr>
        </p:nvSpPr>
        <p:spPr>
          <a:noFill/>
        </p:spPr>
        <p:txBody>
          <a:bodyPr/>
          <a:lstStyle/>
          <a:p>
            <a:pPr defTabSz="762000"/>
            <a:fld id="{9CC6FCEE-DB58-4CC9-87E5-3D41A0BBA661}" type="slidenum">
              <a:rPr lang="en-GB" smtClean="0">
                <a:latin typeface="Times New Roman" pitchFamily="18" charset="0"/>
                <a:ea typeface="MS PGothic" pitchFamily="34" charset="-128"/>
              </a:rPr>
              <a:pPr defTabSz="762000"/>
              <a:t>16</a:t>
            </a:fld>
            <a:endParaRPr lang="en-GB">
              <a:latin typeface="Times New Roman" pitchFamily="18" charset="0"/>
              <a:ea typeface="MS PGothic" pitchFamily="34" charset="-128"/>
            </a:endParaRPr>
          </a:p>
        </p:txBody>
      </p:sp>
      <p:sp>
        <p:nvSpPr>
          <p:cNvPr id="25603" name="Text Box 2"/>
          <p:cNvSpPr txBox="1">
            <a:spLocks noChangeArrowheads="1"/>
          </p:cNvSpPr>
          <p:nvPr/>
        </p:nvSpPr>
        <p:spPr bwMode="auto">
          <a:xfrm>
            <a:off x="1798638" y="5994400"/>
            <a:ext cx="1593850" cy="320675"/>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500" b="1" dirty="0">
                <a:solidFill>
                  <a:srgbClr val="C00000"/>
                </a:solidFill>
                <a:latin typeface="Tahoma" pitchFamily="34" charset="0"/>
              </a:rPr>
              <a:t>Early</a:t>
            </a:r>
            <a:r>
              <a:rPr lang="en-US" sz="1500" b="1" dirty="0">
                <a:solidFill>
                  <a:srgbClr val="FFFFCC"/>
                </a:solidFill>
                <a:latin typeface="Tahoma" pitchFamily="34" charset="0"/>
              </a:rPr>
              <a:t> </a:t>
            </a:r>
            <a:r>
              <a:rPr lang="en-US" sz="1500" b="1" dirty="0" err="1">
                <a:solidFill>
                  <a:srgbClr val="C00000"/>
                </a:solidFill>
                <a:latin typeface="Tahoma" pitchFamily="34" charset="0"/>
              </a:rPr>
              <a:t>maturers</a:t>
            </a:r>
            <a:endParaRPr lang="en-US" sz="1500" b="1" dirty="0">
              <a:solidFill>
                <a:srgbClr val="C00000"/>
              </a:solidFill>
              <a:latin typeface="Tahoma" pitchFamily="34" charset="0"/>
            </a:endParaRPr>
          </a:p>
        </p:txBody>
      </p:sp>
      <p:sp>
        <p:nvSpPr>
          <p:cNvPr id="25604" name="Text Box 3"/>
          <p:cNvSpPr txBox="1">
            <a:spLocks noChangeArrowheads="1"/>
          </p:cNvSpPr>
          <p:nvPr/>
        </p:nvSpPr>
        <p:spPr bwMode="auto">
          <a:xfrm>
            <a:off x="1798638" y="6270625"/>
            <a:ext cx="1528762" cy="320675"/>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500" b="1">
                <a:solidFill>
                  <a:srgbClr val="FF9933"/>
                </a:solidFill>
                <a:latin typeface="Tahoma" pitchFamily="34" charset="0"/>
              </a:rPr>
              <a:t>Late maturers</a:t>
            </a:r>
          </a:p>
        </p:txBody>
      </p:sp>
      <p:sp>
        <p:nvSpPr>
          <p:cNvPr id="25605" name="Line 4"/>
          <p:cNvSpPr>
            <a:spLocks noChangeShapeType="1"/>
          </p:cNvSpPr>
          <p:nvPr/>
        </p:nvSpPr>
        <p:spPr bwMode="auto">
          <a:xfrm>
            <a:off x="1179513" y="5451475"/>
            <a:ext cx="7613650" cy="0"/>
          </a:xfrm>
          <a:prstGeom prst="line">
            <a:avLst/>
          </a:prstGeom>
          <a:noFill/>
          <a:ln w="28575">
            <a:solidFill>
              <a:srgbClr val="99FF66"/>
            </a:solidFill>
            <a:round/>
            <a:headEnd/>
            <a:tailEnd/>
          </a:ln>
        </p:spPr>
        <p:txBody>
          <a:bodyPr/>
          <a:lstStyle/>
          <a:p>
            <a:endParaRPr lang="fr-CH"/>
          </a:p>
        </p:txBody>
      </p:sp>
      <p:sp>
        <p:nvSpPr>
          <p:cNvPr id="25606" name="Line 5"/>
          <p:cNvSpPr>
            <a:spLocks noChangeShapeType="1"/>
          </p:cNvSpPr>
          <p:nvPr/>
        </p:nvSpPr>
        <p:spPr bwMode="auto">
          <a:xfrm flipV="1">
            <a:off x="1295400" y="863600"/>
            <a:ext cx="0" cy="4675188"/>
          </a:xfrm>
          <a:prstGeom prst="line">
            <a:avLst/>
          </a:prstGeom>
          <a:noFill/>
          <a:ln w="28575">
            <a:solidFill>
              <a:srgbClr val="99FF66"/>
            </a:solidFill>
            <a:round/>
            <a:headEnd/>
            <a:tailEnd/>
          </a:ln>
        </p:spPr>
        <p:txBody>
          <a:bodyPr/>
          <a:lstStyle/>
          <a:p>
            <a:endParaRPr lang="fr-CH"/>
          </a:p>
        </p:txBody>
      </p:sp>
      <p:sp>
        <p:nvSpPr>
          <p:cNvPr id="25607" name="Line 6"/>
          <p:cNvSpPr>
            <a:spLocks noChangeShapeType="1"/>
          </p:cNvSpPr>
          <p:nvPr/>
        </p:nvSpPr>
        <p:spPr bwMode="auto">
          <a:xfrm>
            <a:off x="1200150" y="5102225"/>
            <a:ext cx="95250" cy="0"/>
          </a:xfrm>
          <a:prstGeom prst="line">
            <a:avLst/>
          </a:prstGeom>
          <a:noFill/>
          <a:ln w="28575">
            <a:solidFill>
              <a:srgbClr val="99FF66"/>
            </a:solidFill>
            <a:round/>
            <a:headEnd/>
            <a:tailEnd/>
          </a:ln>
        </p:spPr>
        <p:txBody>
          <a:bodyPr/>
          <a:lstStyle/>
          <a:p>
            <a:endParaRPr lang="fr-CH"/>
          </a:p>
        </p:txBody>
      </p:sp>
      <p:sp>
        <p:nvSpPr>
          <p:cNvPr id="25608" name="Line 7"/>
          <p:cNvSpPr>
            <a:spLocks noChangeShapeType="1"/>
          </p:cNvSpPr>
          <p:nvPr/>
        </p:nvSpPr>
        <p:spPr bwMode="auto">
          <a:xfrm>
            <a:off x="1200150" y="4767263"/>
            <a:ext cx="95250" cy="0"/>
          </a:xfrm>
          <a:prstGeom prst="line">
            <a:avLst/>
          </a:prstGeom>
          <a:noFill/>
          <a:ln w="28575">
            <a:solidFill>
              <a:srgbClr val="99FF66"/>
            </a:solidFill>
            <a:round/>
            <a:headEnd/>
            <a:tailEnd/>
          </a:ln>
        </p:spPr>
        <p:txBody>
          <a:bodyPr/>
          <a:lstStyle/>
          <a:p>
            <a:endParaRPr lang="fr-CH"/>
          </a:p>
        </p:txBody>
      </p:sp>
      <p:sp>
        <p:nvSpPr>
          <p:cNvPr id="25609" name="Line 8"/>
          <p:cNvSpPr>
            <a:spLocks noChangeShapeType="1"/>
          </p:cNvSpPr>
          <p:nvPr/>
        </p:nvSpPr>
        <p:spPr bwMode="auto">
          <a:xfrm>
            <a:off x="1200150" y="4418013"/>
            <a:ext cx="95250" cy="0"/>
          </a:xfrm>
          <a:prstGeom prst="line">
            <a:avLst/>
          </a:prstGeom>
          <a:noFill/>
          <a:ln w="28575">
            <a:solidFill>
              <a:srgbClr val="99FF66"/>
            </a:solidFill>
            <a:round/>
            <a:headEnd/>
            <a:tailEnd/>
          </a:ln>
        </p:spPr>
        <p:txBody>
          <a:bodyPr/>
          <a:lstStyle/>
          <a:p>
            <a:endParaRPr lang="fr-CH"/>
          </a:p>
        </p:txBody>
      </p:sp>
      <p:sp>
        <p:nvSpPr>
          <p:cNvPr id="25610" name="Line 9"/>
          <p:cNvSpPr>
            <a:spLocks noChangeShapeType="1"/>
          </p:cNvSpPr>
          <p:nvPr/>
        </p:nvSpPr>
        <p:spPr bwMode="auto">
          <a:xfrm>
            <a:off x="1200150" y="4068763"/>
            <a:ext cx="95250" cy="0"/>
          </a:xfrm>
          <a:prstGeom prst="line">
            <a:avLst/>
          </a:prstGeom>
          <a:noFill/>
          <a:ln w="28575">
            <a:solidFill>
              <a:srgbClr val="99FF66"/>
            </a:solidFill>
            <a:round/>
            <a:headEnd/>
            <a:tailEnd/>
          </a:ln>
        </p:spPr>
        <p:txBody>
          <a:bodyPr/>
          <a:lstStyle/>
          <a:p>
            <a:endParaRPr lang="fr-CH"/>
          </a:p>
        </p:txBody>
      </p:sp>
      <p:sp>
        <p:nvSpPr>
          <p:cNvPr id="25611" name="Line 10"/>
          <p:cNvSpPr>
            <a:spLocks noChangeShapeType="1"/>
          </p:cNvSpPr>
          <p:nvPr/>
        </p:nvSpPr>
        <p:spPr bwMode="auto">
          <a:xfrm>
            <a:off x="1200150" y="3717925"/>
            <a:ext cx="95250" cy="0"/>
          </a:xfrm>
          <a:prstGeom prst="line">
            <a:avLst/>
          </a:prstGeom>
          <a:noFill/>
          <a:ln w="28575">
            <a:solidFill>
              <a:srgbClr val="99FF66"/>
            </a:solidFill>
            <a:round/>
            <a:headEnd/>
            <a:tailEnd/>
          </a:ln>
        </p:spPr>
        <p:txBody>
          <a:bodyPr/>
          <a:lstStyle/>
          <a:p>
            <a:endParaRPr lang="fr-CH"/>
          </a:p>
        </p:txBody>
      </p:sp>
      <p:sp>
        <p:nvSpPr>
          <p:cNvPr id="25612" name="Line 11"/>
          <p:cNvSpPr>
            <a:spLocks noChangeShapeType="1"/>
          </p:cNvSpPr>
          <p:nvPr/>
        </p:nvSpPr>
        <p:spPr bwMode="auto">
          <a:xfrm>
            <a:off x="1200150" y="3376613"/>
            <a:ext cx="95250" cy="0"/>
          </a:xfrm>
          <a:prstGeom prst="line">
            <a:avLst/>
          </a:prstGeom>
          <a:noFill/>
          <a:ln w="28575">
            <a:solidFill>
              <a:srgbClr val="99FF66"/>
            </a:solidFill>
            <a:round/>
            <a:headEnd/>
            <a:tailEnd/>
          </a:ln>
        </p:spPr>
        <p:txBody>
          <a:bodyPr/>
          <a:lstStyle/>
          <a:p>
            <a:endParaRPr lang="fr-CH"/>
          </a:p>
        </p:txBody>
      </p:sp>
      <p:sp>
        <p:nvSpPr>
          <p:cNvPr id="25613" name="Line 12"/>
          <p:cNvSpPr>
            <a:spLocks noChangeShapeType="1"/>
          </p:cNvSpPr>
          <p:nvPr/>
        </p:nvSpPr>
        <p:spPr bwMode="auto">
          <a:xfrm>
            <a:off x="1200150" y="3033713"/>
            <a:ext cx="95250" cy="0"/>
          </a:xfrm>
          <a:prstGeom prst="line">
            <a:avLst/>
          </a:prstGeom>
          <a:noFill/>
          <a:ln w="28575">
            <a:solidFill>
              <a:srgbClr val="99FF66"/>
            </a:solidFill>
            <a:round/>
            <a:headEnd/>
            <a:tailEnd/>
          </a:ln>
        </p:spPr>
        <p:txBody>
          <a:bodyPr/>
          <a:lstStyle/>
          <a:p>
            <a:endParaRPr lang="fr-CH"/>
          </a:p>
        </p:txBody>
      </p:sp>
      <p:sp>
        <p:nvSpPr>
          <p:cNvPr id="25614" name="Line 13"/>
          <p:cNvSpPr>
            <a:spLocks noChangeShapeType="1"/>
          </p:cNvSpPr>
          <p:nvPr/>
        </p:nvSpPr>
        <p:spPr bwMode="auto">
          <a:xfrm>
            <a:off x="1200150" y="2692400"/>
            <a:ext cx="95250" cy="0"/>
          </a:xfrm>
          <a:prstGeom prst="line">
            <a:avLst/>
          </a:prstGeom>
          <a:noFill/>
          <a:ln w="28575">
            <a:solidFill>
              <a:srgbClr val="99FF66"/>
            </a:solidFill>
            <a:round/>
            <a:headEnd/>
            <a:tailEnd/>
          </a:ln>
        </p:spPr>
        <p:txBody>
          <a:bodyPr/>
          <a:lstStyle/>
          <a:p>
            <a:endParaRPr lang="fr-CH"/>
          </a:p>
        </p:txBody>
      </p:sp>
      <p:sp>
        <p:nvSpPr>
          <p:cNvPr id="25615" name="Line 14"/>
          <p:cNvSpPr>
            <a:spLocks noChangeShapeType="1"/>
          </p:cNvSpPr>
          <p:nvPr/>
        </p:nvSpPr>
        <p:spPr bwMode="auto">
          <a:xfrm>
            <a:off x="1200150" y="2335213"/>
            <a:ext cx="95250" cy="0"/>
          </a:xfrm>
          <a:prstGeom prst="line">
            <a:avLst/>
          </a:prstGeom>
          <a:noFill/>
          <a:ln w="28575">
            <a:solidFill>
              <a:srgbClr val="99FF66"/>
            </a:solidFill>
            <a:round/>
            <a:headEnd/>
            <a:tailEnd/>
          </a:ln>
        </p:spPr>
        <p:txBody>
          <a:bodyPr/>
          <a:lstStyle/>
          <a:p>
            <a:endParaRPr lang="fr-CH"/>
          </a:p>
        </p:txBody>
      </p:sp>
      <p:sp>
        <p:nvSpPr>
          <p:cNvPr id="25616" name="Line 15"/>
          <p:cNvSpPr>
            <a:spLocks noChangeShapeType="1"/>
          </p:cNvSpPr>
          <p:nvPr/>
        </p:nvSpPr>
        <p:spPr bwMode="auto">
          <a:xfrm>
            <a:off x="1200150" y="2000250"/>
            <a:ext cx="95250" cy="0"/>
          </a:xfrm>
          <a:prstGeom prst="line">
            <a:avLst/>
          </a:prstGeom>
          <a:noFill/>
          <a:ln w="28575">
            <a:solidFill>
              <a:srgbClr val="99FF66"/>
            </a:solidFill>
            <a:round/>
            <a:headEnd/>
            <a:tailEnd/>
          </a:ln>
        </p:spPr>
        <p:txBody>
          <a:bodyPr/>
          <a:lstStyle/>
          <a:p>
            <a:endParaRPr lang="fr-CH"/>
          </a:p>
        </p:txBody>
      </p:sp>
      <p:sp>
        <p:nvSpPr>
          <p:cNvPr id="25617" name="Line 16"/>
          <p:cNvSpPr>
            <a:spLocks noChangeShapeType="1"/>
          </p:cNvSpPr>
          <p:nvPr/>
        </p:nvSpPr>
        <p:spPr bwMode="auto">
          <a:xfrm>
            <a:off x="1200150" y="1643063"/>
            <a:ext cx="95250" cy="0"/>
          </a:xfrm>
          <a:prstGeom prst="line">
            <a:avLst/>
          </a:prstGeom>
          <a:noFill/>
          <a:ln w="28575">
            <a:solidFill>
              <a:srgbClr val="99FF66"/>
            </a:solidFill>
            <a:round/>
            <a:headEnd/>
            <a:tailEnd/>
          </a:ln>
        </p:spPr>
        <p:txBody>
          <a:bodyPr/>
          <a:lstStyle/>
          <a:p>
            <a:endParaRPr lang="fr-CH"/>
          </a:p>
        </p:txBody>
      </p:sp>
      <p:sp>
        <p:nvSpPr>
          <p:cNvPr id="25618" name="Line 17"/>
          <p:cNvSpPr>
            <a:spLocks noChangeShapeType="1"/>
          </p:cNvSpPr>
          <p:nvPr/>
        </p:nvSpPr>
        <p:spPr bwMode="auto">
          <a:xfrm>
            <a:off x="1200150" y="1301750"/>
            <a:ext cx="95250" cy="0"/>
          </a:xfrm>
          <a:prstGeom prst="line">
            <a:avLst/>
          </a:prstGeom>
          <a:noFill/>
          <a:ln w="28575">
            <a:solidFill>
              <a:srgbClr val="99FF66"/>
            </a:solidFill>
            <a:round/>
            <a:headEnd/>
            <a:tailEnd/>
          </a:ln>
        </p:spPr>
        <p:txBody>
          <a:bodyPr/>
          <a:lstStyle/>
          <a:p>
            <a:endParaRPr lang="fr-CH"/>
          </a:p>
        </p:txBody>
      </p:sp>
      <p:sp>
        <p:nvSpPr>
          <p:cNvPr id="25619" name="Line 18"/>
          <p:cNvSpPr>
            <a:spLocks noChangeShapeType="1"/>
          </p:cNvSpPr>
          <p:nvPr/>
        </p:nvSpPr>
        <p:spPr bwMode="auto">
          <a:xfrm>
            <a:off x="1200150" y="982663"/>
            <a:ext cx="95250" cy="0"/>
          </a:xfrm>
          <a:prstGeom prst="line">
            <a:avLst/>
          </a:prstGeom>
          <a:noFill/>
          <a:ln w="28575">
            <a:solidFill>
              <a:srgbClr val="99FF66"/>
            </a:solidFill>
            <a:round/>
            <a:headEnd/>
            <a:tailEnd/>
          </a:ln>
        </p:spPr>
        <p:txBody>
          <a:bodyPr/>
          <a:lstStyle/>
          <a:p>
            <a:endParaRPr lang="fr-CH"/>
          </a:p>
        </p:txBody>
      </p:sp>
      <p:sp>
        <p:nvSpPr>
          <p:cNvPr id="25620" name="Line 19"/>
          <p:cNvSpPr>
            <a:spLocks noChangeShapeType="1"/>
          </p:cNvSpPr>
          <p:nvPr/>
        </p:nvSpPr>
        <p:spPr bwMode="auto">
          <a:xfrm rot="-5400000">
            <a:off x="1629569" y="5512594"/>
            <a:ext cx="95250" cy="1588"/>
          </a:xfrm>
          <a:prstGeom prst="line">
            <a:avLst/>
          </a:prstGeom>
          <a:noFill/>
          <a:ln w="28575">
            <a:solidFill>
              <a:srgbClr val="99FF66"/>
            </a:solidFill>
            <a:round/>
            <a:headEnd/>
            <a:tailEnd/>
          </a:ln>
        </p:spPr>
        <p:txBody>
          <a:bodyPr/>
          <a:lstStyle/>
          <a:p>
            <a:endParaRPr lang="fr-CH"/>
          </a:p>
        </p:txBody>
      </p:sp>
      <p:sp>
        <p:nvSpPr>
          <p:cNvPr id="25621" name="Line 20"/>
          <p:cNvSpPr>
            <a:spLocks noChangeShapeType="1"/>
          </p:cNvSpPr>
          <p:nvPr/>
        </p:nvSpPr>
        <p:spPr bwMode="auto">
          <a:xfrm rot="-5400000">
            <a:off x="2391569" y="5512594"/>
            <a:ext cx="95250" cy="1588"/>
          </a:xfrm>
          <a:prstGeom prst="line">
            <a:avLst/>
          </a:prstGeom>
          <a:noFill/>
          <a:ln w="28575">
            <a:solidFill>
              <a:srgbClr val="99FF66"/>
            </a:solidFill>
            <a:round/>
            <a:headEnd/>
            <a:tailEnd/>
          </a:ln>
        </p:spPr>
        <p:txBody>
          <a:bodyPr/>
          <a:lstStyle/>
          <a:p>
            <a:endParaRPr lang="fr-CH"/>
          </a:p>
        </p:txBody>
      </p:sp>
      <p:sp>
        <p:nvSpPr>
          <p:cNvPr id="25622" name="Line 21"/>
          <p:cNvSpPr>
            <a:spLocks noChangeShapeType="1"/>
          </p:cNvSpPr>
          <p:nvPr/>
        </p:nvSpPr>
        <p:spPr bwMode="auto">
          <a:xfrm rot="-5400000">
            <a:off x="2016919" y="5512594"/>
            <a:ext cx="95250" cy="1588"/>
          </a:xfrm>
          <a:prstGeom prst="line">
            <a:avLst/>
          </a:prstGeom>
          <a:noFill/>
          <a:ln w="28575">
            <a:solidFill>
              <a:srgbClr val="99FF66"/>
            </a:solidFill>
            <a:round/>
            <a:headEnd/>
            <a:tailEnd/>
          </a:ln>
        </p:spPr>
        <p:txBody>
          <a:bodyPr/>
          <a:lstStyle/>
          <a:p>
            <a:endParaRPr lang="fr-CH"/>
          </a:p>
        </p:txBody>
      </p:sp>
      <p:sp>
        <p:nvSpPr>
          <p:cNvPr id="25623" name="Line 22"/>
          <p:cNvSpPr>
            <a:spLocks noChangeShapeType="1"/>
          </p:cNvSpPr>
          <p:nvPr/>
        </p:nvSpPr>
        <p:spPr bwMode="auto">
          <a:xfrm rot="-5400000">
            <a:off x="2785269" y="5512594"/>
            <a:ext cx="95250" cy="1588"/>
          </a:xfrm>
          <a:prstGeom prst="line">
            <a:avLst/>
          </a:prstGeom>
          <a:noFill/>
          <a:ln w="28575">
            <a:solidFill>
              <a:srgbClr val="99FF66"/>
            </a:solidFill>
            <a:round/>
            <a:headEnd/>
            <a:tailEnd/>
          </a:ln>
        </p:spPr>
        <p:txBody>
          <a:bodyPr/>
          <a:lstStyle/>
          <a:p>
            <a:endParaRPr lang="fr-CH"/>
          </a:p>
        </p:txBody>
      </p:sp>
      <p:sp>
        <p:nvSpPr>
          <p:cNvPr id="25624" name="Line 23"/>
          <p:cNvSpPr>
            <a:spLocks noChangeShapeType="1"/>
          </p:cNvSpPr>
          <p:nvPr/>
        </p:nvSpPr>
        <p:spPr bwMode="auto">
          <a:xfrm rot="-5400000">
            <a:off x="3172619" y="5512594"/>
            <a:ext cx="95250" cy="1588"/>
          </a:xfrm>
          <a:prstGeom prst="line">
            <a:avLst/>
          </a:prstGeom>
          <a:noFill/>
          <a:ln w="28575">
            <a:solidFill>
              <a:srgbClr val="99FF66"/>
            </a:solidFill>
            <a:round/>
            <a:headEnd/>
            <a:tailEnd/>
          </a:ln>
        </p:spPr>
        <p:txBody>
          <a:bodyPr/>
          <a:lstStyle/>
          <a:p>
            <a:endParaRPr lang="fr-CH"/>
          </a:p>
        </p:txBody>
      </p:sp>
      <p:sp>
        <p:nvSpPr>
          <p:cNvPr id="25625" name="Line 24"/>
          <p:cNvSpPr>
            <a:spLocks noChangeShapeType="1"/>
          </p:cNvSpPr>
          <p:nvPr/>
        </p:nvSpPr>
        <p:spPr bwMode="auto">
          <a:xfrm rot="-5400000">
            <a:off x="3553619" y="5512594"/>
            <a:ext cx="95250" cy="1588"/>
          </a:xfrm>
          <a:prstGeom prst="line">
            <a:avLst/>
          </a:prstGeom>
          <a:noFill/>
          <a:ln w="28575">
            <a:solidFill>
              <a:srgbClr val="99FF66"/>
            </a:solidFill>
            <a:round/>
            <a:headEnd/>
            <a:tailEnd/>
          </a:ln>
        </p:spPr>
        <p:txBody>
          <a:bodyPr/>
          <a:lstStyle/>
          <a:p>
            <a:endParaRPr lang="fr-CH"/>
          </a:p>
        </p:txBody>
      </p:sp>
      <p:sp>
        <p:nvSpPr>
          <p:cNvPr id="25626" name="Line 25"/>
          <p:cNvSpPr>
            <a:spLocks noChangeShapeType="1"/>
          </p:cNvSpPr>
          <p:nvPr/>
        </p:nvSpPr>
        <p:spPr bwMode="auto">
          <a:xfrm rot="-5400000">
            <a:off x="3934619" y="5512594"/>
            <a:ext cx="95250" cy="1588"/>
          </a:xfrm>
          <a:prstGeom prst="line">
            <a:avLst/>
          </a:prstGeom>
          <a:noFill/>
          <a:ln w="28575">
            <a:solidFill>
              <a:srgbClr val="99FF66"/>
            </a:solidFill>
            <a:round/>
            <a:headEnd/>
            <a:tailEnd/>
          </a:ln>
        </p:spPr>
        <p:txBody>
          <a:bodyPr/>
          <a:lstStyle/>
          <a:p>
            <a:endParaRPr lang="fr-CH"/>
          </a:p>
        </p:txBody>
      </p:sp>
      <p:sp>
        <p:nvSpPr>
          <p:cNvPr id="25627" name="Line 26"/>
          <p:cNvSpPr>
            <a:spLocks noChangeShapeType="1"/>
          </p:cNvSpPr>
          <p:nvPr/>
        </p:nvSpPr>
        <p:spPr bwMode="auto">
          <a:xfrm rot="-5400000">
            <a:off x="4321969" y="5512594"/>
            <a:ext cx="95250" cy="1588"/>
          </a:xfrm>
          <a:prstGeom prst="line">
            <a:avLst/>
          </a:prstGeom>
          <a:noFill/>
          <a:ln w="28575">
            <a:solidFill>
              <a:srgbClr val="99FF66"/>
            </a:solidFill>
            <a:round/>
            <a:headEnd/>
            <a:tailEnd/>
          </a:ln>
        </p:spPr>
        <p:txBody>
          <a:bodyPr/>
          <a:lstStyle/>
          <a:p>
            <a:endParaRPr lang="fr-CH"/>
          </a:p>
        </p:txBody>
      </p:sp>
      <p:sp>
        <p:nvSpPr>
          <p:cNvPr id="25628" name="Line 27"/>
          <p:cNvSpPr>
            <a:spLocks noChangeShapeType="1"/>
          </p:cNvSpPr>
          <p:nvPr/>
        </p:nvSpPr>
        <p:spPr bwMode="auto">
          <a:xfrm rot="-5400000">
            <a:off x="4702969" y="5512594"/>
            <a:ext cx="95250" cy="1588"/>
          </a:xfrm>
          <a:prstGeom prst="line">
            <a:avLst/>
          </a:prstGeom>
          <a:noFill/>
          <a:ln w="28575">
            <a:solidFill>
              <a:srgbClr val="99FF66"/>
            </a:solidFill>
            <a:round/>
            <a:headEnd/>
            <a:tailEnd/>
          </a:ln>
        </p:spPr>
        <p:txBody>
          <a:bodyPr/>
          <a:lstStyle/>
          <a:p>
            <a:endParaRPr lang="fr-CH"/>
          </a:p>
        </p:txBody>
      </p:sp>
      <p:sp>
        <p:nvSpPr>
          <p:cNvPr id="25629" name="Line 28"/>
          <p:cNvSpPr>
            <a:spLocks noChangeShapeType="1"/>
          </p:cNvSpPr>
          <p:nvPr/>
        </p:nvSpPr>
        <p:spPr bwMode="auto">
          <a:xfrm rot="-5400000">
            <a:off x="5096669" y="5512594"/>
            <a:ext cx="95250" cy="1588"/>
          </a:xfrm>
          <a:prstGeom prst="line">
            <a:avLst/>
          </a:prstGeom>
          <a:noFill/>
          <a:ln w="28575">
            <a:solidFill>
              <a:srgbClr val="99FF66"/>
            </a:solidFill>
            <a:round/>
            <a:headEnd/>
            <a:tailEnd/>
          </a:ln>
        </p:spPr>
        <p:txBody>
          <a:bodyPr/>
          <a:lstStyle/>
          <a:p>
            <a:endParaRPr lang="fr-CH"/>
          </a:p>
        </p:txBody>
      </p:sp>
      <p:sp>
        <p:nvSpPr>
          <p:cNvPr id="25630" name="Line 29"/>
          <p:cNvSpPr>
            <a:spLocks noChangeShapeType="1"/>
          </p:cNvSpPr>
          <p:nvPr/>
        </p:nvSpPr>
        <p:spPr bwMode="auto">
          <a:xfrm rot="-5400000">
            <a:off x="5477669" y="5512594"/>
            <a:ext cx="95250" cy="1588"/>
          </a:xfrm>
          <a:prstGeom prst="line">
            <a:avLst/>
          </a:prstGeom>
          <a:noFill/>
          <a:ln w="28575">
            <a:solidFill>
              <a:srgbClr val="99FF66"/>
            </a:solidFill>
            <a:round/>
            <a:headEnd/>
            <a:tailEnd/>
          </a:ln>
        </p:spPr>
        <p:txBody>
          <a:bodyPr/>
          <a:lstStyle/>
          <a:p>
            <a:endParaRPr lang="fr-CH"/>
          </a:p>
        </p:txBody>
      </p:sp>
      <p:sp>
        <p:nvSpPr>
          <p:cNvPr id="25631" name="Line 30"/>
          <p:cNvSpPr>
            <a:spLocks noChangeShapeType="1"/>
          </p:cNvSpPr>
          <p:nvPr/>
        </p:nvSpPr>
        <p:spPr bwMode="auto">
          <a:xfrm rot="-5400000">
            <a:off x="5858669" y="5512594"/>
            <a:ext cx="95250" cy="1588"/>
          </a:xfrm>
          <a:prstGeom prst="line">
            <a:avLst/>
          </a:prstGeom>
          <a:noFill/>
          <a:ln w="28575">
            <a:solidFill>
              <a:srgbClr val="99FF66"/>
            </a:solidFill>
            <a:round/>
            <a:headEnd/>
            <a:tailEnd/>
          </a:ln>
        </p:spPr>
        <p:txBody>
          <a:bodyPr/>
          <a:lstStyle/>
          <a:p>
            <a:endParaRPr lang="fr-CH"/>
          </a:p>
        </p:txBody>
      </p:sp>
      <p:sp>
        <p:nvSpPr>
          <p:cNvPr id="25632" name="Line 31"/>
          <p:cNvSpPr>
            <a:spLocks noChangeShapeType="1"/>
          </p:cNvSpPr>
          <p:nvPr/>
        </p:nvSpPr>
        <p:spPr bwMode="auto">
          <a:xfrm rot="-5400000">
            <a:off x="6246019" y="5512594"/>
            <a:ext cx="95250" cy="1588"/>
          </a:xfrm>
          <a:prstGeom prst="line">
            <a:avLst/>
          </a:prstGeom>
          <a:noFill/>
          <a:ln w="28575">
            <a:solidFill>
              <a:srgbClr val="99FF66"/>
            </a:solidFill>
            <a:round/>
            <a:headEnd/>
            <a:tailEnd/>
          </a:ln>
        </p:spPr>
        <p:txBody>
          <a:bodyPr/>
          <a:lstStyle/>
          <a:p>
            <a:endParaRPr lang="fr-CH"/>
          </a:p>
        </p:txBody>
      </p:sp>
      <p:sp>
        <p:nvSpPr>
          <p:cNvPr id="25633" name="Line 32"/>
          <p:cNvSpPr>
            <a:spLocks noChangeShapeType="1"/>
          </p:cNvSpPr>
          <p:nvPr/>
        </p:nvSpPr>
        <p:spPr bwMode="auto">
          <a:xfrm rot="-5400000">
            <a:off x="6633369" y="5512594"/>
            <a:ext cx="95250" cy="1588"/>
          </a:xfrm>
          <a:prstGeom prst="line">
            <a:avLst/>
          </a:prstGeom>
          <a:noFill/>
          <a:ln w="28575">
            <a:solidFill>
              <a:srgbClr val="99FF66"/>
            </a:solidFill>
            <a:round/>
            <a:headEnd/>
            <a:tailEnd/>
          </a:ln>
        </p:spPr>
        <p:txBody>
          <a:bodyPr/>
          <a:lstStyle/>
          <a:p>
            <a:endParaRPr lang="fr-CH"/>
          </a:p>
        </p:txBody>
      </p:sp>
      <p:sp>
        <p:nvSpPr>
          <p:cNvPr id="25634" name="Line 33"/>
          <p:cNvSpPr>
            <a:spLocks noChangeShapeType="1"/>
          </p:cNvSpPr>
          <p:nvPr/>
        </p:nvSpPr>
        <p:spPr bwMode="auto">
          <a:xfrm rot="-5400000">
            <a:off x="7014369" y="5512594"/>
            <a:ext cx="95250" cy="1588"/>
          </a:xfrm>
          <a:prstGeom prst="line">
            <a:avLst/>
          </a:prstGeom>
          <a:noFill/>
          <a:ln w="28575">
            <a:solidFill>
              <a:srgbClr val="99FF66"/>
            </a:solidFill>
            <a:round/>
            <a:headEnd/>
            <a:tailEnd/>
          </a:ln>
        </p:spPr>
        <p:txBody>
          <a:bodyPr/>
          <a:lstStyle/>
          <a:p>
            <a:endParaRPr lang="fr-CH"/>
          </a:p>
        </p:txBody>
      </p:sp>
      <p:sp>
        <p:nvSpPr>
          <p:cNvPr id="25635" name="Line 34"/>
          <p:cNvSpPr>
            <a:spLocks noChangeShapeType="1"/>
          </p:cNvSpPr>
          <p:nvPr/>
        </p:nvSpPr>
        <p:spPr bwMode="auto">
          <a:xfrm rot="-5400000">
            <a:off x="7395369" y="5512594"/>
            <a:ext cx="95250" cy="1588"/>
          </a:xfrm>
          <a:prstGeom prst="line">
            <a:avLst/>
          </a:prstGeom>
          <a:noFill/>
          <a:ln w="28575">
            <a:solidFill>
              <a:srgbClr val="99FF66"/>
            </a:solidFill>
            <a:round/>
            <a:headEnd/>
            <a:tailEnd/>
          </a:ln>
        </p:spPr>
        <p:txBody>
          <a:bodyPr/>
          <a:lstStyle/>
          <a:p>
            <a:endParaRPr lang="fr-CH"/>
          </a:p>
        </p:txBody>
      </p:sp>
      <p:sp>
        <p:nvSpPr>
          <p:cNvPr id="25636" name="Line 35"/>
          <p:cNvSpPr>
            <a:spLocks noChangeShapeType="1"/>
          </p:cNvSpPr>
          <p:nvPr/>
        </p:nvSpPr>
        <p:spPr bwMode="auto">
          <a:xfrm rot="-5400000">
            <a:off x="7789069" y="5512594"/>
            <a:ext cx="95250" cy="1588"/>
          </a:xfrm>
          <a:prstGeom prst="line">
            <a:avLst/>
          </a:prstGeom>
          <a:noFill/>
          <a:ln w="28575">
            <a:solidFill>
              <a:srgbClr val="99FF66"/>
            </a:solidFill>
            <a:round/>
            <a:headEnd/>
            <a:tailEnd/>
          </a:ln>
        </p:spPr>
        <p:txBody>
          <a:bodyPr/>
          <a:lstStyle/>
          <a:p>
            <a:endParaRPr lang="fr-CH"/>
          </a:p>
        </p:txBody>
      </p:sp>
      <p:sp>
        <p:nvSpPr>
          <p:cNvPr id="25637" name="Line 36"/>
          <p:cNvSpPr>
            <a:spLocks noChangeShapeType="1"/>
          </p:cNvSpPr>
          <p:nvPr/>
        </p:nvSpPr>
        <p:spPr bwMode="auto">
          <a:xfrm rot="-5400000">
            <a:off x="8163719" y="5512594"/>
            <a:ext cx="95250" cy="1588"/>
          </a:xfrm>
          <a:prstGeom prst="line">
            <a:avLst/>
          </a:prstGeom>
          <a:noFill/>
          <a:ln w="28575">
            <a:solidFill>
              <a:srgbClr val="99FF66"/>
            </a:solidFill>
            <a:round/>
            <a:headEnd/>
            <a:tailEnd/>
          </a:ln>
        </p:spPr>
        <p:txBody>
          <a:bodyPr/>
          <a:lstStyle/>
          <a:p>
            <a:endParaRPr lang="fr-CH"/>
          </a:p>
        </p:txBody>
      </p:sp>
      <p:sp>
        <p:nvSpPr>
          <p:cNvPr id="25638" name="Line 37"/>
          <p:cNvSpPr>
            <a:spLocks noChangeShapeType="1"/>
          </p:cNvSpPr>
          <p:nvPr/>
        </p:nvSpPr>
        <p:spPr bwMode="auto">
          <a:xfrm rot="-5400000">
            <a:off x="8551069" y="5512594"/>
            <a:ext cx="95250" cy="1588"/>
          </a:xfrm>
          <a:prstGeom prst="line">
            <a:avLst/>
          </a:prstGeom>
          <a:noFill/>
          <a:ln w="28575">
            <a:solidFill>
              <a:srgbClr val="99FF66"/>
            </a:solidFill>
            <a:round/>
            <a:headEnd/>
            <a:tailEnd/>
          </a:ln>
        </p:spPr>
        <p:txBody>
          <a:bodyPr/>
          <a:lstStyle/>
          <a:p>
            <a:endParaRPr lang="fr-CH"/>
          </a:p>
        </p:txBody>
      </p:sp>
      <p:sp>
        <p:nvSpPr>
          <p:cNvPr id="25639" name="Text Box 38"/>
          <p:cNvSpPr txBox="1">
            <a:spLocks noChangeArrowheads="1"/>
          </p:cNvSpPr>
          <p:nvPr/>
        </p:nvSpPr>
        <p:spPr bwMode="auto">
          <a:xfrm>
            <a:off x="116363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0</a:t>
            </a:r>
          </a:p>
        </p:txBody>
      </p:sp>
      <p:sp>
        <p:nvSpPr>
          <p:cNvPr id="25640" name="Text Box 39"/>
          <p:cNvSpPr txBox="1">
            <a:spLocks noChangeArrowheads="1"/>
          </p:cNvSpPr>
          <p:nvPr/>
        </p:nvSpPr>
        <p:spPr bwMode="auto">
          <a:xfrm>
            <a:off x="152558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a:t>
            </a:r>
          </a:p>
        </p:txBody>
      </p:sp>
      <p:sp>
        <p:nvSpPr>
          <p:cNvPr id="25641" name="Text Box 40"/>
          <p:cNvSpPr txBox="1">
            <a:spLocks noChangeArrowheads="1"/>
          </p:cNvSpPr>
          <p:nvPr/>
        </p:nvSpPr>
        <p:spPr bwMode="auto">
          <a:xfrm>
            <a:off x="192563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2</a:t>
            </a:r>
          </a:p>
        </p:txBody>
      </p:sp>
      <p:sp>
        <p:nvSpPr>
          <p:cNvPr id="25642" name="Text Box 41"/>
          <p:cNvSpPr txBox="1">
            <a:spLocks noChangeArrowheads="1"/>
          </p:cNvSpPr>
          <p:nvPr/>
        </p:nvSpPr>
        <p:spPr bwMode="auto">
          <a:xfrm>
            <a:off x="230028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3</a:t>
            </a:r>
          </a:p>
        </p:txBody>
      </p:sp>
      <p:sp>
        <p:nvSpPr>
          <p:cNvPr id="25643" name="Text Box 42"/>
          <p:cNvSpPr txBox="1">
            <a:spLocks noChangeArrowheads="1"/>
          </p:cNvSpPr>
          <p:nvPr/>
        </p:nvSpPr>
        <p:spPr bwMode="auto">
          <a:xfrm>
            <a:off x="267493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4</a:t>
            </a:r>
          </a:p>
        </p:txBody>
      </p:sp>
      <p:sp>
        <p:nvSpPr>
          <p:cNvPr id="25644" name="Text Box 43"/>
          <p:cNvSpPr txBox="1">
            <a:spLocks noChangeArrowheads="1"/>
          </p:cNvSpPr>
          <p:nvPr/>
        </p:nvSpPr>
        <p:spPr bwMode="auto">
          <a:xfrm>
            <a:off x="307498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5</a:t>
            </a:r>
          </a:p>
        </p:txBody>
      </p:sp>
      <p:sp>
        <p:nvSpPr>
          <p:cNvPr id="25645" name="Text Box 44"/>
          <p:cNvSpPr txBox="1">
            <a:spLocks noChangeArrowheads="1"/>
          </p:cNvSpPr>
          <p:nvPr/>
        </p:nvSpPr>
        <p:spPr bwMode="auto">
          <a:xfrm>
            <a:off x="348138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6</a:t>
            </a:r>
          </a:p>
        </p:txBody>
      </p:sp>
      <p:sp>
        <p:nvSpPr>
          <p:cNvPr id="25646" name="Text Box 45"/>
          <p:cNvSpPr txBox="1">
            <a:spLocks noChangeArrowheads="1"/>
          </p:cNvSpPr>
          <p:nvPr/>
        </p:nvSpPr>
        <p:spPr bwMode="auto">
          <a:xfrm>
            <a:off x="384333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7</a:t>
            </a:r>
          </a:p>
        </p:txBody>
      </p:sp>
      <p:sp>
        <p:nvSpPr>
          <p:cNvPr id="25647" name="Text Box 46"/>
          <p:cNvSpPr txBox="1">
            <a:spLocks noChangeArrowheads="1"/>
          </p:cNvSpPr>
          <p:nvPr/>
        </p:nvSpPr>
        <p:spPr bwMode="auto">
          <a:xfrm>
            <a:off x="421798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8</a:t>
            </a:r>
          </a:p>
        </p:txBody>
      </p:sp>
      <p:sp>
        <p:nvSpPr>
          <p:cNvPr id="25648" name="Text Box 47"/>
          <p:cNvSpPr txBox="1">
            <a:spLocks noChangeArrowheads="1"/>
          </p:cNvSpPr>
          <p:nvPr/>
        </p:nvSpPr>
        <p:spPr bwMode="auto">
          <a:xfrm>
            <a:off x="4618038" y="55022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9</a:t>
            </a:r>
          </a:p>
        </p:txBody>
      </p:sp>
      <p:sp>
        <p:nvSpPr>
          <p:cNvPr id="25649" name="Text Box 48"/>
          <p:cNvSpPr txBox="1">
            <a:spLocks noChangeArrowheads="1"/>
          </p:cNvSpPr>
          <p:nvPr/>
        </p:nvSpPr>
        <p:spPr bwMode="auto">
          <a:xfrm>
            <a:off x="496728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10</a:t>
            </a:r>
          </a:p>
        </p:txBody>
      </p:sp>
      <p:sp>
        <p:nvSpPr>
          <p:cNvPr id="25650" name="Text Box 49"/>
          <p:cNvSpPr txBox="1">
            <a:spLocks noChangeArrowheads="1"/>
          </p:cNvSpPr>
          <p:nvPr/>
        </p:nvSpPr>
        <p:spPr bwMode="auto">
          <a:xfrm>
            <a:off x="53546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11</a:t>
            </a:r>
          </a:p>
        </p:txBody>
      </p:sp>
      <p:sp>
        <p:nvSpPr>
          <p:cNvPr id="25651" name="Text Box 50"/>
          <p:cNvSpPr txBox="1">
            <a:spLocks noChangeArrowheads="1"/>
          </p:cNvSpPr>
          <p:nvPr/>
        </p:nvSpPr>
        <p:spPr bwMode="auto">
          <a:xfrm>
            <a:off x="57356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12</a:t>
            </a:r>
          </a:p>
        </p:txBody>
      </p:sp>
      <p:sp>
        <p:nvSpPr>
          <p:cNvPr id="25652" name="Text Box 51"/>
          <p:cNvSpPr txBox="1">
            <a:spLocks noChangeArrowheads="1"/>
          </p:cNvSpPr>
          <p:nvPr/>
        </p:nvSpPr>
        <p:spPr bwMode="auto">
          <a:xfrm>
            <a:off x="612298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13</a:t>
            </a:r>
          </a:p>
        </p:txBody>
      </p:sp>
      <p:sp>
        <p:nvSpPr>
          <p:cNvPr id="25653" name="Text Box 52"/>
          <p:cNvSpPr txBox="1">
            <a:spLocks noChangeArrowheads="1"/>
          </p:cNvSpPr>
          <p:nvPr/>
        </p:nvSpPr>
        <p:spPr bwMode="auto">
          <a:xfrm>
            <a:off x="64976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14</a:t>
            </a:r>
          </a:p>
        </p:txBody>
      </p:sp>
      <p:sp>
        <p:nvSpPr>
          <p:cNvPr id="25654" name="Text Box 53"/>
          <p:cNvSpPr txBox="1">
            <a:spLocks noChangeArrowheads="1"/>
          </p:cNvSpPr>
          <p:nvPr/>
        </p:nvSpPr>
        <p:spPr bwMode="auto">
          <a:xfrm>
            <a:off x="688498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15</a:t>
            </a:r>
          </a:p>
        </p:txBody>
      </p:sp>
      <p:sp>
        <p:nvSpPr>
          <p:cNvPr id="25655" name="Text Box 54"/>
          <p:cNvSpPr txBox="1">
            <a:spLocks noChangeArrowheads="1"/>
          </p:cNvSpPr>
          <p:nvPr/>
        </p:nvSpPr>
        <p:spPr bwMode="auto">
          <a:xfrm>
            <a:off x="727868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16</a:t>
            </a:r>
          </a:p>
        </p:txBody>
      </p:sp>
      <p:sp>
        <p:nvSpPr>
          <p:cNvPr id="25656" name="Text Box 55"/>
          <p:cNvSpPr txBox="1">
            <a:spLocks noChangeArrowheads="1"/>
          </p:cNvSpPr>
          <p:nvPr/>
        </p:nvSpPr>
        <p:spPr bwMode="auto">
          <a:xfrm>
            <a:off x="76660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17</a:t>
            </a:r>
          </a:p>
        </p:txBody>
      </p:sp>
      <p:sp>
        <p:nvSpPr>
          <p:cNvPr id="25657" name="Text Box 56"/>
          <p:cNvSpPr txBox="1">
            <a:spLocks noChangeArrowheads="1"/>
          </p:cNvSpPr>
          <p:nvPr/>
        </p:nvSpPr>
        <p:spPr bwMode="auto">
          <a:xfrm>
            <a:off x="80470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18</a:t>
            </a:r>
          </a:p>
        </p:txBody>
      </p:sp>
      <p:sp>
        <p:nvSpPr>
          <p:cNvPr id="25658" name="Text Box 57"/>
          <p:cNvSpPr txBox="1">
            <a:spLocks noChangeArrowheads="1"/>
          </p:cNvSpPr>
          <p:nvPr/>
        </p:nvSpPr>
        <p:spPr bwMode="auto">
          <a:xfrm>
            <a:off x="8428038" y="550227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19</a:t>
            </a:r>
          </a:p>
        </p:txBody>
      </p:sp>
      <p:sp>
        <p:nvSpPr>
          <p:cNvPr id="25659" name="Text Box 58"/>
          <p:cNvSpPr txBox="1">
            <a:spLocks noChangeArrowheads="1"/>
          </p:cNvSpPr>
          <p:nvPr/>
        </p:nvSpPr>
        <p:spPr bwMode="auto">
          <a:xfrm>
            <a:off x="7162800" y="5867400"/>
            <a:ext cx="701675" cy="320675"/>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500" b="1">
                <a:solidFill>
                  <a:schemeClr val="bg1"/>
                </a:solidFill>
                <a:latin typeface="Tahoma" pitchFamily="34" charset="0"/>
              </a:rPr>
              <a:t>years</a:t>
            </a:r>
          </a:p>
        </p:txBody>
      </p:sp>
      <p:sp>
        <p:nvSpPr>
          <p:cNvPr id="25660" name="Text Box 59"/>
          <p:cNvSpPr txBox="1">
            <a:spLocks noChangeArrowheads="1"/>
          </p:cNvSpPr>
          <p:nvPr/>
        </p:nvSpPr>
        <p:spPr bwMode="auto">
          <a:xfrm>
            <a:off x="942975" y="528320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0</a:t>
            </a:r>
          </a:p>
        </p:txBody>
      </p:sp>
      <p:sp>
        <p:nvSpPr>
          <p:cNvPr id="25661" name="Text Box 60"/>
          <p:cNvSpPr txBox="1">
            <a:spLocks noChangeArrowheads="1"/>
          </p:cNvSpPr>
          <p:nvPr/>
        </p:nvSpPr>
        <p:spPr bwMode="auto">
          <a:xfrm>
            <a:off x="942975" y="494982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a:t>
            </a:r>
          </a:p>
        </p:txBody>
      </p:sp>
      <p:sp>
        <p:nvSpPr>
          <p:cNvPr id="25662" name="Text Box 61"/>
          <p:cNvSpPr txBox="1">
            <a:spLocks noChangeArrowheads="1"/>
          </p:cNvSpPr>
          <p:nvPr/>
        </p:nvSpPr>
        <p:spPr bwMode="auto">
          <a:xfrm>
            <a:off x="942975" y="457835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2</a:t>
            </a:r>
          </a:p>
        </p:txBody>
      </p:sp>
      <p:sp>
        <p:nvSpPr>
          <p:cNvPr id="25663" name="Text Box 62"/>
          <p:cNvSpPr txBox="1">
            <a:spLocks noChangeArrowheads="1"/>
          </p:cNvSpPr>
          <p:nvPr/>
        </p:nvSpPr>
        <p:spPr bwMode="auto">
          <a:xfrm>
            <a:off x="942975" y="425450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3</a:t>
            </a:r>
          </a:p>
        </p:txBody>
      </p:sp>
      <p:sp>
        <p:nvSpPr>
          <p:cNvPr id="25664" name="Text Box 63"/>
          <p:cNvSpPr txBox="1">
            <a:spLocks noChangeArrowheads="1"/>
          </p:cNvSpPr>
          <p:nvPr/>
        </p:nvSpPr>
        <p:spPr bwMode="auto">
          <a:xfrm>
            <a:off x="942975" y="390207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4</a:t>
            </a:r>
          </a:p>
        </p:txBody>
      </p:sp>
      <p:sp>
        <p:nvSpPr>
          <p:cNvPr id="25665" name="Text Box 64"/>
          <p:cNvSpPr txBox="1">
            <a:spLocks noChangeArrowheads="1"/>
          </p:cNvSpPr>
          <p:nvPr/>
        </p:nvSpPr>
        <p:spPr bwMode="auto">
          <a:xfrm>
            <a:off x="942975" y="358775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5</a:t>
            </a:r>
          </a:p>
        </p:txBody>
      </p:sp>
      <p:sp>
        <p:nvSpPr>
          <p:cNvPr id="25666" name="Text Box 65"/>
          <p:cNvSpPr txBox="1">
            <a:spLocks noChangeArrowheads="1"/>
          </p:cNvSpPr>
          <p:nvPr/>
        </p:nvSpPr>
        <p:spPr bwMode="auto">
          <a:xfrm>
            <a:off x="942975" y="320675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6</a:t>
            </a:r>
          </a:p>
        </p:txBody>
      </p:sp>
      <p:sp>
        <p:nvSpPr>
          <p:cNvPr id="25667" name="Text Box 66"/>
          <p:cNvSpPr txBox="1">
            <a:spLocks noChangeArrowheads="1"/>
          </p:cNvSpPr>
          <p:nvPr/>
        </p:nvSpPr>
        <p:spPr bwMode="auto">
          <a:xfrm>
            <a:off x="942975" y="288290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7</a:t>
            </a:r>
          </a:p>
        </p:txBody>
      </p:sp>
      <p:sp>
        <p:nvSpPr>
          <p:cNvPr id="25668" name="Text Box 67"/>
          <p:cNvSpPr txBox="1">
            <a:spLocks noChangeArrowheads="1"/>
          </p:cNvSpPr>
          <p:nvPr/>
        </p:nvSpPr>
        <p:spPr bwMode="auto">
          <a:xfrm>
            <a:off x="942975" y="2559050"/>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8</a:t>
            </a:r>
          </a:p>
        </p:txBody>
      </p:sp>
      <p:sp>
        <p:nvSpPr>
          <p:cNvPr id="25669" name="Text Box 68"/>
          <p:cNvSpPr txBox="1">
            <a:spLocks noChangeArrowheads="1"/>
          </p:cNvSpPr>
          <p:nvPr/>
        </p:nvSpPr>
        <p:spPr bwMode="auto">
          <a:xfrm>
            <a:off x="942975" y="2168525"/>
            <a:ext cx="288925"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9</a:t>
            </a:r>
          </a:p>
        </p:txBody>
      </p:sp>
      <p:sp>
        <p:nvSpPr>
          <p:cNvPr id="25670" name="Text Box 69"/>
          <p:cNvSpPr txBox="1">
            <a:spLocks noChangeArrowheads="1"/>
          </p:cNvSpPr>
          <p:nvPr/>
        </p:nvSpPr>
        <p:spPr bwMode="auto">
          <a:xfrm>
            <a:off x="838200" y="182562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10</a:t>
            </a:r>
          </a:p>
        </p:txBody>
      </p:sp>
      <p:sp>
        <p:nvSpPr>
          <p:cNvPr id="25671" name="Text Box 70"/>
          <p:cNvSpPr txBox="1">
            <a:spLocks noChangeArrowheads="1"/>
          </p:cNvSpPr>
          <p:nvPr/>
        </p:nvSpPr>
        <p:spPr bwMode="auto">
          <a:xfrm>
            <a:off x="838200" y="1473200"/>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11</a:t>
            </a:r>
          </a:p>
        </p:txBody>
      </p:sp>
      <p:sp>
        <p:nvSpPr>
          <p:cNvPr id="25672" name="Text Box 71"/>
          <p:cNvSpPr txBox="1">
            <a:spLocks noChangeArrowheads="1"/>
          </p:cNvSpPr>
          <p:nvPr/>
        </p:nvSpPr>
        <p:spPr bwMode="auto">
          <a:xfrm>
            <a:off x="838200" y="1139825"/>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12</a:t>
            </a:r>
          </a:p>
        </p:txBody>
      </p:sp>
      <p:sp>
        <p:nvSpPr>
          <p:cNvPr id="25673" name="Text Box 72"/>
          <p:cNvSpPr txBox="1">
            <a:spLocks noChangeArrowheads="1"/>
          </p:cNvSpPr>
          <p:nvPr/>
        </p:nvSpPr>
        <p:spPr bwMode="auto">
          <a:xfrm>
            <a:off x="838200" y="806450"/>
            <a:ext cx="393700" cy="290513"/>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300" b="1">
                <a:solidFill>
                  <a:srgbClr val="99FF66"/>
                </a:solidFill>
                <a:latin typeface="Tahoma" pitchFamily="34" charset="0"/>
              </a:rPr>
              <a:t>13</a:t>
            </a:r>
          </a:p>
        </p:txBody>
      </p:sp>
      <p:sp>
        <p:nvSpPr>
          <p:cNvPr id="25674" name="Text Box 73"/>
          <p:cNvSpPr txBox="1">
            <a:spLocks noChangeArrowheads="1"/>
          </p:cNvSpPr>
          <p:nvPr/>
        </p:nvSpPr>
        <p:spPr bwMode="auto">
          <a:xfrm rot="-5400000">
            <a:off x="-683419" y="3547269"/>
            <a:ext cx="2646363" cy="320675"/>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500" b="1">
                <a:solidFill>
                  <a:schemeClr val="bg1"/>
                </a:solidFill>
                <a:latin typeface="Tahoma" pitchFamily="34" charset="0"/>
              </a:rPr>
              <a:t>Growth velocity (cm/year</a:t>
            </a:r>
          </a:p>
        </p:txBody>
      </p:sp>
      <p:sp>
        <p:nvSpPr>
          <p:cNvPr id="25675" name="Freeform 74"/>
          <p:cNvSpPr>
            <a:spLocks/>
          </p:cNvSpPr>
          <p:nvPr/>
        </p:nvSpPr>
        <p:spPr bwMode="auto">
          <a:xfrm>
            <a:off x="2298700" y="2328863"/>
            <a:ext cx="4445000" cy="3001962"/>
          </a:xfrm>
          <a:custGeom>
            <a:avLst/>
            <a:gdLst>
              <a:gd name="T0" fmla="*/ 0 w 2800"/>
              <a:gd name="T1" fmla="*/ 2147483647 h 1891"/>
              <a:gd name="T2" fmla="*/ 2147483647 w 2800"/>
              <a:gd name="T3" fmla="*/ 2147483647 h 1891"/>
              <a:gd name="T4" fmla="*/ 2147483647 w 2800"/>
              <a:gd name="T5" fmla="*/ 2147483647 h 1891"/>
              <a:gd name="T6" fmla="*/ 2147483647 w 2800"/>
              <a:gd name="T7" fmla="*/ 2147483647 h 1891"/>
              <a:gd name="T8" fmla="*/ 2147483647 w 2800"/>
              <a:gd name="T9" fmla="*/ 2147483647 h 1891"/>
              <a:gd name="T10" fmla="*/ 2147483647 w 2800"/>
              <a:gd name="T11" fmla="*/ 2147483647 h 1891"/>
              <a:gd name="T12" fmla="*/ 2147483647 w 2800"/>
              <a:gd name="T13" fmla="*/ 2147483647 h 1891"/>
              <a:gd name="T14" fmla="*/ 2147483647 w 2800"/>
              <a:gd name="T15" fmla="*/ 2147483647 h 1891"/>
              <a:gd name="T16" fmla="*/ 2147483647 w 2800"/>
              <a:gd name="T17" fmla="*/ 2147483647 h 1891"/>
              <a:gd name="T18" fmla="*/ 2147483647 w 2800"/>
              <a:gd name="T19" fmla="*/ 2147483647 h 1891"/>
              <a:gd name="T20" fmla="*/ 2147483647 w 2800"/>
              <a:gd name="T21" fmla="*/ 2147483647 h 1891"/>
              <a:gd name="T22" fmla="*/ 2147483647 w 2800"/>
              <a:gd name="T23" fmla="*/ 2147483647 h 1891"/>
              <a:gd name="T24" fmla="*/ 2147483647 w 2800"/>
              <a:gd name="T25" fmla="*/ 2147483647 h 1891"/>
              <a:gd name="T26" fmla="*/ 2147483647 w 2800"/>
              <a:gd name="T27" fmla="*/ 2147483647 h 1891"/>
              <a:gd name="T28" fmla="*/ 2147483647 w 2800"/>
              <a:gd name="T29" fmla="*/ 2147483647 h 1891"/>
              <a:gd name="T30" fmla="*/ 2147483647 w 2800"/>
              <a:gd name="T31" fmla="*/ 2147483647 h 1891"/>
              <a:gd name="T32" fmla="*/ 2147483647 w 2800"/>
              <a:gd name="T33" fmla="*/ 2147483647 h 1891"/>
              <a:gd name="T34" fmla="*/ 2147483647 w 2800"/>
              <a:gd name="T35" fmla="*/ 2147483647 h 1891"/>
              <a:gd name="T36" fmla="*/ 2147483647 w 2800"/>
              <a:gd name="T37" fmla="*/ 2147483647 h 1891"/>
              <a:gd name="T38" fmla="*/ 2147483647 w 2800"/>
              <a:gd name="T39" fmla="*/ 2147483647 h 18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00"/>
              <a:gd name="T61" fmla="*/ 0 h 1891"/>
              <a:gd name="T62" fmla="*/ 2800 w 2800"/>
              <a:gd name="T63" fmla="*/ 1891 h 18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00" h="1891">
                <a:moveTo>
                  <a:pt x="0" y="11"/>
                </a:moveTo>
                <a:cubicBezTo>
                  <a:pt x="79" y="86"/>
                  <a:pt x="159" y="162"/>
                  <a:pt x="232" y="223"/>
                </a:cubicBezTo>
                <a:cubicBezTo>
                  <a:pt x="305" y="284"/>
                  <a:pt x="375" y="332"/>
                  <a:pt x="436" y="375"/>
                </a:cubicBezTo>
                <a:cubicBezTo>
                  <a:pt x="497" y="418"/>
                  <a:pt x="538" y="452"/>
                  <a:pt x="600" y="479"/>
                </a:cubicBezTo>
                <a:cubicBezTo>
                  <a:pt x="662" y="506"/>
                  <a:pt x="729" y="525"/>
                  <a:pt x="808" y="539"/>
                </a:cubicBezTo>
                <a:cubicBezTo>
                  <a:pt x="887" y="553"/>
                  <a:pt x="997" y="562"/>
                  <a:pt x="1072" y="563"/>
                </a:cubicBezTo>
                <a:cubicBezTo>
                  <a:pt x="1147" y="564"/>
                  <a:pt x="1204" y="553"/>
                  <a:pt x="1256" y="543"/>
                </a:cubicBezTo>
                <a:cubicBezTo>
                  <a:pt x="1308" y="533"/>
                  <a:pt x="1332" y="539"/>
                  <a:pt x="1384" y="503"/>
                </a:cubicBezTo>
                <a:cubicBezTo>
                  <a:pt x="1436" y="467"/>
                  <a:pt x="1525" y="382"/>
                  <a:pt x="1568" y="327"/>
                </a:cubicBezTo>
                <a:cubicBezTo>
                  <a:pt x="1611" y="272"/>
                  <a:pt x="1617" y="219"/>
                  <a:pt x="1644" y="175"/>
                </a:cubicBezTo>
                <a:cubicBezTo>
                  <a:pt x="1671" y="131"/>
                  <a:pt x="1709" y="88"/>
                  <a:pt x="1728" y="63"/>
                </a:cubicBezTo>
                <a:cubicBezTo>
                  <a:pt x="1747" y="38"/>
                  <a:pt x="1743" y="33"/>
                  <a:pt x="1756" y="23"/>
                </a:cubicBezTo>
                <a:cubicBezTo>
                  <a:pt x="1769" y="13"/>
                  <a:pt x="1787" y="0"/>
                  <a:pt x="1804" y="3"/>
                </a:cubicBezTo>
                <a:cubicBezTo>
                  <a:pt x="1821" y="6"/>
                  <a:pt x="1834" y="18"/>
                  <a:pt x="1856" y="39"/>
                </a:cubicBezTo>
                <a:cubicBezTo>
                  <a:pt x="1878" y="60"/>
                  <a:pt x="1907" y="80"/>
                  <a:pt x="1936" y="131"/>
                </a:cubicBezTo>
                <a:cubicBezTo>
                  <a:pt x="1965" y="182"/>
                  <a:pt x="1987" y="246"/>
                  <a:pt x="2028" y="347"/>
                </a:cubicBezTo>
                <a:cubicBezTo>
                  <a:pt x="2069" y="448"/>
                  <a:pt x="2127" y="601"/>
                  <a:pt x="2184" y="735"/>
                </a:cubicBezTo>
                <a:cubicBezTo>
                  <a:pt x="2241" y="869"/>
                  <a:pt x="2309" y="1028"/>
                  <a:pt x="2368" y="1151"/>
                </a:cubicBezTo>
                <a:cubicBezTo>
                  <a:pt x="2427" y="1274"/>
                  <a:pt x="2468" y="1352"/>
                  <a:pt x="2540" y="1475"/>
                </a:cubicBezTo>
                <a:cubicBezTo>
                  <a:pt x="2612" y="1598"/>
                  <a:pt x="2797" y="1868"/>
                  <a:pt x="2800" y="1891"/>
                </a:cubicBezTo>
              </a:path>
            </a:pathLst>
          </a:custGeom>
          <a:noFill/>
          <a:ln w="28575">
            <a:solidFill>
              <a:srgbClr val="FFFFCC"/>
            </a:solidFill>
            <a:round/>
            <a:headEnd/>
            <a:tailEnd/>
          </a:ln>
        </p:spPr>
        <p:txBody>
          <a:bodyPr/>
          <a:lstStyle/>
          <a:p>
            <a:endParaRPr lang="fr-CH"/>
          </a:p>
        </p:txBody>
      </p:sp>
      <p:sp>
        <p:nvSpPr>
          <p:cNvPr id="25676" name="Freeform 75"/>
          <p:cNvSpPr>
            <a:spLocks/>
          </p:cNvSpPr>
          <p:nvPr/>
        </p:nvSpPr>
        <p:spPr bwMode="auto">
          <a:xfrm>
            <a:off x="2298700" y="2651125"/>
            <a:ext cx="5632450" cy="2597150"/>
          </a:xfrm>
          <a:custGeom>
            <a:avLst/>
            <a:gdLst>
              <a:gd name="T0" fmla="*/ 0 w 3548"/>
              <a:gd name="T1" fmla="*/ 0 h 1636"/>
              <a:gd name="T2" fmla="*/ 2147483647 w 3548"/>
              <a:gd name="T3" fmla="*/ 2147483647 h 1636"/>
              <a:gd name="T4" fmla="*/ 2147483647 w 3548"/>
              <a:gd name="T5" fmla="*/ 2147483647 h 1636"/>
              <a:gd name="T6" fmla="*/ 2147483647 w 3548"/>
              <a:gd name="T7" fmla="*/ 2147483647 h 1636"/>
              <a:gd name="T8" fmla="*/ 2147483647 w 3548"/>
              <a:gd name="T9" fmla="*/ 2147483647 h 1636"/>
              <a:gd name="T10" fmla="*/ 2147483647 w 3548"/>
              <a:gd name="T11" fmla="*/ 2147483647 h 1636"/>
              <a:gd name="T12" fmla="*/ 2147483647 w 3548"/>
              <a:gd name="T13" fmla="*/ 2147483647 h 1636"/>
              <a:gd name="T14" fmla="*/ 2147483647 w 3548"/>
              <a:gd name="T15" fmla="*/ 2147483647 h 1636"/>
              <a:gd name="T16" fmla="*/ 2147483647 w 3548"/>
              <a:gd name="T17" fmla="*/ 2147483647 h 1636"/>
              <a:gd name="T18" fmla="*/ 2147483647 w 3548"/>
              <a:gd name="T19" fmla="*/ 2147483647 h 1636"/>
              <a:gd name="T20" fmla="*/ 2147483647 w 3548"/>
              <a:gd name="T21" fmla="*/ 2147483647 h 1636"/>
              <a:gd name="T22" fmla="*/ 2147483647 w 3548"/>
              <a:gd name="T23" fmla="*/ 2147483647 h 1636"/>
              <a:gd name="T24" fmla="*/ 2147483647 w 3548"/>
              <a:gd name="T25" fmla="*/ 2147483647 h 1636"/>
              <a:gd name="T26" fmla="*/ 2147483647 w 3548"/>
              <a:gd name="T27" fmla="*/ 2147483647 h 1636"/>
              <a:gd name="T28" fmla="*/ 2147483647 w 3548"/>
              <a:gd name="T29" fmla="*/ 2147483647 h 1636"/>
              <a:gd name="T30" fmla="*/ 2147483647 w 3548"/>
              <a:gd name="T31" fmla="*/ 2147483647 h 1636"/>
              <a:gd name="T32" fmla="*/ 2147483647 w 3548"/>
              <a:gd name="T33" fmla="*/ 2147483647 h 1636"/>
              <a:gd name="T34" fmla="*/ 2147483647 w 3548"/>
              <a:gd name="T35" fmla="*/ 2147483647 h 1636"/>
              <a:gd name="T36" fmla="*/ 2147483647 w 3548"/>
              <a:gd name="T37" fmla="*/ 2147483647 h 1636"/>
              <a:gd name="T38" fmla="*/ 2147483647 w 3548"/>
              <a:gd name="T39" fmla="*/ 2147483647 h 1636"/>
              <a:gd name="T40" fmla="*/ 2147483647 w 3548"/>
              <a:gd name="T41" fmla="*/ 2147483647 h 1636"/>
              <a:gd name="T42" fmla="*/ 2147483647 w 3548"/>
              <a:gd name="T43" fmla="*/ 2147483647 h 1636"/>
              <a:gd name="T44" fmla="*/ 2147483647 w 3548"/>
              <a:gd name="T45" fmla="*/ 2147483647 h 1636"/>
              <a:gd name="T46" fmla="*/ 2147483647 w 3548"/>
              <a:gd name="T47" fmla="*/ 2147483647 h 1636"/>
              <a:gd name="T48" fmla="*/ 2147483647 w 3548"/>
              <a:gd name="T49" fmla="*/ 2147483647 h 16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48"/>
              <a:gd name="T76" fmla="*/ 0 h 1636"/>
              <a:gd name="T77" fmla="*/ 3548 w 3548"/>
              <a:gd name="T78" fmla="*/ 1636 h 16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48" h="1636">
                <a:moveTo>
                  <a:pt x="0" y="0"/>
                </a:moveTo>
                <a:cubicBezTo>
                  <a:pt x="49" y="40"/>
                  <a:pt x="99" y="80"/>
                  <a:pt x="152" y="120"/>
                </a:cubicBezTo>
                <a:cubicBezTo>
                  <a:pt x="205" y="160"/>
                  <a:pt x="273" y="211"/>
                  <a:pt x="316" y="240"/>
                </a:cubicBezTo>
                <a:cubicBezTo>
                  <a:pt x="359" y="269"/>
                  <a:pt x="371" y="272"/>
                  <a:pt x="408" y="292"/>
                </a:cubicBezTo>
                <a:cubicBezTo>
                  <a:pt x="445" y="312"/>
                  <a:pt x="491" y="337"/>
                  <a:pt x="540" y="360"/>
                </a:cubicBezTo>
                <a:cubicBezTo>
                  <a:pt x="589" y="383"/>
                  <a:pt x="652" y="411"/>
                  <a:pt x="700" y="432"/>
                </a:cubicBezTo>
                <a:cubicBezTo>
                  <a:pt x="748" y="453"/>
                  <a:pt x="786" y="472"/>
                  <a:pt x="828" y="484"/>
                </a:cubicBezTo>
                <a:cubicBezTo>
                  <a:pt x="870" y="496"/>
                  <a:pt x="913" y="501"/>
                  <a:pt x="952" y="504"/>
                </a:cubicBezTo>
                <a:cubicBezTo>
                  <a:pt x="991" y="507"/>
                  <a:pt x="1015" y="497"/>
                  <a:pt x="1060" y="504"/>
                </a:cubicBezTo>
                <a:cubicBezTo>
                  <a:pt x="1105" y="511"/>
                  <a:pt x="1145" y="523"/>
                  <a:pt x="1220" y="544"/>
                </a:cubicBezTo>
                <a:cubicBezTo>
                  <a:pt x="1295" y="565"/>
                  <a:pt x="1415" y="603"/>
                  <a:pt x="1512" y="632"/>
                </a:cubicBezTo>
                <a:cubicBezTo>
                  <a:pt x="1609" y="661"/>
                  <a:pt x="1693" y="696"/>
                  <a:pt x="1804" y="716"/>
                </a:cubicBezTo>
                <a:cubicBezTo>
                  <a:pt x="1915" y="736"/>
                  <a:pt x="2083" y="757"/>
                  <a:pt x="2180" y="752"/>
                </a:cubicBezTo>
                <a:cubicBezTo>
                  <a:pt x="2277" y="747"/>
                  <a:pt x="2330" y="715"/>
                  <a:pt x="2384" y="684"/>
                </a:cubicBezTo>
                <a:cubicBezTo>
                  <a:pt x="2438" y="653"/>
                  <a:pt x="2467" y="613"/>
                  <a:pt x="2504" y="564"/>
                </a:cubicBezTo>
                <a:cubicBezTo>
                  <a:pt x="2541" y="515"/>
                  <a:pt x="2575" y="450"/>
                  <a:pt x="2604" y="388"/>
                </a:cubicBezTo>
                <a:cubicBezTo>
                  <a:pt x="2633" y="326"/>
                  <a:pt x="2652" y="239"/>
                  <a:pt x="2676" y="192"/>
                </a:cubicBezTo>
                <a:cubicBezTo>
                  <a:pt x="2700" y="145"/>
                  <a:pt x="2723" y="117"/>
                  <a:pt x="2748" y="104"/>
                </a:cubicBezTo>
                <a:cubicBezTo>
                  <a:pt x="2773" y="91"/>
                  <a:pt x="2800" y="90"/>
                  <a:pt x="2824" y="112"/>
                </a:cubicBezTo>
                <a:cubicBezTo>
                  <a:pt x="2848" y="134"/>
                  <a:pt x="2869" y="177"/>
                  <a:pt x="2892" y="236"/>
                </a:cubicBezTo>
                <a:cubicBezTo>
                  <a:pt x="2915" y="295"/>
                  <a:pt x="2927" y="359"/>
                  <a:pt x="2964" y="464"/>
                </a:cubicBezTo>
                <a:cubicBezTo>
                  <a:pt x="3001" y="569"/>
                  <a:pt x="3065" y="747"/>
                  <a:pt x="3112" y="864"/>
                </a:cubicBezTo>
                <a:cubicBezTo>
                  <a:pt x="3159" y="981"/>
                  <a:pt x="3202" y="1071"/>
                  <a:pt x="3248" y="1164"/>
                </a:cubicBezTo>
                <a:cubicBezTo>
                  <a:pt x="3294" y="1257"/>
                  <a:pt x="3338" y="1345"/>
                  <a:pt x="3388" y="1424"/>
                </a:cubicBezTo>
                <a:cubicBezTo>
                  <a:pt x="3438" y="1503"/>
                  <a:pt x="3533" y="1636"/>
                  <a:pt x="3548" y="1636"/>
                </a:cubicBezTo>
              </a:path>
            </a:pathLst>
          </a:custGeom>
          <a:noFill/>
          <a:ln w="28575">
            <a:solidFill>
              <a:srgbClr val="FF9933"/>
            </a:solidFill>
            <a:round/>
            <a:headEnd/>
            <a:tailEnd/>
          </a:ln>
        </p:spPr>
        <p:txBody>
          <a:bodyPr/>
          <a:lstStyle/>
          <a:p>
            <a:endParaRPr lang="fr-CH"/>
          </a:p>
        </p:txBody>
      </p:sp>
      <p:sp>
        <p:nvSpPr>
          <p:cNvPr id="25677" name="Freeform 76"/>
          <p:cNvSpPr>
            <a:spLocks/>
          </p:cNvSpPr>
          <p:nvPr/>
        </p:nvSpPr>
        <p:spPr bwMode="auto">
          <a:xfrm>
            <a:off x="2311400" y="2479675"/>
            <a:ext cx="4908550" cy="2755900"/>
          </a:xfrm>
          <a:custGeom>
            <a:avLst/>
            <a:gdLst>
              <a:gd name="T0" fmla="*/ 0 w 3092"/>
              <a:gd name="T1" fmla="*/ 0 h 1736"/>
              <a:gd name="T2" fmla="*/ 2147483647 w 3092"/>
              <a:gd name="T3" fmla="*/ 2147483647 h 1736"/>
              <a:gd name="T4" fmla="*/ 2147483647 w 3092"/>
              <a:gd name="T5" fmla="*/ 2147483647 h 1736"/>
              <a:gd name="T6" fmla="*/ 2147483647 w 3092"/>
              <a:gd name="T7" fmla="*/ 2147483647 h 1736"/>
              <a:gd name="T8" fmla="*/ 2147483647 w 3092"/>
              <a:gd name="T9" fmla="*/ 2147483647 h 1736"/>
              <a:gd name="T10" fmla="*/ 2147483647 w 3092"/>
              <a:gd name="T11" fmla="*/ 2147483647 h 1736"/>
              <a:gd name="T12" fmla="*/ 2147483647 w 3092"/>
              <a:gd name="T13" fmla="*/ 2147483647 h 1736"/>
              <a:gd name="T14" fmla="*/ 2147483647 w 3092"/>
              <a:gd name="T15" fmla="*/ 2147483647 h 1736"/>
              <a:gd name="T16" fmla="*/ 2147483647 w 3092"/>
              <a:gd name="T17" fmla="*/ 2147483647 h 1736"/>
              <a:gd name="T18" fmla="*/ 2147483647 w 3092"/>
              <a:gd name="T19" fmla="*/ 2147483647 h 1736"/>
              <a:gd name="T20" fmla="*/ 2147483647 w 3092"/>
              <a:gd name="T21" fmla="*/ 2147483647 h 1736"/>
              <a:gd name="T22" fmla="*/ 2147483647 w 3092"/>
              <a:gd name="T23" fmla="*/ 2147483647 h 1736"/>
              <a:gd name="T24" fmla="*/ 2147483647 w 3092"/>
              <a:gd name="T25" fmla="*/ 2147483647 h 1736"/>
              <a:gd name="T26" fmla="*/ 2147483647 w 3092"/>
              <a:gd name="T27" fmla="*/ 2147483647 h 1736"/>
              <a:gd name="T28" fmla="*/ 2147483647 w 3092"/>
              <a:gd name="T29" fmla="*/ 2147483647 h 1736"/>
              <a:gd name="T30" fmla="*/ 2147483647 w 3092"/>
              <a:gd name="T31" fmla="*/ 2147483647 h 1736"/>
              <a:gd name="T32" fmla="*/ 2147483647 w 3092"/>
              <a:gd name="T33" fmla="*/ 2147483647 h 1736"/>
              <a:gd name="T34" fmla="*/ 2147483647 w 3092"/>
              <a:gd name="T35" fmla="*/ 2147483647 h 1736"/>
              <a:gd name="T36" fmla="*/ 2147483647 w 3092"/>
              <a:gd name="T37" fmla="*/ 2147483647 h 1736"/>
              <a:gd name="T38" fmla="*/ 2147483647 w 3092"/>
              <a:gd name="T39" fmla="*/ 2147483647 h 1736"/>
              <a:gd name="T40" fmla="*/ 2147483647 w 3092"/>
              <a:gd name="T41" fmla="*/ 2147483647 h 1736"/>
              <a:gd name="T42" fmla="*/ 2147483647 w 3092"/>
              <a:gd name="T43" fmla="*/ 2147483647 h 1736"/>
              <a:gd name="T44" fmla="*/ 2147483647 w 3092"/>
              <a:gd name="T45" fmla="*/ 2147483647 h 1736"/>
              <a:gd name="T46" fmla="*/ 2147483647 w 3092"/>
              <a:gd name="T47" fmla="*/ 2147483647 h 17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92"/>
              <a:gd name="T73" fmla="*/ 0 h 1736"/>
              <a:gd name="T74" fmla="*/ 3092 w 3092"/>
              <a:gd name="T75" fmla="*/ 1736 h 17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92" h="1736">
                <a:moveTo>
                  <a:pt x="0" y="0"/>
                </a:moveTo>
                <a:cubicBezTo>
                  <a:pt x="75" y="73"/>
                  <a:pt x="151" y="147"/>
                  <a:pt x="212" y="200"/>
                </a:cubicBezTo>
                <a:cubicBezTo>
                  <a:pt x="273" y="253"/>
                  <a:pt x="323" y="289"/>
                  <a:pt x="364" y="320"/>
                </a:cubicBezTo>
                <a:cubicBezTo>
                  <a:pt x="405" y="351"/>
                  <a:pt x="421" y="368"/>
                  <a:pt x="460" y="388"/>
                </a:cubicBezTo>
                <a:cubicBezTo>
                  <a:pt x="499" y="408"/>
                  <a:pt x="531" y="415"/>
                  <a:pt x="600" y="440"/>
                </a:cubicBezTo>
                <a:cubicBezTo>
                  <a:pt x="669" y="465"/>
                  <a:pt x="801" y="515"/>
                  <a:pt x="872" y="536"/>
                </a:cubicBezTo>
                <a:cubicBezTo>
                  <a:pt x="943" y="557"/>
                  <a:pt x="975" y="562"/>
                  <a:pt x="1024" y="568"/>
                </a:cubicBezTo>
                <a:cubicBezTo>
                  <a:pt x="1073" y="574"/>
                  <a:pt x="1121" y="566"/>
                  <a:pt x="1168" y="572"/>
                </a:cubicBezTo>
                <a:cubicBezTo>
                  <a:pt x="1215" y="578"/>
                  <a:pt x="1266" y="596"/>
                  <a:pt x="1308" y="604"/>
                </a:cubicBezTo>
                <a:cubicBezTo>
                  <a:pt x="1350" y="612"/>
                  <a:pt x="1349" y="623"/>
                  <a:pt x="1420" y="620"/>
                </a:cubicBezTo>
                <a:cubicBezTo>
                  <a:pt x="1491" y="617"/>
                  <a:pt x="1664" y="596"/>
                  <a:pt x="1736" y="584"/>
                </a:cubicBezTo>
                <a:cubicBezTo>
                  <a:pt x="1808" y="572"/>
                  <a:pt x="1812" y="567"/>
                  <a:pt x="1852" y="548"/>
                </a:cubicBezTo>
                <a:cubicBezTo>
                  <a:pt x="1892" y="529"/>
                  <a:pt x="1949" y="493"/>
                  <a:pt x="1976" y="472"/>
                </a:cubicBezTo>
                <a:cubicBezTo>
                  <a:pt x="2003" y="451"/>
                  <a:pt x="1999" y="445"/>
                  <a:pt x="2016" y="424"/>
                </a:cubicBezTo>
                <a:cubicBezTo>
                  <a:pt x="2033" y="403"/>
                  <a:pt x="2057" y="381"/>
                  <a:pt x="2080" y="348"/>
                </a:cubicBezTo>
                <a:cubicBezTo>
                  <a:pt x="2103" y="315"/>
                  <a:pt x="2132" y="264"/>
                  <a:pt x="2152" y="224"/>
                </a:cubicBezTo>
                <a:cubicBezTo>
                  <a:pt x="2172" y="184"/>
                  <a:pt x="2183" y="135"/>
                  <a:pt x="2200" y="108"/>
                </a:cubicBezTo>
                <a:cubicBezTo>
                  <a:pt x="2217" y="81"/>
                  <a:pt x="2229" y="66"/>
                  <a:pt x="2252" y="60"/>
                </a:cubicBezTo>
                <a:cubicBezTo>
                  <a:pt x="2275" y="54"/>
                  <a:pt x="2313" y="48"/>
                  <a:pt x="2336" y="72"/>
                </a:cubicBezTo>
                <a:cubicBezTo>
                  <a:pt x="2359" y="96"/>
                  <a:pt x="2355" y="111"/>
                  <a:pt x="2392" y="204"/>
                </a:cubicBezTo>
                <a:cubicBezTo>
                  <a:pt x="2429" y="297"/>
                  <a:pt x="2495" y="463"/>
                  <a:pt x="2556" y="632"/>
                </a:cubicBezTo>
                <a:cubicBezTo>
                  <a:pt x="2617" y="801"/>
                  <a:pt x="2697" y="1067"/>
                  <a:pt x="2760" y="1216"/>
                </a:cubicBezTo>
                <a:cubicBezTo>
                  <a:pt x="2823" y="1365"/>
                  <a:pt x="2877" y="1441"/>
                  <a:pt x="2932" y="1528"/>
                </a:cubicBezTo>
                <a:cubicBezTo>
                  <a:pt x="2987" y="1615"/>
                  <a:pt x="3068" y="1725"/>
                  <a:pt x="3092" y="1736"/>
                </a:cubicBezTo>
              </a:path>
            </a:pathLst>
          </a:custGeom>
          <a:noFill/>
          <a:ln w="57150">
            <a:solidFill>
              <a:srgbClr val="FF99CC"/>
            </a:solidFill>
            <a:round/>
            <a:headEnd/>
            <a:tailEnd/>
          </a:ln>
        </p:spPr>
        <p:txBody>
          <a:bodyPr/>
          <a:lstStyle/>
          <a:p>
            <a:endParaRPr lang="fr-CH"/>
          </a:p>
        </p:txBody>
      </p:sp>
      <p:sp>
        <p:nvSpPr>
          <p:cNvPr id="25678" name="Line 77"/>
          <p:cNvSpPr>
            <a:spLocks noChangeShapeType="1"/>
          </p:cNvSpPr>
          <p:nvPr/>
        </p:nvSpPr>
        <p:spPr bwMode="auto">
          <a:xfrm>
            <a:off x="1128713" y="6153150"/>
            <a:ext cx="631825" cy="0"/>
          </a:xfrm>
          <a:prstGeom prst="line">
            <a:avLst/>
          </a:prstGeom>
          <a:noFill/>
          <a:ln w="28575">
            <a:solidFill>
              <a:srgbClr val="C00000"/>
            </a:solidFill>
            <a:round/>
            <a:headEnd/>
            <a:tailEnd/>
          </a:ln>
        </p:spPr>
        <p:txBody>
          <a:bodyPr/>
          <a:lstStyle/>
          <a:p>
            <a:endParaRPr lang="fr-CH"/>
          </a:p>
        </p:txBody>
      </p:sp>
      <p:sp>
        <p:nvSpPr>
          <p:cNvPr id="25679" name="Line 78"/>
          <p:cNvSpPr>
            <a:spLocks noChangeShapeType="1"/>
          </p:cNvSpPr>
          <p:nvPr/>
        </p:nvSpPr>
        <p:spPr bwMode="auto">
          <a:xfrm>
            <a:off x="1128713" y="6413500"/>
            <a:ext cx="631825" cy="0"/>
          </a:xfrm>
          <a:prstGeom prst="line">
            <a:avLst/>
          </a:prstGeom>
          <a:noFill/>
          <a:ln w="28575">
            <a:solidFill>
              <a:srgbClr val="FF9933"/>
            </a:solidFill>
            <a:round/>
            <a:headEnd/>
            <a:tailEnd/>
          </a:ln>
        </p:spPr>
        <p:txBody>
          <a:bodyPr/>
          <a:lstStyle/>
          <a:p>
            <a:endParaRPr lang="fr-CH"/>
          </a:p>
        </p:txBody>
      </p:sp>
      <p:grpSp>
        <p:nvGrpSpPr>
          <p:cNvPr id="2" name="Group 79"/>
          <p:cNvGrpSpPr>
            <a:grpSpLocks/>
          </p:cNvGrpSpPr>
          <p:nvPr/>
        </p:nvGrpSpPr>
        <p:grpSpPr bwMode="auto">
          <a:xfrm>
            <a:off x="555625" y="611188"/>
            <a:ext cx="169863" cy="252412"/>
            <a:chOff x="1311" y="73"/>
            <a:chExt cx="71" cy="111"/>
          </a:xfrm>
        </p:grpSpPr>
        <p:sp>
          <p:nvSpPr>
            <p:cNvPr id="25683" name="Oval 80"/>
            <p:cNvSpPr>
              <a:spLocks noChangeArrowheads="1"/>
            </p:cNvSpPr>
            <p:nvPr/>
          </p:nvSpPr>
          <p:spPr bwMode="auto">
            <a:xfrm>
              <a:off x="1311" y="73"/>
              <a:ext cx="71" cy="56"/>
            </a:xfrm>
            <a:prstGeom prst="ellipse">
              <a:avLst/>
            </a:prstGeom>
            <a:noFill/>
            <a:ln w="19050">
              <a:solidFill>
                <a:srgbClr val="FF99CC"/>
              </a:solidFill>
              <a:round/>
              <a:headEnd/>
              <a:tailEnd/>
            </a:ln>
          </p:spPr>
          <p:txBody>
            <a:bodyPr wrap="none" anchor="ctr"/>
            <a:lstStyle/>
            <a:p>
              <a:endParaRPr lang="fr-FR"/>
            </a:p>
          </p:txBody>
        </p:sp>
        <p:sp>
          <p:nvSpPr>
            <p:cNvPr id="25684" name="Line 81"/>
            <p:cNvSpPr>
              <a:spLocks noChangeShapeType="1"/>
            </p:cNvSpPr>
            <p:nvPr/>
          </p:nvSpPr>
          <p:spPr bwMode="auto">
            <a:xfrm>
              <a:off x="1348" y="129"/>
              <a:ext cx="0" cy="55"/>
            </a:xfrm>
            <a:prstGeom prst="line">
              <a:avLst/>
            </a:prstGeom>
            <a:noFill/>
            <a:ln w="19050">
              <a:solidFill>
                <a:srgbClr val="FF99CC"/>
              </a:solidFill>
              <a:round/>
              <a:headEnd/>
              <a:tailEnd/>
            </a:ln>
          </p:spPr>
          <p:txBody>
            <a:bodyPr/>
            <a:lstStyle/>
            <a:p>
              <a:endParaRPr lang="fr-CH"/>
            </a:p>
          </p:txBody>
        </p:sp>
        <p:sp>
          <p:nvSpPr>
            <p:cNvPr id="25685" name="Line 82"/>
            <p:cNvSpPr>
              <a:spLocks noChangeShapeType="1"/>
            </p:cNvSpPr>
            <p:nvPr/>
          </p:nvSpPr>
          <p:spPr bwMode="auto">
            <a:xfrm>
              <a:off x="1322" y="156"/>
              <a:ext cx="53" cy="0"/>
            </a:xfrm>
            <a:prstGeom prst="line">
              <a:avLst/>
            </a:prstGeom>
            <a:noFill/>
            <a:ln w="19050">
              <a:solidFill>
                <a:srgbClr val="FF99CC"/>
              </a:solidFill>
              <a:round/>
              <a:headEnd/>
              <a:tailEnd/>
            </a:ln>
          </p:spPr>
          <p:txBody>
            <a:bodyPr/>
            <a:lstStyle/>
            <a:p>
              <a:endParaRPr lang="fr-CH"/>
            </a:p>
          </p:txBody>
        </p:sp>
      </p:grpSp>
      <p:sp>
        <p:nvSpPr>
          <p:cNvPr id="25681" name="Text Box 83"/>
          <p:cNvSpPr txBox="1">
            <a:spLocks noChangeArrowheads="1"/>
          </p:cNvSpPr>
          <p:nvPr/>
        </p:nvSpPr>
        <p:spPr bwMode="auto">
          <a:xfrm>
            <a:off x="8731250" y="6540500"/>
            <a:ext cx="361950" cy="304800"/>
          </a:xfrm>
          <a:prstGeom prst="rect">
            <a:avLst/>
          </a:prstGeom>
          <a:noFill/>
          <a:ln w="12700">
            <a:noFill/>
            <a:miter lim="800000"/>
            <a:headEnd type="none" w="sm" len="sm"/>
            <a:tailEnd type="none" w="sm" len="sm"/>
          </a:ln>
        </p:spPr>
        <p:txBody>
          <a:bodyPr wrap="none">
            <a:spAutoFit/>
          </a:bodyPr>
          <a:lstStyle/>
          <a:p>
            <a:pPr defTabSz="762000"/>
            <a:r>
              <a:rPr lang="en-IE" sz="1400" b="1">
                <a:solidFill>
                  <a:schemeClr val="bg1"/>
                </a:solidFill>
              </a:rPr>
              <a:t>20</a:t>
            </a:r>
          </a:p>
        </p:txBody>
      </p:sp>
      <p:sp>
        <p:nvSpPr>
          <p:cNvPr id="25682" name="CaixaDeTexto 84"/>
          <p:cNvSpPr txBox="1">
            <a:spLocks noChangeArrowheads="1"/>
          </p:cNvSpPr>
          <p:nvPr/>
        </p:nvSpPr>
        <p:spPr bwMode="auto">
          <a:xfrm>
            <a:off x="5357813" y="6286500"/>
            <a:ext cx="3665537" cy="307975"/>
          </a:xfrm>
          <a:prstGeom prst="rect">
            <a:avLst/>
          </a:prstGeom>
          <a:noFill/>
          <a:ln w="9525">
            <a:noFill/>
            <a:miter lim="800000"/>
            <a:headEnd/>
            <a:tailEnd/>
          </a:ln>
        </p:spPr>
        <p:txBody>
          <a:bodyPr wrap="none">
            <a:spAutoFit/>
          </a:bodyPr>
          <a:lstStyle/>
          <a:p>
            <a:r>
              <a:rPr lang="pt-PT" sz="1400">
                <a:solidFill>
                  <a:schemeClr val="bg1"/>
                </a:solidFill>
              </a:rPr>
              <a:t>Fonseca H, Compreender os Adolescentes, 2002</a:t>
            </a:r>
          </a:p>
        </p:txBody>
      </p:sp>
      <p:sp>
        <p:nvSpPr>
          <p:cNvPr id="86" name="Rectangle 2"/>
          <p:cNvSpPr txBox="1">
            <a:spLocks noChangeArrowheads="1"/>
          </p:cNvSpPr>
          <p:nvPr/>
        </p:nvSpPr>
        <p:spPr>
          <a:xfrm>
            <a:off x="251520" y="332656"/>
            <a:ext cx="8686800" cy="1371600"/>
          </a:xfrm>
          <a:prstGeom prst="rect">
            <a:avLst/>
          </a:prstGeom>
        </p:spPr>
        <p:txBody>
          <a:body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GB" sz="4400" b="0" i="0" u="none" strike="noStrike" kern="0" cap="all" spc="0" normalizeH="0" baseline="0" noProof="0" dirty="0">
                <a:ln>
                  <a:noFill/>
                </a:ln>
                <a:solidFill>
                  <a:schemeClr val="tx1">
                    <a:lumMod val="75000"/>
                    <a:lumOff val="25000"/>
                  </a:schemeClr>
                </a:solidFill>
                <a:effectLst/>
                <a:uLnTx/>
                <a:uFillTx/>
                <a:latin typeface="Corbel" charset="0"/>
                <a:ea typeface="Corbel" charset="0"/>
                <a:cs typeface="Corbel" charset="0"/>
              </a:rPr>
              <a:t>BMI VARIES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GB" altLang="en-US"/>
              <a:t>Puberty Facts</a:t>
            </a:r>
          </a:p>
        </p:txBody>
      </p:sp>
      <p:sp>
        <p:nvSpPr>
          <p:cNvPr id="22530" name="Rectangle 6"/>
          <p:cNvSpPr>
            <a:spLocks noGrp="1" noChangeArrowheads="1"/>
          </p:cNvSpPr>
          <p:nvPr>
            <p:ph type="sldNum" sz="quarter" idx="12"/>
          </p:nvPr>
        </p:nvSpPr>
        <p:spPr>
          <a:noFill/>
        </p:spPr>
        <p:txBody>
          <a:bodyPr/>
          <a:lstStyle/>
          <a:p>
            <a:fld id="{1492CFE9-70BB-465B-A143-60047D1EA200}" type="slidenum">
              <a:rPr lang="en-GB" altLang="en-US"/>
              <a:pPr/>
              <a:t>17</a:t>
            </a:fld>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p:cNvPicPr>
            <a:picLocks noChangeArrowheads="1"/>
          </p:cNvPicPr>
          <p:nvPr/>
        </p:nvPicPr>
        <p:blipFill>
          <a:blip r:embed="rId3" cstate="print"/>
          <a:srcRect/>
          <a:stretch>
            <a:fillRect/>
          </a:stretch>
        </p:blipFill>
        <p:spPr bwMode="auto">
          <a:xfrm>
            <a:off x="1066800" y="762000"/>
            <a:ext cx="7315200" cy="5486400"/>
          </a:xfrm>
          <a:prstGeom prst="rect">
            <a:avLst/>
          </a:prstGeom>
          <a:noFill/>
          <a:ln w="9525">
            <a:noFill/>
            <a:miter lim="800000"/>
            <a:headEnd/>
            <a:tailEnd/>
          </a:ln>
        </p:spPr>
      </p:pic>
      <p:sp>
        <p:nvSpPr>
          <p:cNvPr id="11267" name="Rectangle 1027"/>
          <p:cNvSpPr>
            <a:spLocks noChangeArrowheads="1"/>
          </p:cNvSpPr>
          <p:nvPr/>
        </p:nvSpPr>
        <p:spPr bwMode="auto">
          <a:xfrm>
            <a:off x="7239000" y="6457950"/>
            <a:ext cx="1420710" cy="400752"/>
          </a:xfrm>
          <a:prstGeom prst="rect">
            <a:avLst/>
          </a:prstGeom>
          <a:noFill/>
          <a:ln w="9525">
            <a:noFill/>
            <a:miter lim="800000"/>
            <a:headEnd/>
            <a:tailEnd/>
          </a:ln>
        </p:spPr>
        <p:txBody>
          <a:bodyPr wrap="none" lIns="92075" tIns="46038" rIns="92075" bIns="46038">
            <a:spAutoFit/>
          </a:bodyPr>
          <a:lstStyle/>
          <a:p>
            <a:r>
              <a:rPr lang="fr-FR" sz="2000" b="0" i="1" dirty="0" err="1">
                <a:solidFill>
                  <a:schemeClr val="tx1">
                    <a:lumMod val="75000"/>
                    <a:lumOff val="25000"/>
                  </a:schemeClr>
                </a:solidFill>
                <a:latin typeface="Corbel" charset="0"/>
                <a:ea typeface="Corbel" charset="0"/>
                <a:cs typeface="Corbel" charset="0"/>
              </a:rPr>
              <a:t>Vittoz</a:t>
            </a:r>
            <a:r>
              <a:rPr lang="fr-FR" sz="2000" b="0" i="1" dirty="0">
                <a:solidFill>
                  <a:schemeClr val="tx1">
                    <a:lumMod val="75000"/>
                    <a:lumOff val="25000"/>
                  </a:schemeClr>
                </a:solidFill>
                <a:latin typeface="Corbel" charset="0"/>
                <a:ea typeface="Corbel" charset="0"/>
                <a:cs typeface="Corbel" charset="0"/>
              </a:rPr>
              <a:t>, 2001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p>
            <a:fld id="{C0B9DE96-C5C5-4082-B8F6-0D61D3AC6DCC}" type="slidenum">
              <a:rPr lang="en-GB" altLang="en-US"/>
              <a:pPr/>
              <a:t>19</a:t>
            </a:fld>
            <a:endParaRPr lang="en-GB" altLang="en-US"/>
          </a:p>
        </p:txBody>
      </p:sp>
      <p:pic>
        <p:nvPicPr>
          <p:cNvPr id="29700" name="Picture 3" descr="3-gymnasts-same-age"/>
          <p:cNvPicPr>
            <a:picLocks noGrp="1" noChangeAspect="1" noChangeArrowheads="1"/>
          </p:cNvPicPr>
          <p:nvPr>
            <p:ph idx="4294967295"/>
          </p:nvPr>
        </p:nvPicPr>
        <p:blipFill>
          <a:blip r:embed="rId2" cstate="print"/>
          <a:srcRect/>
          <a:stretch>
            <a:fillRect/>
          </a:stretch>
        </p:blipFill>
        <p:spPr>
          <a:xfrm>
            <a:off x="1691680" y="640606"/>
            <a:ext cx="5770562" cy="4443413"/>
          </a:xfrm>
          <a:prstGeom prst="rect">
            <a:avLst/>
          </a:prstGeom>
        </p:spPr>
      </p:pic>
      <p:sp>
        <p:nvSpPr>
          <p:cNvPr id="29701" name="Text Box 4"/>
          <p:cNvSpPr txBox="1">
            <a:spLocks noChangeArrowheads="1"/>
          </p:cNvSpPr>
          <p:nvPr/>
        </p:nvSpPr>
        <p:spPr bwMode="auto">
          <a:xfrm>
            <a:off x="274836" y="5084019"/>
            <a:ext cx="8604250" cy="1815882"/>
          </a:xfrm>
          <a:prstGeom prst="rect">
            <a:avLst/>
          </a:prstGeom>
          <a:noFill/>
          <a:ln w="12700">
            <a:noFill/>
            <a:miter lim="800000"/>
            <a:headEnd type="none" w="sm" len="sm"/>
            <a:tailEnd type="none" w="sm" len="sm"/>
          </a:ln>
          <a:effectLst/>
        </p:spPr>
        <p:txBody>
          <a:bodyPr>
            <a:spAutoFit/>
          </a:bodyPr>
          <a:lstStyle/>
          <a:p>
            <a:pPr algn="ctr"/>
            <a:r>
              <a:rPr lang="en-GB" altLang="en-US" sz="3200" b="0" dirty="0">
                <a:latin typeface="Corbel" charset="0"/>
                <a:ea typeface="Corbel" charset="0"/>
                <a:cs typeface="Corbel" charset="0"/>
              </a:rPr>
              <a:t>Normal variability 4-5 years </a:t>
            </a:r>
          </a:p>
          <a:p>
            <a:pPr algn="ctr"/>
            <a:r>
              <a:rPr lang="en-GB" altLang="en-US" sz="3200" b="0" dirty="0">
                <a:latin typeface="Corbel" charset="0"/>
                <a:ea typeface="Corbel" charset="0"/>
                <a:cs typeface="Corbel" charset="0"/>
              </a:rPr>
              <a:t>in timing of puberty (M&gt;F)</a:t>
            </a:r>
          </a:p>
          <a:p>
            <a:pPr>
              <a:lnSpc>
                <a:spcPct val="80000"/>
              </a:lnSpc>
              <a:spcBef>
                <a:spcPct val="20000"/>
              </a:spcBef>
              <a:buClr>
                <a:srgbClr val="990033"/>
              </a:buClr>
              <a:buFont typeface="Monotype Sorts" charset="2"/>
              <a:buNone/>
            </a:pPr>
            <a:r>
              <a:rPr lang="en-GB" altLang="en-US" sz="2400" b="0" dirty="0">
                <a:solidFill>
                  <a:srgbClr val="000070"/>
                </a:solidFill>
                <a:latin typeface="Corbel" charset="0"/>
                <a:ea typeface="Corbel" charset="0"/>
                <a:cs typeface="Corbel" charset="0"/>
              </a:rPr>
              <a:t>.</a:t>
            </a:r>
          </a:p>
          <a:p>
            <a:pPr algn="ctr">
              <a:buFontTx/>
              <a:buChar char="•"/>
            </a:pPr>
            <a:endParaRPr lang="en-GB" altLang="en-US" sz="2400" b="0" dirty="0">
              <a:latin typeface="Corbel" charset="0"/>
              <a:ea typeface="Corbel" charset="0"/>
              <a:cs typeface="Corbe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Objectives</a:t>
            </a:r>
            <a:endParaRPr lang="fr-CH" dirty="0"/>
          </a:p>
        </p:txBody>
      </p:sp>
      <p:sp>
        <p:nvSpPr>
          <p:cNvPr id="3" name="Espace réservé du contenu 2"/>
          <p:cNvSpPr>
            <a:spLocks noGrp="1"/>
          </p:cNvSpPr>
          <p:nvPr>
            <p:ph idx="1"/>
          </p:nvPr>
        </p:nvSpPr>
        <p:spPr/>
        <p:txBody>
          <a:bodyPr>
            <a:normAutofit lnSpcReduction="10000"/>
          </a:bodyPr>
          <a:lstStyle/>
          <a:p>
            <a:pPr marL="514350" indent="-514350">
              <a:buFont typeface="+mj-lt"/>
              <a:buAutoNum type="arabicPeriod"/>
            </a:pPr>
            <a:r>
              <a:rPr lang="en-US" sz="2400" dirty="0"/>
              <a:t>Understand the history, definitions and various interpretations of the concept of adolescence, and recognize that adolescent development is influenced by cultural, social and economic contexts</a:t>
            </a:r>
            <a:br>
              <a:rPr lang="en-US" sz="2400" dirty="0"/>
            </a:br>
            <a:endParaRPr lang="fr-CH" sz="2400" dirty="0"/>
          </a:p>
          <a:p>
            <a:pPr marL="514350" indent="-514350">
              <a:buFont typeface="+mj-lt"/>
              <a:buAutoNum type="arabicPeriod"/>
            </a:pPr>
            <a:r>
              <a:rPr lang="en-US" sz="2400" dirty="0"/>
              <a:t>Understand the biological, psychological and social elements of adolescent development</a:t>
            </a:r>
            <a:br>
              <a:rPr lang="en-US" sz="2400" dirty="0"/>
            </a:br>
            <a:endParaRPr lang="fr-CH" sz="2400" dirty="0"/>
          </a:p>
          <a:p>
            <a:pPr marL="514350" indent="-514350">
              <a:buFont typeface="+mj-lt"/>
              <a:buAutoNum type="arabicPeriod"/>
            </a:pPr>
            <a:r>
              <a:rPr lang="en-US" sz="2400" dirty="0"/>
              <a:t>Identify the developmental stage of a young person at a given time, and understand the potential impact of developmental stage on health behaviors and on the management of health issues </a:t>
            </a:r>
            <a:endParaRPr lang="fr-CH" sz="2400" dirty="0"/>
          </a:p>
        </p:txBody>
      </p:sp>
      <p:sp>
        <p:nvSpPr>
          <p:cNvPr id="5" name="Espace réservé du numéro de diapositive 4"/>
          <p:cNvSpPr>
            <a:spLocks noGrp="1"/>
          </p:cNvSpPr>
          <p:nvPr>
            <p:ph type="sldNum" sz="quarter" idx="12"/>
          </p:nvPr>
        </p:nvSpPr>
        <p:spPr/>
        <p:txBody>
          <a:bodyPr/>
          <a:lstStyle/>
          <a:p>
            <a:pPr>
              <a:defRPr/>
            </a:pPr>
            <a:fld id="{0261F00F-A245-4FD8-BB8D-3BC3D3EBDCFF}" type="slidenum">
              <a:rPr lang="en-GB" smtClean="0"/>
              <a:pPr>
                <a:defRPr/>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z="4000"/>
              <a:t>Pubertal timing: a large range</a:t>
            </a:r>
          </a:p>
        </p:txBody>
      </p:sp>
      <p:graphicFrame>
        <p:nvGraphicFramePr>
          <p:cNvPr id="4098" name="Object 2"/>
          <p:cNvGraphicFramePr>
            <a:graphicFrameLocks/>
          </p:cNvGraphicFramePr>
          <p:nvPr/>
        </p:nvGraphicFramePr>
        <p:xfrm>
          <a:off x="836613" y="1295400"/>
          <a:ext cx="7312025" cy="4953000"/>
        </p:xfrm>
        <a:graphic>
          <a:graphicData uri="http://schemas.openxmlformats.org/presentationml/2006/ole">
            <p:oleObj spid="_x0000_s21532" r:id="rId4" imgW="16632720" imgH="10039320" progId="">
              <p:embed/>
            </p:oleObj>
          </a:graphicData>
        </a:graphic>
      </p:graphicFrame>
      <p:sp>
        <p:nvSpPr>
          <p:cNvPr id="4100" name="Rectangle 5"/>
          <p:cNvSpPr>
            <a:spLocks noChangeArrowheads="1"/>
          </p:cNvSpPr>
          <p:nvPr/>
        </p:nvSpPr>
        <p:spPr bwMode="auto">
          <a:xfrm>
            <a:off x="3421063" y="2057400"/>
            <a:ext cx="1760537" cy="457200"/>
          </a:xfrm>
          <a:prstGeom prst="rect">
            <a:avLst/>
          </a:prstGeom>
          <a:solidFill>
            <a:srgbClr val="001248"/>
          </a:solidFill>
          <a:ln w="9525">
            <a:noFill/>
            <a:miter lim="800000"/>
            <a:headEnd/>
            <a:tailEnd/>
          </a:ln>
        </p:spPr>
        <p:txBody>
          <a:bodyPr wrap="none" anchor="ctr"/>
          <a:lstStyle/>
          <a:p>
            <a:pPr algn="ctr"/>
            <a:r>
              <a:rPr lang="fr-CH" dirty="0">
                <a:solidFill>
                  <a:schemeClr val="bg1"/>
                </a:solidFill>
                <a:latin typeface="Corbel" charset="0"/>
                <a:ea typeface="Corbel" charset="0"/>
                <a:cs typeface="Corbel" charset="0"/>
              </a:rPr>
              <a:t>normal</a:t>
            </a:r>
          </a:p>
        </p:txBody>
      </p:sp>
      <p:sp>
        <p:nvSpPr>
          <p:cNvPr id="4101" name="Rectangle 6"/>
          <p:cNvSpPr>
            <a:spLocks noChangeArrowheads="1"/>
          </p:cNvSpPr>
          <p:nvPr/>
        </p:nvSpPr>
        <p:spPr bwMode="auto">
          <a:xfrm>
            <a:off x="4165600" y="5029200"/>
            <a:ext cx="1760538" cy="457200"/>
          </a:xfrm>
          <a:prstGeom prst="rect">
            <a:avLst/>
          </a:prstGeom>
          <a:solidFill>
            <a:srgbClr val="001248"/>
          </a:solidFill>
          <a:ln w="9525">
            <a:noFill/>
            <a:miter lim="800000"/>
            <a:headEnd/>
            <a:tailEnd/>
          </a:ln>
        </p:spPr>
        <p:txBody>
          <a:bodyPr wrap="none" anchor="ctr"/>
          <a:lstStyle/>
          <a:p>
            <a:pPr algn="ctr"/>
            <a:r>
              <a:rPr lang="fr-CH" dirty="0">
                <a:solidFill>
                  <a:schemeClr val="bg1"/>
                </a:solidFill>
                <a:latin typeface="Corbel" charset="0"/>
                <a:ea typeface="Corbel" charset="0"/>
                <a:cs typeface="Corbel" charset="0"/>
              </a:rPr>
              <a:t>normal</a:t>
            </a:r>
          </a:p>
        </p:txBody>
      </p:sp>
      <p:sp>
        <p:nvSpPr>
          <p:cNvPr id="4102" name="Rectangle 7"/>
          <p:cNvSpPr>
            <a:spLocks noChangeArrowheads="1"/>
          </p:cNvSpPr>
          <p:nvPr/>
        </p:nvSpPr>
        <p:spPr bwMode="auto">
          <a:xfrm>
            <a:off x="576263" y="2438400"/>
            <a:ext cx="1219200" cy="457200"/>
          </a:xfrm>
          <a:prstGeom prst="rect">
            <a:avLst/>
          </a:prstGeom>
          <a:solidFill>
            <a:srgbClr val="001248"/>
          </a:solidFill>
          <a:ln w="9525">
            <a:noFill/>
            <a:miter lim="800000"/>
            <a:headEnd/>
            <a:tailEnd/>
          </a:ln>
        </p:spPr>
        <p:txBody>
          <a:bodyPr wrap="none" anchor="ctr"/>
          <a:lstStyle/>
          <a:p>
            <a:endParaRPr lang="fr-CH" dirty="0">
              <a:latin typeface="Corbel" charset="0"/>
              <a:ea typeface="Corbel" charset="0"/>
              <a:cs typeface="Corbel" charset="0"/>
            </a:endParaRPr>
          </a:p>
        </p:txBody>
      </p:sp>
      <p:sp>
        <p:nvSpPr>
          <p:cNvPr id="4103" name="Rectangle 8"/>
          <p:cNvSpPr>
            <a:spLocks noChangeArrowheads="1"/>
          </p:cNvSpPr>
          <p:nvPr/>
        </p:nvSpPr>
        <p:spPr bwMode="auto">
          <a:xfrm>
            <a:off x="1252538" y="4648200"/>
            <a:ext cx="1219200" cy="457200"/>
          </a:xfrm>
          <a:prstGeom prst="rect">
            <a:avLst/>
          </a:prstGeom>
          <a:solidFill>
            <a:srgbClr val="001248"/>
          </a:solidFill>
          <a:ln w="9525">
            <a:noFill/>
            <a:miter lim="800000"/>
            <a:headEnd/>
            <a:tailEnd/>
          </a:ln>
        </p:spPr>
        <p:txBody>
          <a:bodyPr wrap="none" anchor="ctr"/>
          <a:lstStyle/>
          <a:p>
            <a:endParaRPr lang="fr-CH"/>
          </a:p>
        </p:txBody>
      </p:sp>
      <p:sp>
        <p:nvSpPr>
          <p:cNvPr id="4104" name="Rectangle 9"/>
          <p:cNvSpPr>
            <a:spLocks noChangeArrowheads="1"/>
          </p:cNvSpPr>
          <p:nvPr/>
        </p:nvSpPr>
        <p:spPr bwMode="auto">
          <a:xfrm>
            <a:off x="6332538" y="2438400"/>
            <a:ext cx="1219200" cy="457200"/>
          </a:xfrm>
          <a:prstGeom prst="rect">
            <a:avLst/>
          </a:prstGeom>
          <a:solidFill>
            <a:srgbClr val="001248"/>
          </a:solidFill>
          <a:ln w="9525">
            <a:noFill/>
            <a:miter lim="800000"/>
            <a:headEnd/>
            <a:tailEnd/>
          </a:ln>
        </p:spPr>
        <p:txBody>
          <a:bodyPr wrap="none" anchor="ctr"/>
          <a:lstStyle/>
          <a:p>
            <a:endParaRPr lang="fr-CH"/>
          </a:p>
        </p:txBody>
      </p:sp>
      <p:sp>
        <p:nvSpPr>
          <p:cNvPr id="4105" name="Rectangle 10"/>
          <p:cNvSpPr>
            <a:spLocks noChangeArrowheads="1"/>
          </p:cNvSpPr>
          <p:nvPr/>
        </p:nvSpPr>
        <p:spPr bwMode="auto">
          <a:xfrm>
            <a:off x="7010400" y="4648200"/>
            <a:ext cx="1219200" cy="457200"/>
          </a:xfrm>
          <a:prstGeom prst="rect">
            <a:avLst/>
          </a:prstGeom>
          <a:solidFill>
            <a:srgbClr val="001248"/>
          </a:solidFill>
          <a:ln w="9525">
            <a:noFill/>
            <a:miter lim="800000"/>
            <a:headEnd/>
            <a:tailEnd/>
          </a:ln>
        </p:spPr>
        <p:txBody>
          <a:bodyPr wrap="none" anchor="ctr"/>
          <a:lstStyle/>
          <a:p>
            <a:endParaRPr lang="fr-CH"/>
          </a:p>
        </p:txBody>
      </p:sp>
      <p:sp>
        <p:nvSpPr>
          <p:cNvPr id="4106" name="Rectangle 11"/>
          <p:cNvSpPr>
            <a:spLocks noChangeArrowheads="1"/>
          </p:cNvSpPr>
          <p:nvPr/>
        </p:nvSpPr>
        <p:spPr bwMode="auto">
          <a:xfrm>
            <a:off x="522288" y="2468563"/>
            <a:ext cx="1157368" cy="369974"/>
          </a:xfrm>
          <a:prstGeom prst="rect">
            <a:avLst/>
          </a:prstGeom>
          <a:noFill/>
          <a:ln w="9525">
            <a:noFill/>
            <a:miter lim="800000"/>
            <a:headEnd/>
            <a:tailEnd/>
          </a:ln>
        </p:spPr>
        <p:txBody>
          <a:bodyPr wrap="none" lIns="92075" tIns="46038" rIns="92075" bIns="46038">
            <a:spAutoFit/>
          </a:bodyPr>
          <a:lstStyle/>
          <a:p>
            <a:r>
              <a:rPr lang="en-US" sz="1800" i="1" dirty="0">
                <a:solidFill>
                  <a:schemeClr val="bg1"/>
                </a:solidFill>
                <a:latin typeface="Corbel" charset="0"/>
                <a:ea typeface="Corbel" charset="0"/>
                <a:cs typeface="Corbel" charset="0"/>
              </a:rPr>
              <a:t>precocious</a:t>
            </a:r>
          </a:p>
        </p:txBody>
      </p:sp>
      <p:sp>
        <p:nvSpPr>
          <p:cNvPr id="4107" name="Rectangle 13"/>
          <p:cNvSpPr>
            <a:spLocks noChangeArrowheads="1"/>
          </p:cNvSpPr>
          <p:nvPr/>
        </p:nvSpPr>
        <p:spPr bwMode="auto">
          <a:xfrm>
            <a:off x="6318250" y="2468563"/>
            <a:ext cx="1025525" cy="400050"/>
          </a:xfrm>
          <a:prstGeom prst="rect">
            <a:avLst/>
          </a:prstGeom>
          <a:noFill/>
          <a:ln w="9525">
            <a:noFill/>
            <a:miter lim="800000"/>
            <a:headEnd/>
            <a:tailEnd/>
          </a:ln>
        </p:spPr>
        <p:txBody>
          <a:bodyPr wrap="none" lIns="92075" tIns="46038" rIns="92075" bIns="46038">
            <a:spAutoFit/>
          </a:bodyPr>
          <a:lstStyle/>
          <a:p>
            <a:r>
              <a:rPr lang="en-US" sz="2000" i="1" dirty="0">
                <a:solidFill>
                  <a:schemeClr val="bg1"/>
                </a:solidFill>
                <a:latin typeface="Corbel" charset="0"/>
                <a:ea typeface="Corbel" charset="0"/>
                <a:cs typeface="Corbel" charset="0"/>
              </a:rPr>
              <a:t>delayed</a:t>
            </a:r>
          </a:p>
        </p:txBody>
      </p:sp>
      <p:sp>
        <p:nvSpPr>
          <p:cNvPr id="4108" name="Rectangle 11"/>
          <p:cNvSpPr>
            <a:spLocks noChangeArrowheads="1"/>
          </p:cNvSpPr>
          <p:nvPr/>
        </p:nvSpPr>
        <p:spPr bwMode="auto">
          <a:xfrm>
            <a:off x="1169988" y="4684713"/>
            <a:ext cx="1168590" cy="400752"/>
          </a:xfrm>
          <a:prstGeom prst="rect">
            <a:avLst/>
          </a:prstGeom>
          <a:noFill/>
          <a:ln w="9525">
            <a:noFill/>
            <a:miter lim="800000"/>
            <a:headEnd/>
            <a:tailEnd/>
          </a:ln>
        </p:spPr>
        <p:txBody>
          <a:bodyPr wrap="none" lIns="92075" tIns="46038" rIns="92075" bIns="46038">
            <a:spAutoFit/>
          </a:bodyPr>
          <a:lstStyle/>
          <a:p>
            <a:r>
              <a:rPr lang="en-US" sz="1800" i="1" dirty="0">
                <a:solidFill>
                  <a:schemeClr val="bg1"/>
                </a:solidFill>
                <a:latin typeface="Corbel" charset="0"/>
                <a:ea typeface="Corbel" charset="0"/>
                <a:cs typeface="Corbel" charset="0"/>
              </a:rPr>
              <a:t>precociou</a:t>
            </a:r>
            <a:r>
              <a:rPr lang="en-US" sz="2000" i="1" dirty="0">
                <a:solidFill>
                  <a:schemeClr val="bg1"/>
                </a:solidFill>
                <a:latin typeface="Corbel" charset="0"/>
                <a:ea typeface="Corbel" charset="0"/>
                <a:cs typeface="Corbel" charset="0"/>
              </a:rPr>
              <a:t>s</a:t>
            </a:r>
          </a:p>
        </p:txBody>
      </p:sp>
      <p:sp>
        <p:nvSpPr>
          <p:cNvPr id="4109" name="Rectangle 13"/>
          <p:cNvSpPr>
            <a:spLocks noChangeArrowheads="1"/>
          </p:cNvSpPr>
          <p:nvPr/>
        </p:nvSpPr>
        <p:spPr bwMode="auto">
          <a:xfrm>
            <a:off x="7002463" y="4724400"/>
            <a:ext cx="1025525" cy="401638"/>
          </a:xfrm>
          <a:prstGeom prst="rect">
            <a:avLst/>
          </a:prstGeom>
          <a:noFill/>
          <a:ln w="9525">
            <a:noFill/>
            <a:miter lim="800000"/>
            <a:headEnd/>
            <a:tailEnd/>
          </a:ln>
        </p:spPr>
        <p:txBody>
          <a:bodyPr wrap="none" lIns="92075" tIns="46038" rIns="92075" bIns="46038">
            <a:spAutoFit/>
          </a:bodyPr>
          <a:lstStyle/>
          <a:p>
            <a:r>
              <a:rPr lang="en-US" sz="2000" i="1" dirty="0">
                <a:solidFill>
                  <a:schemeClr val="bg1"/>
                </a:solidFill>
                <a:latin typeface="Corbel" charset="0"/>
                <a:ea typeface="Corbel" charset="0"/>
                <a:cs typeface="Corbel" charset="0"/>
              </a:rPr>
              <a:t>delayed</a:t>
            </a:r>
          </a:p>
        </p:txBody>
      </p:sp>
      <p:sp>
        <p:nvSpPr>
          <p:cNvPr id="18" name="Rectangle 17"/>
          <p:cNvSpPr/>
          <p:nvPr/>
        </p:nvSpPr>
        <p:spPr>
          <a:xfrm>
            <a:off x="7740650" y="3573463"/>
            <a:ext cx="503238"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4111" name="ZoneTexte 18"/>
          <p:cNvSpPr txBox="1">
            <a:spLocks noChangeArrowheads="1"/>
          </p:cNvSpPr>
          <p:nvPr/>
        </p:nvSpPr>
        <p:spPr bwMode="auto">
          <a:xfrm>
            <a:off x="7666038" y="3500438"/>
            <a:ext cx="938212" cy="461962"/>
          </a:xfrm>
          <a:prstGeom prst="rect">
            <a:avLst/>
          </a:prstGeom>
          <a:noFill/>
          <a:ln w="9525">
            <a:noFill/>
            <a:miter lim="800000"/>
            <a:headEnd/>
            <a:tailEnd/>
          </a:ln>
        </p:spPr>
        <p:txBody>
          <a:bodyPr wrap="none">
            <a:spAutoFit/>
          </a:bodyPr>
          <a:lstStyle/>
          <a:p>
            <a:r>
              <a:rPr lang="fr-CH" sz="2400">
                <a:cs typeface="Arial" pitchFamily="34" charset="0"/>
              </a:rPr>
              <a:t>years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50863" y="4105275"/>
            <a:ext cx="7035800" cy="2752725"/>
          </a:xfrm>
          <a:prstGeom prst="rect">
            <a:avLst/>
          </a:prstGeom>
          <a:solidFill>
            <a:srgbClr val="FF9900">
              <a:alpha val="25098"/>
            </a:srgbClr>
          </a:solidFill>
          <a:ln w="9525">
            <a:noFill/>
            <a:miter lim="800000"/>
            <a:headEnd/>
            <a:tailEnd/>
          </a:ln>
        </p:spPr>
        <p:txBody>
          <a:bodyPr wrap="none" anchor="ctr"/>
          <a:lstStyle/>
          <a:p>
            <a:endParaRPr lang="fr-FR"/>
          </a:p>
        </p:txBody>
      </p:sp>
      <p:sp>
        <p:nvSpPr>
          <p:cNvPr id="23555" name="Rectangle 3"/>
          <p:cNvSpPr>
            <a:spLocks noChangeArrowheads="1"/>
          </p:cNvSpPr>
          <p:nvPr/>
        </p:nvSpPr>
        <p:spPr bwMode="auto">
          <a:xfrm>
            <a:off x="579438" y="1104900"/>
            <a:ext cx="6969125" cy="2552700"/>
          </a:xfrm>
          <a:prstGeom prst="rect">
            <a:avLst/>
          </a:prstGeom>
          <a:solidFill>
            <a:schemeClr val="accent1">
              <a:alpha val="25098"/>
            </a:schemeClr>
          </a:solidFill>
          <a:ln w="9525">
            <a:noFill/>
            <a:miter lim="800000"/>
            <a:headEnd/>
            <a:tailEnd/>
          </a:ln>
        </p:spPr>
        <p:txBody>
          <a:bodyPr wrap="none" anchor="ctr"/>
          <a:lstStyle/>
          <a:p>
            <a:endParaRPr lang="fr-FR"/>
          </a:p>
        </p:txBody>
      </p:sp>
      <p:sp>
        <p:nvSpPr>
          <p:cNvPr id="23556" name="Text Box 4"/>
          <p:cNvSpPr txBox="1">
            <a:spLocks noChangeArrowheads="1"/>
          </p:cNvSpPr>
          <p:nvPr/>
        </p:nvSpPr>
        <p:spPr bwMode="auto">
          <a:xfrm>
            <a:off x="188913" y="488950"/>
            <a:ext cx="8420100" cy="461665"/>
          </a:xfrm>
          <a:prstGeom prst="rect">
            <a:avLst/>
          </a:prstGeom>
          <a:noFill/>
          <a:ln w="9525">
            <a:noFill/>
            <a:miter lim="800000"/>
            <a:headEnd/>
            <a:tailEnd/>
          </a:ln>
        </p:spPr>
        <p:txBody>
          <a:bodyPr>
            <a:spAutoFit/>
          </a:bodyPr>
          <a:lstStyle/>
          <a:p>
            <a:r>
              <a:rPr lang="en-GB" dirty="0"/>
              <a:t>8        9       10        11       12        13       14       15       16        17</a:t>
            </a:r>
          </a:p>
        </p:txBody>
      </p:sp>
      <p:sp>
        <p:nvSpPr>
          <p:cNvPr id="23557" name="Line 5"/>
          <p:cNvSpPr>
            <a:spLocks noChangeShapeType="1"/>
          </p:cNvSpPr>
          <p:nvPr/>
        </p:nvSpPr>
        <p:spPr bwMode="auto">
          <a:xfrm>
            <a:off x="179388" y="992188"/>
            <a:ext cx="8785225" cy="0"/>
          </a:xfrm>
          <a:prstGeom prst="line">
            <a:avLst/>
          </a:prstGeom>
          <a:noFill/>
          <a:ln w="38100">
            <a:solidFill>
              <a:schemeClr val="tx1"/>
            </a:solidFill>
            <a:round/>
            <a:headEnd/>
            <a:tailEnd type="triangle" w="med" len="med"/>
          </a:ln>
        </p:spPr>
        <p:txBody>
          <a:bodyPr/>
          <a:lstStyle/>
          <a:p>
            <a:endParaRPr lang="fr-CH"/>
          </a:p>
        </p:txBody>
      </p:sp>
      <p:grpSp>
        <p:nvGrpSpPr>
          <p:cNvPr id="2" name="Group 6"/>
          <p:cNvGrpSpPr>
            <a:grpSpLocks/>
          </p:cNvGrpSpPr>
          <p:nvPr/>
        </p:nvGrpSpPr>
        <p:grpSpPr bwMode="auto">
          <a:xfrm>
            <a:off x="1741488" y="1168400"/>
            <a:ext cx="1343025" cy="371475"/>
            <a:chOff x="1090" y="792"/>
            <a:chExt cx="846" cy="234"/>
          </a:xfrm>
        </p:grpSpPr>
        <p:sp>
          <p:nvSpPr>
            <p:cNvPr id="23618" name="Rectangle 7"/>
            <p:cNvSpPr>
              <a:spLocks noChangeArrowheads="1"/>
            </p:cNvSpPr>
            <p:nvPr/>
          </p:nvSpPr>
          <p:spPr bwMode="auto">
            <a:xfrm>
              <a:off x="1090" y="921"/>
              <a:ext cx="846" cy="105"/>
            </a:xfrm>
            <a:prstGeom prst="rect">
              <a:avLst/>
            </a:prstGeom>
            <a:solidFill>
              <a:schemeClr val="accent1"/>
            </a:solidFill>
            <a:ln w="9525">
              <a:solidFill>
                <a:schemeClr val="tx1"/>
              </a:solidFill>
              <a:miter lim="800000"/>
              <a:headEnd/>
              <a:tailEnd/>
            </a:ln>
          </p:spPr>
          <p:txBody>
            <a:bodyPr wrap="none" anchor="ctr"/>
            <a:lstStyle/>
            <a:p>
              <a:pPr algn="ctr"/>
              <a:endParaRPr lang="en-IE"/>
            </a:p>
          </p:txBody>
        </p:sp>
        <p:sp>
          <p:nvSpPr>
            <p:cNvPr id="23619" name="Text Box 8"/>
            <p:cNvSpPr txBox="1">
              <a:spLocks noChangeArrowheads="1"/>
            </p:cNvSpPr>
            <p:nvPr/>
          </p:nvSpPr>
          <p:spPr bwMode="auto">
            <a:xfrm>
              <a:off x="1244" y="792"/>
              <a:ext cx="573" cy="154"/>
            </a:xfrm>
            <a:prstGeom prst="rect">
              <a:avLst/>
            </a:prstGeom>
            <a:noFill/>
            <a:ln w="9525">
              <a:noFill/>
              <a:miter lim="800000"/>
              <a:headEnd/>
              <a:tailEnd/>
            </a:ln>
          </p:spPr>
          <p:txBody>
            <a:bodyPr wrap="none">
              <a:spAutoFit/>
            </a:bodyPr>
            <a:lstStyle/>
            <a:p>
              <a:r>
                <a:rPr lang="en-GB" sz="1000"/>
                <a:t>breast stage 2 </a:t>
              </a:r>
            </a:p>
          </p:txBody>
        </p:sp>
        <p:sp>
          <p:nvSpPr>
            <p:cNvPr id="23620" name="Line 9"/>
            <p:cNvSpPr>
              <a:spLocks noChangeShapeType="1"/>
            </p:cNvSpPr>
            <p:nvPr/>
          </p:nvSpPr>
          <p:spPr bwMode="auto">
            <a:xfrm>
              <a:off x="1509" y="935"/>
              <a:ext cx="0" cy="91"/>
            </a:xfrm>
            <a:prstGeom prst="line">
              <a:avLst/>
            </a:prstGeom>
            <a:noFill/>
            <a:ln w="9525">
              <a:solidFill>
                <a:schemeClr val="tx1"/>
              </a:solidFill>
              <a:round/>
              <a:headEnd/>
              <a:tailEnd/>
            </a:ln>
          </p:spPr>
          <p:txBody>
            <a:bodyPr/>
            <a:lstStyle/>
            <a:p>
              <a:endParaRPr lang="fr-CH"/>
            </a:p>
          </p:txBody>
        </p:sp>
      </p:grpSp>
      <p:grpSp>
        <p:nvGrpSpPr>
          <p:cNvPr id="3" name="Group 10"/>
          <p:cNvGrpSpPr>
            <a:grpSpLocks/>
          </p:cNvGrpSpPr>
          <p:nvPr/>
        </p:nvGrpSpPr>
        <p:grpSpPr bwMode="auto">
          <a:xfrm>
            <a:off x="2455863" y="1824038"/>
            <a:ext cx="1169987" cy="419100"/>
            <a:chOff x="1554" y="1233"/>
            <a:chExt cx="737" cy="264"/>
          </a:xfrm>
        </p:grpSpPr>
        <p:sp>
          <p:nvSpPr>
            <p:cNvPr id="23615" name="Rectangle 11"/>
            <p:cNvSpPr>
              <a:spLocks noChangeArrowheads="1"/>
            </p:cNvSpPr>
            <p:nvPr/>
          </p:nvSpPr>
          <p:spPr bwMode="auto">
            <a:xfrm>
              <a:off x="1554" y="1404"/>
              <a:ext cx="702" cy="93"/>
            </a:xfrm>
            <a:prstGeom prst="rect">
              <a:avLst/>
            </a:prstGeom>
            <a:solidFill>
              <a:schemeClr val="bg2"/>
            </a:solidFill>
            <a:ln w="9525">
              <a:solidFill>
                <a:schemeClr val="tx1"/>
              </a:solidFill>
              <a:miter lim="800000"/>
              <a:headEnd/>
              <a:tailEnd/>
            </a:ln>
          </p:spPr>
          <p:txBody>
            <a:bodyPr wrap="none" anchor="ctr"/>
            <a:lstStyle/>
            <a:p>
              <a:pPr algn="ctr"/>
              <a:endParaRPr lang="en-IE"/>
            </a:p>
          </p:txBody>
        </p:sp>
        <p:sp>
          <p:nvSpPr>
            <p:cNvPr id="23616" name="Text Box 12"/>
            <p:cNvSpPr txBox="1">
              <a:spLocks noChangeArrowheads="1"/>
            </p:cNvSpPr>
            <p:nvPr/>
          </p:nvSpPr>
          <p:spPr bwMode="auto">
            <a:xfrm>
              <a:off x="1587" y="1233"/>
              <a:ext cx="704" cy="154"/>
            </a:xfrm>
            <a:prstGeom prst="rect">
              <a:avLst/>
            </a:prstGeom>
            <a:noFill/>
            <a:ln w="9525">
              <a:noFill/>
              <a:miter lim="800000"/>
              <a:headEnd/>
              <a:tailEnd/>
            </a:ln>
          </p:spPr>
          <p:txBody>
            <a:bodyPr wrap="none">
              <a:spAutoFit/>
            </a:bodyPr>
            <a:lstStyle/>
            <a:p>
              <a:r>
                <a:rPr lang="en-GB" sz="1000"/>
                <a:t>pubic hair stage 2 </a:t>
              </a:r>
            </a:p>
          </p:txBody>
        </p:sp>
        <p:sp>
          <p:nvSpPr>
            <p:cNvPr id="23617" name="Line 13"/>
            <p:cNvSpPr>
              <a:spLocks noChangeShapeType="1"/>
            </p:cNvSpPr>
            <p:nvPr/>
          </p:nvSpPr>
          <p:spPr bwMode="auto">
            <a:xfrm>
              <a:off x="1950" y="1404"/>
              <a:ext cx="0" cy="91"/>
            </a:xfrm>
            <a:prstGeom prst="line">
              <a:avLst/>
            </a:prstGeom>
            <a:noFill/>
            <a:ln w="9525">
              <a:solidFill>
                <a:schemeClr val="tx1"/>
              </a:solidFill>
              <a:round/>
              <a:headEnd/>
              <a:tailEnd/>
            </a:ln>
          </p:spPr>
          <p:txBody>
            <a:bodyPr/>
            <a:lstStyle/>
            <a:p>
              <a:endParaRPr lang="fr-CH"/>
            </a:p>
          </p:txBody>
        </p:sp>
      </p:grpSp>
      <p:sp>
        <p:nvSpPr>
          <p:cNvPr id="23560" name="Text Box 14"/>
          <p:cNvSpPr txBox="1">
            <a:spLocks noChangeArrowheads="1"/>
          </p:cNvSpPr>
          <p:nvPr/>
        </p:nvSpPr>
        <p:spPr bwMode="auto">
          <a:xfrm>
            <a:off x="719138" y="2016125"/>
            <a:ext cx="1198562" cy="457200"/>
          </a:xfrm>
          <a:prstGeom prst="rect">
            <a:avLst/>
          </a:prstGeom>
          <a:noFill/>
          <a:ln w="9525">
            <a:noFill/>
            <a:miter lim="800000"/>
            <a:headEnd/>
            <a:tailEnd/>
          </a:ln>
        </p:spPr>
        <p:txBody>
          <a:bodyPr wrap="none">
            <a:spAutoFit/>
          </a:bodyPr>
          <a:lstStyle/>
          <a:p>
            <a:r>
              <a:rPr lang="en-GB"/>
              <a:t>Females</a:t>
            </a:r>
          </a:p>
        </p:txBody>
      </p:sp>
      <p:grpSp>
        <p:nvGrpSpPr>
          <p:cNvPr id="4" name="Group 15"/>
          <p:cNvGrpSpPr>
            <a:grpSpLocks/>
          </p:cNvGrpSpPr>
          <p:nvPr/>
        </p:nvGrpSpPr>
        <p:grpSpPr bwMode="auto">
          <a:xfrm>
            <a:off x="3281363" y="2647950"/>
            <a:ext cx="998537" cy="407988"/>
            <a:chOff x="2081" y="1809"/>
            <a:chExt cx="629" cy="257"/>
          </a:xfrm>
        </p:grpSpPr>
        <p:sp>
          <p:nvSpPr>
            <p:cNvPr id="23612" name="Rectangle 16"/>
            <p:cNvSpPr>
              <a:spLocks noChangeArrowheads="1"/>
            </p:cNvSpPr>
            <p:nvPr/>
          </p:nvSpPr>
          <p:spPr bwMode="auto">
            <a:xfrm>
              <a:off x="2081" y="1961"/>
              <a:ext cx="629" cy="105"/>
            </a:xfrm>
            <a:prstGeom prst="rect">
              <a:avLst/>
            </a:prstGeom>
            <a:solidFill>
              <a:srgbClr val="FF3300"/>
            </a:solidFill>
            <a:ln w="9525">
              <a:solidFill>
                <a:schemeClr val="tx1"/>
              </a:solidFill>
              <a:miter lim="800000"/>
              <a:headEnd/>
              <a:tailEnd/>
            </a:ln>
          </p:spPr>
          <p:txBody>
            <a:bodyPr wrap="none" anchor="ctr"/>
            <a:lstStyle/>
            <a:p>
              <a:pPr algn="ctr"/>
              <a:endParaRPr lang="en-IE"/>
            </a:p>
          </p:txBody>
        </p:sp>
        <p:sp>
          <p:nvSpPr>
            <p:cNvPr id="23613" name="Text Box 17"/>
            <p:cNvSpPr txBox="1">
              <a:spLocks noChangeArrowheads="1"/>
            </p:cNvSpPr>
            <p:nvPr/>
          </p:nvSpPr>
          <p:spPr bwMode="auto">
            <a:xfrm>
              <a:off x="2234" y="1809"/>
              <a:ext cx="449" cy="154"/>
            </a:xfrm>
            <a:prstGeom prst="rect">
              <a:avLst/>
            </a:prstGeom>
            <a:noFill/>
            <a:ln w="9525">
              <a:noFill/>
              <a:miter lim="800000"/>
              <a:headEnd/>
              <a:tailEnd/>
            </a:ln>
          </p:spPr>
          <p:txBody>
            <a:bodyPr wrap="none">
              <a:spAutoFit/>
            </a:bodyPr>
            <a:lstStyle/>
            <a:p>
              <a:r>
                <a:rPr lang="en-GB" sz="1000"/>
                <a:t>menarche </a:t>
              </a:r>
            </a:p>
          </p:txBody>
        </p:sp>
        <p:sp>
          <p:nvSpPr>
            <p:cNvPr id="23614" name="Line 18"/>
            <p:cNvSpPr>
              <a:spLocks noChangeShapeType="1"/>
            </p:cNvSpPr>
            <p:nvPr/>
          </p:nvSpPr>
          <p:spPr bwMode="auto">
            <a:xfrm>
              <a:off x="2423" y="1967"/>
              <a:ext cx="0" cy="91"/>
            </a:xfrm>
            <a:prstGeom prst="line">
              <a:avLst/>
            </a:prstGeom>
            <a:noFill/>
            <a:ln w="9525">
              <a:solidFill>
                <a:schemeClr val="tx1"/>
              </a:solidFill>
              <a:round/>
              <a:headEnd/>
              <a:tailEnd/>
            </a:ln>
          </p:spPr>
          <p:txBody>
            <a:bodyPr/>
            <a:lstStyle/>
            <a:p>
              <a:endParaRPr lang="fr-CH"/>
            </a:p>
          </p:txBody>
        </p:sp>
      </p:grpSp>
      <p:grpSp>
        <p:nvGrpSpPr>
          <p:cNvPr id="5" name="Group 19"/>
          <p:cNvGrpSpPr>
            <a:grpSpLocks/>
          </p:cNvGrpSpPr>
          <p:nvPr/>
        </p:nvGrpSpPr>
        <p:grpSpPr bwMode="auto">
          <a:xfrm>
            <a:off x="2624138" y="4852988"/>
            <a:ext cx="1023937" cy="393700"/>
            <a:chOff x="1653" y="3057"/>
            <a:chExt cx="645" cy="248"/>
          </a:xfrm>
        </p:grpSpPr>
        <p:sp>
          <p:nvSpPr>
            <p:cNvPr id="23609" name="Rectangle 20"/>
            <p:cNvSpPr>
              <a:spLocks noChangeArrowheads="1"/>
            </p:cNvSpPr>
            <p:nvPr/>
          </p:nvSpPr>
          <p:spPr bwMode="auto">
            <a:xfrm>
              <a:off x="1653" y="3214"/>
              <a:ext cx="645" cy="89"/>
            </a:xfrm>
            <a:prstGeom prst="rect">
              <a:avLst/>
            </a:prstGeom>
            <a:solidFill>
              <a:srgbClr val="0099CC"/>
            </a:solidFill>
            <a:ln w="9525">
              <a:solidFill>
                <a:schemeClr val="tx1"/>
              </a:solidFill>
              <a:miter lim="800000"/>
              <a:headEnd/>
              <a:tailEnd/>
            </a:ln>
          </p:spPr>
          <p:txBody>
            <a:bodyPr wrap="none" anchor="ctr"/>
            <a:lstStyle/>
            <a:p>
              <a:pPr algn="ctr"/>
              <a:endParaRPr lang="en-IE"/>
            </a:p>
          </p:txBody>
        </p:sp>
        <p:sp>
          <p:nvSpPr>
            <p:cNvPr id="23610" name="Text Box 21"/>
            <p:cNvSpPr txBox="1">
              <a:spLocks noChangeArrowheads="1"/>
            </p:cNvSpPr>
            <p:nvPr/>
          </p:nvSpPr>
          <p:spPr bwMode="auto">
            <a:xfrm>
              <a:off x="1685" y="3057"/>
              <a:ext cx="599" cy="154"/>
            </a:xfrm>
            <a:prstGeom prst="rect">
              <a:avLst/>
            </a:prstGeom>
            <a:noFill/>
            <a:ln w="9525">
              <a:noFill/>
              <a:miter lim="800000"/>
              <a:headEnd/>
              <a:tailEnd/>
            </a:ln>
          </p:spPr>
          <p:txBody>
            <a:bodyPr wrap="none">
              <a:spAutoFit/>
            </a:bodyPr>
            <a:lstStyle/>
            <a:p>
              <a:r>
                <a:rPr lang="en-GB" sz="1000"/>
                <a:t>genital stage 2 </a:t>
              </a:r>
            </a:p>
          </p:txBody>
        </p:sp>
        <p:sp>
          <p:nvSpPr>
            <p:cNvPr id="23611" name="Line 22"/>
            <p:cNvSpPr>
              <a:spLocks noChangeShapeType="1"/>
            </p:cNvSpPr>
            <p:nvPr/>
          </p:nvSpPr>
          <p:spPr bwMode="auto">
            <a:xfrm>
              <a:off x="1973" y="3214"/>
              <a:ext cx="0" cy="91"/>
            </a:xfrm>
            <a:prstGeom prst="line">
              <a:avLst/>
            </a:prstGeom>
            <a:noFill/>
            <a:ln w="9525">
              <a:solidFill>
                <a:schemeClr val="tx1"/>
              </a:solidFill>
              <a:round/>
              <a:headEnd/>
              <a:tailEnd/>
            </a:ln>
          </p:spPr>
          <p:txBody>
            <a:bodyPr/>
            <a:lstStyle/>
            <a:p>
              <a:endParaRPr lang="fr-CH"/>
            </a:p>
          </p:txBody>
        </p:sp>
      </p:grpSp>
      <p:grpSp>
        <p:nvGrpSpPr>
          <p:cNvPr id="6" name="Group 23"/>
          <p:cNvGrpSpPr>
            <a:grpSpLocks/>
          </p:cNvGrpSpPr>
          <p:nvPr/>
        </p:nvGrpSpPr>
        <p:grpSpPr bwMode="auto">
          <a:xfrm>
            <a:off x="4098925" y="5110163"/>
            <a:ext cx="950913" cy="373062"/>
            <a:chOff x="2582" y="3219"/>
            <a:chExt cx="599" cy="235"/>
          </a:xfrm>
        </p:grpSpPr>
        <p:sp>
          <p:nvSpPr>
            <p:cNvPr id="23605" name="Text Box 24"/>
            <p:cNvSpPr txBox="1">
              <a:spLocks noChangeArrowheads="1"/>
            </p:cNvSpPr>
            <p:nvPr/>
          </p:nvSpPr>
          <p:spPr bwMode="auto">
            <a:xfrm>
              <a:off x="2582" y="3219"/>
              <a:ext cx="599" cy="154"/>
            </a:xfrm>
            <a:prstGeom prst="rect">
              <a:avLst/>
            </a:prstGeom>
            <a:noFill/>
            <a:ln w="9525">
              <a:noFill/>
              <a:miter lim="800000"/>
              <a:headEnd/>
              <a:tailEnd/>
            </a:ln>
          </p:spPr>
          <p:txBody>
            <a:bodyPr wrap="none">
              <a:spAutoFit/>
            </a:bodyPr>
            <a:lstStyle/>
            <a:p>
              <a:r>
                <a:rPr lang="en-GB" sz="1000"/>
                <a:t>genital stage 4 </a:t>
              </a:r>
            </a:p>
          </p:txBody>
        </p:sp>
        <p:grpSp>
          <p:nvGrpSpPr>
            <p:cNvPr id="7" name="Group 25"/>
            <p:cNvGrpSpPr>
              <a:grpSpLocks/>
            </p:cNvGrpSpPr>
            <p:nvPr/>
          </p:nvGrpSpPr>
          <p:grpSpPr bwMode="auto">
            <a:xfrm>
              <a:off x="2583" y="3357"/>
              <a:ext cx="585" cy="97"/>
              <a:chOff x="3694" y="3821"/>
              <a:chExt cx="325" cy="97"/>
            </a:xfrm>
          </p:grpSpPr>
          <p:sp>
            <p:nvSpPr>
              <p:cNvPr id="23607" name="Rectangle 26"/>
              <p:cNvSpPr>
                <a:spLocks noChangeArrowheads="1"/>
              </p:cNvSpPr>
              <p:nvPr/>
            </p:nvSpPr>
            <p:spPr bwMode="auto">
              <a:xfrm>
                <a:off x="3694" y="3821"/>
                <a:ext cx="325" cy="96"/>
              </a:xfrm>
              <a:prstGeom prst="rect">
                <a:avLst/>
              </a:prstGeom>
              <a:solidFill>
                <a:srgbClr val="0099CC"/>
              </a:solidFill>
              <a:ln w="9525">
                <a:solidFill>
                  <a:schemeClr val="tx1"/>
                </a:solidFill>
                <a:miter lim="800000"/>
                <a:headEnd/>
                <a:tailEnd/>
              </a:ln>
            </p:spPr>
            <p:txBody>
              <a:bodyPr wrap="none" anchor="ctr"/>
              <a:lstStyle/>
              <a:p>
                <a:pPr algn="ctr"/>
                <a:endParaRPr lang="en-IE"/>
              </a:p>
            </p:txBody>
          </p:sp>
          <p:sp>
            <p:nvSpPr>
              <p:cNvPr id="23608" name="Line 27"/>
              <p:cNvSpPr>
                <a:spLocks noChangeShapeType="1"/>
              </p:cNvSpPr>
              <p:nvPr/>
            </p:nvSpPr>
            <p:spPr bwMode="auto">
              <a:xfrm>
                <a:off x="3858" y="3827"/>
                <a:ext cx="0" cy="91"/>
              </a:xfrm>
              <a:prstGeom prst="line">
                <a:avLst/>
              </a:prstGeom>
              <a:noFill/>
              <a:ln w="9525">
                <a:solidFill>
                  <a:schemeClr val="tx1"/>
                </a:solidFill>
                <a:round/>
                <a:headEnd/>
                <a:tailEnd/>
              </a:ln>
            </p:spPr>
            <p:txBody>
              <a:bodyPr/>
              <a:lstStyle/>
              <a:p>
                <a:endParaRPr lang="fr-CH"/>
              </a:p>
            </p:txBody>
          </p:sp>
        </p:grpSp>
      </p:grpSp>
      <p:grpSp>
        <p:nvGrpSpPr>
          <p:cNvPr id="8" name="Group 28"/>
          <p:cNvGrpSpPr>
            <a:grpSpLocks/>
          </p:cNvGrpSpPr>
          <p:nvPr/>
        </p:nvGrpSpPr>
        <p:grpSpPr bwMode="auto">
          <a:xfrm>
            <a:off x="1692275" y="4149725"/>
            <a:ext cx="1323975" cy="403225"/>
            <a:chOff x="1116" y="2622"/>
            <a:chExt cx="834" cy="254"/>
          </a:xfrm>
        </p:grpSpPr>
        <p:sp>
          <p:nvSpPr>
            <p:cNvPr id="23602" name="Rectangle 29"/>
            <p:cNvSpPr>
              <a:spLocks noChangeArrowheads="1"/>
            </p:cNvSpPr>
            <p:nvPr/>
          </p:nvSpPr>
          <p:spPr bwMode="auto">
            <a:xfrm>
              <a:off x="1215" y="2778"/>
              <a:ext cx="645" cy="98"/>
            </a:xfrm>
            <a:prstGeom prst="rect">
              <a:avLst/>
            </a:prstGeom>
            <a:solidFill>
              <a:schemeClr val="accent1"/>
            </a:solidFill>
            <a:ln w="9525">
              <a:solidFill>
                <a:schemeClr val="tx1"/>
              </a:solidFill>
              <a:miter lim="800000"/>
              <a:headEnd/>
              <a:tailEnd/>
            </a:ln>
          </p:spPr>
          <p:txBody>
            <a:bodyPr wrap="none" anchor="ctr"/>
            <a:lstStyle/>
            <a:p>
              <a:pPr algn="ctr"/>
              <a:endParaRPr lang="en-IE"/>
            </a:p>
          </p:txBody>
        </p:sp>
        <p:sp>
          <p:nvSpPr>
            <p:cNvPr id="23603" name="Text Box 30"/>
            <p:cNvSpPr txBox="1">
              <a:spLocks noChangeArrowheads="1"/>
            </p:cNvSpPr>
            <p:nvPr/>
          </p:nvSpPr>
          <p:spPr bwMode="auto">
            <a:xfrm>
              <a:off x="1116" y="2622"/>
              <a:ext cx="834" cy="154"/>
            </a:xfrm>
            <a:prstGeom prst="rect">
              <a:avLst/>
            </a:prstGeom>
            <a:noFill/>
            <a:ln w="9525">
              <a:noFill/>
              <a:miter lim="800000"/>
              <a:headEnd/>
              <a:tailEnd/>
            </a:ln>
          </p:spPr>
          <p:txBody>
            <a:bodyPr wrap="none">
              <a:spAutoFit/>
            </a:bodyPr>
            <a:lstStyle/>
            <a:p>
              <a:r>
                <a:rPr lang="en-GB" sz="1000"/>
                <a:t>testicular volume 4ml </a:t>
              </a:r>
            </a:p>
          </p:txBody>
        </p:sp>
        <p:sp>
          <p:nvSpPr>
            <p:cNvPr id="23604" name="Line 31"/>
            <p:cNvSpPr>
              <a:spLocks noChangeShapeType="1"/>
            </p:cNvSpPr>
            <p:nvPr/>
          </p:nvSpPr>
          <p:spPr bwMode="auto">
            <a:xfrm>
              <a:off x="1588" y="2779"/>
              <a:ext cx="0" cy="91"/>
            </a:xfrm>
            <a:prstGeom prst="line">
              <a:avLst/>
            </a:prstGeom>
            <a:noFill/>
            <a:ln w="9525">
              <a:solidFill>
                <a:schemeClr val="tx1"/>
              </a:solidFill>
              <a:round/>
              <a:headEnd/>
              <a:tailEnd/>
            </a:ln>
          </p:spPr>
          <p:txBody>
            <a:bodyPr/>
            <a:lstStyle/>
            <a:p>
              <a:endParaRPr lang="fr-CH"/>
            </a:p>
          </p:txBody>
        </p:sp>
      </p:grpSp>
      <p:grpSp>
        <p:nvGrpSpPr>
          <p:cNvPr id="9" name="Group 32"/>
          <p:cNvGrpSpPr>
            <a:grpSpLocks/>
          </p:cNvGrpSpPr>
          <p:nvPr/>
        </p:nvGrpSpPr>
        <p:grpSpPr bwMode="auto">
          <a:xfrm>
            <a:off x="3603625" y="2190750"/>
            <a:ext cx="1233488" cy="390525"/>
            <a:chOff x="2277" y="1500"/>
            <a:chExt cx="777" cy="246"/>
          </a:xfrm>
        </p:grpSpPr>
        <p:sp>
          <p:nvSpPr>
            <p:cNvPr id="23599" name="Rectangle 33"/>
            <p:cNvSpPr>
              <a:spLocks noChangeArrowheads="1"/>
            </p:cNvSpPr>
            <p:nvPr/>
          </p:nvSpPr>
          <p:spPr bwMode="auto">
            <a:xfrm>
              <a:off x="2277" y="1641"/>
              <a:ext cx="731" cy="105"/>
            </a:xfrm>
            <a:prstGeom prst="rect">
              <a:avLst/>
            </a:prstGeom>
            <a:solidFill>
              <a:schemeClr val="bg2"/>
            </a:solidFill>
            <a:ln w="9525">
              <a:solidFill>
                <a:schemeClr val="tx1"/>
              </a:solidFill>
              <a:miter lim="800000"/>
              <a:headEnd/>
              <a:tailEnd/>
            </a:ln>
          </p:spPr>
          <p:txBody>
            <a:bodyPr wrap="none" anchor="ctr"/>
            <a:lstStyle/>
            <a:p>
              <a:pPr algn="ctr"/>
              <a:endParaRPr lang="en-IE"/>
            </a:p>
          </p:txBody>
        </p:sp>
        <p:sp>
          <p:nvSpPr>
            <p:cNvPr id="23600" name="Text Box 34"/>
            <p:cNvSpPr txBox="1">
              <a:spLocks noChangeArrowheads="1"/>
            </p:cNvSpPr>
            <p:nvPr/>
          </p:nvSpPr>
          <p:spPr bwMode="auto">
            <a:xfrm>
              <a:off x="2350" y="1500"/>
              <a:ext cx="704" cy="154"/>
            </a:xfrm>
            <a:prstGeom prst="rect">
              <a:avLst/>
            </a:prstGeom>
            <a:noFill/>
            <a:ln w="9525">
              <a:noFill/>
              <a:miter lim="800000"/>
              <a:headEnd/>
              <a:tailEnd/>
            </a:ln>
          </p:spPr>
          <p:txBody>
            <a:bodyPr wrap="none">
              <a:spAutoFit/>
            </a:bodyPr>
            <a:lstStyle/>
            <a:p>
              <a:r>
                <a:rPr lang="en-GB" sz="1000"/>
                <a:t>pubic hair stage 4 </a:t>
              </a:r>
            </a:p>
          </p:txBody>
        </p:sp>
        <p:sp>
          <p:nvSpPr>
            <p:cNvPr id="23601" name="Line 35"/>
            <p:cNvSpPr>
              <a:spLocks noChangeShapeType="1"/>
            </p:cNvSpPr>
            <p:nvPr/>
          </p:nvSpPr>
          <p:spPr bwMode="auto">
            <a:xfrm>
              <a:off x="2645" y="1643"/>
              <a:ext cx="0" cy="91"/>
            </a:xfrm>
            <a:prstGeom prst="line">
              <a:avLst/>
            </a:prstGeom>
            <a:noFill/>
            <a:ln w="9525">
              <a:solidFill>
                <a:schemeClr val="tx1"/>
              </a:solidFill>
              <a:round/>
              <a:headEnd/>
              <a:tailEnd/>
            </a:ln>
          </p:spPr>
          <p:txBody>
            <a:bodyPr/>
            <a:lstStyle/>
            <a:p>
              <a:endParaRPr lang="fr-CH"/>
            </a:p>
          </p:txBody>
        </p:sp>
      </p:grpSp>
      <p:grpSp>
        <p:nvGrpSpPr>
          <p:cNvPr id="10" name="Group 36"/>
          <p:cNvGrpSpPr>
            <a:grpSpLocks/>
          </p:cNvGrpSpPr>
          <p:nvPr/>
        </p:nvGrpSpPr>
        <p:grpSpPr bwMode="auto">
          <a:xfrm>
            <a:off x="2954338" y="5497513"/>
            <a:ext cx="1117600" cy="417512"/>
            <a:chOff x="1861" y="3526"/>
            <a:chExt cx="704" cy="263"/>
          </a:xfrm>
        </p:grpSpPr>
        <p:sp>
          <p:nvSpPr>
            <p:cNvPr id="23596" name="Rectangle 37"/>
            <p:cNvSpPr>
              <a:spLocks noChangeArrowheads="1"/>
            </p:cNvSpPr>
            <p:nvPr/>
          </p:nvSpPr>
          <p:spPr bwMode="auto">
            <a:xfrm>
              <a:off x="1900" y="3697"/>
              <a:ext cx="631" cy="92"/>
            </a:xfrm>
            <a:prstGeom prst="rect">
              <a:avLst/>
            </a:prstGeom>
            <a:solidFill>
              <a:schemeClr val="bg2"/>
            </a:solidFill>
            <a:ln w="9525">
              <a:solidFill>
                <a:schemeClr val="tx1"/>
              </a:solidFill>
              <a:miter lim="800000"/>
              <a:headEnd/>
              <a:tailEnd/>
            </a:ln>
          </p:spPr>
          <p:txBody>
            <a:bodyPr wrap="none" anchor="ctr"/>
            <a:lstStyle/>
            <a:p>
              <a:pPr algn="ctr"/>
              <a:endParaRPr lang="en-IE"/>
            </a:p>
          </p:txBody>
        </p:sp>
        <p:sp>
          <p:nvSpPr>
            <p:cNvPr id="23597" name="Text Box 38"/>
            <p:cNvSpPr txBox="1">
              <a:spLocks noChangeArrowheads="1"/>
            </p:cNvSpPr>
            <p:nvPr/>
          </p:nvSpPr>
          <p:spPr bwMode="auto">
            <a:xfrm>
              <a:off x="1861" y="3526"/>
              <a:ext cx="704" cy="154"/>
            </a:xfrm>
            <a:prstGeom prst="rect">
              <a:avLst/>
            </a:prstGeom>
            <a:noFill/>
            <a:ln w="9525">
              <a:noFill/>
              <a:miter lim="800000"/>
              <a:headEnd/>
              <a:tailEnd/>
            </a:ln>
          </p:spPr>
          <p:txBody>
            <a:bodyPr wrap="none">
              <a:spAutoFit/>
            </a:bodyPr>
            <a:lstStyle/>
            <a:p>
              <a:r>
                <a:rPr lang="en-GB" sz="1000"/>
                <a:t>pubic hair stage 2 </a:t>
              </a:r>
            </a:p>
          </p:txBody>
        </p:sp>
        <p:sp>
          <p:nvSpPr>
            <p:cNvPr id="23598" name="Line 39"/>
            <p:cNvSpPr>
              <a:spLocks noChangeShapeType="1"/>
            </p:cNvSpPr>
            <p:nvPr/>
          </p:nvSpPr>
          <p:spPr bwMode="auto">
            <a:xfrm>
              <a:off x="2183" y="3690"/>
              <a:ext cx="0" cy="91"/>
            </a:xfrm>
            <a:prstGeom prst="line">
              <a:avLst/>
            </a:prstGeom>
            <a:noFill/>
            <a:ln w="9525">
              <a:solidFill>
                <a:schemeClr val="tx1"/>
              </a:solidFill>
              <a:round/>
              <a:headEnd/>
              <a:tailEnd/>
            </a:ln>
          </p:spPr>
          <p:txBody>
            <a:bodyPr/>
            <a:lstStyle/>
            <a:p>
              <a:endParaRPr lang="fr-CH"/>
            </a:p>
          </p:txBody>
        </p:sp>
      </p:grpSp>
      <p:grpSp>
        <p:nvGrpSpPr>
          <p:cNvPr id="11" name="Group 40"/>
          <p:cNvGrpSpPr>
            <a:grpSpLocks/>
          </p:cNvGrpSpPr>
          <p:nvPr/>
        </p:nvGrpSpPr>
        <p:grpSpPr bwMode="auto">
          <a:xfrm>
            <a:off x="4338638" y="5791200"/>
            <a:ext cx="1117600" cy="406400"/>
            <a:chOff x="2747" y="3761"/>
            <a:chExt cx="704" cy="256"/>
          </a:xfrm>
        </p:grpSpPr>
        <p:sp>
          <p:nvSpPr>
            <p:cNvPr id="23593" name="Rectangle 41"/>
            <p:cNvSpPr>
              <a:spLocks noChangeArrowheads="1"/>
            </p:cNvSpPr>
            <p:nvPr/>
          </p:nvSpPr>
          <p:spPr bwMode="auto">
            <a:xfrm>
              <a:off x="2757" y="3916"/>
              <a:ext cx="633" cy="97"/>
            </a:xfrm>
            <a:prstGeom prst="rect">
              <a:avLst/>
            </a:prstGeom>
            <a:solidFill>
              <a:schemeClr val="bg2"/>
            </a:solidFill>
            <a:ln w="9525">
              <a:solidFill>
                <a:schemeClr val="tx1"/>
              </a:solidFill>
              <a:miter lim="800000"/>
              <a:headEnd/>
              <a:tailEnd/>
            </a:ln>
          </p:spPr>
          <p:txBody>
            <a:bodyPr wrap="none" anchor="ctr"/>
            <a:lstStyle/>
            <a:p>
              <a:pPr algn="ctr"/>
              <a:endParaRPr lang="en-IE"/>
            </a:p>
          </p:txBody>
        </p:sp>
        <p:sp>
          <p:nvSpPr>
            <p:cNvPr id="23594" name="Text Box 42"/>
            <p:cNvSpPr txBox="1">
              <a:spLocks noChangeArrowheads="1"/>
            </p:cNvSpPr>
            <p:nvPr/>
          </p:nvSpPr>
          <p:spPr bwMode="auto">
            <a:xfrm>
              <a:off x="2747" y="3761"/>
              <a:ext cx="704" cy="154"/>
            </a:xfrm>
            <a:prstGeom prst="rect">
              <a:avLst/>
            </a:prstGeom>
            <a:noFill/>
            <a:ln w="9525">
              <a:noFill/>
              <a:miter lim="800000"/>
              <a:headEnd/>
              <a:tailEnd/>
            </a:ln>
          </p:spPr>
          <p:txBody>
            <a:bodyPr wrap="none">
              <a:spAutoFit/>
            </a:bodyPr>
            <a:lstStyle/>
            <a:p>
              <a:r>
                <a:rPr lang="en-GB" sz="1000"/>
                <a:t>pubic hair stage 4 </a:t>
              </a:r>
            </a:p>
          </p:txBody>
        </p:sp>
        <p:sp>
          <p:nvSpPr>
            <p:cNvPr id="23595" name="Line 43"/>
            <p:cNvSpPr>
              <a:spLocks noChangeShapeType="1"/>
            </p:cNvSpPr>
            <p:nvPr/>
          </p:nvSpPr>
          <p:spPr bwMode="auto">
            <a:xfrm>
              <a:off x="3056" y="3926"/>
              <a:ext cx="0" cy="91"/>
            </a:xfrm>
            <a:prstGeom prst="line">
              <a:avLst/>
            </a:prstGeom>
            <a:noFill/>
            <a:ln w="9525">
              <a:solidFill>
                <a:schemeClr val="tx1"/>
              </a:solidFill>
              <a:round/>
              <a:headEnd/>
              <a:tailEnd/>
            </a:ln>
          </p:spPr>
          <p:txBody>
            <a:bodyPr/>
            <a:lstStyle/>
            <a:p>
              <a:endParaRPr lang="fr-CH"/>
            </a:p>
          </p:txBody>
        </p:sp>
      </p:grpSp>
      <p:sp>
        <p:nvSpPr>
          <p:cNvPr id="23568" name="Text Box 44"/>
          <p:cNvSpPr txBox="1">
            <a:spLocks noChangeArrowheads="1"/>
          </p:cNvSpPr>
          <p:nvPr/>
        </p:nvSpPr>
        <p:spPr bwMode="auto">
          <a:xfrm>
            <a:off x="658813" y="5351463"/>
            <a:ext cx="928687" cy="457200"/>
          </a:xfrm>
          <a:prstGeom prst="rect">
            <a:avLst/>
          </a:prstGeom>
          <a:noFill/>
          <a:ln w="9525">
            <a:noFill/>
            <a:miter lim="800000"/>
            <a:headEnd/>
            <a:tailEnd/>
          </a:ln>
        </p:spPr>
        <p:txBody>
          <a:bodyPr wrap="none">
            <a:spAutoFit/>
          </a:bodyPr>
          <a:lstStyle/>
          <a:p>
            <a:r>
              <a:rPr lang="en-GB"/>
              <a:t>Males</a:t>
            </a:r>
          </a:p>
        </p:txBody>
      </p:sp>
      <p:sp>
        <p:nvSpPr>
          <p:cNvPr id="300077" name="Rectangle 45"/>
          <p:cNvSpPr>
            <a:spLocks noChangeArrowheads="1"/>
          </p:cNvSpPr>
          <p:nvPr/>
        </p:nvSpPr>
        <p:spPr bwMode="auto">
          <a:xfrm>
            <a:off x="266700" y="3702050"/>
            <a:ext cx="1425575" cy="368300"/>
          </a:xfrm>
          <a:prstGeom prst="rect">
            <a:avLst/>
          </a:prstGeom>
          <a:solidFill>
            <a:schemeClr val="accent1"/>
          </a:solidFill>
          <a:ln w="9525">
            <a:noFill/>
            <a:miter lim="800000"/>
            <a:headEnd/>
            <a:tailEnd/>
          </a:ln>
        </p:spPr>
        <p:txBody>
          <a:bodyPr wrap="none" anchor="ctr"/>
          <a:lstStyle/>
          <a:p>
            <a:pPr algn="ctr"/>
            <a:r>
              <a:rPr lang="en-GB"/>
              <a:t>adrenarche</a:t>
            </a:r>
          </a:p>
        </p:txBody>
      </p:sp>
      <p:sp>
        <p:nvSpPr>
          <p:cNvPr id="23570" name="Text Box 46"/>
          <p:cNvSpPr txBox="1">
            <a:spLocks noChangeArrowheads="1"/>
          </p:cNvSpPr>
          <p:nvPr/>
        </p:nvSpPr>
        <p:spPr bwMode="auto">
          <a:xfrm>
            <a:off x="827584" y="-27384"/>
            <a:ext cx="7560840" cy="523220"/>
          </a:xfrm>
          <a:prstGeom prst="rect">
            <a:avLst/>
          </a:prstGeom>
          <a:noFill/>
          <a:ln w="9525">
            <a:noFill/>
            <a:miter lim="800000"/>
            <a:headEnd/>
            <a:tailEnd/>
          </a:ln>
        </p:spPr>
        <p:txBody>
          <a:bodyPr wrap="square">
            <a:spAutoFit/>
          </a:bodyPr>
          <a:lstStyle/>
          <a:p>
            <a:pPr algn="ctr"/>
            <a:r>
              <a:rPr lang="en-GB" sz="2800" cap="all" dirty="0">
                <a:solidFill>
                  <a:schemeClr val="tx1">
                    <a:lumMod val="75000"/>
                    <a:lumOff val="25000"/>
                  </a:schemeClr>
                </a:solidFill>
                <a:latin typeface="Corbel" charset="0"/>
                <a:ea typeface="Corbel" charset="0"/>
                <a:cs typeface="Corbel" charset="0"/>
              </a:rPr>
              <a:t>Pubertal timing in adolescents</a:t>
            </a:r>
          </a:p>
        </p:txBody>
      </p:sp>
      <p:grpSp>
        <p:nvGrpSpPr>
          <p:cNvPr id="12" name="Group 47"/>
          <p:cNvGrpSpPr>
            <a:grpSpLocks/>
          </p:cNvGrpSpPr>
          <p:nvPr/>
        </p:nvGrpSpPr>
        <p:grpSpPr bwMode="auto">
          <a:xfrm>
            <a:off x="3195638" y="1295400"/>
            <a:ext cx="1338262" cy="412750"/>
            <a:chOff x="2020" y="872"/>
            <a:chExt cx="843" cy="260"/>
          </a:xfrm>
        </p:grpSpPr>
        <p:sp>
          <p:nvSpPr>
            <p:cNvPr id="23590" name="Rectangle 48"/>
            <p:cNvSpPr>
              <a:spLocks noChangeArrowheads="1"/>
            </p:cNvSpPr>
            <p:nvPr/>
          </p:nvSpPr>
          <p:spPr bwMode="auto">
            <a:xfrm>
              <a:off x="2020" y="1027"/>
              <a:ext cx="843" cy="105"/>
            </a:xfrm>
            <a:prstGeom prst="rect">
              <a:avLst/>
            </a:prstGeom>
            <a:solidFill>
              <a:schemeClr val="accent1"/>
            </a:solidFill>
            <a:ln w="9525">
              <a:solidFill>
                <a:schemeClr val="tx1"/>
              </a:solidFill>
              <a:miter lim="800000"/>
              <a:headEnd/>
              <a:tailEnd/>
            </a:ln>
          </p:spPr>
          <p:txBody>
            <a:bodyPr wrap="none" anchor="ctr"/>
            <a:lstStyle/>
            <a:p>
              <a:pPr algn="ctr"/>
              <a:endParaRPr lang="en-IE"/>
            </a:p>
          </p:txBody>
        </p:sp>
        <p:sp>
          <p:nvSpPr>
            <p:cNvPr id="23591" name="Line 49"/>
            <p:cNvSpPr>
              <a:spLocks noChangeShapeType="1"/>
            </p:cNvSpPr>
            <p:nvPr/>
          </p:nvSpPr>
          <p:spPr bwMode="auto">
            <a:xfrm>
              <a:off x="2460" y="1036"/>
              <a:ext cx="0" cy="91"/>
            </a:xfrm>
            <a:prstGeom prst="line">
              <a:avLst/>
            </a:prstGeom>
            <a:noFill/>
            <a:ln w="9525">
              <a:solidFill>
                <a:schemeClr val="tx1"/>
              </a:solidFill>
              <a:round/>
              <a:headEnd/>
              <a:tailEnd/>
            </a:ln>
          </p:spPr>
          <p:txBody>
            <a:bodyPr/>
            <a:lstStyle/>
            <a:p>
              <a:endParaRPr lang="fr-CH"/>
            </a:p>
          </p:txBody>
        </p:sp>
        <p:sp>
          <p:nvSpPr>
            <p:cNvPr id="23592" name="Text Box 50"/>
            <p:cNvSpPr txBox="1">
              <a:spLocks noChangeArrowheads="1"/>
            </p:cNvSpPr>
            <p:nvPr/>
          </p:nvSpPr>
          <p:spPr bwMode="auto">
            <a:xfrm>
              <a:off x="2160" y="872"/>
              <a:ext cx="573" cy="154"/>
            </a:xfrm>
            <a:prstGeom prst="rect">
              <a:avLst/>
            </a:prstGeom>
            <a:noFill/>
            <a:ln w="9525">
              <a:noFill/>
              <a:miter lim="800000"/>
              <a:headEnd/>
              <a:tailEnd/>
            </a:ln>
          </p:spPr>
          <p:txBody>
            <a:bodyPr wrap="none">
              <a:spAutoFit/>
            </a:bodyPr>
            <a:lstStyle/>
            <a:p>
              <a:r>
                <a:rPr lang="en-GB" sz="1000"/>
                <a:t>breast stage 4 </a:t>
              </a:r>
            </a:p>
          </p:txBody>
        </p:sp>
      </p:grpSp>
      <p:grpSp>
        <p:nvGrpSpPr>
          <p:cNvPr id="13" name="Group 51"/>
          <p:cNvGrpSpPr>
            <a:grpSpLocks/>
          </p:cNvGrpSpPr>
          <p:nvPr/>
        </p:nvGrpSpPr>
        <p:grpSpPr bwMode="auto">
          <a:xfrm>
            <a:off x="2590800" y="3111500"/>
            <a:ext cx="1254125" cy="450850"/>
            <a:chOff x="1632" y="2058"/>
            <a:chExt cx="790" cy="284"/>
          </a:xfrm>
        </p:grpSpPr>
        <p:sp>
          <p:nvSpPr>
            <p:cNvPr id="23587" name="Rectangle 52"/>
            <p:cNvSpPr>
              <a:spLocks noChangeArrowheads="1"/>
            </p:cNvSpPr>
            <p:nvPr/>
          </p:nvSpPr>
          <p:spPr bwMode="auto">
            <a:xfrm>
              <a:off x="1753" y="2230"/>
              <a:ext cx="545" cy="112"/>
            </a:xfrm>
            <a:prstGeom prst="rect">
              <a:avLst/>
            </a:prstGeom>
            <a:solidFill>
              <a:srgbClr val="FF9900"/>
            </a:solidFill>
            <a:ln w="9525">
              <a:solidFill>
                <a:schemeClr val="tx1"/>
              </a:solidFill>
              <a:miter lim="800000"/>
              <a:headEnd/>
              <a:tailEnd/>
            </a:ln>
          </p:spPr>
          <p:txBody>
            <a:bodyPr wrap="none" anchor="ctr"/>
            <a:lstStyle/>
            <a:p>
              <a:pPr algn="ctr"/>
              <a:endParaRPr lang="en-IE"/>
            </a:p>
          </p:txBody>
        </p:sp>
        <p:sp>
          <p:nvSpPr>
            <p:cNvPr id="23588" name="Line 53"/>
            <p:cNvSpPr>
              <a:spLocks noChangeShapeType="1"/>
            </p:cNvSpPr>
            <p:nvPr/>
          </p:nvSpPr>
          <p:spPr bwMode="auto">
            <a:xfrm>
              <a:off x="2001" y="2236"/>
              <a:ext cx="0" cy="98"/>
            </a:xfrm>
            <a:prstGeom prst="line">
              <a:avLst/>
            </a:prstGeom>
            <a:noFill/>
            <a:ln w="9525">
              <a:solidFill>
                <a:schemeClr val="tx1"/>
              </a:solidFill>
              <a:round/>
              <a:headEnd/>
              <a:tailEnd/>
            </a:ln>
          </p:spPr>
          <p:txBody>
            <a:bodyPr/>
            <a:lstStyle/>
            <a:p>
              <a:endParaRPr lang="fr-CH"/>
            </a:p>
          </p:txBody>
        </p:sp>
        <p:sp>
          <p:nvSpPr>
            <p:cNvPr id="23589" name="Text Box 54"/>
            <p:cNvSpPr txBox="1">
              <a:spLocks noChangeArrowheads="1"/>
            </p:cNvSpPr>
            <p:nvPr/>
          </p:nvSpPr>
          <p:spPr bwMode="auto">
            <a:xfrm>
              <a:off x="1632" y="2058"/>
              <a:ext cx="790" cy="154"/>
            </a:xfrm>
            <a:prstGeom prst="rect">
              <a:avLst/>
            </a:prstGeom>
            <a:noFill/>
            <a:ln w="9525">
              <a:noFill/>
              <a:miter lim="800000"/>
              <a:headEnd/>
              <a:tailEnd/>
            </a:ln>
          </p:spPr>
          <p:txBody>
            <a:bodyPr wrap="none">
              <a:spAutoFit/>
            </a:bodyPr>
            <a:lstStyle/>
            <a:p>
              <a:r>
                <a:rPr lang="en-GB" sz="1000"/>
                <a:t>Peak height velocity </a:t>
              </a:r>
            </a:p>
          </p:txBody>
        </p:sp>
      </p:grpSp>
      <p:sp>
        <p:nvSpPr>
          <p:cNvPr id="23573" name="Text Box 55"/>
          <p:cNvSpPr txBox="1">
            <a:spLocks noChangeArrowheads="1"/>
          </p:cNvSpPr>
          <p:nvPr/>
        </p:nvSpPr>
        <p:spPr bwMode="auto">
          <a:xfrm>
            <a:off x="6969125" y="3716338"/>
            <a:ext cx="2174875" cy="466725"/>
          </a:xfrm>
          <a:prstGeom prst="rect">
            <a:avLst/>
          </a:prstGeom>
          <a:noFill/>
          <a:ln w="9525">
            <a:solidFill>
              <a:schemeClr val="tx1"/>
            </a:solidFill>
            <a:miter lim="800000"/>
            <a:headEnd/>
            <a:tailEnd/>
          </a:ln>
        </p:spPr>
        <p:txBody>
          <a:bodyPr wrap="none">
            <a:spAutoFit/>
          </a:bodyPr>
          <a:lstStyle/>
          <a:p>
            <a:r>
              <a:rPr lang="en-GB" sz="1200"/>
              <a:t>Bars show 75</a:t>
            </a:r>
            <a:r>
              <a:rPr lang="en-GB" sz="1200" baseline="30000"/>
              <a:t>th</a:t>
            </a:r>
            <a:r>
              <a:rPr lang="en-GB" sz="1200"/>
              <a:t> and 25</a:t>
            </a:r>
            <a:r>
              <a:rPr lang="en-GB" sz="1200" baseline="30000"/>
              <a:t>th</a:t>
            </a:r>
            <a:r>
              <a:rPr lang="en-GB" sz="1200"/>
              <a:t> centiles </a:t>
            </a:r>
          </a:p>
          <a:p>
            <a:r>
              <a:rPr lang="en-GB" sz="1200"/>
              <a:t>for entry into pubertal stages </a:t>
            </a:r>
          </a:p>
        </p:txBody>
      </p:sp>
      <p:grpSp>
        <p:nvGrpSpPr>
          <p:cNvPr id="14" name="Group 56"/>
          <p:cNvGrpSpPr>
            <a:grpSpLocks/>
          </p:cNvGrpSpPr>
          <p:nvPr/>
        </p:nvGrpSpPr>
        <p:grpSpPr bwMode="auto">
          <a:xfrm>
            <a:off x="3902075" y="6273800"/>
            <a:ext cx="1254125" cy="415925"/>
            <a:chOff x="2458" y="3952"/>
            <a:chExt cx="790" cy="262"/>
          </a:xfrm>
        </p:grpSpPr>
        <p:sp>
          <p:nvSpPr>
            <p:cNvPr id="23584" name="Rectangle 57"/>
            <p:cNvSpPr>
              <a:spLocks noChangeArrowheads="1"/>
            </p:cNvSpPr>
            <p:nvPr/>
          </p:nvSpPr>
          <p:spPr bwMode="auto">
            <a:xfrm>
              <a:off x="2558" y="4102"/>
              <a:ext cx="545" cy="112"/>
            </a:xfrm>
            <a:prstGeom prst="rect">
              <a:avLst/>
            </a:prstGeom>
            <a:solidFill>
              <a:srgbClr val="FF9900"/>
            </a:solidFill>
            <a:ln w="9525">
              <a:solidFill>
                <a:schemeClr val="tx1"/>
              </a:solidFill>
              <a:miter lim="800000"/>
              <a:headEnd/>
              <a:tailEnd/>
            </a:ln>
          </p:spPr>
          <p:txBody>
            <a:bodyPr wrap="none" anchor="ctr"/>
            <a:lstStyle/>
            <a:p>
              <a:pPr algn="ctr"/>
              <a:endParaRPr lang="en-IE"/>
            </a:p>
          </p:txBody>
        </p:sp>
        <p:sp>
          <p:nvSpPr>
            <p:cNvPr id="23585" name="Line 58"/>
            <p:cNvSpPr>
              <a:spLocks noChangeShapeType="1"/>
            </p:cNvSpPr>
            <p:nvPr/>
          </p:nvSpPr>
          <p:spPr bwMode="auto">
            <a:xfrm>
              <a:off x="2820" y="4100"/>
              <a:ext cx="0" cy="105"/>
            </a:xfrm>
            <a:prstGeom prst="line">
              <a:avLst/>
            </a:prstGeom>
            <a:noFill/>
            <a:ln w="9525">
              <a:solidFill>
                <a:schemeClr val="tx1"/>
              </a:solidFill>
              <a:round/>
              <a:headEnd/>
              <a:tailEnd/>
            </a:ln>
          </p:spPr>
          <p:txBody>
            <a:bodyPr/>
            <a:lstStyle/>
            <a:p>
              <a:endParaRPr lang="fr-CH"/>
            </a:p>
          </p:txBody>
        </p:sp>
        <p:sp>
          <p:nvSpPr>
            <p:cNvPr id="23586" name="Text Box 59"/>
            <p:cNvSpPr txBox="1">
              <a:spLocks noChangeArrowheads="1"/>
            </p:cNvSpPr>
            <p:nvPr/>
          </p:nvSpPr>
          <p:spPr bwMode="auto">
            <a:xfrm>
              <a:off x="2458" y="3952"/>
              <a:ext cx="790" cy="154"/>
            </a:xfrm>
            <a:prstGeom prst="rect">
              <a:avLst/>
            </a:prstGeom>
            <a:noFill/>
            <a:ln w="9525">
              <a:noFill/>
              <a:miter lim="800000"/>
              <a:headEnd/>
              <a:tailEnd/>
            </a:ln>
          </p:spPr>
          <p:txBody>
            <a:bodyPr wrap="none">
              <a:spAutoFit/>
            </a:bodyPr>
            <a:lstStyle/>
            <a:p>
              <a:r>
                <a:rPr lang="en-GB" sz="1000"/>
                <a:t>Peak height velocity </a:t>
              </a:r>
            </a:p>
          </p:txBody>
        </p:sp>
      </p:grpSp>
      <p:grpSp>
        <p:nvGrpSpPr>
          <p:cNvPr id="15" name="Group 60"/>
          <p:cNvGrpSpPr>
            <a:grpSpLocks/>
          </p:cNvGrpSpPr>
          <p:nvPr/>
        </p:nvGrpSpPr>
        <p:grpSpPr bwMode="auto">
          <a:xfrm>
            <a:off x="2411413" y="1412875"/>
            <a:ext cx="2089150" cy="5256213"/>
            <a:chOff x="1519" y="890"/>
            <a:chExt cx="1316" cy="3311"/>
          </a:xfrm>
        </p:grpSpPr>
        <p:sp>
          <p:nvSpPr>
            <p:cNvPr id="23582" name="Line 61"/>
            <p:cNvSpPr>
              <a:spLocks noChangeShapeType="1"/>
            </p:cNvSpPr>
            <p:nvPr/>
          </p:nvSpPr>
          <p:spPr bwMode="auto">
            <a:xfrm>
              <a:off x="1519" y="890"/>
              <a:ext cx="0" cy="1996"/>
            </a:xfrm>
            <a:prstGeom prst="line">
              <a:avLst/>
            </a:prstGeom>
            <a:noFill/>
            <a:ln w="9525">
              <a:solidFill>
                <a:srgbClr val="C42500"/>
              </a:solidFill>
              <a:round/>
              <a:headEnd/>
              <a:tailEnd/>
            </a:ln>
          </p:spPr>
          <p:txBody>
            <a:bodyPr wrap="none"/>
            <a:lstStyle/>
            <a:p>
              <a:endParaRPr lang="fr-CH"/>
            </a:p>
          </p:txBody>
        </p:sp>
        <p:sp>
          <p:nvSpPr>
            <p:cNvPr id="23583" name="Line 62"/>
            <p:cNvSpPr>
              <a:spLocks noChangeShapeType="1"/>
            </p:cNvSpPr>
            <p:nvPr/>
          </p:nvSpPr>
          <p:spPr bwMode="auto">
            <a:xfrm>
              <a:off x="1973" y="2205"/>
              <a:ext cx="862" cy="1996"/>
            </a:xfrm>
            <a:prstGeom prst="line">
              <a:avLst/>
            </a:prstGeom>
            <a:noFill/>
            <a:ln w="9525">
              <a:solidFill>
                <a:srgbClr val="C42500"/>
              </a:solidFill>
              <a:round/>
              <a:headEnd/>
              <a:tailEnd/>
            </a:ln>
          </p:spPr>
          <p:txBody>
            <a:bodyPr wrap="none"/>
            <a:lstStyle/>
            <a:p>
              <a:endParaRPr lang="fr-CH"/>
            </a:p>
          </p:txBody>
        </p:sp>
      </p:grpSp>
      <p:grpSp>
        <p:nvGrpSpPr>
          <p:cNvPr id="16" name="Group 63"/>
          <p:cNvGrpSpPr>
            <a:grpSpLocks/>
          </p:cNvGrpSpPr>
          <p:nvPr/>
        </p:nvGrpSpPr>
        <p:grpSpPr bwMode="auto">
          <a:xfrm>
            <a:off x="3852863" y="4237038"/>
            <a:ext cx="2868612" cy="449262"/>
            <a:chOff x="2427" y="2669"/>
            <a:chExt cx="1807" cy="283"/>
          </a:xfrm>
        </p:grpSpPr>
        <p:grpSp>
          <p:nvGrpSpPr>
            <p:cNvPr id="17" name="Group 64"/>
            <p:cNvGrpSpPr>
              <a:grpSpLocks/>
            </p:cNvGrpSpPr>
            <p:nvPr/>
          </p:nvGrpSpPr>
          <p:grpSpPr bwMode="auto">
            <a:xfrm>
              <a:off x="2427" y="2669"/>
              <a:ext cx="874" cy="283"/>
              <a:chOff x="2427" y="2669"/>
              <a:chExt cx="874" cy="283"/>
            </a:xfrm>
          </p:grpSpPr>
          <p:sp>
            <p:nvSpPr>
              <p:cNvPr id="23579" name="Rectangle 65"/>
              <p:cNvSpPr>
                <a:spLocks noChangeArrowheads="1"/>
              </p:cNvSpPr>
              <p:nvPr/>
            </p:nvSpPr>
            <p:spPr bwMode="auto">
              <a:xfrm>
                <a:off x="2589" y="2854"/>
                <a:ext cx="555" cy="98"/>
              </a:xfrm>
              <a:prstGeom prst="rect">
                <a:avLst/>
              </a:prstGeom>
              <a:solidFill>
                <a:schemeClr val="accent1"/>
              </a:solidFill>
              <a:ln w="9525">
                <a:solidFill>
                  <a:schemeClr val="tx1"/>
                </a:solidFill>
                <a:miter lim="800000"/>
                <a:headEnd/>
                <a:tailEnd/>
              </a:ln>
            </p:spPr>
            <p:txBody>
              <a:bodyPr wrap="none" anchor="ctr"/>
              <a:lstStyle/>
              <a:p>
                <a:pPr algn="ctr"/>
                <a:endParaRPr lang="en-IE"/>
              </a:p>
            </p:txBody>
          </p:sp>
          <p:sp>
            <p:nvSpPr>
              <p:cNvPr id="23580" name="Text Box 66"/>
              <p:cNvSpPr txBox="1">
                <a:spLocks noChangeArrowheads="1"/>
              </p:cNvSpPr>
              <p:nvPr/>
            </p:nvSpPr>
            <p:spPr bwMode="auto">
              <a:xfrm>
                <a:off x="2427" y="2669"/>
                <a:ext cx="874" cy="154"/>
              </a:xfrm>
              <a:prstGeom prst="rect">
                <a:avLst/>
              </a:prstGeom>
              <a:noFill/>
              <a:ln w="9525">
                <a:noFill/>
                <a:miter lim="800000"/>
                <a:headEnd/>
                <a:tailEnd/>
              </a:ln>
            </p:spPr>
            <p:txBody>
              <a:bodyPr wrap="none">
                <a:spAutoFit/>
              </a:bodyPr>
              <a:lstStyle/>
              <a:p>
                <a:r>
                  <a:rPr lang="en-GB" sz="1000"/>
                  <a:t>testicular volume 12ml </a:t>
                </a:r>
              </a:p>
            </p:txBody>
          </p:sp>
          <p:sp>
            <p:nvSpPr>
              <p:cNvPr id="23581" name="Line 67"/>
              <p:cNvSpPr>
                <a:spLocks noChangeShapeType="1"/>
              </p:cNvSpPr>
              <p:nvPr/>
            </p:nvSpPr>
            <p:spPr bwMode="auto">
              <a:xfrm>
                <a:off x="2867" y="2853"/>
                <a:ext cx="0" cy="91"/>
              </a:xfrm>
              <a:prstGeom prst="line">
                <a:avLst/>
              </a:prstGeom>
              <a:noFill/>
              <a:ln w="9525">
                <a:solidFill>
                  <a:schemeClr val="tx1"/>
                </a:solidFill>
                <a:round/>
                <a:headEnd/>
                <a:tailEnd/>
              </a:ln>
            </p:spPr>
            <p:txBody>
              <a:bodyPr/>
              <a:lstStyle/>
              <a:p>
                <a:endParaRPr lang="fr-CH"/>
              </a:p>
            </p:txBody>
          </p:sp>
        </p:grpSp>
        <p:sp>
          <p:nvSpPr>
            <p:cNvPr id="23578" name="Text Box 68"/>
            <p:cNvSpPr txBox="1">
              <a:spLocks noChangeArrowheads="1"/>
            </p:cNvSpPr>
            <p:nvPr/>
          </p:nvSpPr>
          <p:spPr bwMode="auto">
            <a:xfrm>
              <a:off x="3334" y="2704"/>
              <a:ext cx="900" cy="231"/>
            </a:xfrm>
            <a:prstGeom prst="rect">
              <a:avLst/>
            </a:prstGeom>
            <a:noFill/>
            <a:ln w="9525">
              <a:noFill/>
              <a:miter lim="800000"/>
              <a:headEnd/>
              <a:tailEnd/>
            </a:ln>
          </p:spPr>
          <p:txBody>
            <a:bodyPr wrap="none">
              <a:spAutoFit/>
            </a:bodyPr>
            <a:lstStyle/>
            <a:p>
              <a:r>
                <a:rPr lang="en-GB"/>
                <a:t>(ejaculation)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7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2"/>
          <p:cNvSpPr>
            <a:spLocks noGrp="1"/>
          </p:cNvSpPr>
          <p:nvPr>
            <p:ph type="sldNum" sz="quarter" idx="12"/>
          </p:nvPr>
        </p:nvSpPr>
        <p:spPr>
          <a:noFill/>
        </p:spPr>
        <p:txBody>
          <a:bodyPr/>
          <a:lstStyle/>
          <a:p>
            <a:pPr defTabSz="762000"/>
            <a:fld id="{B1C5EFDD-FEC8-4DAD-B497-6FEA42CDDA5F}" type="slidenum">
              <a:rPr lang="en-GB" smtClean="0">
                <a:latin typeface="Times New Roman" pitchFamily="18" charset="0"/>
                <a:ea typeface="MS PGothic" pitchFamily="34" charset="-128"/>
              </a:rPr>
              <a:pPr defTabSz="762000"/>
              <a:t>22</a:t>
            </a:fld>
            <a:endParaRPr lang="en-GB" dirty="0">
              <a:latin typeface="Times New Roman" pitchFamily="18" charset="0"/>
              <a:ea typeface="MS PGothic" pitchFamily="34" charset="-128"/>
            </a:endParaRPr>
          </a:p>
        </p:txBody>
      </p:sp>
      <p:sp>
        <p:nvSpPr>
          <p:cNvPr id="262146" name="Rectangle 1026"/>
          <p:cNvSpPr>
            <a:spLocks noChangeArrowheads="1"/>
          </p:cNvSpPr>
          <p:nvPr/>
        </p:nvSpPr>
        <p:spPr bwMode="auto">
          <a:xfrm>
            <a:off x="1181100" y="609600"/>
            <a:ext cx="7715250" cy="1143000"/>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8" tIns="44450" rIns="90488" bIns="44450" anchor="ctr"/>
          <a:lstStyle/>
          <a:p>
            <a:pPr>
              <a:defRPr/>
            </a:pPr>
            <a:endParaRPr lang="en-US" sz="4400">
              <a:solidFill>
                <a:schemeClr val="tx2"/>
              </a:solidFill>
              <a:latin typeface="Times New Roman" charset="0"/>
              <a:ea typeface="+mn-ea"/>
            </a:endParaRPr>
          </a:p>
        </p:txBody>
      </p:sp>
      <p:sp>
        <p:nvSpPr>
          <p:cNvPr id="262147" name="Rectangle 1027"/>
          <p:cNvSpPr>
            <a:spLocks noChangeArrowheads="1"/>
          </p:cNvSpPr>
          <p:nvPr/>
        </p:nvSpPr>
        <p:spPr bwMode="auto">
          <a:xfrm>
            <a:off x="1157288" y="1981200"/>
            <a:ext cx="3819525"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charset="2"/>
              <a:buNone/>
              <a:defRPr/>
            </a:pPr>
            <a:endParaRPr lang="en-US">
              <a:effectLst>
                <a:outerShdw blurRad="38100" dist="38100" dir="2700000" algn="tl">
                  <a:srgbClr val="DDDDDD"/>
                </a:outerShdw>
              </a:effectLst>
              <a:latin typeface="Times New Roman" charset="0"/>
              <a:ea typeface="+mn-ea"/>
            </a:endParaRPr>
          </a:p>
        </p:txBody>
      </p:sp>
      <p:sp>
        <p:nvSpPr>
          <p:cNvPr id="262148" name="Rectangle 1028"/>
          <p:cNvSpPr>
            <a:spLocks noChangeArrowheads="1"/>
          </p:cNvSpPr>
          <p:nvPr/>
        </p:nvSpPr>
        <p:spPr bwMode="auto">
          <a:xfrm>
            <a:off x="5129213" y="1981200"/>
            <a:ext cx="3819525"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charset="2"/>
              <a:buNone/>
              <a:defRPr/>
            </a:pPr>
            <a:endParaRPr lang="en-US" sz="2800">
              <a:effectLst>
                <a:outerShdw blurRad="38100" dist="38100" dir="2700000" algn="tl">
                  <a:srgbClr val="DDDDDD"/>
                </a:outerShdw>
              </a:effectLst>
              <a:latin typeface="Times New Roman" charset="0"/>
              <a:ea typeface="+mn-ea"/>
            </a:endParaRPr>
          </a:p>
        </p:txBody>
      </p:sp>
      <p:sp>
        <p:nvSpPr>
          <p:cNvPr id="30726" name="Text Box 1029"/>
          <p:cNvSpPr txBox="1">
            <a:spLocks noChangeArrowheads="1"/>
          </p:cNvSpPr>
          <p:nvPr/>
        </p:nvSpPr>
        <p:spPr bwMode="auto">
          <a:xfrm>
            <a:off x="1105297" y="1500257"/>
            <a:ext cx="6923087" cy="2554545"/>
          </a:xfrm>
          <a:prstGeom prst="rect">
            <a:avLst/>
          </a:prstGeom>
          <a:noFill/>
          <a:ln w="12700">
            <a:noFill/>
            <a:miter lim="800000"/>
            <a:headEnd/>
            <a:tailEnd/>
          </a:ln>
        </p:spPr>
        <p:txBody>
          <a:bodyPr>
            <a:spAutoFit/>
          </a:bodyPr>
          <a:lstStyle/>
          <a:p>
            <a:endParaRPr lang="pt-PT" sz="4000" dirty="0">
              <a:latin typeface="Arial" pitchFamily="34" charset="0"/>
            </a:endParaRPr>
          </a:p>
          <a:p>
            <a:pPr algn="ctr"/>
            <a:r>
              <a:rPr lang="en-GB" sz="4000" dirty="0">
                <a:solidFill>
                  <a:schemeClr val="tx1">
                    <a:lumMod val="75000"/>
                    <a:lumOff val="25000"/>
                  </a:schemeClr>
                </a:solidFill>
                <a:latin typeface="Corbel" charset="0"/>
                <a:ea typeface="Corbel" charset="0"/>
                <a:cs typeface="Corbel" charset="0"/>
              </a:rPr>
              <a:t>While the percentage of body fat increases in females during puberty, it decreases in males.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2"/>
          <p:cNvSpPr>
            <a:spLocks noGrp="1"/>
          </p:cNvSpPr>
          <p:nvPr>
            <p:ph type="sldNum" sz="quarter" idx="12"/>
          </p:nvPr>
        </p:nvSpPr>
        <p:spPr>
          <a:noFill/>
        </p:spPr>
        <p:txBody>
          <a:bodyPr/>
          <a:lstStyle/>
          <a:p>
            <a:pPr defTabSz="762000"/>
            <a:fld id="{084A007B-5F94-44E2-9CB7-98DBEBB4C893}" type="slidenum">
              <a:rPr lang="en-GB" smtClean="0">
                <a:latin typeface="Times New Roman" pitchFamily="18" charset="0"/>
                <a:ea typeface="MS PGothic" pitchFamily="34" charset="-128"/>
              </a:rPr>
              <a:pPr defTabSz="762000"/>
              <a:t>23</a:t>
            </a:fld>
            <a:endParaRPr lang="en-GB">
              <a:latin typeface="Times New Roman" pitchFamily="18" charset="0"/>
              <a:ea typeface="MS PGothic" pitchFamily="34" charset="-128"/>
            </a:endParaRPr>
          </a:p>
        </p:txBody>
      </p:sp>
      <p:sp>
        <p:nvSpPr>
          <p:cNvPr id="266242" name="Rectangle 1026"/>
          <p:cNvSpPr>
            <a:spLocks noChangeArrowheads="1"/>
          </p:cNvSpPr>
          <p:nvPr/>
        </p:nvSpPr>
        <p:spPr bwMode="auto">
          <a:xfrm>
            <a:off x="1181100" y="609600"/>
            <a:ext cx="7715250" cy="1143000"/>
          </a:xfrm>
          <a:prstGeom prst="rect">
            <a:avLst/>
          </a:prstGeom>
          <a:noFill/>
          <a:ln w="12700">
            <a:noFill/>
            <a:miter lim="800000"/>
            <a:headEnd/>
            <a:tailEnd/>
          </a:ln>
          <a:effectLst>
            <a:outerShdw blurRad="63500" dist="38099" dir="2700000" algn="ctr" rotWithShape="0">
              <a:srgbClr val="000000">
                <a:alpha val="74998"/>
              </a:srgbClr>
            </a:outerShdw>
          </a:effectLst>
        </p:spPr>
        <p:txBody>
          <a:bodyPr lIns="90488" tIns="44450" rIns="90488" bIns="44450" anchor="ctr"/>
          <a:lstStyle/>
          <a:p>
            <a:pPr>
              <a:defRPr/>
            </a:pPr>
            <a:endParaRPr lang="en-US" sz="4400">
              <a:solidFill>
                <a:schemeClr val="tx2"/>
              </a:solidFill>
              <a:latin typeface="Times New Roman" charset="0"/>
              <a:ea typeface="+mn-ea"/>
            </a:endParaRPr>
          </a:p>
        </p:txBody>
      </p:sp>
      <p:sp>
        <p:nvSpPr>
          <p:cNvPr id="266243" name="Rectangle 1027"/>
          <p:cNvSpPr>
            <a:spLocks noChangeArrowheads="1"/>
          </p:cNvSpPr>
          <p:nvPr/>
        </p:nvSpPr>
        <p:spPr bwMode="auto">
          <a:xfrm>
            <a:off x="1157288" y="1981200"/>
            <a:ext cx="3819525"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charset="2"/>
              <a:buNone/>
              <a:defRPr/>
            </a:pPr>
            <a:endParaRPr lang="en-US">
              <a:effectLst>
                <a:outerShdw blurRad="38100" dist="38100" dir="2700000" algn="tl">
                  <a:srgbClr val="DDDDDD"/>
                </a:outerShdw>
              </a:effectLst>
              <a:latin typeface="Times New Roman" charset="0"/>
              <a:ea typeface="+mn-ea"/>
            </a:endParaRPr>
          </a:p>
        </p:txBody>
      </p:sp>
      <p:sp>
        <p:nvSpPr>
          <p:cNvPr id="266244" name="Rectangle 1028"/>
          <p:cNvSpPr>
            <a:spLocks noChangeArrowheads="1"/>
          </p:cNvSpPr>
          <p:nvPr/>
        </p:nvSpPr>
        <p:spPr bwMode="auto">
          <a:xfrm>
            <a:off x="5129213" y="1981200"/>
            <a:ext cx="3819525" cy="41148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tx2"/>
              </a:buClr>
              <a:buSzPct val="75000"/>
              <a:buFont typeface="Monotype Sorts" charset="2"/>
              <a:buNone/>
              <a:defRPr/>
            </a:pPr>
            <a:endParaRPr lang="en-US" sz="2800">
              <a:effectLst>
                <a:outerShdw blurRad="38100" dist="38100" dir="2700000" algn="tl">
                  <a:srgbClr val="DDDDDD"/>
                </a:outerShdw>
              </a:effectLst>
              <a:latin typeface="Times New Roman" charset="0"/>
              <a:ea typeface="+mn-ea"/>
            </a:endParaRPr>
          </a:p>
        </p:txBody>
      </p:sp>
      <p:sp>
        <p:nvSpPr>
          <p:cNvPr id="48134" name="Text Box 1029"/>
          <p:cNvSpPr txBox="1">
            <a:spLocks noChangeArrowheads="1"/>
          </p:cNvSpPr>
          <p:nvPr/>
        </p:nvSpPr>
        <p:spPr bwMode="auto">
          <a:xfrm>
            <a:off x="609600" y="1114425"/>
            <a:ext cx="8001000" cy="4032250"/>
          </a:xfrm>
          <a:prstGeom prst="rect">
            <a:avLst/>
          </a:prstGeom>
          <a:noFill/>
          <a:ln w="12700">
            <a:noFill/>
            <a:miter lim="800000"/>
            <a:headEnd/>
            <a:tailEnd/>
          </a:ln>
        </p:spPr>
        <p:txBody>
          <a:bodyPr>
            <a:spAutoFit/>
          </a:bodyPr>
          <a:lstStyle/>
          <a:p>
            <a:pPr algn="just">
              <a:defRPr/>
            </a:pPr>
            <a:r>
              <a:rPr lang="en-GB" sz="4000" dirty="0">
                <a:solidFill>
                  <a:srgbClr val="000099"/>
                </a:solidFill>
                <a:latin typeface="Corbel" charset="0"/>
                <a:ea typeface="Corbel" charset="0"/>
                <a:cs typeface="Corbel" charset="0"/>
              </a:rPr>
              <a:t>In </a:t>
            </a:r>
            <a:r>
              <a:rPr lang="en-GB" sz="4400" dirty="0">
                <a:solidFill>
                  <a:srgbClr val="000099"/>
                </a:solidFill>
                <a:latin typeface="Corbel" charset="0"/>
                <a:ea typeface="Corbel" charset="0"/>
                <a:cs typeface="Corbel" charset="0"/>
              </a:rPr>
              <a:t>females</a:t>
            </a:r>
            <a:r>
              <a:rPr lang="en-GB" sz="4000" dirty="0">
                <a:solidFill>
                  <a:srgbClr val="000099"/>
                </a:solidFill>
                <a:latin typeface="Corbel" charset="0"/>
                <a:ea typeface="Corbel" charset="0"/>
                <a:cs typeface="Corbel" charset="0"/>
              </a:rPr>
              <a:t>, the fact that the</a:t>
            </a:r>
            <a:r>
              <a:rPr lang="en-GB" sz="4000" dirty="0">
                <a:latin typeface="Corbel" charset="0"/>
                <a:ea typeface="Corbel" charset="0"/>
                <a:cs typeface="Corbel" charset="0"/>
              </a:rPr>
              <a:t> </a:t>
            </a:r>
            <a:r>
              <a:rPr lang="en-GB" sz="4400" dirty="0">
                <a:solidFill>
                  <a:srgbClr val="FF3300"/>
                </a:solidFill>
                <a:latin typeface="Corbel" charset="0"/>
                <a:ea typeface="Corbel" charset="0"/>
                <a:cs typeface="Corbel" charset="0"/>
              </a:rPr>
              <a:t>adipose tissue increases at a greater rate than the lean body mass</a:t>
            </a:r>
            <a:r>
              <a:rPr lang="en-GB" sz="4000" dirty="0">
                <a:latin typeface="Corbel" charset="0"/>
                <a:ea typeface="Corbel" charset="0"/>
                <a:cs typeface="Corbel" charset="0"/>
              </a:rPr>
              <a:t>, </a:t>
            </a:r>
            <a:r>
              <a:rPr lang="en-GB" sz="4000" dirty="0">
                <a:solidFill>
                  <a:srgbClr val="000099"/>
                </a:solidFill>
                <a:latin typeface="Corbel" charset="0"/>
                <a:ea typeface="Corbel" charset="0"/>
                <a:cs typeface="Corbel" charset="0"/>
              </a:rPr>
              <a:t>may be misunderstood by the adolescent girl who may think she is overweight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4"/>
          <p:cNvSpPr>
            <a:spLocks noGrp="1"/>
          </p:cNvSpPr>
          <p:nvPr>
            <p:ph type="sldNum" sz="quarter" idx="12"/>
          </p:nvPr>
        </p:nvSpPr>
        <p:spPr>
          <a:noFill/>
        </p:spPr>
        <p:txBody>
          <a:bodyPr/>
          <a:lstStyle/>
          <a:p>
            <a:pPr defTabSz="762000"/>
            <a:fld id="{8EAB59E9-4B27-420F-B7FF-18D57ACCD57D}" type="slidenum">
              <a:rPr lang="en-GB" smtClean="0">
                <a:latin typeface="Times New Roman" pitchFamily="18" charset="0"/>
                <a:ea typeface="MS PGothic" pitchFamily="34" charset="-128"/>
              </a:rPr>
              <a:pPr defTabSz="762000"/>
              <a:t>24</a:t>
            </a:fld>
            <a:endParaRPr lang="en-GB">
              <a:latin typeface="Times New Roman" pitchFamily="18" charset="0"/>
              <a:ea typeface="MS PGothic" pitchFamily="34" charset="-128"/>
            </a:endParaRPr>
          </a:p>
        </p:txBody>
      </p:sp>
      <p:pic>
        <p:nvPicPr>
          <p:cNvPr id="32772" name="Picture 3" descr="120090140097lk6643"/>
          <p:cNvPicPr>
            <a:picLocks noChangeAspect="1" noChangeArrowheads="1"/>
          </p:cNvPicPr>
          <p:nvPr/>
        </p:nvPicPr>
        <p:blipFill>
          <a:blip r:embed="rId2" cstate="print"/>
          <a:srcRect/>
          <a:stretch>
            <a:fillRect/>
          </a:stretch>
        </p:blipFill>
        <p:spPr bwMode="auto">
          <a:xfrm>
            <a:off x="670847" y="1418167"/>
            <a:ext cx="7632972" cy="4636158"/>
          </a:xfrm>
          <a:prstGeom prst="rect">
            <a:avLst/>
          </a:prstGeom>
          <a:noFill/>
          <a:ln w="9525">
            <a:noFill/>
            <a:miter lim="800000"/>
            <a:headEnd/>
            <a:tailEnd/>
          </a:ln>
        </p:spPr>
      </p:pic>
      <p:sp>
        <p:nvSpPr>
          <p:cNvPr id="2" name="Titre 1"/>
          <p:cNvSpPr>
            <a:spLocks noGrp="1"/>
          </p:cNvSpPr>
          <p:nvPr>
            <p:ph type="title"/>
          </p:nvPr>
        </p:nvSpPr>
        <p:spPr/>
        <p:txBody>
          <a:bodyPr>
            <a:normAutofit/>
          </a:bodyPr>
          <a:lstStyle/>
          <a:p>
            <a:r>
              <a:rPr lang="fr-FR" dirty="0" smtClean="0"/>
              <a:t>Tanner stages</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anner stages - 2"/>
          <p:cNvPicPr>
            <a:picLocks noChangeAspect="1" noChangeArrowheads="1"/>
          </p:cNvPicPr>
          <p:nvPr/>
        </p:nvPicPr>
        <p:blipFill>
          <a:blip r:embed="rId2" cstate="print"/>
          <a:srcRect/>
          <a:stretch>
            <a:fillRect/>
          </a:stretch>
        </p:blipFill>
        <p:spPr bwMode="auto">
          <a:xfrm>
            <a:off x="2282295" y="1268760"/>
            <a:ext cx="4410075" cy="4897437"/>
          </a:xfrm>
          <a:prstGeom prst="rect">
            <a:avLst/>
          </a:prstGeom>
          <a:noFill/>
          <a:ln w="9525">
            <a:noFill/>
            <a:miter lim="800000"/>
            <a:headEnd/>
            <a:tailEnd/>
          </a:ln>
        </p:spPr>
      </p:pic>
      <p:sp>
        <p:nvSpPr>
          <p:cNvPr id="33795" name="Rectangle 3"/>
          <p:cNvSpPr>
            <a:spLocks noGrp="1" noChangeArrowheads="1"/>
          </p:cNvSpPr>
          <p:nvPr>
            <p:ph type="title"/>
          </p:nvPr>
        </p:nvSpPr>
        <p:spPr/>
        <p:txBody>
          <a:bodyPr/>
          <a:lstStyle/>
          <a:p>
            <a:r>
              <a:rPr lang="en-GB"/>
              <a:t>Tanner stages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p:spPr>
        <p:txBody>
          <a:bodyPr/>
          <a:lstStyle/>
          <a:p>
            <a:fld id="{DF2D7070-BD55-4613-89C7-3305C68CCAA6}" type="slidenum">
              <a:rPr lang="en-GB" altLang="en-US"/>
              <a:pPr/>
              <a:t>26</a:t>
            </a:fld>
            <a:endParaRPr lang="en-GB" altLang="en-US"/>
          </a:p>
        </p:txBody>
      </p:sp>
      <p:sp>
        <p:nvSpPr>
          <p:cNvPr id="32771" name="Rectangle 8"/>
          <p:cNvSpPr>
            <a:spLocks noGrp="1" noChangeArrowheads="1"/>
          </p:cNvSpPr>
          <p:nvPr>
            <p:ph type="title"/>
          </p:nvPr>
        </p:nvSpPr>
        <p:spPr/>
        <p:txBody>
          <a:bodyPr/>
          <a:lstStyle/>
          <a:p>
            <a:r>
              <a:rPr lang="en-GB" altLang="en-US" sz="4000" dirty="0"/>
              <a:t>Pubertal Self-Assessment Tools</a:t>
            </a:r>
          </a:p>
        </p:txBody>
      </p:sp>
      <p:pic>
        <p:nvPicPr>
          <p:cNvPr id="32772" name="Picture 4" descr="pubertal assess boys"/>
          <p:cNvPicPr>
            <a:picLocks noGrp="1" noChangeAspect="1" noChangeArrowheads="1"/>
          </p:cNvPicPr>
          <p:nvPr>
            <p:ph sz="half" idx="4294967295"/>
          </p:nvPr>
        </p:nvPicPr>
        <p:blipFill>
          <a:blip r:embed="rId2" cstate="print"/>
          <a:srcRect/>
          <a:stretch>
            <a:fillRect/>
          </a:stretch>
        </p:blipFill>
        <p:spPr>
          <a:xfrm>
            <a:off x="0" y="1268413"/>
            <a:ext cx="4210050" cy="5705475"/>
          </a:xfrm>
          <a:prstGeom prst="rect">
            <a:avLst/>
          </a:prstGeom>
        </p:spPr>
      </p:pic>
      <p:pic>
        <p:nvPicPr>
          <p:cNvPr id="32773" name="Picture 7" descr="puberty self assess girls"/>
          <p:cNvPicPr>
            <a:picLocks noGrp="1" noChangeAspect="1" noChangeArrowheads="1"/>
          </p:cNvPicPr>
          <p:nvPr>
            <p:ph sz="half" idx="4294967295"/>
          </p:nvPr>
        </p:nvPicPr>
        <p:blipFill>
          <a:blip r:embed="rId3" cstate="print"/>
          <a:stretch>
            <a:fillRect/>
          </a:stretch>
        </p:blipFill>
        <p:spPr>
          <a:xfrm>
            <a:off x="5299075" y="1825625"/>
            <a:ext cx="3844925" cy="435133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GB" altLang="en-US"/>
              <a:t>Reproductive Capacity</a:t>
            </a:r>
          </a:p>
        </p:txBody>
      </p:sp>
      <p:sp>
        <p:nvSpPr>
          <p:cNvPr id="35844" name="Rectangle 3"/>
          <p:cNvSpPr>
            <a:spLocks noGrp="1" noChangeArrowheads="1"/>
          </p:cNvSpPr>
          <p:nvPr>
            <p:ph idx="1"/>
          </p:nvPr>
        </p:nvSpPr>
        <p:spPr/>
        <p:txBody>
          <a:bodyPr>
            <a:normAutofit lnSpcReduction="10000"/>
          </a:bodyPr>
          <a:lstStyle/>
          <a:p>
            <a:pPr>
              <a:lnSpc>
                <a:spcPct val="90000"/>
              </a:lnSpc>
              <a:buFont typeface="Monotype Sorts" charset="2"/>
              <a:buNone/>
            </a:pPr>
            <a:r>
              <a:rPr lang="en-GB" altLang="en-US" sz="2400" dirty="0"/>
              <a:t>Girls</a:t>
            </a:r>
          </a:p>
          <a:p>
            <a:pPr>
              <a:lnSpc>
                <a:spcPct val="90000"/>
              </a:lnSpc>
            </a:pPr>
            <a:r>
              <a:rPr lang="en-GB" altLang="en-US" sz="2400" dirty="0"/>
              <a:t>Menarche</a:t>
            </a:r>
          </a:p>
          <a:p>
            <a:pPr>
              <a:lnSpc>
                <a:spcPct val="90000"/>
              </a:lnSpc>
            </a:pPr>
            <a:r>
              <a:rPr lang="en-GB" altLang="en-US" sz="2400" dirty="0"/>
              <a:t>Late puberty (Tanner stage 4)</a:t>
            </a:r>
          </a:p>
          <a:p>
            <a:pPr>
              <a:lnSpc>
                <a:spcPct val="90000"/>
              </a:lnSpc>
            </a:pPr>
            <a:r>
              <a:rPr lang="en-GB" altLang="en-US" sz="2400" dirty="0"/>
              <a:t>Mean of 13.2 years in UK girls, approximately 2-2.5 years after breast budding. </a:t>
            </a:r>
          </a:p>
          <a:p>
            <a:pPr>
              <a:lnSpc>
                <a:spcPct val="90000"/>
              </a:lnSpc>
            </a:pPr>
            <a:endParaRPr lang="en-GB" altLang="en-US" sz="2400" dirty="0"/>
          </a:p>
          <a:p>
            <a:pPr>
              <a:lnSpc>
                <a:spcPct val="90000"/>
              </a:lnSpc>
              <a:buFont typeface="Monotype Sorts" charset="2"/>
              <a:buNone/>
            </a:pPr>
            <a:r>
              <a:rPr lang="en-GB" altLang="en-US" sz="2400" dirty="0"/>
              <a:t>Males</a:t>
            </a:r>
          </a:p>
          <a:p>
            <a:pPr>
              <a:lnSpc>
                <a:spcPct val="90000"/>
              </a:lnSpc>
            </a:pPr>
            <a:r>
              <a:rPr lang="en-GB" altLang="en-US" sz="2400" dirty="0" err="1"/>
              <a:t>Spermarche</a:t>
            </a:r>
            <a:endParaRPr lang="en-GB" altLang="en-US" sz="2400" dirty="0"/>
          </a:p>
          <a:p>
            <a:pPr>
              <a:lnSpc>
                <a:spcPct val="90000"/>
              </a:lnSpc>
            </a:pPr>
            <a:r>
              <a:rPr lang="en-GB" altLang="en-US" sz="2400" dirty="0"/>
              <a:t>after 8-12ml testicular volume has been reached.</a:t>
            </a:r>
          </a:p>
          <a:p>
            <a:pPr>
              <a:lnSpc>
                <a:spcPct val="90000"/>
              </a:lnSpc>
            </a:pPr>
            <a:r>
              <a:rPr lang="en-GB" altLang="en-US" sz="2400" dirty="0"/>
              <a:t>Sperm in urine (</a:t>
            </a:r>
            <a:r>
              <a:rPr lang="en-GB" altLang="en-US" sz="2400" dirty="0" err="1"/>
              <a:t>spermaturia</a:t>
            </a:r>
            <a:r>
              <a:rPr lang="en-GB" altLang="en-US" sz="2400" dirty="0"/>
              <a:t>) can be found from around 13-14 years in many boys, with most reporting their first ejaculation occurring around the same time. </a:t>
            </a:r>
          </a:p>
        </p:txBody>
      </p:sp>
      <p:sp>
        <p:nvSpPr>
          <p:cNvPr id="35842" name="Rectangle 6"/>
          <p:cNvSpPr>
            <a:spLocks noGrp="1" noChangeArrowheads="1"/>
          </p:cNvSpPr>
          <p:nvPr>
            <p:ph type="sldNum" sz="quarter" idx="12"/>
          </p:nvPr>
        </p:nvSpPr>
        <p:spPr>
          <a:noFill/>
        </p:spPr>
        <p:txBody>
          <a:bodyPr/>
          <a:lstStyle/>
          <a:p>
            <a:fld id="{BAA538DD-A459-4885-933A-7193D103CC4A}" type="slidenum">
              <a:rPr lang="en-GB" altLang="en-US"/>
              <a:pPr/>
              <a:t>27</a:t>
            </a:fld>
            <a:endParaRPr lang="en-GB"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pPr defTabSz="914400"/>
            <a:r>
              <a:rPr lang="en-GB" altLang="en-US" sz="4000" dirty="0"/>
              <a:t>Other Physical </a:t>
            </a:r>
            <a:r>
              <a:rPr lang="en-GB" altLang="en-US" sz="4000" dirty="0" smtClean="0"/>
              <a:t>Development</a:t>
            </a:r>
            <a:endParaRPr lang="en-GB" altLang="en-US" dirty="0"/>
          </a:p>
        </p:txBody>
      </p:sp>
      <p:sp>
        <p:nvSpPr>
          <p:cNvPr id="38916" name="Rectangle 3"/>
          <p:cNvSpPr>
            <a:spLocks noGrp="1" noChangeArrowheads="1"/>
          </p:cNvSpPr>
          <p:nvPr>
            <p:ph idx="1"/>
          </p:nvPr>
        </p:nvSpPr>
        <p:spPr>
          <a:xfrm>
            <a:off x="139105" y="3615052"/>
            <a:ext cx="3640807" cy="4525433"/>
          </a:xfrm>
        </p:spPr>
        <p:txBody>
          <a:bodyPr/>
          <a:lstStyle/>
          <a:p>
            <a:pPr marL="342900" indent="-342900" defTabSz="914400"/>
            <a:r>
              <a:rPr lang="en-GB" altLang="en-US"/>
              <a:t>40% of adult bone mineral density is accrued in adolescence</a:t>
            </a:r>
          </a:p>
        </p:txBody>
      </p:sp>
      <p:sp>
        <p:nvSpPr>
          <p:cNvPr id="38914" name="Rectangle 6"/>
          <p:cNvSpPr>
            <a:spLocks noGrp="1" noChangeArrowheads="1"/>
          </p:cNvSpPr>
          <p:nvPr>
            <p:ph type="sldNum" sz="quarter" idx="12"/>
          </p:nvPr>
        </p:nvSpPr>
        <p:spPr>
          <a:noFill/>
        </p:spPr>
        <p:txBody>
          <a:bodyPr/>
          <a:lstStyle/>
          <a:p>
            <a:fld id="{EE0468BB-7BBC-4F36-9237-5414DC42304B}" type="slidenum">
              <a:rPr lang="en-GB" altLang="en-US"/>
              <a:pPr/>
              <a:t>28</a:t>
            </a:fld>
            <a:endParaRPr lang="en-GB" altLang="en-US"/>
          </a:p>
        </p:txBody>
      </p:sp>
      <p:pic>
        <p:nvPicPr>
          <p:cNvPr id="38917" name="Picture 4" descr="normal bone"/>
          <p:cNvPicPr>
            <a:picLocks noChangeAspect="1" noChangeArrowheads="1"/>
          </p:cNvPicPr>
          <p:nvPr/>
        </p:nvPicPr>
        <p:blipFill>
          <a:blip r:embed="rId3" cstate="print"/>
          <a:srcRect b="43283"/>
          <a:stretch>
            <a:fillRect/>
          </a:stretch>
        </p:blipFill>
        <p:spPr bwMode="auto">
          <a:xfrm>
            <a:off x="347663" y="1125538"/>
            <a:ext cx="3136900" cy="2495550"/>
          </a:xfrm>
          <a:prstGeom prst="rect">
            <a:avLst/>
          </a:prstGeom>
          <a:noFill/>
          <a:ln w="9525">
            <a:noFill/>
            <a:miter lim="800000"/>
            <a:headEnd/>
            <a:tailEnd/>
          </a:ln>
        </p:spPr>
      </p:pic>
      <p:sp>
        <p:nvSpPr>
          <p:cNvPr id="620549" name="Text Box 5"/>
          <p:cNvSpPr txBox="1">
            <a:spLocks noChangeArrowheads="1"/>
          </p:cNvSpPr>
          <p:nvPr/>
        </p:nvSpPr>
        <p:spPr bwMode="auto">
          <a:xfrm>
            <a:off x="4956175" y="1979613"/>
            <a:ext cx="3561292" cy="4401205"/>
          </a:xfrm>
          <a:prstGeom prst="rect">
            <a:avLst/>
          </a:prstGeom>
          <a:noFill/>
          <a:ln w="12700">
            <a:noFill/>
            <a:miter lim="800000"/>
            <a:headEnd type="none" w="sm" len="sm"/>
            <a:tailEnd type="none" w="sm" len="sm"/>
          </a:ln>
          <a:effectLst/>
        </p:spPr>
        <p:txBody>
          <a:bodyPr wrap="square">
            <a:spAutoFit/>
          </a:bodyPr>
          <a:lstStyle/>
          <a:p>
            <a:r>
              <a:rPr lang="en-US" altLang="en-US" sz="2800" b="0" dirty="0">
                <a:latin typeface="Corbel" charset="0"/>
                <a:ea typeface="Corbel" charset="0"/>
                <a:cs typeface="Corbel" charset="0"/>
              </a:rPr>
              <a:t>Change in </a:t>
            </a:r>
          </a:p>
          <a:p>
            <a:r>
              <a:rPr lang="en-US" altLang="en-US" sz="2800" b="0" dirty="0">
                <a:latin typeface="Corbel" charset="0"/>
                <a:ea typeface="Corbel" charset="0"/>
                <a:cs typeface="Corbel" charset="0"/>
              </a:rPr>
              <a:t>blood pressure</a:t>
            </a:r>
          </a:p>
          <a:p>
            <a:endParaRPr lang="en-US" altLang="en-US" sz="2800" b="0" dirty="0">
              <a:latin typeface="Corbel" charset="0"/>
              <a:ea typeface="Corbel" charset="0"/>
              <a:cs typeface="Corbel" charset="0"/>
            </a:endParaRPr>
          </a:p>
          <a:p>
            <a:r>
              <a:rPr lang="en-US" altLang="en-US" sz="2800" b="0" dirty="0">
                <a:latin typeface="Corbel" charset="0"/>
                <a:ea typeface="Corbel" charset="0"/>
                <a:cs typeface="Corbel" charset="0"/>
              </a:rPr>
              <a:t>Biochemical changes</a:t>
            </a:r>
          </a:p>
          <a:p>
            <a:r>
              <a:rPr lang="en-US" altLang="en-US" sz="2800" b="0" dirty="0" err="1">
                <a:latin typeface="Corbel" charset="0"/>
                <a:ea typeface="Corbel" charset="0"/>
                <a:cs typeface="Corbel" charset="0"/>
              </a:rPr>
              <a:t>eg</a:t>
            </a:r>
            <a:endParaRPr lang="en-US" altLang="en-US" sz="2800" b="0" dirty="0">
              <a:latin typeface="Corbel" charset="0"/>
              <a:ea typeface="Corbel" charset="0"/>
              <a:cs typeface="Corbel" charset="0"/>
            </a:endParaRPr>
          </a:p>
          <a:p>
            <a:pPr>
              <a:buFontTx/>
              <a:buChar char="•"/>
            </a:pPr>
            <a:r>
              <a:rPr lang="en-US" altLang="en-US" sz="2800" b="0" dirty="0" err="1">
                <a:latin typeface="Corbel" charset="0"/>
                <a:ea typeface="Corbel" charset="0"/>
                <a:cs typeface="Corbel" charset="0"/>
              </a:rPr>
              <a:t>Haemoglobin</a:t>
            </a:r>
            <a:r>
              <a:rPr lang="en-US" altLang="en-US" sz="2800" b="0" dirty="0">
                <a:latin typeface="Corbel" charset="0"/>
                <a:ea typeface="Corbel" charset="0"/>
                <a:cs typeface="Corbel" charset="0"/>
              </a:rPr>
              <a:t> </a:t>
            </a:r>
          </a:p>
          <a:p>
            <a:pPr>
              <a:buFontTx/>
              <a:buChar char="•"/>
            </a:pPr>
            <a:r>
              <a:rPr lang="en-US" altLang="en-US" sz="2800" b="0" dirty="0">
                <a:latin typeface="Corbel" charset="0"/>
                <a:ea typeface="Corbel" charset="0"/>
                <a:cs typeface="Corbel" charset="0"/>
              </a:rPr>
              <a:t>lipids</a:t>
            </a:r>
          </a:p>
          <a:p>
            <a:pPr>
              <a:buFontTx/>
              <a:buChar char="•"/>
            </a:pPr>
            <a:r>
              <a:rPr lang="en-US" altLang="en-US" sz="2800" b="0" dirty="0">
                <a:latin typeface="Corbel" charset="0"/>
                <a:ea typeface="Corbel" charset="0"/>
                <a:cs typeface="Corbel" charset="0"/>
              </a:rPr>
              <a:t>enzyme systems </a:t>
            </a:r>
          </a:p>
          <a:p>
            <a:r>
              <a:rPr lang="en-US" altLang="en-US" sz="2800" b="0" dirty="0">
                <a:latin typeface="Corbel" charset="0"/>
                <a:ea typeface="Corbel" charset="0"/>
                <a:cs typeface="Corbel" charset="0"/>
              </a:rPr>
              <a:t>(</a:t>
            </a:r>
            <a:r>
              <a:rPr lang="en-US" altLang="en-US" sz="2800" b="0" dirty="0" err="1">
                <a:latin typeface="Corbel" charset="0"/>
                <a:ea typeface="Corbel" charset="0"/>
                <a:cs typeface="Corbel" charset="0"/>
              </a:rPr>
              <a:t>eg</a:t>
            </a:r>
            <a:r>
              <a:rPr lang="en-US" altLang="en-US" sz="2800" b="0" dirty="0">
                <a:latin typeface="Corbel" charset="0"/>
                <a:ea typeface="Corbel" charset="0"/>
                <a:cs typeface="Corbel" charset="0"/>
              </a:rPr>
              <a:t> cytoP450)</a:t>
            </a:r>
          </a:p>
          <a:p>
            <a:pPr>
              <a:buFontTx/>
              <a:buChar char="•"/>
            </a:pPr>
            <a:endParaRPr lang="en-US" altLang="en-US" sz="2800" b="0" dirty="0">
              <a:latin typeface="Corbel" charset="0"/>
              <a:ea typeface="Corbel" charset="0"/>
              <a:cs typeface="Corbe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05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054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054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054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054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054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054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05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Espace réservé du numéro de diapositive 2"/>
          <p:cNvSpPr>
            <a:spLocks noGrp="1"/>
          </p:cNvSpPr>
          <p:nvPr>
            <p:ph type="sldNum" sz="quarter" idx="12"/>
          </p:nvPr>
        </p:nvSpPr>
        <p:spPr>
          <a:noFill/>
        </p:spPr>
        <p:txBody>
          <a:bodyPr/>
          <a:lstStyle/>
          <a:p>
            <a:pPr defTabSz="762000"/>
            <a:fld id="{C7D1E544-FA57-44D6-8131-7628A18154F9}" type="slidenum">
              <a:rPr lang="en-GB" smtClean="0">
                <a:latin typeface="Times New Roman" pitchFamily="18" charset="0"/>
                <a:ea typeface="MS PGothic" pitchFamily="34" charset="-128"/>
              </a:rPr>
              <a:pPr defTabSz="762000"/>
              <a:t>29</a:t>
            </a:fld>
            <a:endParaRPr lang="en-GB">
              <a:latin typeface="Times New Roman" pitchFamily="18" charset="0"/>
              <a:ea typeface="MS PGothic" pitchFamily="34" charset="-128"/>
            </a:endParaRPr>
          </a:p>
        </p:txBody>
      </p:sp>
      <p:pic>
        <p:nvPicPr>
          <p:cNvPr id="34819" name="Picture 2" descr="FOTOD024"/>
          <p:cNvPicPr>
            <a:picLocks noChangeAspect="1" noChangeArrowheads="1"/>
          </p:cNvPicPr>
          <p:nvPr/>
        </p:nvPicPr>
        <p:blipFill>
          <a:blip r:embed="rId3" cstate="print"/>
          <a:srcRect t="8333" r="9723" b="8333"/>
          <a:stretch>
            <a:fillRect/>
          </a:stretch>
        </p:blipFill>
        <p:spPr bwMode="auto">
          <a:xfrm>
            <a:off x="19050" y="592138"/>
            <a:ext cx="9067800" cy="5580062"/>
          </a:xfrm>
          <a:prstGeom prst="rect">
            <a:avLst/>
          </a:prstGeom>
          <a:noFill/>
          <a:ln w="9525">
            <a:noFill/>
            <a:miter lim="800000"/>
            <a:headEnd/>
            <a:tailEnd/>
          </a:ln>
        </p:spPr>
      </p:pic>
      <p:sp>
        <p:nvSpPr>
          <p:cNvPr id="34820" name="Text Box 3"/>
          <p:cNvSpPr txBox="1">
            <a:spLocks noChangeArrowheads="1"/>
          </p:cNvSpPr>
          <p:nvPr/>
        </p:nvSpPr>
        <p:spPr bwMode="auto">
          <a:xfrm>
            <a:off x="8731250" y="6540500"/>
            <a:ext cx="361950" cy="304800"/>
          </a:xfrm>
          <a:prstGeom prst="rect">
            <a:avLst/>
          </a:prstGeom>
          <a:noFill/>
          <a:ln w="12700">
            <a:noFill/>
            <a:miter lim="800000"/>
            <a:headEnd type="none" w="sm" len="sm"/>
            <a:tailEnd type="none" w="sm" len="sm"/>
          </a:ln>
        </p:spPr>
        <p:txBody>
          <a:bodyPr wrap="none">
            <a:spAutoFit/>
          </a:bodyPr>
          <a:lstStyle/>
          <a:p>
            <a:pPr defTabSz="762000"/>
            <a:r>
              <a:rPr lang="en-IE" sz="1400" b="1">
                <a:solidFill>
                  <a:schemeClr val="bg1"/>
                </a:solidFill>
              </a:rPr>
              <a:t>33</a:t>
            </a:r>
          </a:p>
        </p:txBody>
      </p:sp>
      <p:sp>
        <p:nvSpPr>
          <p:cNvPr id="34821" name="Text Box 4"/>
          <p:cNvSpPr txBox="1">
            <a:spLocks noChangeArrowheads="1"/>
          </p:cNvSpPr>
          <p:nvPr/>
        </p:nvSpPr>
        <p:spPr bwMode="auto">
          <a:xfrm>
            <a:off x="304800" y="6411913"/>
            <a:ext cx="1547813" cy="304800"/>
          </a:xfrm>
          <a:prstGeom prst="rect">
            <a:avLst/>
          </a:prstGeom>
          <a:noFill/>
          <a:ln w="12700">
            <a:noFill/>
            <a:miter lim="800000"/>
            <a:headEnd type="none" w="sm" len="sm"/>
            <a:tailEnd type="none" w="sm" len="sm"/>
          </a:ln>
        </p:spPr>
        <p:txBody>
          <a:bodyPr wrap="none">
            <a:spAutoFit/>
          </a:bodyPr>
          <a:lstStyle/>
          <a:p>
            <a:pPr defTabSz="762000"/>
            <a:r>
              <a:rPr lang="en-IE" sz="1400" i="1">
                <a:solidFill>
                  <a:schemeClr val="bg1"/>
                </a:solidFill>
              </a:rPr>
              <a:t>Daniels &amp; al, 1980</a:t>
            </a:r>
          </a:p>
        </p:txBody>
      </p:sp>
      <p:sp>
        <p:nvSpPr>
          <p:cNvPr id="6" name="ZoneTexte 5"/>
          <p:cNvSpPr txBox="1"/>
          <p:nvPr/>
        </p:nvSpPr>
        <p:spPr>
          <a:xfrm>
            <a:off x="6084168" y="6309667"/>
            <a:ext cx="2410596" cy="461665"/>
          </a:xfrm>
          <a:prstGeom prst="rect">
            <a:avLst/>
          </a:prstGeom>
          <a:noFill/>
        </p:spPr>
        <p:txBody>
          <a:bodyPr wrap="none" rtlCol="0">
            <a:spAutoFit/>
          </a:bodyPr>
          <a:lstStyle/>
          <a:p>
            <a:r>
              <a:rPr lang="fr-CH" i="1" dirty="0">
                <a:solidFill>
                  <a:srgbClr val="000099"/>
                </a:solidFill>
              </a:rPr>
              <a:t>Daniels WA, 1980</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1. </a:t>
            </a:r>
            <a:r>
              <a:rPr lang="fr-FR" sz="2000" dirty="0" err="1" smtClean="0"/>
              <a:t>Understand</a:t>
            </a:r>
            <a:r>
              <a:rPr lang="fr-FR" sz="2000" dirty="0" smtClean="0"/>
              <a:t> </a:t>
            </a:r>
            <a:r>
              <a:rPr lang="fr-FR" sz="2000" dirty="0"/>
              <a:t>the </a:t>
            </a:r>
            <a:r>
              <a:rPr lang="fr-FR" sz="2000" dirty="0" err="1"/>
              <a:t>history</a:t>
            </a:r>
            <a:r>
              <a:rPr lang="fr-FR" sz="2000" dirty="0"/>
              <a:t>, </a:t>
            </a:r>
            <a:r>
              <a:rPr lang="fr-FR" sz="2000" dirty="0" err="1"/>
              <a:t>definitions</a:t>
            </a:r>
            <a:r>
              <a:rPr lang="fr-FR" sz="2000" dirty="0"/>
              <a:t> and </a:t>
            </a:r>
            <a:r>
              <a:rPr lang="fr-FR" sz="2000" dirty="0" err="1"/>
              <a:t>various</a:t>
            </a:r>
            <a:r>
              <a:rPr lang="fr-FR" sz="2000" dirty="0"/>
              <a:t> </a:t>
            </a:r>
            <a:r>
              <a:rPr lang="fr-FR" sz="2000" dirty="0" err="1"/>
              <a:t>interpretations</a:t>
            </a:r>
            <a:r>
              <a:rPr lang="fr-FR" sz="2000" dirty="0"/>
              <a:t> of the concept of adolescence, and </a:t>
            </a:r>
            <a:r>
              <a:rPr lang="fr-FR" sz="2000" dirty="0" err="1"/>
              <a:t>recognize</a:t>
            </a:r>
            <a:r>
              <a:rPr lang="fr-FR" sz="2000" dirty="0"/>
              <a:t> </a:t>
            </a:r>
            <a:r>
              <a:rPr lang="fr-FR" sz="2000" dirty="0" err="1"/>
              <a:t>that</a:t>
            </a:r>
            <a:r>
              <a:rPr lang="fr-FR" sz="2000" dirty="0"/>
              <a:t> adolescent </a:t>
            </a:r>
            <a:r>
              <a:rPr lang="fr-FR" sz="2000" dirty="0" err="1"/>
              <a:t>development</a:t>
            </a:r>
            <a:r>
              <a:rPr lang="fr-FR" sz="2000" dirty="0"/>
              <a:t> </a:t>
            </a:r>
            <a:r>
              <a:rPr lang="fr-FR" sz="2000" dirty="0" err="1"/>
              <a:t>is</a:t>
            </a:r>
            <a:r>
              <a:rPr lang="fr-FR" sz="2000" dirty="0"/>
              <a:t> </a:t>
            </a:r>
            <a:r>
              <a:rPr lang="fr-FR" sz="2000" dirty="0" err="1"/>
              <a:t>influenced</a:t>
            </a:r>
            <a:r>
              <a:rPr lang="fr-FR" sz="2000" dirty="0"/>
              <a:t> by cultural, social and </a:t>
            </a:r>
            <a:r>
              <a:rPr lang="fr-FR" sz="2000" dirty="0" err="1"/>
              <a:t>economic</a:t>
            </a:r>
            <a:r>
              <a:rPr lang="fr-FR" sz="2000" dirty="0"/>
              <a:t> </a:t>
            </a:r>
            <a:r>
              <a:rPr lang="fr-FR" sz="2000" dirty="0" err="1"/>
              <a:t>contexts</a:t>
            </a:r>
            <a:endParaRPr lang="fr-FR" sz="2000" dirty="0"/>
          </a:p>
        </p:txBody>
      </p:sp>
      <p:sp>
        <p:nvSpPr>
          <p:cNvPr id="3" name="Espace réservé du pied de page 2"/>
          <p:cNvSpPr>
            <a:spLocks noGrp="1"/>
          </p:cNvSpPr>
          <p:nvPr>
            <p:ph type="ftr" sz="quarter" idx="11"/>
          </p:nvPr>
        </p:nvSpPr>
        <p:spPr/>
        <p:txBody>
          <a:bodyPr/>
          <a:lstStyle/>
          <a:p>
            <a:r>
              <a:rPr lang="fr-FR" smtClean="0"/>
              <a:t>Title of module</a:t>
            </a:r>
            <a:endParaRPr lang="fr-FR" dirty="0"/>
          </a:p>
        </p:txBody>
      </p:sp>
      <p:sp>
        <p:nvSpPr>
          <p:cNvPr id="4" name="Espace réservé du numéro de diapositive 3"/>
          <p:cNvSpPr>
            <a:spLocks noGrp="1"/>
          </p:cNvSpPr>
          <p:nvPr>
            <p:ph type="sldNum" sz="quarter" idx="12"/>
          </p:nvPr>
        </p:nvSpPr>
        <p:spPr/>
        <p:txBody>
          <a:bodyPr/>
          <a:lstStyle/>
          <a:p>
            <a:fld id="{0E2D86FE-E7F8-5B4B-958C-08B8B1A5B05D}" type="slidenum">
              <a:rPr lang="fr-FR" smtClean="0"/>
              <a:pPr/>
              <a:t>3</a:t>
            </a:fld>
            <a:endParaRPr lang="fr-FR" dirty="0"/>
          </a:p>
        </p:txBody>
      </p:sp>
    </p:spTree>
    <p:extLst>
      <p:ext uri="{BB962C8B-B14F-4D97-AF65-F5344CB8AC3E}">
        <p14:creationId xmlns:p14="http://schemas.microsoft.com/office/powerpoint/2010/main" xmlns="" val="2000680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fontScale="90000"/>
          </a:bodyPr>
          <a:lstStyle/>
          <a:p>
            <a:r>
              <a:rPr lang="en-GB" altLang="en-US" sz="4000"/>
              <a:t>At what age </a:t>
            </a:r>
            <a:br>
              <a:rPr lang="en-GB" altLang="en-US" sz="4000"/>
            </a:br>
            <a:r>
              <a:rPr lang="en-GB" altLang="en-US" sz="4000"/>
              <a:t>is the brain physically adult?</a:t>
            </a:r>
          </a:p>
        </p:txBody>
      </p:sp>
      <p:sp>
        <p:nvSpPr>
          <p:cNvPr id="12292" name="Rectangle 3"/>
          <p:cNvSpPr>
            <a:spLocks noGrp="1" noChangeArrowheads="1"/>
          </p:cNvSpPr>
          <p:nvPr>
            <p:ph idx="1"/>
          </p:nvPr>
        </p:nvSpPr>
        <p:spPr>
          <a:xfrm>
            <a:off x="1835150" y="2492375"/>
            <a:ext cx="5556250" cy="2952750"/>
          </a:xfrm>
        </p:spPr>
        <p:txBody>
          <a:bodyPr/>
          <a:lstStyle/>
          <a:p>
            <a:pPr>
              <a:buClr>
                <a:srgbClr val="336600"/>
              </a:buClr>
              <a:buFont typeface="Wingdings" pitchFamily="2" charset="2"/>
              <a:buChar char="q"/>
            </a:pPr>
            <a:r>
              <a:rPr lang="en-GB" altLang="en-US" sz="4000" i="1" dirty="0"/>
              <a:t>15-17 </a:t>
            </a:r>
            <a:r>
              <a:rPr lang="en-GB" altLang="en-US" sz="4000" i="1" dirty="0" err="1"/>
              <a:t>yrs</a:t>
            </a:r>
            <a:endParaRPr lang="en-GB" altLang="en-US" sz="4000" i="1" dirty="0"/>
          </a:p>
          <a:p>
            <a:pPr>
              <a:buFont typeface="Wingdings" pitchFamily="2" charset="2"/>
              <a:buChar char="q"/>
            </a:pPr>
            <a:r>
              <a:rPr lang="en-GB" altLang="en-US" sz="4000" i="1" dirty="0"/>
              <a:t>18-19 </a:t>
            </a:r>
            <a:r>
              <a:rPr lang="en-GB" altLang="en-US" sz="4000" i="1" dirty="0" err="1"/>
              <a:t>yrs</a:t>
            </a:r>
            <a:endParaRPr lang="en-GB" altLang="en-US" sz="4000" i="1" dirty="0"/>
          </a:p>
          <a:p>
            <a:pPr>
              <a:buClr>
                <a:srgbClr val="FFC000"/>
              </a:buClr>
              <a:buFont typeface="Wingdings" pitchFamily="2" charset="2"/>
              <a:buChar char="q"/>
            </a:pPr>
            <a:r>
              <a:rPr lang="en-GB" altLang="en-US" sz="4000" i="1" dirty="0"/>
              <a:t>22-24 </a:t>
            </a:r>
            <a:r>
              <a:rPr lang="en-GB" altLang="en-US" sz="4000" i="1" dirty="0" err="1"/>
              <a:t>yrs</a:t>
            </a:r>
            <a:endParaRPr lang="en-GB" altLang="en-US" sz="4000" dirty="0"/>
          </a:p>
        </p:txBody>
      </p:sp>
      <p:sp>
        <p:nvSpPr>
          <p:cNvPr id="12290" name="Rectangle 6"/>
          <p:cNvSpPr>
            <a:spLocks noGrp="1" noChangeArrowheads="1"/>
          </p:cNvSpPr>
          <p:nvPr>
            <p:ph type="sldNum" sz="quarter" idx="12"/>
          </p:nvPr>
        </p:nvSpPr>
        <p:spPr>
          <a:noFill/>
        </p:spPr>
        <p:txBody>
          <a:bodyPr/>
          <a:lstStyle/>
          <a:p>
            <a:fld id="{22CFB2A7-1224-405D-9BAF-AF66CCF44F4C}" type="slidenum">
              <a:rPr lang="en-GB" altLang="en-US" smtClean="0"/>
              <a:pPr/>
              <a:t>30</a:t>
            </a:fld>
            <a:endParaRPr lang="en-GB"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FB6D965-B899-4D9F-8209-1A968B3F6932}" type="slidenum">
              <a:rPr lang="en-GB" altLang="en-US" smtClean="0"/>
              <a:pPr>
                <a:defRPr/>
              </a:pPr>
              <a:t>31</a:t>
            </a:fld>
            <a:endParaRPr lang="en-GB" altLang="en-US"/>
          </a:p>
        </p:txBody>
      </p:sp>
      <p:sp>
        <p:nvSpPr>
          <p:cNvPr id="2" name="Titre 1"/>
          <p:cNvSpPr>
            <a:spLocks noGrp="1"/>
          </p:cNvSpPr>
          <p:nvPr>
            <p:ph type="title"/>
          </p:nvPr>
        </p:nvSpPr>
        <p:spPr/>
        <p:txBody>
          <a:bodyPr>
            <a:normAutofit/>
          </a:bodyPr>
          <a:lstStyle/>
          <a:p>
            <a:r>
              <a:rPr lang="fr-CH" dirty="0" smtClean="0"/>
              <a:t>The adolescent </a:t>
            </a:r>
            <a:r>
              <a:rPr lang="fr-CH" dirty="0" err="1" smtClean="0"/>
              <a:t>brain</a:t>
            </a:r>
            <a:endParaRPr lang="fr-CH" dirty="0"/>
          </a:p>
        </p:txBody>
      </p:sp>
      <p:pic>
        <p:nvPicPr>
          <p:cNvPr id="7" name="Picture 7" descr="http://28.media.tumblr.com/tumblr_lq31rjxqH71qh1283o1_500.jpg"/>
          <p:cNvPicPr>
            <a:picLocks noChangeAspect="1" noChangeArrowheads="1"/>
          </p:cNvPicPr>
          <p:nvPr/>
        </p:nvPicPr>
        <p:blipFill>
          <a:blip r:embed="rId2" cstate="print"/>
          <a:srcRect/>
          <a:stretch>
            <a:fillRect/>
          </a:stretch>
        </p:blipFill>
        <p:spPr bwMode="auto">
          <a:xfrm>
            <a:off x="2051720" y="1484784"/>
            <a:ext cx="4968552" cy="444334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r-LU"/>
              <a:t>The adolescent brain </a:t>
            </a:r>
          </a:p>
        </p:txBody>
      </p:sp>
      <p:sp>
        <p:nvSpPr>
          <p:cNvPr id="13315" name="Rectangle 3"/>
          <p:cNvSpPr>
            <a:spLocks noGrp="1" noChangeArrowheads="1"/>
          </p:cNvSpPr>
          <p:nvPr>
            <p:ph idx="4294967295"/>
          </p:nvPr>
        </p:nvSpPr>
        <p:spPr>
          <a:xfrm>
            <a:off x="0" y="1600200"/>
            <a:ext cx="5216525" cy="1447800"/>
          </a:xfrm>
          <a:prstGeom prst="rect">
            <a:avLst/>
          </a:prstGeom>
        </p:spPr>
        <p:txBody>
          <a:bodyPr/>
          <a:lstStyle/>
          <a:p>
            <a:r>
              <a:rPr lang="fr-LU" b="1">
                <a:solidFill>
                  <a:schemeClr val="tx1"/>
                </a:solidFill>
              </a:rPr>
              <a:t>Pruning</a:t>
            </a:r>
            <a:r>
              <a:rPr lang="fr-LU"/>
              <a:t/>
            </a:r>
            <a:br>
              <a:rPr lang="fr-LU"/>
            </a:br>
            <a:endParaRPr lang="fr-LU"/>
          </a:p>
          <a:p>
            <a:endParaRPr lang="fr-LU"/>
          </a:p>
        </p:txBody>
      </p:sp>
      <p:pic>
        <p:nvPicPr>
          <p:cNvPr id="13316" name="Picture 4"/>
          <p:cNvPicPr>
            <a:picLocks noChangeAspect="1" noChangeArrowheads="1"/>
          </p:cNvPicPr>
          <p:nvPr/>
        </p:nvPicPr>
        <p:blipFill>
          <a:blip r:embed="rId2" cstate="print"/>
          <a:srcRect/>
          <a:stretch>
            <a:fillRect/>
          </a:stretch>
        </p:blipFill>
        <p:spPr bwMode="auto">
          <a:xfrm>
            <a:off x="2916238" y="1196975"/>
            <a:ext cx="3949700" cy="2384425"/>
          </a:xfrm>
          <a:prstGeom prst="rect">
            <a:avLst/>
          </a:prstGeom>
          <a:noFill/>
          <a:ln w="12700">
            <a:noFill/>
            <a:miter lim="800000"/>
            <a:headEnd type="none" w="sm" len="sm"/>
            <a:tailEnd type="none" w="sm" len="sm"/>
          </a:ln>
        </p:spPr>
      </p:pic>
      <p:pic>
        <p:nvPicPr>
          <p:cNvPr id="13317" name="Picture 5" descr=" ">
            <a:hlinkClick r:id="rId3"/>
          </p:cNvPr>
          <p:cNvPicPr>
            <a:picLocks noChangeAspect="1" noChangeArrowheads="1"/>
          </p:cNvPicPr>
          <p:nvPr/>
        </p:nvPicPr>
        <p:blipFill>
          <a:blip r:embed="rId4" cstate="print"/>
          <a:srcRect/>
          <a:stretch>
            <a:fillRect/>
          </a:stretch>
        </p:blipFill>
        <p:spPr bwMode="auto">
          <a:xfrm>
            <a:off x="6096000" y="3644900"/>
            <a:ext cx="3050394" cy="3096468"/>
          </a:xfrm>
          <a:prstGeom prst="rect">
            <a:avLst/>
          </a:prstGeom>
          <a:noFill/>
          <a:ln w="9525">
            <a:noFill/>
            <a:miter lim="800000"/>
            <a:headEnd/>
            <a:tailEnd/>
          </a:ln>
        </p:spPr>
      </p:pic>
      <p:sp>
        <p:nvSpPr>
          <p:cNvPr id="13318" name="Rectangle 6"/>
          <p:cNvSpPr>
            <a:spLocks noChangeArrowheads="1"/>
          </p:cNvSpPr>
          <p:nvPr/>
        </p:nvSpPr>
        <p:spPr bwMode="auto">
          <a:xfrm>
            <a:off x="428359" y="3969808"/>
            <a:ext cx="4572000" cy="1066800"/>
          </a:xfrm>
          <a:prstGeom prst="rect">
            <a:avLst/>
          </a:prstGeom>
          <a:noFill/>
          <a:ln w="12700">
            <a:noFill/>
            <a:miter lim="800000"/>
            <a:headEnd type="none" w="sm" len="sm"/>
            <a:tailEnd type="none" w="sm" len="sm"/>
          </a:ln>
        </p:spPr>
        <p:txBody>
          <a:bodyPr>
            <a:spAutoFit/>
          </a:bodyPr>
          <a:lstStyle/>
          <a:p>
            <a:pPr>
              <a:spcBef>
                <a:spcPct val="50000"/>
              </a:spcBef>
              <a:buClr>
                <a:srgbClr val="000099"/>
              </a:buClr>
              <a:buFont typeface="Wingdings" pitchFamily="2" charset="2"/>
              <a:buChar char="q"/>
              <a:tabLst>
                <a:tab pos="374650" algn="l"/>
              </a:tabLst>
            </a:pPr>
            <a:r>
              <a:rPr lang="fr-LU" sz="3200" dirty="0" err="1">
                <a:solidFill>
                  <a:srgbClr val="000000"/>
                </a:solidFill>
                <a:latin typeface="Corbel" charset="0"/>
                <a:ea typeface="Corbel" charset="0"/>
                <a:cs typeface="Corbel" charset="0"/>
              </a:rPr>
              <a:t>Late</a:t>
            </a:r>
            <a:r>
              <a:rPr lang="fr-LU" sz="3200" dirty="0">
                <a:solidFill>
                  <a:srgbClr val="000000"/>
                </a:solidFill>
                <a:latin typeface="Corbel" charset="0"/>
                <a:ea typeface="Corbel" charset="0"/>
                <a:cs typeface="Corbel" charset="0"/>
              </a:rPr>
              <a:t> </a:t>
            </a:r>
            <a:r>
              <a:rPr lang="fr-LU" sz="3200" dirty="0" err="1">
                <a:solidFill>
                  <a:srgbClr val="000000"/>
                </a:solidFill>
                <a:latin typeface="Corbel" charset="0"/>
                <a:ea typeface="Corbel" charset="0"/>
                <a:cs typeface="Corbel" charset="0"/>
              </a:rPr>
              <a:t>development</a:t>
            </a:r>
            <a:r>
              <a:rPr lang="fr-LU" sz="3200" dirty="0">
                <a:solidFill>
                  <a:srgbClr val="000000"/>
                </a:solidFill>
                <a:latin typeface="Corbel" charset="0"/>
                <a:ea typeface="Corbel" charset="0"/>
                <a:cs typeface="Corbel" charset="0"/>
              </a:rPr>
              <a:t> of</a:t>
            </a:r>
            <a:br>
              <a:rPr lang="fr-LU" sz="3200" dirty="0">
                <a:solidFill>
                  <a:srgbClr val="000000"/>
                </a:solidFill>
                <a:latin typeface="Corbel" charset="0"/>
                <a:ea typeface="Corbel" charset="0"/>
                <a:cs typeface="Corbel" charset="0"/>
              </a:rPr>
            </a:br>
            <a:r>
              <a:rPr lang="fr-LU" sz="3200" dirty="0">
                <a:solidFill>
                  <a:srgbClr val="000000"/>
                </a:solidFill>
                <a:latin typeface="Corbel" charset="0"/>
                <a:ea typeface="Corbel" charset="0"/>
                <a:cs typeface="Corbel" charset="0"/>
              </a:rPr>
              <a:t>	</a:t>
            </a:r>
            <a:r>
              <a:rPr lang="fr-LU" sz="3200" dirty="0" err="1">
                <a:solidFill>
                  <a:srgbClr val="000000"/>
                </a:solidFill>
                <a:latin typeface="Corbel" charset="0"/>
                <a:ea typeface="Corbel" charset="0"/>
                <a:cs typeface="Corbel" charset="0"/>
              </a:rPr>
              <a:t>pre</a:t>
            </a:r>
            <a:r>
              <a:rPr lang="fr-LU" sz="3200" dirty="0">
                <a:solidFill>
                  <a:srgbClr val="000000"/>
                </a:solidFill>
                <a:latin typeface="Corbel" charset="0"/>
                <a:ea typeface="Corbel" charset="0"/>
                <a:cs typeface="Corbel" charset="0"/>
              </a:rPr>
              <a:t> frontal cortex</a:t>
            </a:r>
          </a:p>
        </p:txBody>
      </p:sp>
      <p:sp>
        <p:nvSpPr>
          <p:cNvPr id="13319" name="Text Box 7"/>
          <p:cNvSpPr txBox="1">
            <a:spLocks noChangeArrowheads="1"/>
          </p:cNvSpPr>
          <p:nvPr/>
        </p:nvSpPr>
        <p:spPr bwMode="auto">
          <a:xfrm>
            <a:off x="179388" y="5517232"/>
            <a:ext cx="3390031" cy="584775"/>
          </a:xfrm>
          <a:prstGeom prst="rect">
            <a:avLst/>
          </a:prstGeom>
          <a:noFill/>
          <a:ln w="12700">
            <a:noFill/>
            <a:miter lim="800000"/>
            <a:headEnd type="none" w="sm" len="sm"/>
            <a:tailEnd type="none" w="sm" len="sm"/>
          </a:ln>
        </p:spPr>
        <p:txBody>
          <a:bodyPr wrap="none">
            <a:spAutoFit/>
          </a:bodyPr>
          <a:lstStyle/>
          <a:p>
            <a:r>
              <a:rPr lang="fr-LU" sz="1600" b="0" i="1" dirty="0" err="1">
                <a:solidFill>
                  <a:schemeClr val="tx1">
                    <a:lumMod val="75000"/>
                    <a:lumOff val="25000"/>
                  </a:schemeClr>
                </a:solidFill>
                <a:latin typeface="Corbel" charset="0"/>
                <a:ea typeface="Corbel" charset="0"/>
                <a:cs typeface="Corbel" charset="0"/>
              </a:rPr>
              <a:t>Volkow</a:t>
            </a:r>
            <a:r>
              <a:rPr lang="fr-LU" sz="1600" b="0" i="1" dirty="0">
                <a:solidFill>
                  <a:schemeClr val="tx1">
                    <a:lumMod val="75000"/>
                    <a:lumOff val="25000"/>
                  </a:schemeClr>
                </a:solidFill>
                <a:latin typeface="Corbel" charset="0"/>
                <a:ea typeface="Corbel" charset="0"/>
                <a:cs typeface="Corbel" charset="0"/>
              </a:rPr>
              <a:t> 2005; Ruben &amp; </a:t>
            </a:r>
            <a:r>
              <a:rPr lang="fr-LU" sz="1600" b="0" i="1" dirty="0" err="1">
                <a:solidFill>
                  <a:schemeClr val="tx1">
                    <a:lumMod val="75000"/>
                    <a:lumOff val="25000"/>
                  </a:schemeClr>
                </a:solidFill>
                <a:latin typeface="Corbel" charset="0"/>
                <a:ea typeface="Corbel" charset="0"/>
                <a:cs typeface="Corbel" charset="0"/>
              </a:rPr>
              <a:t>Baler</a:t>
            </a:r>
            <a:r>
              <a:rPr lang="fr-LU" sz="1600" b="0" i="1" dirty="0">
                <a:solidFill>
                  <a:schemeClr val="tx1">
                    <a:lumMod val="75000"/>
                    <a:lumOff val="25000"/>
                  </a:schemeClr>
                </a:solidFill>
                <a:latin typeface="Corbel" charset="0"/>
                <a:ea typeface="Corbel" charset="0"/>
                <a:cs typeface="Corbel" charset="0"/>
              </a:rPr>
              <a:t>, 2006; </a:t>
            </a:r>
            <a:br>
              <a:rPr lang="fr-LU" sz="1600" b="0" i="1" dirty="0">
                <a:solidFill>
                  <a:schemeClr val="tx1">
                    <a:lumMod val="75000"/>
                    <a:lumOff val="25000"/>
                  </a:schemeClr>
                </a:solidFill>
                <a:latin typeface="Corbel" charset="0"/>
                <a:ea typeface="Corbel" charset="0"/>
                <a:cs typeface="Corbel" charset="0"/>
              </a:rPr>
            </a:br>
            <a:r>
              <a:rPr lang="fr-LU" sz="1600" b="0" i="1" dirty="0">
                <a:solidFill>
                  <a:schemeClr val="tx1">
                    <a:lumMod val="75000"/>
                    <a:lumOff val="25000"/>
                  </a:schemeClr>
                </a:solidFill>
                <a:latin typeface="Corbel" charset="0"/>
                <a:ea typeface="Corbel" charset="0"/>
                <a:cs typeface="Corbel" charset="0"/>
              </a:rPr>
              <a:t>Goldstein &amp; al, 2002-2007; </a:t>
            </a:r>
            <a:r>
              <a:rPr lang="fr-LU" sz="1600" b="0" i="1" dirty="0" err="1">
                <a:solidFill>
                  <a:schemeClr val="tx1">
                    <a:lumMod val="75000"/>
                    <a:lumOff val="25000"/>
                  </a:schemeClr>
                </a:solidFill>
                <a:latin typeface="Corbel" charset="0"/>
                <a:ea typeface="Corbel" charset="0"/>
                <a:cs typeface="Corbel" charset="0"/>
              </a:rPr>
              <a:t>Giedd</a:t>
            </a:r>
            <a:r>
              <a:rPr lang="fr-LU" sz="1600" b="0" i="1" dirty="0">
                <a:solidFill>
                  <a:schemeClr val="tx1">
                    <a:lumMod val="75000"/>
                    <a:lumOff val="25000"/>
                  </a:schemeClr>
                </a:solidFill>
                <a:latin typeface="Corbel" charset="0"/>
                <a:ea typeface="Corbel" charset="0"/>
                <a:cs typeface="Corbel" charset="0"/>
              </a:rPr>
              <a:t>, 2008</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THE ADOLESCENT BRAIN</a:t>
            </a:r>
          </a:p>
        </p:txBody>
      </p:sp>
      <p:sp>
        <p:nvSpPr>
          <p:cNvPr id="4" name="Espace réservé du numéro de diapositive 3"/>
          <p:cNvSpPr>
            <a:spLocks noGrp="1"/>
          </p:cNvSpPr>
          <p:nvPr>
            <p:ph type="sldNum" sz="quarter" idx="12"/>
          </p:nvPr>
        </p:nvSpPr>
        <p:spPr/>
        <p:txBody>
          <a:bodyPr/>
          <a:lstStyle/>
          <a:p>
            <a:pPr>
              <a:defRPr/>
            </a:pPr>
            <a:fld id="{A5692A95-3AB9-457A-95F5-80E337721622}" type="slidenum">
              <a:rPr lang="en-GB" smtClean="0"/>
              <a:pPr>
                <a:defRPr/>
              </a:pPr>
              <a:t>33</a:t>
            </a:fld>
            <a:endParaRPr lang="en-GB"/>
          </a:p>
        </p:txBody>
      </p:sp>
      <p:pic>
        <p:nvPicPr>
          <p:cNvPr id="5" name="Picture 1"/>
          <p:cNvPicPr>
            <a:picLocks noChangeAspect="1" noChangeArrowheads="1"/>
          </p:cNvPicPr>
          <p:nvPr/>
        </p:nvPicPr>
        <p:blipFill>
          <a:blip r:embed="rId2" cstate="print"/>
          <a:srcRect/>
          <a:stretch>
            <a:fillRect/>
          </a:stretch>
        </p:blipFill>
        <p:spPr bwMode="auto">
          <a:xfrm>
            <a:off x="1331640" y="1268760"/>
            <a:ext cx="6804248" cy="454841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p:spPr>
        <p:txBody>
          <a:bodyPr/>
          <a:lstStyle/>
          <a:p>
            <a:fld id="{77C24FF9-491C-4013-B371-61634F373A3D}" type="slidenum">
              <a:rPr lang="en-GB" altLang="en-US"/>
              <a:pPr/>
              <a:t>34</a:t>
            </a:fld>
            <a:endParaRPr lang="en-GB" altLang="en-US"/>
          </a:p>
        </p:txBody>
      </p:sp>
      <p:sp>
        <p:nvSpPr>
          <p:cNvPr id="45059" name="Oval 2"/>
          <p:cNvSpPr>
            <a:spLocks noChangeArrowheads="1"/>
          </p:cNvSpPr>
          <p:nvPr/>
        </p:nvSpPr>
        <p:spPr bwMode="auto">
          <a:xfrm>
            <a:off x="539750" y="188913"/>
            <a:ext cx="8280400" cy="6408737"/>
          </a:xfrm>
          <a:prstGeom prst="ellipse">
            <a:avLst/>
          </a:prstGeom>
          <a:solidFill>
            <a:srgbClr val="CC9900"/>
          </a:solidFill>
          <a:ln w="9525">
            <a:solidFill>
              <a:schemeClr val="tx1"/>
            </a:solidFill>
            <a:round/>
            <a:headEnd/>
            <a:tailEnd/>
          </a:ln>
        </p:spPr>
        <p:txBody>
          <a:bodyPr/>
          <a:lstStyle/>
          <a:p>
            <a:pPr algn="ctr" eaLnBrk="1" hangingPunct="1"/>
            <a:r>
              <a:rPr lang="en-US" altLang="en-US" sz="6400" b="0">
                <a:solidFill>
                  <a:schemeClr val="tx1"/>
                </a:solidFill>
                <a:cs typeface="Arial" pitchFamily="34" charset="0"/>
              </a:rPr>
              <a:t>Psychological</a:t>
            </a:r>
          </a:p>
          <a:p>
            <a:pPr algn="ctr" eaLnBrk="1" hangingPunct="1"/>
            <a:endParaRPr lang="en-US" altLang="en-US" sz="6400" b="0">
              <a:solidFill>
                <a:schemeClr val="tx1"/>
              </a:solidFill>
              <a:cs typeface="Arial" pitchFamily="34" charset="0"/>
            </a:endParaRPr>
          </a:p>
          <a:p>
            <a:pPr algn="ctr" eaLnBrk="1" hangingPunct="1"/>
            <a:r>
              <a:rPr lang="en-GB" altLang="en-US" sz="3200" b="0">
                <a:solidFill>
                  <a:schemeClr val="tx1"/>
                </a:solidFill>
                <a:cs typeface="Arial" pitchFamily="34" charset="0"/>
              </a:rPr>
              <a:t>Self concept</a:t>
            </a:r>
          </a:p>
          <a:p>
            <a:pPr algn="ctr" eaLnBrk="1" hangingPunct="1"/>
            <a:r>
              <a:rPr lang="en-GB" altLang="en-US" sz="3200" b="0">
                <a:solidFill>
                  <a:schemeClr val="tx1"/>
                </a:solidFill>
              </a:rPr>
              <a:t>Concrete/Abstract Thinking</a:t>
            </a:r>
          </a:p>
          <a:p>
            <a:pPr algn="ctr" eaLnBrk="1" hangingPunct="1"/>
            <a:r>
              <a:rPr lang="en-GB" altLang="en-US" sz="3200" b="0">
                <a:solidFill>
                  <a:schemeClr val="tx1"/>
                </a:solidFill>
              </a:rPr>
              <a:t>Body Image</a:t>
            </a:r>
          </a:p>
          <a:p>
            <a:pPr algn="ctr" eaLnBrk="1" hangingPunct="1"/>
            <a:endParaRPr lang="en-GB" altLang="en-US" sz="3200" b="0">
              <a:solidFill>
                <a:schemeClr val="tx1"/>
              </a:solidFill>
            </a:endParaRPr>
          </a:p>
          <a:p>
            <a:pPr algn="ctr" eaLnBrk="1" hangingPunct="1"/>
            <a:endParaRPr lang="en-GB" altLang="en-US" sz="3200" b="0">
              <a:solidFill>
                <a:schemeClr val="tx1"/>
              </a:solidFill>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304800"/>
            <a:ext cx="8001000" cy="1295400"/>
          </a:xfrm>
        </p:spPr>
        <p:txBody>
          <a:bodyPr/>
          <a:lstStyle/>
          <a:p>
            <a:r>
              <a:rPr lang="en-US" sz="3200" dirty="0"/>
              <a:t>A developmental definition of adolescence: general goals</a:t>
            </a:r>
          </a:p>
        </p:txBody>
      </p:sp>
      <p:sp>
        <p:nvSpPr>
          <p:cNvPr id="17410" name="Espace réservé du numéro de diapositive 4"/>
          <p:cNvSpPr>
            <a:spLocks noGrp="1"/>
          </p:cNvSpPr>
          <p:nvPr>
            <p:ph type="sldNum" sz="quarter" idx="12"/>
          </p:nvPr>
        </p:nvSpPr>
        <p:spPr>
          <a:noFill/>
        </p:spPr>
        <p:txBody>
          <a:bodyPr/>
          <a:lstStyle/>
          <a:p>
            <a:pPr defTabSz="762000"/>
            <a:fld id="{C437A681-0513-49D2-80FE-46F7FAB37CD6}" type="slidenum">
              <a:rPr lang="en-GB" smtClean="0">
                <a:latin typeface="Times New Roman" pitchFamily="18" charset="0"/>
                <a:ea typeface="MS PGothic" pitchFamily="34" charset="-128"/>
              </a:rPr>
              <a:pPr defTabSz="762000"/>
              <a:t>35</a:t>
            </a:fld>
            <a:endParaRPr lang="en-GB">
              <a:latin typeface="Times New Roman" pitchFamily="18" charset="0"/>
              <a:ea typeface="MS PGothic" pitchFamily="34" charset="-128"/>
            </a:endParaRPr>
          </a:p>
        </p:txBody>
      </p:sp>
      <p:sp>
        <p:nvSpPr>
          <p:cNvPr id="17412" name="AutoShape 3"/>
          <p:cNvSpPr>
            <a:spLocks noChangeArrowheads="1"/>
          </p:cNvSpPr>
          <p:nvPr/>
        </p:nvSpPr>
        <p:spPr bwMode="auto">
          <a:xfrm>
            <a:off x="4800600" y="2971800"/>
            <a:ext cx="4572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p:spPr>
        <p:txBody>
          <a:bodyPr wrap="none" anchor="ctr"/>
          <a:lstStyle/>
          <a:p>
            <a:endParaRPr lang="fr-CH"/>
          </a:p>
        </p:txBody>
      </p:sp>
      <p:sp>
        <p:nvSpPr>
          <p:cNvPr id="17413" name="Rectangle 4"/>
          <p:cNvSpPr>
            <a:spLocks noChangeArrowheads="1"/>
          </p:cNvSpPr>
          <p:nvPr/>
        </p:nvSpPr>
        <p:spPr bwMode="auto">
          <a:xfrm>
            <a:off x="250825" y="4292600"/>
            <a:ext cx="4321175" cy="1282700"/>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marL="457200" indent="-457200">
              <a:buFontTx/>
              <a:buAutoNum type="arabicPeriod"/>
            </a:pPr>
            <a:r>
              <a:rPr lang="en-US" sz="2000">
                <a:solidFill>
                  <a:schemeClr val="bg1"/>
                </a:solidFill>
                <a:latin typeface="Times" charset="0"/>
              </a:rPr>
              <a:t>Sexual orientation</a:t>
            </a:r>
          </a:p>
          <a:p>
            <a:pPr marL="457200" indent="-457200">
              <a:buFontTx/>
              <a:buAutoNum type="arabicPeriod"/>
            </a:pPr>
            <a:r>
              <a:rPr lang="en-US" sz="2000">
                <a:solidFill>
                  <a:schemeClr val="bg1"/>
                </a:solidFill>
                <a:latin typeface="Times" charset="0"/>
              </a:rPr>
              <a:t>Formation of the self </a:t>
            </a:r>
          </a:p>
        </p:txBody>
      </p:sp>
      <p:sp>
        <p:nvSpPr>
          <p:cNvPr id="17414" name="Rectangle 5"/>
          <p:cNvSpPr>
            <a:spLocks noChangeArrowheads="1"/>
          </p:cNvSpPr>
          <p:nvPr/>
        </p:nvSpPr>
        <p:spPr bwMode="auto">
          <a:xfrm>
            <a:off x="179388" y="2636838"/>
            <a:ext cx="4392612" cy="1282700"/>
          </a:xfrm>
          <a:prstGeom prst="rect">
            <a:avLst/>
          </a:prstGeom>
          <a:solidFill>
            <a:srgbClr val="9900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marL="457200" indent="-457200">
              <a:buFontTx/>
              <a:buAutoNum type="arabicPeriod"/>
            </a:pPr>
            <a:r>
              <a:rPr lang="en-US" sz="2000">
                <a:solidFill>
                  <a:schemeClr val="bg1"/>
                </a:solidFill>
                <a:latin typeface="Times" charset="0"/>
              </a:rPr>
              <a:t>Separation from the parents</a:t>
            </a:r>
          </a:p>
          <a:p>
            <a:pPr marL="457200" indent="-457200">
              <a:buFontTx/>
              <a:buAutoNum type="arabicPeriod"/>
            </a:pPr>
            <a:r>
              <a:rPr lang="en-US" sz="2000">
                <a:solidFill>
                  <a:schemeClr val="bg1"/>
                </a:solidFill>
                <a:latin typeface="Times" charset="0"/>
              </a:rPr>
              <a:t>Choice of a professional career</a:t>
            </a:r>
          </a:p>
        </p:txBody>
      </p:sp>
      <p:sp>
        <p:nvSpPr>
          <p:cNvPr id="17415" name="AutoShape 6"/>
          <p:cNvSpPr>
            <a:spLocks noChangeArrowheads="1"/>
          </p:cNvSpPr>
          <p:nvPr/>
        </p:nvSpPr>
        <p:spPr bwMode="auto">
          <a:xfrm>
            <a:off x="4876800" y="4800600"/>
            <a:ext cx="4572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p:spPr>
        <p:txBody>
          <a:bodyPr wrap="none" anchor="ctr"/>
          <a:lstStyle/>
          <a:p>
            <a:endParaRPr lang="fr-CH"/>
          </a:p>
        </p:txBody>
      </p:sp>
      <p:sp>
        <p:nvSpPr>
          <p:cNvPr id="17416" name="Oval 7"/>
          <p:cNvSpPr>
            <a:spLocks noChangeArrowheads="1"/>
          </p:cNvSpPr>
          <p:nvPr/>
        </p:nvSpPr>
        <p:spPr bwMode="auto">
          <a:xfrm>
            <a:off x="5486400" y="2743200"/>
            <a:ext cx="2971800" cy="1066800"/>
          </a:xfrm>
          <a:prstGeom prst="ellipse">
            <a:avLst/>
          </a:prstGeom>
          <a:solidFill>
            <a:srgbClr val="990033"/>
          </a:solidFill>
          <a:ln w="9525">
            <a:round/>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a:r>
              <a:rPr lang="en-US">
                <a:solidFill>
                  <a:schemeClr val="bg1"/>
                </a:solidFill>
                <a:latin typeface="Times" charset="0"/>
              </a:rPr>
              <a:t>INDIVIDUATION</a:t>
            </a:r>
          </a:p>
        </p:txBody>
      </p:sp>
      <p:sp>
        <p:nvSpPr>
          <p:cNvPr id="17417" name="Oval 8"/>
          <p:cNvSpPr>
            <a:spLocks noChangeArrowheads="1"/>
          </p:cNvSpPr>
          <p:nvPr/>
        </p:nvSpPr>
        <p:spPr bwMode="auto">
          <a:xfrm>
            <a:off x="5562600" y="4495800"/>
            <a:ext cx="2971800" cy="1066800"/>
          </a:xfrm>
          <a:prstGeom prst="ellipse">
            <a:avLst/>
          </a:prstGeom>
          <a:solidFill>
            <a:srgbClr val="990033"/>
          </a:solidFill>
          <a:ln w="9525">
            <a:round/>
            <a:headEnd/>
            <a:tailEnd/>
          </a:ln>
          <a:scene3d>
            <a:camera prst="legacyObliqueTopRight"/>
            <a:lightRig rig="legacyFlat3" dir="b"/>
          </a:scene3d>
          <a:sp3d extrusionH="430200" prstMaterial="legacyMatte">
            <a:bevelT w="13500" h="13500" prst="angle"/>
            <a:bevelB w="13500" h="13500" prst="angle"/>
            <a:extrusionClr>
              <a:srgbClr val="990033"/>
            </a:extrusionClr>
          </a:sp3d>
        </p:spPr>
        <p:txBody>
          <a:bodyPr wrap="none" anchor="ctr">
            <a:flatTx/>
          </a:bodyPr>
          <a:lstStyle/>
          <a:p>
            <a:pPr algn="ctr"/>
            <a:r>
              <a:rPr lang="en-US">
                <a:solidFill>
                  <a:schemeClr val="bg1"/>
                </a:solidFill>
                <a:latin typeface="Times" charset="0"/>
              </a:rPr>
              <a:t>IDENTITY</a:t>
            </a:r>
          </a:p>
          <a:p>
            <a:pPr algn="ctr"/>
            <a:r>
              <a:rPr lang="en-US">
                <a:solidFill>
                  <a:schemeClr val="bg1"/>
                </a:solidFill>
                <a:latin typeface="Times" charset="0"/>
              </a:rPr>
              <a:t>FORMATION </a:t>
            </a:r>
          </a:p>
        </p:txBody>
      </p:sp>
      <p:sp>
        <p:nvSpPr>
          <p:cNvPr id="17418" name="Text Box 9"/>
          <p:cNvSpPr txBox="1">
            <a:spLocks noChangeArrowheads="1"/>
          </p:cNvSpPr>
          <p:nvPr/>
        </p:nvSpPr>
        <p:spPr bwMode="auto">
          <a:xfrm>
            <a:off x="7511200" y="5791200"/>
            <a:ext cx="1204913" cy="336550"/>
          </a:xfrm>
          <a:prstGeom prst="rect">
            <a:avLst/>
          </a:prstGeom>
          <a:noFill/>
          <a:ln w="12700">
            <a:noFill/>
            <a:miter lim="800000"/>
            <a:headEnd type="none" w="sm" len="sm"/>
            <a:tailEnd type="none" w="sm" len="sm"/>
          </a:ln>
        </p:spPr>
        <p:txBody>
          <a:bodyPr wrap="none">
            <a:spAutoFit/>
          </a:bodyPr>
          <a:lstStyle/>
          <a:p>
            <a:pPr defTabSz="762000"/>
            <a:r>
              <a:rPr lang="en-IE" sz="1600" i="1">
                <a:solidFill>
                  <a:schemeClr val="tx1">
                    <a:lumMod val="75000"/>
                    <a:lumOff val="25000"/>
                  </a:schemeClr>
                </a:solidFill>
                <a:latin typeface="Corbel" charset="0"/>
                <a:ea typeface="Corbel" charset="0"/>
                <a:cs typeface="Corbel" charset="0"/>
              </a:rPr>
              <a:t>WHO,. </a:t>
            </a:r>
            <a:r>
              <a:rPr lang="en-IE" sz="1600" i="1" dirty="0">
                <a:solidFill>
                  <a:schemeClr val="tx1">
                    <a:lumMod val="75000"/>
                    <a:lumOff val="25000"/>
                  </a:schemeClr>
                </a:solidFill>
                <a:latin typeface="Corbel" charset="0"/>
                <a:ea typeface="Corbel" charset="0"/>
                <a:cs typeface="Corbel" charset="0"/>
              </a:rPr>
              <a:t>2003</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idx="1"/>
          </p:nvPr>
        </p:nvSpPr>
        <p:spPr>
          <a:noFill/>
        </p:spPr>
        <p:txBody>
          <a:bodyPr>
            <a:normAutofit lnSpcReduction="10000"/>
          </a:bodyPr>
          <a:lstStyle/>
          <a:p>
            <a:pPr marL="342900" indent="-342900" defTabSz="914400">
              <a:lnSpc>
                <a:spcPct val="90000"/>
              </a:lnSpc>
            </a:pPr>
            <a:r>
              <a:rPr lang="en-US" dirty="0"/>
              <a:t>the process of </a:t>
            </a:r>
            <a:r>
              <a:rPr lang="en-US" i="1" dirty="0" err="1">
                <a:solidFill>
                  <a:srgbClr val="FF0033"/>
                </a:solidFill>
              </a:rPr>
              <a:t>autonomisation</a:t>
            </a:r>
            <a:r>
              <a:rPr lang="en-US" dirty="0"/>
              <a:t> by which the child becomes more and more reliant on his/her own competences and less dependent on the opinion and support of his/her parents </a:t>
            </a:r>
            <a:br>
              <a:rPr lang="en-US" dirty="0"/>
            </a:br>
            <a:endParaRPr lang="en-US" dirty="0"/>
          </a:p>
          <a:p>
            <a:pPr marL="342900" indent="-342900" defTabSz="914400">
              <a:lnSpc>
                <a:spcPct val="90000"/>
              </a:lnSpc>
            </a:pPr>
            <a:r>
              <a:rPr lang="en-US" dirty="0"/>
              <a:t>the </a:t>
            </a:r>
            <a:r>
              <a:rPr lang="en-US" i="1" dirty="0">
                <a:solidFill>
                  <a:srgbClr val="FF0033"/>
                </a:solidFill>
              </a:rPr>
              <a:t>acquisition of a stable identity</a:t>
            </a:r>
            <a:r>
              <a:rPr lang="en-US" i="1" dirty="0"/>
              <a:t>,</a:t>
            </a:r>
            <a:r>
              <a:rPr lang="en-US" dirty="0"/>
              <a:t> the  permanent feeling that an individual has that he/she knows who he/she is, what his/her life should look like and to some extent how others see him/her </a:t>
            </a:r>
          </a:p>
        </p:txBody>
      </p:sp>
      <p:sp>
        <p:nvSpPr>
          <p:cNvPr id="18434" name="Espace réservé du numéro de diapositive 4"/>
          <p:cNvSpPr>
            <a:spLocks noGrp="1"/>
          </p:cNvSpPr>
          <p:nvPr>
            <p:ph type="sldNum" sz="quarter" idx="12"/>
          </p:nvPr>
        </p:nvSpPr>
        <p:spPr>
          <a:noFill/>
        </p:spPr>
        <p:txBody>
          <a:bodyPr/>
          <a:lstStyle/>
          <a:p>
            <a:pPr defTabSz="762000"/>
            <a:fld id="{C4E3AD12-BF64-4F22-B3B3-F19FEBCFC57B}" type="slidenum">
              <a:rPr lang="en-GB" smtClean="0">
                <a:latin typeface="Times New Roman" pitchFamily="18" charset="0"/>
                <a:ea typeface="MS PGothic" pitchFamily="34" charset="-128"/>
              </a:rPr>
              <a:pPr defTabSz="762000"/>
              <a:t>36</a:t>
            </a:fld>
            <a:endParaRPr lang="en-GB">
              <a:latin typeface="Times New Roman" pitchFamily="18" charset="0"/>
              <a:ea typeface="MS PGothic" pitchFamily="34" charset="-128"/>
            </a:endParaRPr>
          </a:p>
        </p:txBody>
      </p:sp>
      <p:sp>
        <p:nvSpPr>
          <p:cNvPr id="2" name="Titre 1"/>
          <p:cNvSpPr>
            <a:spLocks noGrp="1"/>
          </p:cNvSpPr>
          <p:nvPr>
            <p:ph type="title"/>
          </p:nvPr>
        </p:nvSpPr>
        <p:spPr/>
        <p:txBody>
          <a:bodyPr/>
          <a:lstStyle/>
          <a:p>
            <a:r>
              <a:rPr lang="en-US" dirty="0"/>
              <a:t>WHAT IS ADOLESCENCE ?</a:t>
            </a:r>
            <a:endParaRPr lang="fr-FR"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noFill/>
        </p:spPr>
        <p:txBody>
          <a:bodyPr anchor="t">
            <a:normAutofit fontScale="90000"/>
          </a:bodyPr>
          <a:lstStyle/>
          <a:p>
            <a:pPr defTabSz="914400"/>
            <a:r>
              <a:rPr lang="en-US" sz="4000" dirty="0"/>
              <a:t>THE ADOLESCENT PROCESS</a:t>
            </a:r>
            <a:br>
              <a:rPr lang="en-US" sz="4000" dirty="0"/>
            </a:br>
            <a:r>
              <a:rPr lang="en-US" sz="4000" dirty="0">
                <a:solidFill>
                  <a:srgbClr val="990033"/>
                </a:solidFill>
              </a:rPr>
              <a:t>early adolescence  (10-13y.)</a:t>
            </a:r>
          </a:p>
        </p:txBody>
      </p:sp>
      <p:sp>
        <p:nvSpPr>
          <p:cNvPr id="49156" name="Rectangle 3"/>
          <p:cNvSpPr>
            <a:spLocks noGrp="1" noChangeArrowheads="1"/>
          </p:cNvSpPr>
          <p:nvPr>
            <p:ph idx="1"/>
          </p:nvPr>
        </p:nvSpPr>
        <p:spPr>
          <a:noFill/>
        </p:spPr>
        <p:txBody>
          <a:bodyPr>
            <a:normAutofit fontScale="92500"/>
          </a:bodyPr>
          <a:lstStyle/>
          <a:p>
            <a:pPr marL="385763" indent="-385763" defTabSz="914400">
              <a:tabLst>
                <a:tab pos="4852988" algn="l"/>
              </a:tabLst>
            </a:pPr>
            <a:r>
              <a:rPr lang="en-US" sz="2800" dirty="0"/>
              <a:t>Intellectual development	</a:t>
            </a:r>
            <a:r>
              <a:rPr lang="en-US" sz="2400" i="1" dirty="0"/>
              <a:t>concrete, egocentric</a:t>
            </a:r>
            <a:r>
              <a:rPr lang="en-US" sz="2400" dirty="0"/>
              <a:t/>
            </a:r>
            <a:br>
              <a:rPr lang="en-US" sz="2400" dirty="0"/>
            </a:br>
            <a:endParaRPr lang="en-US" sz="2400" dirty="0"/>
          </a:p>
          <a:p>
            <a:pPr marL="385763" indent="-385763" defTabSz="914400">
              <a:tabLst>
                <a:tab pos="4852988" algn="l"/>
              </a:tabLst>
            </a:pPr>
            <a:r>
              <a:rPr lang="en-US" sz="2800" dirty="0" err="1"/>
              <a:t>Autonomisation</a:t>
            </a:r>
            <a:r>
              <a:rPr lang="en-US" sz="2800" dirty="0"/>
              <a:t>  	</a:t>
            </a:r>
          </a:p>
          <a:p>
            <a:pPr marL="1042988" lvl="1" defTabSz="914400">
              <a:tabLst>
                <a:tab pos="4852988" algn="l"/>
              </a:tabLst>
            </a:pPr>
            <a:r>
              <a:rPr lang="en-US" sz="2000" dirty="0"/>
              <a:t>self image	</a:t>
            </a:r>
            <a:r>
              <a:rPr lang="en-US" sz="2000" i="1" dirty="0"/>
              <a:t>centered on pubertal changes</a:t>
            </a:r>
          </a:p>
          <a:p>
            <a:pPr marL="1042988" lvl="1" defTabSz="914400">
              <a:tabLst>
                <a:tab pos="4852988" algn="l"/>
              </a:tabLst>
            </a:pPr>
            <a:r>
              <a:rPr lang="en-US" sz="2000" dirty="0"/>
              <a:t>Independence	</a:t>
            </a:r>
            <a:r>
              <a:rPr lang="en-US" sz="2000" i="1" dirty="0"/>
              <a:t>less interest in parents’ activities</a:t>
            </a:r>
          </a:p>
          <a:p>
            <a:pPr marL="1042988" lvl="1" defTabSz="914400">
              <a:tabLst>
                <a:tab pos="4852988" algn="l"/>
              </a:tabLst>
            </a:pPr>
            <a:r>
              <a:rPr lang="en-US" sz="2000" dirty="0"/>
              <a:t>Intimacy	</a:t>
            </a:r>
            <a:r>
              <a:rPr lang="en-US" sz="2000" i="1" dirty="0"/>
              <a:t>relationships with same-sex friends</a:t>
            </a:r>
            <a:r>
              <a:rPr lang="en-US" sz="2000" dirty="0"/>
              <a:t/>
            </a:r>
            <a:br>
              <a:rPr lang="en-US" sz="2000" dirty="0"/>
            </a:br>
            <a:r>
              <a:rPr lang="en-US" sz="2000" dirty="0"/>
              <a:t>		</a:t>
            </a:r>
          </a:p>
          <a:p>
            <a:pPr marL="385763" indent="-385763" defTabSz="914400">
              <a:tabLst>
                <a:tab pos="4852988" algn="l"/>
              </a:tabLst>
            </a:pPr>
            <a:r>
              <a:rPr lang="en-US" sz="2800" dirty="0"/>
              <a:t>Identity</a:t>
            </a:r>
          </a:p>
          <a:p>
            <a:pPr marL="1042988" lvl="1" defTabSz="914400">
              <a:tabLst>
                <a:tab pos="4852988" algn="l"/>
              </a:tabLst>
            </a:pPr>
            <a:r>
              <a:rPr lang="en-US" sz="2000" dirty="0"/>
              <a:t>Sexual	</a:t>
            </a:r>
            <a:r>
              <a:rPr lang="en-US" sz="2000" i="1" dirty="0"/>
              <a:t>increased needs for privacy</a:t>
            </a:r>
          </a:p>
          <a:p>
            <a:pPr marL="1042988" lvl="1" defTabSz="914400">
              <a:tabLst>
                <a:tab pos="4852988" algn="l"/>
              </a:tabLst>
            </a:pPr>
            <a:r>
              <a:rPr lang="en-US" sz="2000" dirty="0"/>
              <a:t>Moral	</a:t>
            </a:r>
            <a:r>
              <a:rPr lang="en-US" sz="2000" i="1" dirty="0"/>
              <a:t>idealistic goals</a:t>
            </a:r>
          </a:p>
          <a:p>
            <a:pPr marL="1042988" lvl="1" defTabSz="914400">
              <a:tabLst>
                <a:tab pos="4852988" algn="l"/>
              </a:tabLst>
            </a:pPr>
            <a:r>
              <a:rPr lang="en-US" sz="2000" dirty="0"/>
              <a:t>Vocational	</a:t>
            </a:r>
            <a:r>
              <a:rPr lang="en-US" sz="2000" i="1" dirty="0"/>
              <a:t>lack of impulse control</a:t>
            </a:r>
          </a:p>
        </p:txBody>
      </p:sp>
      <p:sp>
        <p:nvSpPr>
          <p:cNvPr id="49154" name="Espace réservé du numéro de diapositive 4"/>
          <p:cNvSpPr>
            <a:spLocks noGrp="1"/>
          </p:cNvSpPr>
          <p:nvPr>
            <p:ph type="sldNum" sz="quarter" idx="12"/>
          </p:nvPr>
        </p:nvSpPr>
        <p:spPr>
          <a:noFill/>
        </p:spPr>
        <p:txBody>
          <a:bodyPr/>
          <a:lstStyle/>
          <a:p>
            <a:pPr defTabSz="762000"/>
            <a:fld id="{99008484-4B96-4600-AAA4-C3CEE960EE62}" type="slidenum">
              <a:rPr lang="en-GB" smtClean="0">
                <a:latin typeface="Times New Roman" pitchFamily="18" charset="0"/>
                <a:ea typeface="MS PGothic" pitchFamily="34" charset="-128"/>
              </a:rPr>
              <a:pPr defTabSz="762000"/>
              <a:t>37</a:t>
            </a:fld>
            <a:endParaRPr lang="en-GB">
              <a:latin typeface="Times New Roman" pitchFamily="18" charset="0"/>
              <a:ea typeface="MS PGothic" pitchFamily="34" charset="-128"/>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noFill/>
        </p:spPr>
        <p:txBody>
          <a:bodyPr anchor="t">
            <a:normAutofit fontScale="90000"/>
          </a:bodyPr>
          <a:lstStyle/>
          <a:p>
            <a:pPr defTabSz="914400"/>
            <a:r>
              <a:rPr lang="en-US" sz="3600" dirty="0"/>
              <a:t>THE ADOLESCENT PROCESS</a:t>
            </a:r>
            <a:br>
              <a:rPr lang="en-US" sz="3600" dirty="0"/>
            </a:br>
            <a:r>
              <a:rPr lang="en-US" sz="3600" dirty="0">
                <a:solidFill>
                  <a:srgbClr val="990033"/>
                </a:solidFill>
              </a:rPr>
              <a:t>middle adolescence (13-16y.)</a:t>
            </a:r>
          </a:p>
        </p:txBody>
      </p:sp>
      <p:sp>
        <p:nvSpPr>
          <p:cNvPr id="51204" name="Rectangle 3"/>
          <p:cNvSpPr>
            <a:spLocks noGrp="1" noChangeArrowheads="1"/>
          </p:cNvSpPr>
          <p:nvPr>
            <p:ph idx="1"/>
          </p:nvPr>
        </p:nvSpPr>
        <p:spPr>
          <a:noFill/>
        </p:spPr>
        <p:txBody>
          <a:bodyPr>
            <a:normAutofit lnSpcReduction="10000"/>
          </a:bodyPr>
          <a:lstStyle/>
          <a:p>
            <a:pPr marL="385763" indent="-385763" defTabSz="914400">
              <a:tabLst>
                <a:tab pos="4852988" algn="l"/>
              </a:tabLst>
            </a:pPr>
            <a:r>
              <a:rPr lang="en-US" sz="2800" dirty="0"/>
              <a:t>Intellectual development	</a:t>
            </a:r>
            <a:r>
              <a:rPr lang="en-US" sz="2400" i="1" dirty="0"/>
              <a:t>concrete, but more complex tasks</a:t>
            </a:r>
            <a:br>
              <a:rPr lang="en-US" sz="2400" i="1" dirty="0"/>
            </a:br>
            <a:endParaRPr lang="en-US" sz="2400" dirty="0"/>
          </a:p>
          <a:p>
            <a:pPr marL="385763" indent="-385763" defTabSz="914400">
              <a:tabLst>
                <a:tab pos="4852988" algn="l"/>
              </a:tabLst>
            </a:pPr>
            <a:r>
              <a:rPr lang="en-US" sz="2800" dirty="0" err="1"/>
              <a:t>Autonomisation</a:t>
            </a:r>
            <a:r>
              <a:rPr lang="en-US" sz="2800" dirty="0"/>
              <a:t>  	</a:t>
            </a:r>
          </a:p>
          <a:p>
            <a:pPr marL="1042988" lvl="1" defTabSz="914400">
              <a:tabLst>
                <a:tab pos="4852988" algn="l"/>
              </a:tabLst>
            </a:pPr>
            <a:r>
              <a:rPr lang="en-US" sz="2000" dirty="0"/>
              <a:t>self image	</a:t>
            </a:r>
            <a:r>
              <a:rPr lang="en-US" sz="2000" i="1" dirty="0"/>
              <a:t>making the body attractive</a:t>
            </a:r>
          </a:p>
          <a:p>
            <a:pPr marL="1042988" lvl="1" defTabSz="914400">
              <a:tabLst>
                <a:tab pos="4852988" algn="l"/>
              </a:tabLst>
            </a:pPr>
            <a:r>
              <a:rPr lang="en-US" sz="2000" dirty="0"/>
              <a:t>Independence	</a:t>
            </a:r>
            <a:r>
              <a:rPr lang="en-US" sz="2000" i="1" dirty="0"/>
              <a:t>peak of conflicts with parents</a:t>
            </a:r>
          </a:p>
          <a:p>
            <a:pPr marL="1042988" lvl="1" defTabSz="914400">
              <a:tabLst>
                <a:tab pos="4852988" algn="l"/>
              </a:tabLst>
            </a:pPr>
            <a:r>
              <a:rPr lang="en-US" sz="2000" dirty="0"/>
              <a:t>Intimacy	</a:t>
            </a:r>
            <a:r>
              <a:rPr lang="en-US" sz="2000" i="1" dirty="0"/>
              <a:t>peak peer group activities</a:t>
            </a:r>
            <a:r>
              <a:rPr lang="en-US" sz="2000" dirty="0"/>
              <a:t/>
            </a:r>
            <a:br>
              <a:rPr lang="en-US" sz="2000" dirty="0"/>
            </a:br>
            <a:r>
              <a:rPr lang="en-US" sz="2000" dirty="0"/>
              <a:t>		</a:t>
            </a:r>
          </a:p>
          <a:p>
            <a:pPr marL="385763" indent="-385763" defTabSz="914400">
              <a:tabLst>
                <a:tab pos="4852988" algn="l"/>
              </a:tabLst>
            </a:pPr>
            <a:r>
              <a:rPr lang="en-US" sz="2800" dirty="0"/>
              <a:t>Identity</a:t>
            </a:r>
          </a:p>
          <a:p>
            <a:pPr marL="1042988" lvl="1" defTabSz="914400">
              <a:tabLst>
                <a:tab pos="4852988" algn="l"/>
              </a:tabLst>
            </a:pPr>
            <a:r>
              <a:rPr lang="en-US" sz="2000" dirty="0"/>
              <a:t>Sexual	</a:t>
            </a:r>
            <a:r>
              <a:rPr lang="en-US" sz="2000" i="1" dirty="0"/>
              <a:t>exploratory </a:t>
            </a:r>
            <a:r>
              <a:rPr lang="en-US" sz="2000" i="1" dirty="0" err="1"/>
              <a:t>behaviour</a:t>
            </a:r>
            <a:endParaRPr lang="en-US" sz="2000" i="1" dirty="0"/>
          </a:p>
          <a:p>
            <a:pPr marL="1042988" lvl="1" defTabSz="914400">
              <a:tabLst>
                <a:tab pos="4852988" algn="l"/>
              </a:tabLst>
            </a:pPr>
            <a:r>
              <a:rPr lang="en-US" sz="2000" dirty="0"/>
              <a:t>Moral	</a:t>
            </a:r>
            <a:r>
              <a:rPr lang="en-US" sz="2000" i="1" dirty="0"/>
              <a:t>testing of rules</a:t>
            </a:r>
          </a:p>
          <a:p>
            <a:pPr marL="1042988" lvl="1" defTabSz="914400">
              <a:tabLst>
                <a:tab pos="4852988" algn="l"/>
              </a:tabLst>
            </a:pPr>
            <a:r>
              <a:rPr lang="en-US" sz="2000" dirty="0"/>
              <a:t>Vocational	 </a:t>
            </a:r>
            <a:r>
              <a:rPr lang="en-US" sz="2000" i="1" dirty="0"/>
              <a:t>first job experiences</a:t>
            </a:r>
          </a:p>
        </p:txBody>
      </p:sp>
      <p:sp>
        <p:nvSpPr>
          <p:cNvPr id="51202" name="Espace réservé du numéro de diapositive 4"/>
          <p:cNvSpPr>
            <a:spLocks noGrp="1"/>
          </p:cNvSpPr>
          <p:nvPr>
            <p:ph type="sldNum" sz="quarter" idx="12"/>
          </p:nvPr>
        </p:nvSpPr>
        <p:spPr>
          <a:noFill/>
        </p:spPr>
        <p:txBody>
          <a:bodyPr/>
          <a:lstStyle/>
          <a:p>
            <a:pPr defTabSz="762000"/>
            <a:fld id="{B9E1CACF-88F6-48A6-9EA8-14A70ABC1D71}" type="slidenum">
              <a:rPr lang="en-GB" smtClean="0">
                <a:latin typeface="Times New Roman" pitchFamily="18" charset="0"/>
                <a:ea typeface="MS PGothic" pitchFamily="34" charset="-128"/>
              </a:rPr>
              <a:pPr defTabSz="762000"/>
              <a:t>38</a:t>
            </a:fld>
            <a:endParaRPr lang="en-GB">
              <a:latin typeface="Times New Roman" pitchFamily="18" charset="0"/>
              <a:ea typeface="MS PGothic" pitchFamily="34" charset="-128"/>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noFill/>
        </p:spPr>
        <p:txBody>
          <a:bodyPr anchor="t">
            <a:normAutofit fontScale="90000"/>
          </a:bodyPr>
          <a:lstStyle/>
          <a:p>
            <a:pPr defTabSz="914400"/>
            <a:r>
              <a:rPr lang="en-US" sz="3600" dirty="0"/>
              <a:t>THE ADOLESCENT PROCESS</a:t>
            </a:r>
            <a:br>
              <a:rPr lang="en-US" sz="3600" dirty="0"/>
            </a:br>
            <a:r>
              <a:rPr lang="en-US" sz="3600" dirty="0">
                <a:solidFill>
                  <a:srgbClr val="990033"/>
                </a:solidFill>
              </a:rPr>
              <a:t>late adolescence (17-20 y.)</a:t>
            </a:r>
          </a:p>
        </p:txBody>
      </p:sp>
      <p:sp>
        <p:nvSpPr>
          <p:cNvPr id="52228" name="Rectangle 3"/>
          <p:cNvSpPr>
            <a:spLocks noGrp="1" noChangeArrowheads="1"/>
          </p:cNvSpPr>
          <p:nvPr>
            <p:ph idx="1"/>
          </p:nvPr>
        </p:nvSpPr>
        <p:spPr>
          <a:noFill/>
        </p:spPr>
        <p:txBody>
          <a:bodyPr>
            <a:normAutofit fontScale="92500" lnSpcReduction="10000"/>
          </a:bodyPr>
          <a:lstStyle/>
          <a:p>
            <a:pPr marL="385763" indent="-385763" defTabSz="914400">
              <a:tabLst>
                <a:tab pos="4852988" algn="l"/>
              </a:tabLst>
            </a:pPr>
            <a:r>
              <a:rPr lang="en-US" sz="2800" dirty="0"/>
              <a:t>Intellectual development	</a:t>
            </a:r>
            <a:r>
              <a:rPr lang="en-US" sz="2400" i="1" dirty="0"/>
              <a:t>abstract tasks, logic reasoning                     </a:t>
            </a:r>
          </a:p>
          <a:p>
            <a:pPr marL="385763" indent="-385763" defTabSz="914400">
              <a:buFont typeface="Monotype Sorts" charset="2"/>
              <a:buNone/>
              <a:tabLst>
                <a:tab pos="4852988" algn="l"/>
              </a:tabLst>
            </a:pPr>
            <a:endParaRPr lang="en-US" sz="2400" dirty="0"/>
          </a:p>
          <a:p>
            <a:pPr marL="385763" indent="-385763" defTabSz="914400">
              <a:tabLst>
                <a:tab pos="4852988" algn="l"/>
              </a:tabLst>
            </a:pPr>
            <a:r>
              <a:rPr lang="en-US" sz="2800" dirty="0" err="1"/>
              <a:t>Autonomisation</a:t>
            </a:r>
            <a:r>
              <a:rPr lang="en-US" sz="2800" dirty="0"/>
              <a:t>  	</a:t>
            </a:r>
          </a:p>
          <a:p>
            <a:pPr marL="1042988" lvl="1" defTabSz="914400">
              <a:tabLst>
                <a:tab pos="4852988" algn="l"/>
              </a:tabLst>
            </a:pPr>
            <a:r>
              <a:rPr lang="en-US" sz="2000" dirty="0"/>
              <a:t>self image	</a:t>
            </a:r>
            <a:r>
              <a:rPr lang="en-US" sz="2000" i="1" dirty="0"/>
              <a:t>acceptance of one’s body</a:t>
            </a:r>
          </a:p>
          <a:p>
            <a:pPr marL="1042988" lvl="1" defTabSz="914400">
              <a:tabLst>
                <a:tab pos="4852988" algn="l"/>
              </a:tabLst>
            </a:pPr>
            <a:r>
              <a:rPr lang="en-US" sz="2000" dirty="0"/>
              <a:t>Independence	</a:t>
            </a:r>
            <a:r>
              <a:rPr lang="en-US" sz="2000" i="1" dirty="0"/>
              <a:t>reacceptance of parental support</a:t>
            </a:r>
          </a:p>
          <a:p>
            <a:pPr marL="1042988" lvl="1" defTabSz="914400">
              <a:tabLst>
                <a:tab pos="4852988" algn="l"/>
              </a:tabLst>
            </a:pPr>
            <a:r>
              <a:rPr lang="en-US" sz="2000" dirty="0"/>
              <a:t>Intimacy	</a:t>
            </a:r>
            <a:r>
              <a:rPr lang="en-US" sz="2000" i="1" dirty="0"/>
              <a:t>more intimate relationships</a:t>
            </a:r>
            <a:r>
              <a:rPr lang="en-US" sz="2000" dirty="0"/>
              <a:t/>
            </a:r>
            <a:br>
              <a:rPr lang="en-US" sz="2000" dirty="0"/>
            </a:br>
            <a:r>
              <a:rPr lang="en-US" sz="2000" dirty="0"/>
              <a:t>		</a:t>
            </a:r>
          </a:p>
          <a:p>
            <a:pPr marL="385763" indent="-385763" defTabSz="914400">
              <a:tabLst>
                <a:tab pos="4852988" algn="l"/>
              </a:tabLst>
            </a:pPr>
            <a:r>
              <a:rPr lang="en-US" sz="2800" dirty="0"/>
              <a:t>Identity</a:t>
            </a:r>
          </a:p>
          <a:p>
            <a:pPr marL="1042988" lvl="1" defTabSz="914400">
              <a:tabLst>
                <a:tab pos="4852988" algn="l"/>
              </a:tabLst>
            </a:pPr>
            <a:r>
              <a:rPr lang="en-US" sz="2000" dirty="0"/>
              <a:t>Sexual	</a:t>
            </a:r>
            <a:r>
              <a:rPr lang="en-US" sz="2000" i="1" dirty="0"/>
              <a:t>consolidation of sexual identity</a:t>
            </a:r>
          </a:p>
          <a:p>
            <a:pPr marL="1042988" lvl="1" defTabSz="914400">
              <a:tabLst>
                <a:tab pos="4852988" algn="l"/>
              </a:tabLst>
            </a:pPr>
            <a:r>
              <a:rPr lang="en-US" sz="2000" dirty="0"/>
              <a:t>Moral	</a:t>
            </a:r>
            <a:r>
              <a:rPr lang="en-US" sz="2000" i="1" dirty="0"/>
              <a:t>can set limit, ability to compromise</a:t>
            </a:r>
          </a:p>
          <a:p>
            <a:pPr marL="1042988" lvl="1" defTabSz="914400">
              <a:tabLst>
                <a:tab pos="4852988" algn="l"/>
              </a:tabLst>
            </a:pPr>
            <a:r>
              <a:rPr lang="en-US" sz="2000" dirty="0"/>
              <a:t>Vocational	</a:t>
            </a:r>
            <a:r>
              <a:rPr lang="en-US" sz="2000" i="1" dirty="0"/>
              <a:t>choice</a:t>
            </a:r>
            <a:r>
              <a:rPr lang="en-US" sz="2000" dirty="0"/>
              <a:t> of </a:t>
            </a:r>
            <a:r>
              <a:rPr lang="en-US" sz="2000" i="1" dirty="0"/>
              <a:t>vocation/profession</a:t>
            </a:r>
          </a:p>
        </p:txBody>
      </p:sp>
      <p:sp>
        <p:nvSpPr>
          <p:cNvPr id="52226" name="Espace réservé du numéro de diapositive 4"/>
          <p:cNvSpPr>
            <a:spLocks noGrp="1"/>
          </p:cNvSpPr>
          <p:nvPr>
            <p:ph type="sldNum" sz="quarter" idx="12"/>
          </p:nvPr>
        </p:nvSpPr>
        <p:spPr>
          <a:noFill/>
        </p:spPr>
        <p:txBody>
          <a:bodyPr/>
          <a:lstStyle/>
          <a:p>
            <a:pPr defTabSz="762000"/>
            <a:fld id="{C55A58DC-82E6-4F9A-9C43-EDD5666D0A51}" type="slidenum">
              <a:rPr lang="en-GB" smtClean="0">
                <a:latin typeface="Times New Roman" pitchFamily="18" charset="0"/>
                <a:ea typeface="MS PGothic" pitchFamily="34" charset="-128"/>
              </a:rPr>
              <a:pPr defTabSz="762000"/>
              <a:t>39</a:t>
            </a:fld>
            <a:endParaRPr lang="en-GB">
              <a:latin typeface="Times New Roman" pitchFamily="18" charset="0"/>
              <a:ea typeface="MS PGothic" pitchFamily="34" charset="-128"/>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261F00F-A245-4FD8-BB8D-3BC3D3EBDCFF}" type="slidenum">
              <a:rPr lang="en-GB" smtClean="0"/>
              <a:pPr>
                <a:defRPr/>
              </a:pPr>
              <a:t>4</a:t>
            </a:fld>
            <a:endParaRPr lang="en-GB"/>
          </a:p>
        </p:txBody>
      </p:sp>
      <p:sp>
        <p:nvSpPr>
          <p:cNvPr id="6" name="ZoneTexte 5"/>
          <p:cNvSpPr txBox="1"/>
          <p:nvPr/>
        </p:nvSpPr>
        <p:spPr>
          <a:xfrm>
            <a:off x="683568" y="2132856"/>
            <a:ext cx="7704856" cy="2554545"/>
          </a:xfrm>
          <a:prstGeom prst="rect">
            <a:avLst/>
          </a:prstGeom>
          <a:noFill/>
        </p:spPr>
        <p:txBody>
          <a:bodyPr wrap="square" rtlCol="0">
            <a:spAutoFit/>
          </a:bodyPr>
          <a:lstStyle/>
          <a:p>
            <a:pPr algn="ctr"/>
            <a:r>
              <a:rPr lang="en-US" sz="3200" dirty="0">
                <a:solidFill>
                  <a:srgbClr val="C00000"/>
                </a:solidFill>
                <a:latin typeface="Corbel" charset="0"/>
                <a:ea typeface="Corbel" charset="0"/>
                <a:cs typeface="Corbel" charset="0"/>
              </a:rPr>
              <a:t>Understand the history, definitions and various interpretations of the concept of adolescence, and recognize that adolescent development is influenced by cultural, social and economic contexts</a:t>
            </a:r>
            <a:endParaRPr lang="fr-CH" sz="3200" dirty="0">
              <a:solidFill>
                <a:srgbClr val="C00000"/>
              </a:solidFill>
              <a:latin typeface="Corbel" charset="0"/>
              <a:ea typeface="Corbel" charset="0"/>
              <a:cs typeface="Corbe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p:spPr>
        <p:txBody>
          <a:bodyPr/>
          <a:lstStyle/>
          <a:p>
            <a:fld id="{4CD0D661-353C-45F1-A7EF-68E56F22EADA}" type="slidenum">
              <a:rPr lang="en-GB" altLang="en-US"/>
              <a:pPr/>
              <a:t>40</a:t>
            </a:fld>
            <a:endParaRPr lang="en-GB" altLang="en-US"/>
          </a:p>
        </p:txBody>
      </p:sp>
      <p:pic>
        <p:nvPicPr>
          <p:cNvPr id="49156" name="Picture 2" descr="Modern brain science"/>
          <p:cNvPicPr>
            <a:picLocks noChangeAspect="1" noChangeArrowheads="1"/>
          </p:cNvPicPr>
          <p:nvPr/>
        </p:nvPicPr>
        <p:blipFill>
          <a:blip r:embed="rId2" cstate="print"/>
          <a:srcRect/>
          <a:stretch>
            <a:fillRect/>
          </a:stretch>
        </p:blipFill>
        <p:spPr bwMode="auto">
          <a:xfrm>
            <a:off x="1116013" y="1052513"/>
            <a:ext cx="7200900" cy="5280025"/>
          </a:xfrm>
          <a:prstGeom prst="rect">
            <a:avLst/>
          </a:prstGeom>
          <a:noFill/>
          <a:ln w="9525">
            <a:noFill/>
            <a:miter lim="800000"/>
            <a:headEnd/>
            <a:tailEnd/>
          </a:ln>
        </p:spPr>
      </p:pic>
      <p:sp>
        <p:nvSpPr>
          <p:cNvPr id="2" name="TextBox 1"/>
          <p:cNvSpPr txBox="1"/>
          <p:nvPr/>
        </p:nvSpPr>
        <p:spPr>
          <a:xfrm>
            <a:off x="4285062" y="6460123"/>
            <a:ext cx="4136069" cy="338554"/>
          </a:xfrm>
          <a:prstGeom prst="rect">
            <a:avLst/>
          </a:prstGeom>
          <a:noFill/>
        </p:spPr>
        <p:txBody>
          <a:bodyPr wrap="none" rtlCol="0">
            <a:spAutoFit/>
          </a:bodyPr>
          <a:lstStyle/>
          <a:p>
            <a:pPr algn="r"/>
            <a:r>
              <a:rPr lang="en-GB" sz="1600" dirty="0">
                <a:latin typeface="+mn-lt"/>
              </a:rPr>
              <a:t>Slide kindly provided by Dr Helena Gleeson</a:t>
            </a:r>
          </a:p>
        </p:txBody>
      </p:sp>
      <p:sp>
        <p:nvSpPr>
          <p:cNvPr id="3" name="TextBox 2"/>
          <p:cNvSpPr txBox="1"/>
          <p:nvPr/>
        </p:nvSpPr>
        <p:spPr>
          <a:xfrm>
            <a:off x="1129745" y="433587"/>
            <a:ext cx="8040984" cy="461665"/>
          </a:xfrm>
          <a:prstGeom prst="rect">
            <a:avLst/>
          </a:prstGeom>
          <a:noFill/>
        </p:spPr>
        <p:txBody>
          <a:bodyPr wrap="none" rtlCol="0">
            <a:spAutoFit/>
          </a:bodyPr>
          <a:lstStyle/>
          <a:p>
            <a:r>
              <a:rPr lang="en-GB" dirty="0">
                <a:latin typeface="+mn-lt"/>
              </a:rPr>
              <a:t>What are your immediate thoughts looking at this picture?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GB" altLang="en-US"/>
              <a:t>Body Image</a:t>
            </a:r>
          </a:p>
        </p:txBody>
      </p:sp>
      <p:sp>
        <p:nvSpPr>
          <p:cNvPr id="60420" name="Rectangle 3"/>
          <p:cNvSpPr>
            <a:spLocks noGrp="1" noChangeArrowheads="1"/>
          </p:cNvSpPr>
          <p:nvPr>
            <p:ph idx="1"/>
          </p:nvPr>
        </p:nvSpPr>
        <p:spPr/>
        <p:txBody>
          <a:bodyPr/>
          <a:lstStyle/>
          <a:p>
            <a:r>
              <a:rPr lang="en-GB" altLang="en-US" sz="2400" dirty="0"/>
              <a:t>Dynamic perception of one’s </a:t>
            </a:r>
            <a:r>
              <a:rPr lang="en-GB" altLang="en-US" sz="2400" dirty="0" smtClean="0"/>
              <a:t>body</a:t>
            </a:r>
          </a:p>
          <a:p>
            <a:pPr lvl="1"/>
            <a:r>
              <a:rPr lang="en-GB" altLang="en-US" sz="2000" dirty="0" smtClean="0"/>
              <a:t>how </a:t>
            </a:r>
            <a:r>
              <a:rPr lang="en-GB" altLang="en-US" sz="2000" dirty="0"/>
              <a:t>it looks, feels and moves</a:t>
            </a:r>
          </a:p>
          <a:p>
            <a:r>
              <a:rPr lang="en-GB" altLang="en-US" sz="2400" dirty="0"/>
              <a:t>Shaped by perception, emotions, physical sensations</a:t>
            </a:r>
          </a:p>
          <a:p>
            <a:r>
              <a:rPr lang="en-GB" altLang="en-US" sz="2400" dirty="0"/>
              <a:t>Dynamic – can change in relation to mood, physical experience and environment</a:t>
            </a:r>
          </a:p>
          <a:p>
            <a:r>
              <a:rPr lang="en-GB" altLang="en-US" sz="2400" dirty="0"/>
              <a:t>Significant physical changes during puberty</a:t>
            </a:r>
          </a:p>
          <a:p>
            <a:r>
              <a:rPr lang="en-GB" altLang="en-US" sz="2400" dirty="0"/>
              <a:t>Intrinsic influences: </a:t>
            </a:r>
            <a:r>
              <a:rPr lang="en-GB" altLang="en-US" sz="2400" dirty="0" err="1"/>
              <a:t>eg</a:t>
            </a:r>
            <a:r>
              <a:rPr lang="en-GB" altLang="en-US" sz="2400" dirty="0"/>
              <a:t> self-esteem, self-evaluation</a:t>
            </a:r>
          </a:p>
          <a:p>
            <a:r>
              <a:rPr lang="en-GB" altLang="en-US" sz="2400" dirty="0"/>
              <a:t>Extrinsic influences: </a:t>
            </a:r>
            <a:r>
              <a:rPr lang="en-GB" altLang="en-US" sz="2400" dirty="0" err="1"/>
              <a:t>eg</a:t>
            </a:r>
            <a:r>
              <a:rPr lang="en-GB" altLang="en-US" sz="2400" dirty="0"/>
              <a:t> evaluation by others, cultural messages, societal standards</a:t>
            </a:r>
          </a:p>
        </p:txBody>
      </p:sp>
      <p:sp>
        <p:nvSpPr>
          <p:cNvPr id="60418" name="Slide Number Placeholder 5"/>
          <p:cNvSpPr>
            <a:spLocks noGrp="1"/>
          </p:cNvSpPr>
          <p:nvPr>
            <p:ph type="sldNum" sz="quarter" idx="12"/>
          </p:nvPr>
        </p:nvSpPr>
        <p:spPr>
          <a:noFill/>
        </p:spPr>
        <p:txBody>
          <a:bodyPr/>
          <a:lstStyle/>
          <a:p>
            <a:fld id="{4DAC2A5D-131D-4BF0-A286-FD58C4CE7453}" type="slidenum">
              <a:rPr lang="en-GB" altLang="en-US"/>
              <a:pPr/>
              <a:t>41</a:t>
            </a:fld>
            <a:endParaRPr lang="en-GB"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GB" altLang="en-US" sz="5400"/>
              <a:t>Body Image</a:t>
            </a:r>
          </a:p>
        </p:txBody>
      </p:sp>
      <p:sp>
        <p:nvSpPr>
          <p:cNvPr id="45060" name="Rectangle 3"/>
          <p:cNvSpPr>
            <a:spLocks noGrp="1" noChangeArrowheads="1"/>
          </p:cNvSpPr>
          <p:nvPr>
            <p:ph idx="1"/>
          </p:nvPr>
        </p:nvSpPr>
        <p:spPr/>
        <p:txBody>
          <a:bodyPr/>
          <a:lstStyle/>
          <a:p>
            <a:r>
              <a:rPr lang="en-GB" altLang="en-US" sz="2400">
                <a:solidFill>
                  <a:schemeClr val="tx1"/>
                </a:solidFill>
              </a:rPr>
              <a:t>Significant physical changes during puberty</a:t>
            </a:r>
            <a:br>
              <a:rPr lang="en-GB" altLang="en-US" sz="2400">
                <a:solidFill>
                  <a:schemeClr val="tx1"/>
                </a:solidFill>
              </a:rPr>
            </a:br>
            <a:endParaRPr lang="en-GB" altLang="en-US" sz="2400">
              <a:solidFill>
                <a:schemeClr val="tx1"/>
              </a:solidFill>
            </a:endParaRPr>
          </a:p>
          <a:p>
            <a:r>
              <a:rPr lang="en-GB" altLang="en-US" sz="2400">
                <a:solidFill>
                  <a:schemeClr val="tx1"/>
                </a:solidFill>
              </a:rPr>
              <a:t>Shaped by perception, emotions, physical sensations</a:t>
            </a:r>
            <a:br>
              <a:rPr lang="en-GB" altLang="en-US" sz="2400">
                <a:solidFill>
                  <a:schemeClr val="tx1"/>
                </a:solidFill>
              </a:rPr>
            </a:br>
            <a:endParaRPr lang="en-GB" altLang="en-US" sz="2400">
              <a:solidFill>
                <a:schemeClr val="tx1"/>
              </a:solidFill>
            </a:endParaRPr>
          </a:p>
          <a:p>
            <a:r>
              <a:rPr lang="en-GB" altLang="en-US" sz="2400">
                <a:solidFill>
                  <a:schemeClr val="tx1"/>
                </a:solidFill>
              </a:rPr>
              <a:t>Dynamic – can change in relation to mood, physical experience and environment</a:t>
            </a:r>
            <a:br>
              <a:rPr lang="en-GB" altLang="en-US" sz="2400">
                <a:solidFill>
                  <a:schemeClr val="tx1"/>
                </a:solidFill>
              </a:rPr>
            </a:br>
            <a:endParaRPr lang="en-GB" altLang="en-US" sz="2400">
              <a:solidFill>
                <a:schemeClr val="tx1"/>
              </a:solidFill>
            </a:endParaRPr>
          </a:p>
          <a:p>
            <a:r>
              <a:rPr lang="en-GB" altLang="en-US" sz="2400">
                <a:solidFill>
                  <a:schemeClr val="tx1"/>
                </a:solidFill>
              </a:rPr>
              <a:t>Intrinsic influences: eg evaluation by others, cultural messages, societal standards</a:t>
            </a:r>
          </a:p>
        </p:txBody>
      </p:sp>
      <p:sp>
        <p:nvSpPr>
          <p:cNvPr id="17410" name="Slide Number Placeholder 5"/>
          <p:cNvSpPr>
            <a:spLocks noGrp="1"/>
          </p:cNvSpPr>
          <p:nvPr>
            <p:ph type="sldNum" sz="quarter" idx="12"/>
          </p:nvPr>
        </p:nvSpPr>
        <p:spPr>
          <a:noFill/>
        </p:spPr>
        <p:txBody>
          <a:bodyPr/>
          <a:lstStyle/>
          <a:p>
            <a:fld id="{1BCBC584-F141-426A-BAC1-FBEAE691D342}" type="slidenum">
              <a:rPr lang="en-GB" altLang="en-US" smtClean="0"/>
              <a:pPr/>
              <a:t>42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additive="base">
                                        <p:cTn id="7" dur="500" fill="hold"/>
                                        <p:tgtEl>
                                          <p:spTgt spid="450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60">
                                            <p:txEl>
                                              <p:pRg st="1" end="1"/>
                                            </p:txEl>
                                          </p:spTgt>
                                        </p:tgtEl>
                                        <p:attrNameLst>
                                          <p:attrName>style.visibility</p:attrName>
                                        </p:attrNameLst>
                                      </p:cBhvr>
                                      <p:to>
                                        <p:strVal val="visible"/>
                                      </p:to>
                                    </p:set>
                                    <p:anim calcmode="lin" valueType="num">
                                      <p:cBhvr additive="base">
                                        <p:cTn id="13" dur="500" fill="hold"/>
                                        <p:tgtEl>
                                          <p:spTgt spid="450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60">
                                            <p:txEl>
                                              <p:pRg st="2" end="2"/>
                                            </p:txEl>
                                          </p:spTgt>
                                        </p:tgtEl>
                                        <p:attrNameLst>
                                          <p:attrName>style.visibility</p:attrName>
                                        </p:attrNameLst>
                                      </p:cBhvr>
                                      <p:to>
                                        <p:strVal val="visible"/>
                                      </p:to>
                                    </p:set>
                                    <p:anim calcmode="lin" valueType="num">
                                      <p:cBhvr additive="base">
                                        <p:cTn id="19" dur="500" fill="hold"/>
                                        <p:tgtEl>
                                          <p:spTgt spid="450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60">
                                            <p:txEl>
                                              <p:pRg st="3" end="3"/>
                                            </p:txEl>
                                          </p:spTgt>
                                        </p:tgtEl>
                                        <p:attrNameLst>
                                          <p:attrName>style.visibility</p:attrName>
                                        </p:attrNameLst>
                                      </p:cBhvr>
                                      <p:to>
                                        <p:strVal val="visible"/>
                                      </p:to>
                                    </p:set>
                                    <p:anim calcmode="lin" valueType="num">
                                      <p:cBhvr additive="base">
                                        <p:cTn id="25" dur="500" fill="hold"/>
                                        <p:tgtEl>
                                          <p:spTgt spid="4506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r>
              <a:rPr lang="en-GB" altLang="en-US" sz="4000"/>
              <a:t>Who Am I?</a:t>
            </a:r>
            <a:br>
              <a:rPr lang="en-GB" altLang="en-US" sz="4000"/>
            </a:br>
            <a:r>
              <a:rPr lang="en-GB" altLang="en-US" sz="4000"/>
              <a:t>Self-concept</a:t>
            </a:r>
          </a:p>
        </p:txBody>
      </p:sp>
      <p:sp>
        <p:nvSpPr>
          <p:cNvPr id="46084" name="Rectangle 3"/>
          <p:cNvSpPr>
            <a:spLocks noGrp="1" noChangeArrowheads="1"/>
          </p:cNvSpPr>
          <p:nvPr>
            <p:ph idx="1"/>
          </p:nvPr>
        </p:nvSpPr>
        <p:spPr/>
        <p:txBody>
          <a:bodyPr/>
          <a:lstStyle/>
          <a:p>
            <a:pPr>
              <a:buFont typeface="Monotype Sorts" charset="2"/>
              <a:buNone/>
            </a:pPr>
            <a:r>
              <a:rPr lang="en-GB" altLang="en-US" dirty="0"/>
              <a:t>There are four components of self-concept:</a:t>
            </a:r>
          </a:p>
          <a:p>
            <a:r>
              <a:rPr lang="en-GB" altLang="en-US" b="1" dirty="0"/>
              <a:t>Physical</a:t>
            </a:r>
            <a:r>
              <a:rPr lang="en-GB" altLang="en-US" dirty="0"/>
              <a:t>: relates to concrete attributes</a:t>
            </a:r>
          </a:p>
          <a:p>
            <a:r>
              <a:rPr lang="en-GB" altLang="en-US" b="1" dirty="0"/>
              <a:t>Academic</a:t>
            </a:r>
            <a:r>
              <a:rPr lang="en-GB" altLang="en-US" dirty="0"/>
              <a:t>: relates to performance in school</a:t>
            </a:r>
          </a:p>
          <a:p>
            <a:r>
              <a:rPr lang="en-GB" altLang="en-US" b="1" dirty="0"/>
              <a:t>Social</a:t>
            </a:r>
            <a:r>
              <a:rPr lang="en-GB" altLang="en-US" dirty="0"/>
              <a:t>: describes how we relate to other people</a:t>
            </a:r>
          </a:p>
          <a:p>
            <a:r>
              <a:rPr lang="en-GB" altLang="en-US" b="1" dirty="0"/>
              <a:t>Transpersonal</a:t>
            </a:r>
            <a:r>
              <a:rPr lang="en-GB" altLang="en-US" dirty="0"/>
              <a:t>: describes how we relate to the supernatural or unknowns (moral, religious, ethical)</a:t>
            </a:r>
          </a:p>
          <a:p>
            <a:endParaRPr lang="en-GB" altLang="en-US" dirty="0"/>
          </a:p>
        </p:txBody>
      </p:sp>
      <p:sp>
        <p:nvSpPr>
          <p:cNvPr id="46082" name="Rectangle 6"/>
          <p:cNvSpPr>
            <a:spLocks noGrp="1" noChangeArrowheads="1"/>
          </p:cNvSpPr>
          <p:nvPr>
            <p:ph type="sldNum" sz="quarter" idx="12"/>
          </p:nvPr>
        </p:nvSpPr>
        <p:spPr>
          <a:noFill/>
        </p:spPr>
        <p:txBody>
          <a:bodyPr/>
          <a:lstStyle/>
          <a:p>
            <a:fld id="{2A9AEB9C-72F1-4BBD-9B3F-E784F0DE3015}" type="slidenum">
              <a:rPr lang="en-GB" altLang="en-US"/>
              <a:pPr/>
              <a:t>43</a:t>
            </a:fld>
            <a:endParaRPr lang="en-GB"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p:spPr>
        <p:txBody>
          <a:bodyPr/>
          <a:lstStyle/>
          <a:p>
            <a:fld id="{57C2EAD6-CE37-48E2-8A98-8F2E49A2876F}" type="slidenum">
              <a:rPr lang="en-GB" altLang="en-US"/>
              <a:pPr/>
              <a:t>44</a:t>
            </a:fld>
            <a:endParaRPr lang="en-GB" altLang="en-US"/>
          </a:p>
        </p:txBody>
      </p:sp>
      <p:sp>
        <p:nvSpPr>
          <p:cNvPr id="47107" name="Rectangle 2"/>
          <p:cNvSpPr>
            <a:spLocks noGrp="1" noChangeArrowheads="1"/>
          </p:cNvSpPr>
          <p:nvPr>
            <p:ph type="title"/>
          </p:nvPr>
        </p:nvSpPr>
        <p:spPr/>
        <p:txBody>
          <a:bodyPr lIns="91440" tIns="45720" rIns="91440" bIns="45720"/>
          <a:lstStyle/>
          <a:p>
            <a:pPr defTabSz="914400"/>
            <a:r>
              <a:rPr lang="en-US" altLang="en-US"/>
              <a:t>Development of Self -Concept</a:t>
            </a:r>
          </a:p>
        </p:txBody>
      </p:sp>
      <p:sp>
        <p:nvSpPr>
          <p:cNvPr id="47108" name="Rectangle 3"/>
          <p:cNvSpPr>
            <a:spLocks noGrp="1" noChangeArrowheads="1"/>
          </p:cNvSpPr>
          <p:nvPr>
            <p:ph type="body" sz="half" idx="4294967295"/>
          </p:nvPr>
        </p:nvSpPr>
        <p:spPr>
          <a:xfrm>
            <a:off x="0" y="1981200"/>
            <a:ext cx="4262438" cy="4876800"/>
          </a:xfrm>
          <a:prstGeom prst="rect">
            <a:avLst/>
          </a:prstGeom>
        </p:spPr>
        <p:txBody>
          <a:bodyPr lIns="91440" tIns="45720" rIns="91440" bIns="45720"/>
          <a:lstStyle/>
          <a:p>
            <a:pPr marL="342900" indent="-342900" defTabSz="914400">
              <a:buFont typeface="Monotype Sorts" charset="2"/>
              <a:buNone/>
            </a:pPr>
            <a:r>
              <a:rPr lang="en-US" altLang="en-US" sz="2800"/>
              <a:t>Requires</a:t>
            </a:r>
          </a:p>
          <a:p>
            <a:pPr marL="742950" lvl="1" defTabSz="914400"/>
            <a:r>
              <a:rPr lang="en-US" altLang="en-US" sz="2000"/>
              <a:t>Goals</a:t>
            </a:r>
          </a:p>
          <a:p>
            <a:pPr marL="742950" lvl="1" defTabSz="914400"/>
            <a:r>
              <a:rPr lang="en-US" altLang="en-US" sz="2000"/>
              <a:t>Interests</a:t>
            </a:r>
          </a:p>
          <a:p>
            <a:pPr marL="742950" lvl="1" defTabSz="914400"/>
            <a:r>
              <a:rPr lang="en-US" altLang="en-US" sz="2000"/>
              <a:t>Values</a:t>
            </a:r>
          </a:p>
          <a:p>
            <a:pPr marL="742950" lvl="1" defTabSz="914400"/>
            <a:r>
              <a:rPr lang="en-US" altLang="en-US" sz="2000"/>
              <a:t>Religious belief</a:t>
            </a:r>
          </a:p>
          <a:p>
            <a:pPr marL="742950" lvl="1" defTabSz="914400"/>
            <a:r>
              <a:rPr lang="en-US" altLang="en-US" sz="2000"/>
              <a:t>Political beliefs</a:t>
            </a:r>
          </a:p>
          <a:p>
            <a:pPr marL="742950" lvl="1" defTabSz="914400"/>
            <a:r>
              <a:rPr lang="en-US" altLang="en-US" sz="2000"/>
              <a:t>Gender</a:t>
            </a:r>
          </a:p>
          <a:p>
            <a:pPr marL="742950" lvl="1" defTabSz="914400"/>
            <a:r>
              <a:rPr lang="en-US" altLang="en-US" sz="2000"/>
              <a:t>Sexual identity</a:t>
            </a:r>
          </a:p>
          <a:p>
            <a:pPr marL="742950" lvl="1" defTabSz="914400"/>
            <a:r>
              <a:rPr lang="en-US" altLang="en-US" sz="2000"/>
              <a:t>Ethnic identity</a:t>
            </a:r>
          </a:p>
          <a:p>
            <a:pPr marL="742950" lvl="1" defTabSz="914400"/>
            <a:endParaRPr lang="en-US" altLang="en-US" sz="2000"/>
          </a:p>
        </p:txBody>
      </p:sp>
      <p:sp>
        <p:nvSpPr>
          <p:cNvPr id="384004" name="Rectangle 4"/>
          <p:cNvSpPr>
            <a:spLocks noGrp="1" noChangeArrowheads="1"/>
          </p:cNvSpPr>
          <p:nvPr>
            <p:ph type="body" sz="half" idx="4294967295"/>
          </p:nvPr>
        </p:nvSpPr>
        <p:spPr>
          <a:xfrm>
            <a:off x="4881563" y="1981200"/>
            <a:ext cx="4262437" cy="4876800"/>
          </a:xfrm>
          <a:prstGeom prst="rect">
            <a:avLst/>
          </a:prstGeom>
        </p:spPr>
        <p:txBody>
          <a:bodyPr lIns="91440" tIns="45720" rIns="91440" bIns="45720"/>
          <a:lstStyle/>
          <a:p>
            <a:pPr marL="742950" lvl="1" defTabSz="914400">
              <a:buFontTx/>
              <a:buNone/>
            </a:pPr>
            <a:endParaRPr lang="en-US" altLang="en-US" sz="2000" b="1"/>
          </a:p>
          <a:p>
            <a:pPr marL="742950" lvl="1" defTabSz="914400">
              <a:buFontTx/>
              <a:buNone/>
            </a:pPr>
            <a:r>
              <a:rPr lang="en-US" altLang="en-US" sz="2000" b="1"/>
              <a:t>Physical</a:t>
            </a:r>
          </a:p>
          <a:p>
            <a:pPr marL="742950" lvl="1" defTabSz="914400">
              <a:buFontTx/>
              <a:buNone/>
            </a:pPr>
            <a:endParaRPr lang="en-US" altLang="en-US" sz="2000" b="1"/>
          </a:p>
          <a:p>
            <a:pPr marL="742950" lvl="1" defTabSz="914400">
              <a:buFontTx/>
              <a:buNone/>
            </a:pPr>
            <a:r>
              <a:rPr lang="en-US" altLang="en-US" sz="2000" b="1"/>
              <a:t>Academic</a:t>
            </a:r>
          </a:p>
          <a:p>
            <a:pPr marL="742950" lvl="1" defTabSz="914400">
              <a:buFontTx/>
              <a:buNone/>
            </a:pPr>
            <a:endParaRPr lang="en-US" altLang="en-US" sz="2000" b="1"/>
          </a:p>
          <a:p>
            <a:pPr marL="742950" lvl="1" defTabSz="914400">
              <a:buFontTx/>
              <a:buNone/>
            </a:pPr>
            <a:r>
              <a:rPr lang="en-US" altLang="en-US" sz="2000" b="1"/>
              <a:t>Social</a:t>
            </a:r>
          </a:p>
          <a:p>
            <a:pPr marL="742950" lvl="1" defTabSz="914400">
              <a:buFontTx/>
              <a:buNone/>
            </a:pPr>
            <a:endParaRPr lang="en-US" altLang="en-US" sz="2000" b="1"/>
          </a:p>
          <a:p>
            <a:pPr marL="742950" lvl="1" defTabSz="914400">
              <a:buFontTx/>
              <a:buNone/>
            </a:pPr>
            <a:r>
              <a:rPr lang="en-US" altLang="en-US" sz="2000" b="1"/>
              <a:t>Transpersonal</a:t>
            </a:r>
          </a:p>
        </p:txBody>
      </p:sp>
      <p:sp>
        <p:nvSpPr>
          <p:cNvPr id="384005" name="AutoShape 5"/>
          <p:cNvSpPr>
            <a:spLocks noChangeArrowheads="1"/>
          </p:cNvSpPr>
          <p:nvPr/>
        </p:nvSpPr>
        <p:spPr bwMode="auto">
          <a:xfrm>
            <a:off x="3851275" y="2852738"/>
            <a:ext cx="1079500" cy="16557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fr-CH"/>
          </a:p>
        </p:txBody>
      </p:sp>
      <p:sp>
        <p:nvSpPr>
          <p:cNvPr id="384006" name="Text Box 6"/>
          <p:cNvSpPr txBox="1">
            <a:spLocks noChangeArrowheads="1"/>
          </p:cNvSpPr>
          <p:nvPr/>
        </p:nvSpPr>
        <p:spPr bwMode="auto">
          <a:xfrm>
            <a:off x="7308850" y="1484313"/>
            <a:ext cx="1511300" cy="4939814"/>
          </a:xfrm>
          <a:prstGeom prst="rect">
            <a:avLst/>
          </a:prstGeom>
          <a:solidFill>
            <a:srgbClr val="FFFF00"/>
          </a:solidFill>
          <a:ln w="9525">
            <a:solidFill>
              <a:schemeClr val="tx1"/>
            </a:solidFill>
            <a:miter lim="800000"/>
            <a:headEnd/>
            <a:tailEnd/>
          </a:ln>
        </p:spPr>
        <p:txBody>
          <a:bodyPr>
            <a:spAutoFit/>
          </a:bodyPr>
          <a:lstStyle/>
          <a:p>
            <a:pPr algn="ctr" eaLnBrk="1" hangingPunct="1">
              <a:spcBef>
                <a:spcPct val="50000"/>
              </a:spcBef>
            </a:pPr>
            <a:r>
              <a:rPr lang="en-GB" altLang="en-US" sz="1800" b="1" dirty="0">
                <a:solidFill>
                  <a:schemeClr val="tx1"/>
                </a:solidFill>
                <a:latin typeface="Arial" panose="020B0604020202020204" pitchFamily="34" charset="0"/>
                <a:cs typeface="Arial" panose="020B0604020202020204" pitchFamily="34" charset="0"/>
              </a:rPr>
              <a:t>Self-esteem</a:t>
            </a:r>
            <a:r>
              <a:rPr lang="en-GB" altLang="en-US" sz="1800" b="0" dirty="0">
                <a:solidFill>
                  <a:schemeClr val="tx1"/>
                </a:solidFill>
                <a:latin typeface="Arial" panose="020B0604020202020204" pitchFamily="34" charset="0"/>
                <a:cs typeface="Arial" panose="020B0604020202020204" pitchFamily="34" charset="0"/>
              </a:rPr>
              <a:t> can be seen as a measure of how much we value ourselves, particularly in relation to others. </a:t>
            </a:r>
          </a:p>
          <a:p>
            <a:pPr algn="ctr" eaLnBrk="1" hangingPunct="1">
              <a:spcBef>
                <a:spcPct val="50000"/>
              </a:spcBef>
            </a:pPr>
            <a:r>
              <a:rPr lang="en-GB" altLang="en-US" sz="1800" dirty="0">
                <a:solidFill>
                  <a:schemeClr val="tx1"/>
                </a:solidFill>
                <a:latin typeface="Arial" panose="020B0604020202020204" pitchFamily="34" charset="0"/>
                <a:cs typeface="Arial" panose="020B0604020202020204" pitchFamily="34" charset="0"/>
              </a:rPr>
              <a:t>It represents the emotional or feeling component of </a:t>
            </a:r>
            <a:r>
              <a:rPr lang="en-GB" altLang="en-US" sz="1800" b="1" dirty="0">
                <a:solidFill>
                  <a:schemeClr val="tx1"/>
                </a:solidFill>
                <a:latin typeface="Arial" panose="020B0604020202020204" pitchFamily="34" charset="0"/>
                <a:cs typeface="Arial" panose="020B0604020202020204" pitchFamily="34" charset="0"/>
              </a:rPr>
              <a:t>self-concept.</a:t>
            </a:r>
            <a:endParaRPr lang="en-US" altLang="en-US" sz="1800" b="1" dirty="0">
              <a:solidFill>
                <a:schemeClr val="tx1"/>
              </a:solidFill>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40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400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400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400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4004">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4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5" grpId="0" animBg="1"/>
      <p:bldP spid="3840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GB" altLang="en-US" dirty="0"/>
              <a:t>The Concrete Thinker</a:t>
            </a:r>
          </a:p>
        </p:txBody>
      </p:sp>
      <p:sp>
        <p:nvSpPr>
          <p:cNvPr id="50180" name="Rectangle 3"/>
          <p:cNvSpPr>
            <a:spLocks noGrp="1" noChangeArrowheads="1"/>
          </p:cNvSpPr>
          <p:nvPr>
            <p:ph idx="1"/>
          </p:nvPr>
        </p:nvSpPr>
        <p:spPr/>
        <p:txBody>
          <a:bodyPr>
            <a:normAutofit lnSpcReduction="10000"/>
          </a:bodyPr>
          <a:lstStyle/>
          <a:p>
            <a:r>
              <a:rPr lang="en-GB" altLang="en-US" dirty="0"/>
              <a:t>A young boy with asthma has come to see you in clinic. His mother tells you that he has not been using his inhalers as regularly as you had prescribed. The boy says that he is feeling fine at the moment.</a:t>
            </a:r>
          </a:p>
          <a:p>
            <a:endParaRPr lang="en-GB" altLang="en-US" dirty="0"/>
          </a:p>
          <a:p>
            <a:r>
              <a:rPr lang="en-GB" altLang="en-US" dirty="0"/>
              <a:t>What do you think a young person who has developed </a:t>
            </a:r>
            <a:r>
              <a:rPr lang="en-GB" altLang="en-US" b="1" dirty="0"/>
              <a:t>concrete thinking skills</a:t>
            </a:r>
            <a:r>
              <a:rPr lang="en-GB" altLang="en-US" dirty="0"/>
              <a:t> will believe about the need for inhalers?</a:t>
            </a:r>
          </a:p>
        </p:txBody>
      </p:sp>
      <p:sp>
        <p:nvSpPr>
          <p:cNvPr id="50178" name="Rectangle 6"/>
          <p:cNvSpPr>
            <a:spLocks noGrp="1" noChangeArrowheads="1"/>
          </p:cNvSpPr>
          <p:nvPr>
            <p:ph type="sldNum" sz="quarter" idx="12"/>
          </p:nvPr>
        </p:nvSpPr>
        <p:spPr>
          <a:noFill/>
        </p:spPr>
        <p:txBody>
          <a:bodyPr/>
          <a:lstStyle/>
          <a:p>
            <a:fld id="{6E5DE2D5-67F9-4FA5-9971-DB7FFE9BB4F6}" type="slidenum">
              <a:rPr lang="en-GB" altLang="en-US"/>
              <a:pPr/>
              <a:t>45</a:t>
            </a:fld>
            <a:endParaRPr lang="en-GB"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GB" altLang="en-US"/>
              <a:t>The Concrete Thinker</a:t>
            </a:r>
          </a:p>
        </p:txBody>
      </p:sp>
      <p:sp>
        <p:nvSpPr>
          <p:cNvPr id="51204" name="Rectangle 3"/>
          <p:cNvSpPr>
            <a:spLocks noGrp="1" noChangeArrowheads="1"/>
          </p:cNvSpPr>
          <p:nvPr>
            <p:ph idx="1"/>
          </p:nvPr>
        </p:nvSpPr>
        <p:spPr/>
        <p:txBody>
          <a:bodyPr/>
          <a:lstStyle/>
          <a:p>
            <a:r>
              <a:rPr lang="en-GB" altLang="en-US" i="1"/>
              <a:t>The doctors told me that if I miss my inhalers then I will get sick. But I have forgotten them a couple of times and haven’t got sick, so I don’t think I need them any more. </a:t>
            </a:r>
          </a:p>
        </p:txBody>
      </p:sp>
      <p:sp>
        <p:nvSpPr>
          <p:cNvPr id="51202" name="Rectangle 6"/>
          <p:cNvSpPr>
            <a:spLocks noGrp="1" noChangeArrowheads="1"/>
          </p:cNvSpPr>
          <p:nvPr>
            <p:ph type="sldNum" sz="quarter" idx="12"/>
          </p:nvPr>
        </p:nvSpPr>
        <p:spPr>
          <a:noFill/>
        </p:spPr>
        <p:txBody>
          <a:bodyPr/>
          <a:lstStyle/>
          <a:p>
            <a:fld id="{EF9645BB-255D-414A-89C9-B0EAB7F63CE2}" type="slidenum">
              <a:rPr lang="en-GB" altLang="en-US"/>
              <a:pPr/>
              <a:t>46</a:t>
            </a:fld>
            <a:endParaRPr lang="en-GB"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GB" altLang="en-US"/>
              <a:t>The Abstract Thinker</a:t>
            </a:r>
          </a:p>
        </p:txBody>
      </p:sp>
      <p:sp>
        <p:nvSpPr>
          <p:cNvPr id="52228" name="Rectangle 3"/>
          <p:cNvSpPr>
            <a:spLocks noGrp="1" noChangeArrowheads="1"/>
          </p:cNvSpPr>
          <p:nvPr>
            <p:ph idx="1"/>
          </p:nvPr>
        </p:nvSpPr>
        <p:spPr/>
        <p:txBody>
          <a:bodyPr/>
          <a:lstStyle/>
          <a:p>
            <a:r>
              <a:rPr lang="en-GB" altLang="en-US"/>
              <a:t>A young boy with asthma has come to see you in clinic. His mother tells you that he has not been using his inhalers as regularly as you had prescribed. The boy says that he is feeling fine at the moment.</a:t>
            </a:r>
          </a:p>
          <a:p>
            <a:r>
              <a:rPr lang="en-GB" altLang="en-US"/>
              <a:t>What do you think a young person who has developed very </a:t>
            </a:r>
            <a:r>
              <a:rPr lang="en-GB" altLang="en-US" b="1"/>
              <a:t>abstract thinking skills</a:t>
            </a:r>
            <a:r>
              <a:rPr lang="en-GB" altLang="en-US"/>
              <a:t> will believe about the need for inhalers?</a:t>
            </a:r>
          </a:p>
        </p:txBody>
      </p:sp>
      <p:sp>
        <p:nvSpPr>
          <p:cNvPr id="52226" name="Rectangle 6"/>
          <p:cNvSpPr>
            <a:spLocks noGrp="1" noChangeArrowheads="1"/>
          </p:cNvSpPr>
          <p:nvPr>
            <p:ph type="sldNum" sz="quarter" idx="12"/>
          </p:nvPr>
        </p:nvSpPr>
        <p:spPr>
          <a:noFill/>
        </p:spPr>
        <p:txBody>
          <a:bodyPr/>
          <a:lstStyle/>
          <a:p>
            <a:fld id="{DA73AB26-9A12-4749-9C19-01C5D1A37CD6}" type="slidenum">
              <a:rPr lang="en-GB" altLang="en-US"/>
              <a:pPr/>
              <a:t>47</a:t>
            </a:fld>
            <a:endParaRPr lang="en-GB"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GB" altLang="en-US"/>
              <a:t>The Abstract Thinker</a:t>
            </a:r>
          </a:p>
        </p:txBody>
      </p:sp>
      <p:sp>
        <p:nvSpPr>
          <p:cNvPr id="53252" name="Rectangle 3"/>
          <p:cNvSpPr>
            <a:spLocks noGrp="1" noChangeArrowheads="1"/>
          </p:cNvSpPr>
          <p:nvPr>
            <p:ph idx="1"/>
          </p:nvPr>
        </p:nvSpPr>
        <p:spPr/>
        <p:txBody>
          <a:bodyPr/>
          <a:lstStyle/>
          <a:p>
            <a:r>
              <a:rPr lang="en-GB" altLang="en-US" i="1"/>
              <a:t>I missed my inhalers because I was busy doing an English project and forgot to take them. I think I got away with it because I haven’t been doing a lot of exercise. I think I’ll still need to take them in the future, especially if I am doing lots of exercise or when the weather is cold. </a:t>
            </a:r>
          </a:p>
        </p:txBody>
      </p:sp>
      <p:sp>
        <p:nvSpPr>
          <p:cNvPr id="53250" name="Rectangle 6"/>
          <p:cNvSpPr>
            <a:spLocks noGrp="1" noChangeArrowheads="1"/>
          </p:cNvSpPr>
          <p:nvPr>
            <p:ph type="sldNum" sz="quarter" idx="12"/>
          </p:nvPr>
        </p:nvSpPr>
        <p:spPr>
          <a:noFill/>
        </p:spPr>
        <p:txBody>
          <a:bodyPr/>
          <a:lstStyle/>
          <a:p>
            <a:fld id="{1498D547-FDCC-4384-B167-798B5C7CAF33}" type="slidenum">
              <a:rPr lang="en-GB" altLang="en-US"/>
              <a:pPr/>
              <a:t>48</a:t>
            </a:fld>
            <a:endParaRPr lang="en-GB"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3</a:t>
            </a:r>
            <a:r>
              <a:rPr lang="fr-FR" sz="2800" dirty="0"/>
              <a:t>. Inter-</a:t>
            </a:r>
            <a:r>
              <a:rPr lang="fr-FR" sz="2800" dirty="0" err="1"/>
              <a:t>relationships</a:t>
            </a:r>
            <a:r>
              <a:rPr lang="fr-FR" sz="2800" dirty="0"/>
              <a:t> </a:t>
            </a:r>
            <a:r>
              <a:rPr lang="fr-FR" sz="2800" dirty="0" err="1"/>
              <a:t>between</a:t>
            </a:r>
            <a:r>
              <a:rPr lang="fr-FR" sz="2800" dirty="0"/>
              <a:t> </a:t>
            </a:r>
            <a:r>
              <a:rPr lang="fr-FR" sz="2800" dirty="0" smtClean="0"/>
              <a:t> </a:t>
            </a:r>
            <a:r>
              <a:rPr lang="fr-FR" sz="2800" dirty="0" err="1" smtClean="0"/>
              <a:t>pubertal</a:t>
            </a:r>
            <a:r>
              <a:rPr lang="fr-FR" sz="2800" dirty="0" smtClean="0"/>
              <a:t> </a:t>
            </a:r>
            <a:r>
              <a:rPr lang="fr-FR" sz="2800" dirty="0"/>
              <a:t>timing, </a:t>
            </a:r>
            <a:r>
              <a:rPr lang="fr-FR" sz="2800" dirty="0" err="1"/>
              <a:t>psychological</a:t>
            </a:r>
            <a:r>
              <a:rPr lang="fr-FR" sz="2800" dirty="0"/>
              <a:t> </a:t>
            </a:r>
            <a:r>
              <a:rPr lang="fr-FR" sz="2800" dirty="0" smtClean="0"/>
              <a:t> </a:t>
            </a:r>
            <a:r>
              <a:rPr lang="fr-FR" sz="2800" dirty="0" err="1" smtClean="0"/>
              <a:t>development</a:t>
            </a:r>
            <a:r>
              <a:rPr lang="fr-FR" sz="2800" dirty="0" smtClean="0"/>
              <a:t> </a:t>
            </a:r>
            <a:r>
              <a:rPr lang="fr-FR" sz="2800" dirty="0"/>
              <a:t>and </a:t>
            </a:r>
            <a:r>
              <a:rPr lang="fr-FR" sz="2800" dirty="0" err="1"/>
              <a:t>health</a:t>
            </a:r>
            <a:r>
              <a:rPr lang="fr-FR" sz="2800" dirty="0"/>
              <a:t> </a:t>
            </a:r>
            <a:r>
              <a:rPr lang="fr-FR" sz="2800" dirty="0" err="1" smtClean="0"/>
              <a:t>behaviours</a:t>
            </a:r>
            <a:endParaRPr lang="fr-FR" sz="2800" dirty="0"/>
          </a:p>
        </p:txBody>
      </p:sp>
      <p:sp>
        <p:nvSpPr>
          <p:cNvPr id="61442" name="Slide Number Placeholder 3"/>
          <p:cNvSpPr>
            <a:spLocks noGrp="1"/>
          </p:cNvSpPr>
          <p:nvPr>
            <p:ph type="sldNum" sz="quarter" idx="12"/>
          </p:nvPr>
        </p:nvSpPr>
        <p:spPr>
          <a:noFill/>
        </p:spPr>
        <p:txBody>
          <a:bodyPr/>
          <a:lstStyle/>
          <a:p>
            <a:fld id="{7DA39033-6377-48B7-9DCA-60F0B381F866}" type="slidenum">
              <a:rPr lang="en-GB" altLang="en-US"/>
              <a:pPr/>
              <a:t>49</a:t>
            </a:fld>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4"/>
          <p:cNvSpPr>
            <a:spLocks noGrp="1"/>
          </p:cNvSpPr>
          <p:nvPr>
            <p:ph type="sldNum" sz="quarter" idx="12"/>
          </p:nvPr>
        </p:nvSpPr>
        <p:spPr>
          <a:noFill/>
        </p:spPr>
        <p:txBody>
          <a:bodyPr/>
          <a:lstStyle/>
          <a:p>
            <a:pPr defTabSz="762000"/>
            <a:fld id="{B7C3A16B-3924-4E81-8204-94B1FD9C909A}" type="slidenum">
              <a:rPr lang="en-GB" smtClean="0">
                <a:latin typeface="Times New Roman" pitchFamily="18" charset="0"/>
                <a:ea typeface="MS PGothic" pitchFamily="34" charset="-128"/>
              </a:rPr>
              <a:pPr defTabSz="762000"/>
              <a:t>5</a:t>
            </a:fld>
            <a:endParaRPr lang="en-GB">
              <a:latin typeface="Times New Roman" pitchFamily="18" charset="0"/>
              <a:ea typeface="MS PGothic" pitchFamily="34" charset="-128"/>
            </a:endParaRPr>
          </a:p>
        </p:txBody>
      </p:sp>
      <p:sp>
        <p:nvSpPr>
          <p:cNvPr id="3" name="Titre 2"/>
          <p:cNvSpPr>
            <a:spLocks noGrp="1"/>
          </p:cNvSpPr>
          <p:nvPr>
            <p:ph type="title"/>
          </p:nvPr>
        </p:nvSpPr>
        <p:spPr/>
        <p:txBody>
          <a:bodyPr>
            <a:normAutofit fontScale="90000"/>
          </a:bodyPr>
          <a:lstStyle/>
          <a:p>
            <a:r>
              <a:rPr lang="en-GB" dirty="0"/>
              <a:t>Take a few minutes individually to think about your own </a:t>
            </a:r>
            <a:r>
              <a:rPr lang="en-GB" dirty="0" smtClean="0"/>
              <a:t>adolescence</a:t>
            </a:r>
            <a:endParaRPr lang="fr-FR" b="1" dirty="0"/>
          </a:p>
        </p:txBody>
      </p:sp>
      <p:sp>
        <p:nvSpPr>
          <p:cNvPr id="4" name="Espace réservé du contenu 3"/>
          <p:cNvSpPr>
            <a:spLocks noGrp="1"/>
          </p:cNvSpPr>
          <p:nvPr>
            <p:ph idx="1"/>
          </p:nvPr>
        </p:nvSpPr>
        <p:spPr/>
        <p:txBody>
          <a:bodyPr>
            <a:normAutofit fontScale="92500" lnSpcReduction="20000"/>
          </a:bodyPr>
          <a:lstStyle/>
          <a:p>
            <a:r>
              <a:rPr lang="en-GB" dirty="0"/>
              <a:t>What were the events or at what time did you have the feeling you were not a child anymore?</a:t>
            </a:r>
          </a:p>
          <a:p>
            <a:pPr>
              <a:buFont typeface="Monotype Sorts" charset="2"/>
              <a:buNone/>
            </a:pPr>
            <a:endParaRPr lang="fr-FR" dirty="0"/>
          </a:p>
          <a:p>
            <a:r>
              <a:rPr lang="en-GB" dirty="0"/>
              <a:t>What made you feel adult ?</a:t>
            </a:r>
          </a:p>
          <a:p>
            <a:pPr>
              <a:buFont typeface="Monotype Sorts" charset="2"/>
              <a:buNone/>
            </a:pPr>
            <a:endParaRPr lang="fr-FR" dirty="0"/>
          </a:p>
          <a:p>
            <a:r>
              <a:rPr lang="en-GB" dirty="0"/>
              <a:t>Try to remember events of your own life where you felt capable of doing something and adults around thought you were too young ,….</a:t>
            </a:r>
          </a:p>
          <a:p>
            <a:pPr>
              <a:buFont typeface="Monotype Sorts" charset="2"/>
              <a:buNone/>
            </a:pPr>
            <a:r>
              <a:rPr lang="en-GB" dirty="0"/>
              <a:t> </a:t>
            </a:r>
            <a:endParaRPr lang="fr-CH" b="1" dirty="0"/>
          </a:p>
          <a:p>
            <a:r>
              <a:rPr lang="en-GB" sz="2400" b="1" dirty="0"/>
              <a:t>Write down a few notes (can be used for group work first steps)</a:t>
            </a:r>
            <a:endParaRPr lang="fr-CH" sz="2400" b="1" dirty="0"/>
          </a:p>
          <a:p>
            <a:endParaRPr lang="fr-FR" dirty="0"/>
          </a:p>
          <a:p>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3"/>
          <p:cNvSpPr>
            <a:spLocks noGrp="1" noChangeArrowheads="1"/>
          </p:cNvSpPr>
          <p:nvPr>
            <p:ph type="title"/>
          </p:nvPr>
        </p:nvSpPr>
        <p:spPr>
          <a:noFill/>
        </p:spPr>
        <p:txBody>
          <a:bodyPr lIns="91440" tIns="45720" rIns="91440" bIns="45720">
            <a:normAutofit fontScale="90000"/>
          </a:bodyPr>
          <a:lstStyle/>
          <a:p>
            <a:r>
              <a:rPr lang="fr-CH" sz="3800" dirty="0"/>
              <a:t>WHAT WE KNOW ABOUT GIRLS </a:t>
            </a:r>
            <a:br>
              <a:rPr lang="fr-CH" sz="3800" dirty="0"/>
            </a:br>
            <a:r>
              <a:rPr lang="fr-CH" sz="3400" i="1" dirty="0" err="1">
                <a:solidFill>
                  <a:srgbClr val="FF0033"/>
                </a:solidFill>
              </a:rPr>
              <a:t>Early</a:t>
            </a:r>
            <a:r>
              <a:rPr lang="fr-CH" sz="3400" i="1" dirty="0">
                <a:solidFill>
                  <a:srgbClr val="FF0033"/>
                </a:solidFill>
              </a:rPr>
              <a:t> </a:t>
            </a:r>
            <a:r>
              <a:rPr lang="fr-CH" sz="3400" i="1" dirty="0" err="1">
                <a:solidFill>
                  <a:srgbClr val="FF0033"/>
                </a:solidFill>
              </a:rPr>
              <a:t>maturing</a:t>
            </a:r>
            <a:r>
              <a:rPr lang="fr-CH" sz="3400" i="1" dirty="0">
                <a:solidFill>
                  <a:srgbClr val="FF0033"/>
                </a:solidFill>
              </a:rPr>
              <a:t> adolescent girls tend to:</a:t>
            </a:r>
            <a:endParaRPr lang="fr-FR" sz="3400" i="1" dirty="0">
              <a:solidFill>
                <a:srgbClr val="FF0033"/>
              </a:solidFill>
            </a:endParaRPr>
          </a:p>
        </p:txBody>
      </p:sp>
      <p:sp>
        <p:nvSpPr>
          <p:cNvPr id="40963" name="Rectangle 2"/>
          <p:cNvSpPr>
            <a:spLocks noGrp="1" noChangeArrowheads="1"/>
          </p:cNvSpPr>
          <p:nvPr>
            <p:ph idx="1"/>
          </p:nvPr>
        </p:nvSpPr>
        <p:spPr/>
        <p:txBody>
          <a:bodyPr/>
          <a:lstStyle/>
          <a:p>
            <a:pPr defTabSz="914400">
              <a:buClr>
                <a:srgbClr val="FF0033"/>
              </a:buClr>
              <a:buFont typeface="Wingdings" pitchFamily="2" charset="2"/>
              <a:buChar char="Ø"/>
            </a:pPr>
            <a:r>
              <a:rPr lang="fr-CH" sz="2800" dirty="0" err="1"/>
              <a:t>Suffer</a:t>
            </a:r>
            <a:r>
              <a:rPr lang="fr-CH" sz="2800" dirty="0"/>
              <a:t> </a:t>
            </a:r>
            <a:r>
              <a:rPr lang="fr-CH" sz="2800" dirty="0" err="1"/>
              <a:t>from</a:t>
            </a:r>
            <a:r>
              <a:rPr lang="fr-CH" sz="2800" dirty="0"/>
              <a:t> mental </a:t>
            </a:r>
            <a:r>
              <a:rPr lang="fr-CH" sz="2800" dirty="0" err="1"/>
              <a:t>health</a:t>
            </a:r>
            <a:r>
              <a:rPr lang="fr-CH" sz="2800" dirty="0"/>
              <a:t> </a:t>
            </a:r>
            <a:r>
              <a:rPr lang="fr-CH" sz="2800" dirty="0" err="1"/>
              <a:t>problems</a:t>
            </a:r>
            <a:r>
              <a:rPr lang="fr-CH" sz="2800" dirty="0"/>
              <a:t> in a </a:t>
            </a:r>
            <a:r>
              <a:rPr lang="fr-CH" sz="2800" dirty="0" err="1"/>
              <a:t>higher</a:t>
            </a:r>
            <a:r>
              <a:rPr lang="fr-CH" sz="2800" dirty="0"/>
              <a:t> proportion (</a:t>
            </a:r>
            <a:r>
              <a:rPr lang="fr-CH" sz="2800" dirty="0" err="1"/>
              <a:t>depression</a:t>
            </a:r>
            <a:r>
              <a:rPr lang="fr-CH" sz="2800" dirty="0"/>
              <a:t>)</a:t>
            </a:r>
          </a:p>
          <a:p>
            <a:pPr defTabSz="914400">
              <a:buClr>
                <a:srgbClr val="FF0033"/>
              </a:buClr>
              <a:buFont typeface="Wingdings" pitchFamily="2" charset="2"/>
              <a:buChar char="Ø"/>
            </a:pPr>
            <a:r>
              <a:rPr lang="fr-CH" sz="2800" dirty="0"/>
              <a:t>Have a </a:t>
            </a:r>
            <a:r>
              <a:rPr lang="fr-CH" sz="2800" dirty="0" err="1"/>
              <a:t>disturbed</a:t>
            </a:r>
            <a:r>
              <a:rPr lang="fr-CH" sz="2800" dirty="0"/>
              <a:t> body image in a </a:t>
            </a:r>
            <a:r>
              <a:rPr lang="fr-CH" sz="2800" dirty="0" err="1"/>
              <a:t>higher</a:t>
            </a:r>
            <a:r>
              <a:rPr lang="fr-CH" sz="2800" dirty="0"/>
              <a:t> proportion</a:t>
            </a:r>
          </a:p>
          <a:p>
            <a:pPr defTabSz="914400">
              <a:buClr>
                <a:srgbClr val="FF0033"/>
              </a:buClr>
              <a:buFont typeface="Wingdings" pitchFamily="2" charset="2"/>
              <a:buChar char="Ø"/>
            </a:pPr>
            <a:r>
              <a:rPr lang="fr-CH" sz="2800" dirty="0"/>
              <a:t>Engage </a:t>
            </a:r>
            <a:r>
              <a:rPr lang="fr-CH" sz="2800" dirty="0" err="1"/>
              <a:t>earlier</a:t>
            </a:r>
            <a:r>
              <a:rPr lang="fr-CH" sz="2800" dirty="0"/>
              <a:t> in </a:t>
            </a:r>
            <a:r>
              <a:rPr lang="fr-CH" sz="2800" dirty="0" err="1"/>
              <a:t>sexual</a:t>
            </a:r>
            <a:r>
              <a:rPr lang="fr-CH" sz="2800" dirty="0"/>
              <a:t> </a:t>
            </a:r>
            <a:r>
              <a:rPr lang="fr-CH" sz="2800" dirty="0" err="1"/>
              <a:t>activities</a:t>
            </a:r>
            <a:r>
              <a:rPr lang="fr-CH" sz="2800" dirty="0"/>
              <a:t> </a:t>
            </a:r>
            <a:r>
              <a:rPr lang="fr-CH" sz="2800" dirty="0" err="1"/>
              <a:t>including</a:t>
            </a:r>
            <a:r>
              <a:rPr lang="fr-CH" sz="2800" dirty="0"/>
              <a:t> </a:t>
            </a:r>
            <a:r>
              <a:rPr lang="fr-CH" sz="2800" dirty="0" err="1"/>
              <a:t>sexual</a:t>
            </a:r>
            <a:r>
              <a:rPr lang="fr-CH" sz="2800" dirty="0"/>
              <a:t> </a:t>
            </a:r>
            <a:r>
              <a:rPr lang="fr-CH" sz="2800" dirty="0" err="1"/>
              <a:t>intecourse</a:t>
            </a:r>
            <a:r>
              <a:rPr lang="fr-CH" sz="2800" dirty="0"/>
              <a:t> (&amp; </a:t>
            </a:r>
            <a:r>
              <a:rPr lang="fr-CH" sz="2800" dirty="0" err="1"/>
              <a:t>number</a:t>
            </a:r>
            <a:r>
              <a:rPr lang="fr-CH" sz="2800" dirty="0"/>
              <a:t> of </a:t>
            </a:r>
            <a:r>
              <a:rPr lang="fr-CH" sz="2800" dirty="0" err="1"/>
              <a:t>partners</a:t>
            </a:r>
            <a:r>
              <a:rPr lang="fr-CH" sz="2800" dirty="0"/>
              <a:t>) </a:t>
            </a:r>
          </a:p>
          <a:p>
            <a:pPr defTabSz="914400">
              <a:buClr>
                <a:srgbClr val="FF0033"/>
              </a:buClr>
              <a:buFont typeface="Wingdings" pitchFamily="2" charset="2"/>
              <a:buChar char="Ø"/>
            </a:pPr>
            <a:r>
              <a:rPr lang="fr-CH" sz="2800" dirty="0"/>
              <a:t>Engage in </a:t>
            </a:r>
            <a:r>
              <a:rPr lang="fr-CH" sz="2800" dirty="0" err="1"/>
              <a:t>exploratory</a:t>
            </a:r>
            <a:r>
              <a:rPr lang="fr-CH" sz="2800" dirty="0"/>
              <a:t> </a:t>
            </a:r>
            <a:r>
              <a:rPr lang="fr-CH" sz="2800" dirty="0" err="1"/>
              <a:t>behaviour</a:t>
            </a:r>
            <a:r>
              <a:rPr lang="fr-CH" sz="2800" dirty="0"/>
              <a:t> (i.e. substance use) in a </a:t>
            </a:r>
            <a:r>
              <a:rPr lang="fr-CH" sz="2800" dirty="0" err="1"/>
              <a:t>higher</a:t>
            </a:r>
            <a:r>
              <a:rPr lang="fr-CH" sz="2800" dirty="0"/>
              <a:t> proportion</a:t>
            </a:r>
            <a:endParaRPr lang="fr-FR" sz="2800" dirty="0"/>
          </a:p>
        </p:txBody>
      </p:sp>
      <p:sp>
        <p:nvSpPr>
          <p:cNvPr id="40962" name="Espace réservé du numéro de diapositive 4"/>
          <p:cNvSpPr>
            <a:spLocks noGrp="1"/>
          </p:cNvSpPr>
          <p:nvPr>
            <p:ph type="sldNum" sz="quarter" idx="12"/>
          </p:nvPr>
        </p:nvSpPr>
        <p:spPr>
          <a:noFill/>
        </p:spPr>
        <p:txBody>
          <a:bodyPr/>
          <a:lstStyle/>
          <a:p>
            <a:pPr defTabSz="762000"/>
            <a:fld id="{0F224AFB-74A1-42D4-9044-8B420BAB0401}" type="slidenum">
              <a:rPr lang="en-GB" smtClean="0">
                <a:latin typeface="Times New Roman" pitchFamily="18" charset="0"/>
                <a:ea typeface="MS PGothic" pitchFamily="34" charset="-128"/>
              </a:rPr>
              <a:pPr defTabSz="762000"/>
              <a:t>50</a:t>
            </a:fld>
            <a:endParaRPr lang="en-GB">
              <a:latin typeface="Times New Roman" pitchFamily="18" charset="0"/>
              <a:ea typeface="MS PGothic" pitchFamily="34" charset="-128"/>
            </a:endParaRPr>
          </a:p>
        </p:txBody>
      </p:sp>
      <p:sp>
        <p:nvSpPr>
          <p:cNvPr id="40965" name="Text Box 4"/>
          <p:cNvSpPr txBox="1">
            <a:spLocks noChangeArrowheads="1"/>
          </p:cNvSpPr>
          <p:nvPr/>
        </p:nvSpPr>
        <p:spPr bwMode="auto">
          <a:xfrm>
            <a:off x="6428191" y="5828654"/>
            <a:ext cx="2287806" cy="369332"/>
          </a:xfrm>
          <a:prstGeom prst="rect">
            <a:avLst/>
          </a:prstGeom>
          <a:noFill/>
          <a:ln w="12700">
            <a:noFill/>
            <a:miter lim="800000"/>
            <a:headEnd type="none" w="sm" len="sm"/>
            <a:tailEnd type="none" w="sm" len="sm"/>
          </a:ln>
        </p:spPr>
        <p:txBody>
          <a:bodyPr wrap="none">
            <a:spAutoFit/>
          </a:bodyPr>
          <a:lstStyle/>
          <a:p>
            <a:r>
              <a:rPr lang="fr-CH" sz="1800" i="1" dirty="0">
                <a:solidFill>
                  <a:schemeClr val="tx1">
                    <a:lumMod val="75000"/>
                    <a:lumOff val="25000"/>
                  </a:schemeClr>
                </a:solidFill>
                <a:latin typeface="Corbel" charset="0"/>
                <a:ea typeface="Corbel" charset="0"/>
                <a:cs typeface="Corbel" charset="0"/>
              </a:rPr>
              <a:t>Patton G, Lancet 2007</a:t>
            </a:r>
            <a:endParaRPr lang="fr-FR" sz="1800" i="1" dirty="0">
              <a:solidFill>
                <a:schemeClr val="tx1">
                  <a:lumMod val="75000"/>
                  <a:lumOff val="25000"/>
                </a:schemeClr>
              </a:solidFill>
              <a:latin typeface="Corbel" charset="0"/>
              <a:ea typeface="Corbel" charset="0"/>
              <a:cs typeface="Corbel"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3"/>
          <p:cNvSpPr>
            <a:spLocks noGrp="1" noChangeArrowheads="1"/>
          </p:cNvSpPr>
          <p:nvPr>
            <p:ph type="title"/>
          </p:nvPr>
        </p:nvSpPr>
        <p:spPr>
          <a:noFill/>
        </p:spPr>
        <p:txBody>
          <a:bodyPr lIns="91440" tIns="45720" rIns="91440" bIns="45720">
            <a:normAutofit fontScale="90000"/>
          </a:bodyPr>
          <a:lstStyle/>
          <a:p>
            <a:r>
              <a:rPr lang="fr-CH" sz="3800" dirty="0"/>
              <a:t>WHAT WE KNOW ABOUT BOYS</a:t>
            </a:r>
            <a:br>
              <a:rPr lang="fr-CH" sz="3800" dirty="0"/>
            </a:br>
            <a:r>
              <a:rPr lang="fr-CH" sz="3800" dirty="0"/>
              <a:t> </a:t>
            </a:r>
            <a:endParaRPr lang="fr-FR" sz="3400" i="1" dirty="0"/>
          </a:p>
        </p:txBody>
      </p:sp>
      <p:sp>
        <p:nvSpPr>
          <p:cNvPr id="41987" name="Rectangle 2"/>
          <p:cNvSpPr>
            <a:spLocks noGrp="1" noChangeArrowheads="1"/>
          </p:cNvSpPr>
          <p:nvPr>
            <p:ph idx="1"/>
          </p:nvPr>
        </p:nvSpPr>
        <p:spPr/>
        <p:txBody>
          <a:bodyPr>
            <a:normAutofit lnSpcReduction="10000"/>
          </a:bodyPr>
          <a:lstStyle/>
          <a:p>
            <a:pPr marL="342900" indent="-342900" defTabSz="914400">
              <a:lnSpc>
                <a:spcPct val="90000"/>
              </a:lnSpc>
              <a:buClr>
                <a:srgbClr val="FF0033"/>
              </a:buClr>
              <a:buFont typeface="Wingdings" pitchFamily="2" charset="2"/>
              <a:buChar char="Ø"/>
            </a:pPr>
            <a:r>
              <a:rPr lang="fr-CH" sz="2800" u="sng" dirty="0" err="1">
                <a:solidFill>
                  <a:srgbClr val="FF0033"/>
                </a:solidFill>
              </a:rPr>
              <a:t>late</a:t>
            </a:r>
            <a:r>
              <a:rPr lang="fr-CH" sz="2800" dirty="0">
                <a:solidFill>
                  <a:srgbClr val="FF0033"/>
                </a:solidFill>
              </a:rPr>
              <a:t> </a:t>
            </a:r>
            <a:r>
              <a:rPr lang="fr-CH" sz="2800" dirty="0" err="1">
                <a:solidFill>
                  <a:srgbClr val="FF0033"/>
                </a:solidFill>
              </a:rPr>
              <a:t>maturing</a:t>
            </a:r>
            <a:r>
              <a:rPr lang="fr-CH" sz="2800" dirty="0">
                <a:solidFill>
                  <a:srgbClr val="FF0033"/>
                </a:solidFill>
              </a:rPr>
              <a:t> boys</a:t>
            </a:r>
            <a:r>
              <a:rPr lang="fr-CH" sz="2800" dirty="0"/>
              <a:t> do </a:t>
            </a:r>
            <a:r>
              <a:rPr lang="fr-CH" sz="2800" dirty="0" err="1"/>
              <a:t>suffer</a:t>
            </a:r>
            <a:r>
              <a:rPr lang="fr-CH" sz="2800" dirty="0"/>
              <a:t> </a:t>
            </a:r>
            <a:r>
              <a:rPr lang="fr-CH" sz="2800" dirty="0" err="1"/>
              <a:t>from</a:t>
            </a:r>
            <a:r>
              <a:rPr lang="fr-CH" sz="2800" dirty="0"/>
              <a:t> mental </a:t>
            </a:r>
            <a:r>
              <a:rPr lang="fr-CH" sz="2800" dirty="0" err="1"/>
              <a:t>health</a:t>
            </a:r>
            <a:r>
              <a:rPr lang="fr-CH" sz="2800" dirty="0"/>
              <a:t> </a:t>
            </a:r>
            <a:r>
              <a:rPr lang="fr-CH" sz="2800" dirty="0" err="1"/>
              <a:t>problems</a:t>
            </a:r>
            <a:r>
              <a:rPr lang="fr-CH" sz="2800" dirty="0"/>
              <a:t> more </a:t>
            </a:r>
            <a:r>
              <a:rPr lang="fr-CH" sz="2800" dirty="0" err="1"/>
              <a:t>often</a:t>
            </a:r>
            <a:r>
              <a:rPr lang="fr-CH" sz="2800" dirty="0"/>
              <a:t> and have a </a:t>
            </a:r>
            <a:r>
              <a:rPr lang="fr-CH" sz="2800" dirty="0" err="1"/>
              <a:t>disturbed</a:t>
            </a:r>
            <a:r>
              <a:rPr lang="fr-CH" sz="2800" dirty="0"/>
              <a:t> body image in a </a:t>
            </a:r>
            <a:r>
              <a:rPr lang="fr-CH" sz="2800" dirty="0" err="1"/>
              <a:t>higher</a:t>
            </a:r>
            <a:r>
              <a:rPr lang="fr-CH" sz="2800" dirty="0"/>
              <a:t> proportion</a:t>
            </a:r>
            <a:br>
              <a:rPr lang="fr-CH" sz="2800" dirty="0"/>
            </a:br>
            <a:r>
              <a:rPr lang="fr-CH" sz="2800" dirty="0"/>
              <a:t/>
            </a:r>
            <a:br>
              <a:rPr lang="fr-CH" sz="2800" dirty="0"/>
            </a:br>
            <a:r>
              <a:rPr lang="fr-CH" sz="2800" dirty="0"/>
              <a:t>HOWEVER, </a:t>
            </a:r>
            <a:r>
              <a:rPr lang="fr-CH" sz="2800" u="sng" dirty="0" err="1">
                <a:solidFill>
                  <a:srgbClr val="FF0033"/>
                </a:solidFill>
              </a:rPr>
              <a:t>early</a:t>
            </a:r>
            <a:r>
              <a:rPr lang="fr-CH" sz="2800" dirty="0">
                <a:solidFill>
                  <a:srgbClr val="FF0033"/>
                </a:solidFill>
              </a:rPr>
              <a:t> </a:t>
            </a:r>
            <a:r>
              <a:rPr lang="fr-CH" sz="2800" dirty="0" err="1">
                <a:solidFill>
                  <a:srgbClr val="FF0033"/>
                </a:solidFill>
              </a:rPr>
              <a:t>maturing</a:t>
            </a:r>
            <a:r>
              <a:rPr lang="fr-CH" sz="2800" dirty="0">
                <a:solidFill>
                  <a:srgbClr val="FF0033"/>
                </a:solidFill>
              </a:rPr>
              <a:t> boys, as girls do: </a:t>
            </a:r>
            <a:br>
              <a:rPr lang="fr-CH" sz="2800" dirty="0">
                <a:solidFill>
                  <a:srgbClr val="FF0033"/>
                </a:solidFill>
              </a:rPr>
            </a:br>
            <a:endParaRPr lang="fr-CH" sz="2800" dirty="0">
              <a:solidFill>
                <a:srgbClr val="FF0033"/>
              </a:solidFill>
            </a:endParaRPr>
          </a:p>
          <a:p>
            <a:pPr marL="342900" indent="-342900" defTabSz="914400">
              <a:lnSpc>
                <a:spcPct val="90000"/>
              </a:lnSpc>
              <a:buClr>
                <a:srgbClr val="FF0033"/>
              </a:buClr>
              <a:buFont typeface="Wingdings" pitchFamily="2" charset="2"/>
              <a:buChar char="v"/>
            </a:pPr>
            <a:r>
              <a:rPr lang="fr-CH" sz="2800" dirty="0" err="1"/>
              <a:t>Suffer</a:t>
            </a:r>
            <a:r>
              <a:rPr lang="fr-CH" sz="2800" dirty="0"/>
              <a:t> </a:t>
            </a:r>
            <a:r>
              <a:rPr lang="fr-CH" sz="2800" dirty="0" err="1"/>
              <a:t>from</a:t>
            </a:r>
            <a:r>
              <a:rPr lang="fr-CH" sz="2800" dirty="0"/>
              <a:t> mental </a:t>
            </a:r>
            <a:r>
              <a:rPr lang="fr-CH" sz="2800" dirty="0" err="1"/>
              <a:t>health</a:t>
            </a:r>
            <a:r>
              <a:rPr lang="fr-CH" sz="2800" dirty="0"/>
              <a:t> </a:t>
            </a:r>
            <a:r>
              <a:rPr lang="fr-CH" sz="2800" dirty="0" err="1"/>
              <a:t>problems</a:t>
            </a:r>
            <a:r>
              <a:rPr lang="fr-CH" sz="2800" dirty="0"/>
              <a:t> in a </a:t>
            </a:r>
            <a:r>
              <a:rPr lang="fr-CH" sz="2800" dirty="0" err="1"/>
              <a:t>higher</a:t>
            </a:r>
            <a:r>
              <a:rPr lang="fr-CH" sz="2800" dirty="0"/>
              <a:t> proportion (</a:t>
            </a:r>
            <a:r>
              <a:rPr lang="fr-CH" sz="2800" dirty="0" err="1"/>
              <a:t>depression</a:t>
            </a:r>
            <a:r>
              <a:rPr lang="fr-CH" sz="2800" dirty="0"/>
              <a:t>)</a:t>
            </a:r>
          </a:p>
          <a:p>
            <a:pPr marL="342900" indent="-342900" defTabSz="914400">
              <a:lnSpc>
                <a:spcPct val="90000"/>
              </a:lnSpc>
              <a:buClr>
                <a:srgbClr val="FF0033"/>
              </a:buClr>
              <a:buFont typeface="Wingdings" pitchFamily="2" charset="2"/>
              <a:buChar char="v"/>
            </a:pPr>
            <a:r>
              <a:rPr lang="fr-CH" sz="2800" dirty="0"/>
              <a:t>Report </a:t>
            </a:r>
            <a:r>
              <a:rPr lang="fr-CH" sz="2800" dirty="0" err="1"/>
              <a:t>early</a:t>
            </a:r>
            <a:r>
              <a:rPr lang="fr-CH" sz="2800" dirty="0"/>
              <a:t> </a:t>
            </a:r>
            <a:r>
              <a:rPr lang="fr-CH" sz="2800" dirty="0" err="1"/>
              <a:t>sexual</a:t>
            </a:r>
            <a:r>
              <a:rPr lang="fr-CH" sz="2800" dirty="0"/>
              <a:t> </a:t>
            </a:r>
            <a:r>
              <a:rPr lang="fr-CH" sz="2800" dirty="0" err="1"/>
              <a:t>activities</a:t>
            </a:r>
            <a:r>
              <a:rPr lang="fr-CH" sz="2800" dirty="0"/>
              <a:t> a </a:t>
            </a:r>
            <a:r>
              <a:rPr lang="fr-CH" sz="2800" dirty="0" err="1"/>
              <a:t>higher</a:t>
            </a:r>
            <a:r>
              <a:rPr lang="fr-CH" sz="2800" dirty="0"/>
              <a:t> proportion </a:t>
            </a:r>
          </a:p>
          <a:p>
            <a:pPr marL="342900" indent="-342900" defTabSz="914400">
              <a:lnSpc>
                <a:spcPct val="90000"/>
              </a:lnSpc>
              <a:buClr>
                <a:srgbClr val="FF0033"/>
              </a:buClr>
              <a:buFont typeface="Wingdings" pitchFamily="2" charset="2"/>
              <a:buChar char="v"/>
            </a:pPr>
            <a:r>
              <a:rPr lang="fr-CH" sz="2800" dirty="0"/>
              <a:t>Engage in </a:t>
            </a:r>
            <a:r>
              <a:rPr lang="fr-CH" sz="2800" dirty="0" err="1"/>
              <a:t>exploratory</a:t>
            </a:r>
            <a:r>
              <a:rPr lang="fr-CH" sz="2800" dirty="0"/>
              <a:t> </a:t>
            </a:r>
            <a:r>
              <a:rPr lang="fr-CH" sz="2800" dirty="0" err="1"/>
              <a:t>behaviour</a:t>
            </a:r>
            <a:r>
              <a:rPr lang="fr-CH" sz="2800" dirty="0"/>
              <a:t> &amp; </a:t>
            </a:r>
            <a:r>
              <a:rPr lang="fr-CH" sz="2800" dirty="0" err="1"/>
              <a:t>delinquant</a:t>
            </a:r>
            <a:r>
              <a:rPr lang="fr-CH" sz="2800" dirty="0"/>
              <a:t> </a:t>
            </a:r>
            <a:r>
              <a:rPr lang="fr-CH" sz="2800" dirty="0" err="1"/>
              <a:t>behaviour</a:t>
            </a:r>
            <a:r>
              <a:rPr lang="fr-CH" sz="2800" dirty="0"/>
              <a:t> in a </a:t>
            </a:r>
            <a:r>
              <a:rPr lang="fr-CH" sz="2800" dirty="0" err="1"/>
              <a:t>higher</a:t>
            </a:r>
            <a:r>
              <a:rPr lang="fr-CH" sz="2800" dirty="0"/>
              <a:t> proportion</a:t>
            </a:r>
            <a:endParaRPr lang="fr-FR" sz="2800" dirty="0"/>
          </a:p>
        </p:txBody>
      </p:sp>
      <p:sp>
        <p:nvSpPr>
          <p:cNvPr id="41986" name="Espace réservé du numéro de diapositive 4"/>
          <p:cNvSpPr>
            <a:spLocks noGrp="1"/>
          </p:cNvSpPr>
          <p:nvPr>
            <p:ph type="sldNum" sz="quarter" idx="12"/>
          </p:nvPr>
        </p:nvSpPr>
        <p:spPr>
          <a:noFill/>
        </p:spPr>
        <p:txBody>
          <a:bodyPr/>
          <a:lstStyle/>
          <a:p>
            <a:pPr defTabSz="762000"/>
            <a:fld id="{8DA6C962-1E97-438F-A4DF-FBB300EE9C12}" type="slidenum">
              <a:rPr lang="en-GB" smtClean="0">
                <a:latin typeface="Times New Roman" pitchFamily="18" charset="0"/>
                <a:ea typeface="MS PGothic" pitchFamily="34" charset="-128"/>
              </a:rPr>
              <a:pPr defTabSz="762000"/>
              <a:t>51</a:t>
            </a:fld>
            <a:endParaRPr lang="en-GB">
              <a:latin typeface="Times New Roman" pitchFamily="18" charset="0"/>
              <a:ea typeface="MS PGothic" pitchFamily="34" charset="-128"/>
            </a:endParaRPr>
          </a:p>
        </p:txBody>
      </p:sp>
      <p:sp>
        <p:nvSpPr>
          <p:cNvPr id="41989" name="Text Box 4"/>
          <p:cNvSpPr txBox="1">
            <a:spLocks noChangeArrowheads="1"/>
          </p:cNvSpPr>
          <p:nvPr/>
        </p:nvSpPr>
        <p:spPr bwMode="auto">
          <a:xfrm>
            <a:off x="6477956" y="5772745"/>
            <a:ext cx="2284087" cy="369332"/>
          </a:xfrm>
          <a:prstGeom prst="rect">
            <a:avLst/>
          </a:prstGeom>
          <a:noFill/>
          <a:ln w="12700">
            <a:noFill/>
            <a:miter lim="800000"/>
            <a:headEnd type="none" w="sm" len="sm"/>
            <a:tailEnd type="none" w="sm" len="sm"/>
          </a:ln>
        </p:spPr>
        <p:txBody>
          <a:bodyPr wrap="none">
            <a:spAutoFit/>
          </a:bodyPr>
          <a:lstStyle/>
          <a:p>
            <a:r>
              <a:rPr lang="fr-CH" sz="1800" i="1" dirty="0">
                <a:solidFill>
                  <a:schemeClr val="tx1">
                    <a:lumMod val="75000"/>
                    <a:lumOff val="25000"/>
                  </a:schemeClr>
                </a:solidFill>
                <a:latin typeface="Corbel" charset="0"/>
                <a:ea typeface="Corbel" charset="0"/>
                <a:cs typeface="Corbel" charset="0"/>
              </a:rPr>
              <a:t>Patton G, Lancet 2007</a:t>
            </a:r>
            <a:endParaRPr lang="fr-FR" sz="1800" i="1" dirty="0">
              <a:solidFill>
                <a:schemeClr val="tx1">
                  <a:lumMod val="75000"/>
                  <a:lumOff val="25000"/>
                </a:schemeClr>
              </a:solidFill>
              <a:latin typeface="Corbel" charset="0"/>
              <a:ea typeface="Corbel" charset="0"/>
              <a:cs typeface="Corbel"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THE IMPACT OF PUBERTY</a:t>
            </a:r>
            <a:endParaRPr lang="fr-FR" dirty="0"/>
          </a:p>
        </p:txBody>
      </p:sp>
      <p:sp>
        <p:nvSpPr>
          <p:cNvPr id="16388" name="Rectangle 3"/>
          <p:cNvSpPr>
            <a:spLocks noGrp="1" noChangeArrowheads="1"/>
          </p:cNvSpPr>
          <p:nvPr>
            <p:ph idx="1"/>
          </p:nvPr>
        </p:nvSpPr>
        <p:spPr>
          <a:noFill/>
        </p:spPr>
        <p:txBody>
          <a:bodyPr/>
          <a:lstStyle/>
          <a:p>
            <a:pPr defTabSz="914400">
              <a:lnSpc>
                <a:spcPct val="90000"/>
              </a:lnSpc>
            </a:pPr>
            <a:r>
              <a:rPr lang="en-US" dirty="0"/>
              <a:t>The « booster » of the adolescence process</a:t>
            </a:r>
            <a:br>
              <a:rPr lang="en-US" dirty="0"/>
            </a:br>
            <a:endParaRPr lang="en-US" dirty="0"/>
          </a:p>
          <a:p>
            <a:pPr defTabSz="914400">
              <a:lnSpc>
                <a:spcPct val="90000"/>
              </a:lnSpc>
            </a:pPr>
            <a:r>
              <a:rPr lang="en-US" dirty="0"/>
              <a:t>The adaptation to a new body image</a:t>
            </a:r>
            <a:br>
              <a:rPr lang="en-US" dirty="0"/>
            </a:br>
            <a:endParaRPr lang="en-US" dirty="0"/>
          </a:p>
          <a:p>
            <a:pPr lvl="1" defTabSz="914400">
              <a:lnSpc>
                <a:spcPct val="90000"/>
              </a:lnSpc>
            </a:pPr>
            <a:r>
              <a:rPr lang="en-US" dirty="0"/>
              <a:t>physiological clumsiness</a:t>
            </a:r>
          </a:p>
          <a:p>
            <a:pPr lvl="1" defTabSz="914400">
              <a:lnSpc>
                <a:spcPct val="90000"/>
              </a:lnSpc>
            </a:pPr>
            <a:r>
              <a:rPr lang="en-US" dirty="0"/>
              <a:t>fatigue</a:t>
            </a:r>
          </a:p>
          <a:p>
            <a:pPr lvl="1" defTabSz="914400">
              <a:lnSpc>
                <a:spcPct val="90000"/>
              </a:lnSpc>
            </a:pPr>
            <a:r>
              <a:rPr lang="en-US" dirty="0"/>
              <a:t>sexual arousal</a:t>
            </a:r>
            <a:br>
              <a:rPr lang="en-US" dirty="0"/>
            </a:br>
            <a:endParaRPr lang="en-US" dirty="0"/>
          </a:p>
          <a:p>
            <a:pPr defTabSz="914400">
              <a:lnSpc>
                <a:spcPct val="90000"/>
              </a:lnSpc>
            </a:pPr>
            <a:r>
              <a:rPr lang="en-US" dirty="0"/>
              <a:t>Exploratory </a:t>
            </a:r>
            <a:r>
              <a:rPr lang="en-US" dirty="0" err="1"/>
              <a:t>behaviour</a:t>
            </a:r>
            <a:r>
              <a:rPr lang="en-US" dirty="0"/>
              <a:t>, sensation seeking</a:t>
            </a:r>
          </a:p>
          <a:p>
            <a:pPr marL="0" indent="0" defTabSz="914400">
              <a:lnSpc>
                <a:spcPct val="90000"/>
              </a:lnSpc>
              <a:buNone/>
            </a:pPr>
            <a:endParaRPr lang="en-US" dirty="0"/>
          </a:p>
          <a:p>
            <a:pPr defTabSz="914400">
              <a:lnSpc>
                <a:spcPct val="90000"/>
              </a:lnSpc>
            </a:pPr>
            <a:endParaRPr lang="en-US" dirty="0"/>
          </a:p>
        </p:txBody>
      </p:sp>
      <p:sp>
        <p:nvSpPr>
          <p:cNvPr id="16386" name="Espace réservé du numéro de diapositive 4"/>
          <p:cNvSpPr>
            <a:spLocks noGrp="1"/>
          </p:cNvSpPr>
          <p:nvPr>
            <p:ph type="sldNum" sz="quarter" idx="12"/>
          </p:nvPr>
        </p:nvSpPr>
        <p:spPr>
          <a:noFill/>
        </p:spPr>
        <p:txBody>
          <a:bodyPr/>
          <a:lstStyle/>
          <a:p>
            <a:pPr defTabSz="762000"/>
            <a:fld id="{5C4DDB3A-B4A1-4B80-9132-50955361A25F}" type="slidenum">
              <a:rPr lang="en-GB" smtClean="0">
                <a:latin typeface="Times New Roman" pitchFamily="18" charset="0"/>
                <a:ea typeface="MS PGothic" pitchFamily="34" charset="-128"/>
              </a:rPr>
              <a:pPr defTabSz="762000"/>
              <a:t>52</a:t>
            </a:fld>
            <a:endParaRPr lang="en-GB">
              <a:latin typeface="Times New Roman" pitchFamily="18" charset="0"/>
              <a:ea typeface="MS PGothic" pitchFamily="34" charset="-128"/>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fr-CH"/>
              <a:t>BODY IMAGE</a:t>
            </a:r>
            <a:endParaRPr lang="fr-FR"/>
          </a:p>
        </p:txBody>
      </p:sp>
      <p:graphicFrame>
        <p:nvGraphicFramePr>
          <p:cNvPr id="3074" name="Object 4"/>
          <p:cNvGraphicFramePr>
            <a:graphicFrameLocks noChangeAspect="1"/>
          </p:cNvGraphicFramePr>
          <p:nvPr>
            <p:extLst>
              <p:ext uri="{D42A27DB-BD31-4B8C-83A1-F6EECF244321}">
                <p14:modId xmlns:p14="http://schemas.microsoft.com/office/powerpoint/2010/main" xmlns="" val="1988800322"/>
              </p:ext>
            </p:extLst>
          </p:nvPr>
        </p:nvGraphicFramePr>
        <p:xfrm>
          <a:off x="467544" y="1139279"/>
          <a:ext cx="8077200" cy="5026025"/>
        </p:xfrm>
        <a:graphic>
          <a:graphicData uri="http://schemas.openxmlformats.org/presentationml/2006/ole">
            <p:oleObj spid="_x0000_s45084" name="Graphique" r:id="rId3" imgW="6102000" imgH="3425760" progId="">
              <p:embed/>
            </p:oleObj>
          </a:graphicData>
        </a:graphic>
      </p:graphicFrame>
      <p:sp>
        <p:nvSpPr>
          <p:cNvPr id="3076" name="Text Box 5"/>
          <p:cNvSpPr txBox="1">
            <a:spLocks noChangeArrowheads="1"/>
          </p:cNvSpPr>
          <p:nvPr/>
        </p:nvSpPr>
        <p:spPr bwMode="auto">
          <a:xfrm>
            <a:off x="762000" y="1905000"/>
            <a:ext cx="330200" cy="304800"/>
          </a:xfrm>
          <a:prstGeom prst="rect">
            <a:avLst/>
          </a:prstGeom>
          <a:noFill/>
          <a:ln w="9525">
            <a:noFill/>
            <a:miter lim="800000"/>
            <a:headEnd/>
            <a:tailEnd/>
          </a:ln>
        </p:spPr>
        <p:txBody>
          <a:bodyPr wrap="none">
            <a:spAutoFit/>
          </a:bodyPr>
          <a:lstStyle/>
          <a:p>
            <a:r>
              <a:rPr lang="fr-CH" sz="1400"/>
              <a:t>%</a:t>
            </a:r>
            <a:endParaRPr lang="fr-FR" sz="1400"/>
          </a:p>
        </p:txBody>
      </p:sp>
      <p:pic>
        <p:nvPicPr>
          <p:cNvPr id="3077" name="Picture 6" descr="C:\Fotos\SMASH02.jpg"/>
          <p:cNvPicPr>
            <a:picLocks noChangeAspect="1" noChangeArrowheads="1"/>
          </p:cNvPicPr>
          <p:nvPr/>
        </p:nvPicPr>
        <p:blipFill>
          <a:blip r:embed="rId4" cstate="print"/>
          <a:srcRect/>
          <a:stretch>
            <a:fillRect/>
          </a:stretch>
        </p:blipFill>
        <p:spPr bwMode="auto">
          <a:xfrm>
            <a:off x="473652" y="391621"/>
            <a:ext cx="701675" cy="990600"/>
          </a:xfrm>
          <a:prstGeom prst="rect">
            <a:avLst/>
          </a:prstGeom>
          <a:noFill/>
          <a:ln w="9525">
            <a:noFill/>
            <a:miter lim="800000"/>
            <a:headEnd/>
            <a:tailEnd/>
          </a:ln>
        </p:spPr>
      </p:pic>
      <p:sp>
        <p:nvSpPr>
          <p:cNvPr id="6" name="ZoneTexte 5"/>
          <p:cNvSpPr txBox="1"/>
          <p:nvPr/>
        </p:nvSpPr>
        <p:spPr>
          <a:xfrm>
            <a:off x="4602651" y="6396335"/>
            <a:ext cx="3981603" cy="369332"/>
          </a:xfrm>
          <a:prstGeom prst="rect">
            <a:avLst/>
          </a:prstGeom>
          <a:noFill/>
        </p:spPr>
        <p:txBody>
          <a:bodyPr wrap="none" rtlCol="0">
            <a:spAutoFit/>
          </a:bodyPr>
          <a:lstStyle/>
          <a:p>
            <a:r>
              <a:rPr lang="fr-CH" sz="1800" i="1" dirty="0">
                <a:solidFill>
                  <a:schemeClr val="tx1">
                    <a:lumMod val="75000"/>
                    <a:lumOff val="25000"/>
                  </a:schemeClr>
                </a:solidFill>
                <a:latin typeface="Corbel" charset="0"/>
                <a:ea typeface="Corbel" charset="0"/>
                <a:cs typeface="Corbel" charset="0"/>
              </a:rPr>
              <a:t>Michaud &amp; al, </a:t>
            </a:r>
            <a:r>
              <a:rPr lang="en-GB" sz="1800" i="1" dirty="0" err="1">
                <a:solidFill>
                  <a:schemeClr val="tx1">
                    <a:lumMod val="75000"/>
                    <a:lumOff val="25000"/>
                  </a:schemeClr>
                </a:solidFill>
                <a:latin typeface="Corbel" charset="0"/>
                <a:ea typeface="Corbel" charset="0"/>
                <a:cs typeface="Corbel" charset="0"/>
              </a:rPr>
              <a:t>Molec</a:t>
            </a:r>
            <a:r>
              <a:rPr lang="en-GB" sz="1800" i="1" dirty="0">
                <a:solidFill>
                  <a:schemeClr val="tx1">
                    <a:lumMod val="75000"/>
                    <a:lumOff val="25000"/>
                  </a:schemeClr>
                </a:solidFill>
                <a:latin typeface="Corbel" charset="0"/>
                <a:ea typeface="Corbel" charset="0"/>
                <a:cs typeface="Corbel" charset="0"/>
              </a:rPr>
              <a:t> Cell </a:t>
            </a:r>
            <a:r>
              <a:rPr lang="en-GB" sz="1800" i="1" dirty="0" err="1">
                <a:solidFill>
                  <a:schemeClr val="tx1">
                    <a:lumMod val="75000"/>
                    <a:lumOff val="25000"/>
                  </a:schemeClr>
                </a:solidFill>
                <a:latin typeface="Corbel" charset="0"/>
                <a:ea typeface="Corbel" charset="0"/>
                <a:cs typeface="Corbel" charset="0"/>
              </a:rPr>
              <a:t>Endocrinol</a:t>
            </a:r>
            <a:r>
              <a:rPr lang="en-GB" sz="1800" i="1" dirty="0">
                <a:solidFill>
                  <a:schemeClr val="tx1">
                    <a:lumMod val="75000"/>
                    <a:lumOff val="25000"/>
                  </a:schemeClr>
                </a:solidFill>
                <a:latin typeface="Corbel" charset="0"/>
                <a:ea typeface="Corbel" charset="0"/>
                <a:cs typeface="Corbel" charset="0"/>
              </a:rPr>
              <a:t> </a:t>
            </a:r>
            <a:r>
              <a:rPr lang="fr-CH" sz="1800" i="1" dirty="0">
                <a:solidFill>
                  <a:schemeClr val="tx1">
                    <a:lumMod val="75000"/>
                    <a:lumOff val="25000"/>
                  </a:schemeClr>
                </a:solidFill>
                <a:latin typeface="Corbel" charset="0"/>
                <a:ea typeface="Corbel" charset="0"/>
                <a:cs typeface="Corbel" charset="0"/>
              </a:rPr>
              <a:t>2006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fr-CH"/>
              <a:t>DEPRESSION</a:t>
            </a:r>
            <a:endParaRPr lang="fr-FR"/>
          </a:p>
        </p:txBody>
      </p:sp>
      <p:graphicFrame>
        <p:nvGraphicFramePr>
          <p:cNvPr id="4098" name="Object 4"/>
          <p:cNvGraphicFramePr>
            <a:graphicFrameLocks noChangeAspect="1"/>
          </p:cNvGraphicFramePr>
          <p:nvPr>
            <p:extLst>
              <p:ext uri="{D42A27DB-BD31-4B8C-83A1-F6EECF244321}">
                <p14:modId xmlns:p14="http://schemas.microsoft.com/office/powerpoint/2010/main" xmlns="" val="1880629659"/>
              </p:ext>
            </p:extLst>
          </p:nvPr>
        </p:nvGraphicFramePr>
        <p:xfrm>
          <a:off x="533400" y="1268760"/>
          <a:ext cx="8077200" cy="4835525"/>
        </p:xfrm>
        <a:graphic>
          <a:graphicData uri="http://schemas.openxmlformats.org/presentationml/2006/ole">
            <p:oleObj spid="_x0000_s46108" name="Graphique" r:id="rId3" imgW="5578920" imgH="3340800" progId="">
              <p:embed/>
            </p:oleObj>
          </a:graphicData>
        </a:graphic>
      </p:graphicFrame>
      <p:sp>
        <p:nvSpPr>
          <p:cNvPr id="4100" name="Text Box 5"/>
          <p:cNvSpPr txBox="1">
            <a:spLocks noChangeArrowheads="1"/>
          </p:cNvSpPr>
          <p:nvPr/>
        </p:nvSpPr>
        <p:spPr bwMode="auto">
          <a:xfrm>
            <a:off x="685800" y="1905000"/>
            <a:ext cx="330200" cy="304800"/>
          </a:xfrm>
          <a:prstGeom prst="rect">
            <a:avLst/>
          </a:prstGeom>
          <a:noFill/>
          <a:ln w="9525">
            <a:noFill/>
            <a:miter lim="800000"/>
            <a:headEnd/>
            <a:tailEnd/>
          </a:ln>
        </p:spPr>
        <p:txBody>
          <a:bodyPr wrap="none">
            <a:spAutoFit/>
          </a:bodyPr>
          <a:lstStyle/>
          <a:p>
            <a:r>
              <a:rPr lang="fr-CH" sz="1400"/>
              <a:t>%</a:t>
            </a:r>
            <a:endParaRPr lang="fr-FR" sz="1400"/>
          </a:p>
        </p:txBody>
      </p:sp>
      <p:pic>
        <p:nvPicPr>
          <p:cNvPr id="4101" name="Picture 7" descr="C:\Fotos\SMASH02.jpg"/>
          <p:cNvPicPr>
            <a:picLocks noChangeAspect="1" noChangeArrowheads="1"/>
          </p:cNvPicPr>
          <p:nvPr/>
        </p:nvPicPr>
        <p:blipFill>
          <a:blip r:embed="rId4" cstate="print"/>
          <a:srcRect/>
          <a:stretch>
            <a:fillRect/>
          </a:stretch>
        </p:blipFill>
        <p:spPr bwMode="auto">
          <a:xfrm>
            <a:off x="314325" y="275167"/>
            <a:ext cx="701675" cy="990600"/>
          </a:xfrm>
          <a:prstGeom prst="rect">
            <a:avLst/>
          </a:prstGeom>
          <a:noFill/>
          <a:ln w="9525">
            <a:noFill/>
            <a:miter lim="800000"/>
            <a:headEnd/>
            <a:tailEnd/>
          </a:ln>
        </p:spPr>
      </p:pic>
      <p:sp>
        <p:nvSpPr>
          <p:cNvPr id="6" name="ZoneTexte 5"/>
          <p:cNvSpPr txBox="1"/>
          <p:nvPr/>
        </p:nvSpPr>
        <p:spPr>
          <a:xfrm>
            <a:off x="4602651" y="6396335"/>
            <a:ext cx="4217821" cy="369332"/>
          </a:xfrm>
          <a:prstGeom prst="rect">
            <a:avLst/>
          </a:prstGeom>
          <a:noFill/>
        </p:spPr>
        <p:txBody>
          <a:bodyPr wrap="none" rtlCol="0">
            <a:spAutoFit/>
          </a:bodyPr>
          <a:lstStyle/>
          <a:p>
            <a:r>
              <a:rPr lang="fr-CH" sz="1800" i="1" dirty="0">
                <a:solidFill>
                  <a:srgbClr val="000099"/>
                </a:solidFill>
              </a:rPr>
              <a:t>Michaud &amp; al, </a:t>
            </a:r>
            <a:r>
              <a:rPr lang="en-GB" sz="1800" i="1" dirty="0" err="1">
                <a:solidFill>
                  <a:srgbClr val="000099"/>
                </a:solidFill>
              </a:rPr>
              <a:t>Molec</a:t>
            </a:r>
            <a:r>
              <a:rPr lang="en-GB" sz="1800" i="1" dirty="0">
                <a:solidFill>
                  <a:srgbClr val="000099"/>
                </a:solidFill>
              </a:rPr>
              <a:t> Cell </a:t>
            </a:r>
            <a:r>
              <a:rPr lang="en-GB" sz="1800" i="1" dirty="0" err="1">
                <a:solidFill>
                  <a:srgbClr val="000099"/>
                </a:solidFill>
              </a:rPr>
              <a:t>Endocrinol</a:t>
            </a:r>
            <a:r>
              <a:rPr lang="en-GB" sz="1800" i="1" dirty="0">
                <a:solidFill>
                  <a:srgbClr val="000099"/>
                </a:solidFill>
              </a:rPr>
              <a:t> </a:t>
            </a:r>
            <a:r>
              <a:rPr lang="fr-CH" sz="1800" i="1" dirty="0">
                <a:solidFill>
                  <a:srgbClr val="000099"/>
                </a:solidFill>
              </a:rPr>
              <a:t>2006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fr-CH"/>
              <a:t>SCHOOL ACHIEVEMENT</a:t>
            </a:r>
            <a:endParaRPr lang="fr-FR"/>
          </a:p>
        </p:txBody>
      </p:sp>
      <p:graphicFrame>
        <p:nvGraphicFramePr>
          <p:cNvPr id="5122" name="Object 4"/>
          <p:cNvGraphicFramePr>
            <a:graphicFrameLocks noChangeAspect="1"/>
          </p:cNvGraphicFramePr>
          <p:nvPr>
            <p:extLst>
              <p:ext uri="{D42A27DB-BD31-4B8C-83A1-F6EECF244321}">
                <p14:modId xmlns:p14="http://schemas.microsoft.com/office/powerpoint/2010/main" xmlns="" val="1462811137"/>
              </p:ext>
            </p:extLst>
          </p:nvPr>
        </p:nvGraphicFramePr>
        <p:xfrm>
          <a:off x="685800" y="1196752"/>
          <a:ext cx="7924800" cy="4884738"/>
        </p:xfrm>
        <a:graphic>
          <a:graphicData uri="http://schemas.openxmlformats.org/presentationml/2006/ole">
            <p:oleObj spid="_x0000_s47132" name="Graphique" r:id="rId3" imgW="6102000" imgH="3425760" progId="">
              <p:embed/>
            </p:oleObj>
          </a:graphicData>
        </a:graphic>
      </p:graphicFrame>
      <p:sp>
        <p:nvSpPr>
          <p:cNvPr id="5124" name="Text Box 5"/>
          <p:cNvSpPr txBox="1">
            <a:spLocks noChangeArrowheads="1"/>
          </p:cNvSpPr>
          <p:nvPr/>
        </p:nvSpPr>
        <p:spPr bwMode="auto">
          <a:xfrm>
            <a:off x="812800" y="1981200"/>
            <a:ext cx="330200" cy="304800"/>
          </a:xfrm>
          <a:prstGeom prst="rect">
            <a:avLst/>
          </a:prstGeom>
          <a:noFill/>
          <a:ln w="9525">
            <a:noFill/>
            <a:miter lim="800000"/>
            <a:headEnd/>
            <a:tailEnd/>
          </a:ln>
        </p:spPr>
        <p:txBody>
          <a:bodyPr wrap="none">
            <a:spAutoFit/>
          </a:bodyPr>
          <a:lstStyle/>
          <a:p>
            <a:r>
              <a:rPr lang="fr-CH" sz="1400"/>
              <a:t>%</a:t>
            </a:r>
            <a:endParaRPr lang="fr-FR" sz="1400"/>
          </a:p>
        </p:txBody>
      </p:sp>
      <p:pic>
        <p:nvPicPr>
          <p:cNvPr id="5125" name="Picture 7" descr="C:\Fotos\SMASH02.jpg"/>
          <p:cNvPicPr>
            <a:picLocks noChangeAspect="1" noChangeArrowheads="1"/>
          </p:cNvPicPr>
          <p:nvPr/>
        </p:nvPicPr>
        <p:blipFill>
          <a:blip r:embed="rId4" cstate="print"/>
          <a:srcRect/>
          <a:stretch>
            <a:fillRect/>
          </a:stretch>
        </p:blipFill>
        <p:spPr bwMode="auto">
          <a:xfrm>
            <a:off x="369199" y="275167"/>
            <a:ext cx="701675" cy="990600"/>
          </a:xfrm>
          <a:prstGeom prst="rect">
            <a:avLst/>
          </a:prstGeom>
          <a:noFill/>
          <a:ln w="9525">
            <a:noFill/>
            <a:miter lim="800000"/>
            <a:headEnd/>
            <a:tailEnd/>
          </a:ln>
        </p:spPr>
      </p:pic>
      <p:sp>
        <p:nvSpPr>
          <p:cNvPr id="6" name="ZoneTexte 5"/>
          <p:cNvSpPr txBox="1"/>
          <p:nvPr/>
        </p:nvSpPr>
        <p:spPr>
          <a:xfrm>
            <a:off x="4602651" y="6396335"/>
            <a:ext cx="4217821" cy="369332"/>
          </a:xfrm>
          <a:prstGeom prst="rect">
            <a:avLst/>
          </a:prstGeom>
          <a:noFill/>
        </p:spPr>
        <p:txBody>
          <a:bodyPr wrap="none" rtlCol="0">
            <a:spAutoFit/>
          </a:bodyPr>
          <a:lstStyle/>
          <a:p>
            <a:r>
              <a:rPr lang="fr-CH" sz="1800" i="1" dirty="0">
                <a:solidFill>
                  <a:srgbClr val="000099"/>
                </a:solidFill>
              </a:rPr>
              <a:t>Michaud &amp; al, </a:t>
            </a:r>
            <a:r>
              <a:rPr lang="en-GB" sz="1800" i="1" dirty="0" err="1">
                <a:solidFill>
                  <a:srgbClr val="000099"/>
                </a:solidFill>
              </a:rPr>
              <a:t>Molec</a:t>
            </a:r>
            <a:r>
              <a:rPr lang="en-GB" sz="1800" i="1" dirty="0">
                <a:solidFill>
                  <a:srgbClr val="000099"/>
                </a:solidFill>
              </a:rPr>
              <a:t> Cell </a:t>
            </a:r>
            <a:r>
              <a:rPr lang="en-GB" sz="1800" i="1" dirty="0" err="1">
                <a:solidFill>
                  <a:srgbClr val="000099"/>
                </a:solidFill>
              </a:rPr>
              <a:t>Endocrinol</a:t>
            </a:r>
            <a:r>
              <a:rPr lang="en-GB" sz="1800" i="1" dirty="0">
                <a:solidFill>
                  <a:srgbClr val="000099"/>
                </a:solidFill>
              </a:rPr>
              <a:t> </a:t>
            </a:r>
            <a:r>
              <a:rPr lang="fr-CH" sz="1800" i="1" dirty="0">
                <a:solidFill>
                  <a:srgbClr val="000099"/>
                </a:solidFill>
              </a:rPr>
              <a:t>2006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152400"/>
            <a:ext cx="7772400" cy="1143000"/>
          </a:xfrm>
        </p:spPr>
        <p:txBody>
          <a:bodyPr/>
          <a:lstStyle/>
          <a:p>
            <a:r>
              <a:rPr lang="fr-CH"/>
              <a:t>CANNABIS USE</a:t>
            </a:r>
            <a:endParaRPr lang="fr-FR"/>
          </a:p>
        </p:txBody>
      </p:sp>
      <p:graphicFrame>
        <p:nvGraphicFramePr>
          <p:cNvPr id="6146" name="Object 5"/>
          <p:cNvGraphicFramePr>
            <a:graphicFrameLocks noChangeAspect="1"/>
          </p:cNvGraphicFramePr>
          <p:nvPr/>
        </p:nvGraphicFramePr>
        <p:xfrm>
          <a:off x="762000" y="1295400"/>
          <a:ext cx="7496175" cy="4648200"/>
        </p:xfrm>
        <a:graphic>
          <a:graphicData uri="http://schemas.openxmlformats.org/presentationml/2006/ole">
            <p:oleObj spid="_x0000_s48156" name="Graphique" r:id="rId3" imgW="5578920" imgH="3340800" progId="">
              <p:embed/>
            </p:oleObj>
          </a:graphicData>
        </a:graphic>
      </p:graphicFrame>
      <p:sp>
        <p:nvSpPr>
          <p:cNvPr id="6148" name="Text Box 8"/>
          <p:cNvSpPr txBox="1">
            <a:spLocks noChangeArrowheads="1"/>
          </p:cNvSpPr>
          <p:nvPr/>
        </p:nvSpPr>
        <p:spPr bwMode="auto">
          <a:xfrm>
            <a:off x="889000" y="1600200"/>
            <a:ext cx="330200" cy="304800"/>
          </a:xfrm>
          <a:prstGeom prst="rect">
            <a:avLst/>
          </a:prstGeom>
          <a:noFill/>
          <a:ln w="9525">
            <a:noFill/>
            <a:miter lim="800000"/>
            <a:headEnd/>
            <a:tailEnd/>
          </a:ln>
        </p:spPr>
        <p:txBody>
          <a:bodyPr wrap="none">
            <a:spAutoFit/>
          </a:bodyPr>
          <a:lstStyle/>
          <a:p>
            <a:r>
              <a:rPr lang="fr-CH" sz="1400"/>
              <a:t>%</a:t>
            </a:r>
            <a:endParaRPr lang="fr-FR" sz="1400"/>
          </a:p>
        </p:txBody>
      </p:sp>
      <p:pic>
        <p:nvPicPr>
          <p:cNvPr id="6149" name="Picture 9" descr="C:\Fotos\SMASH02.jpg"/>
          <p:cNvPicPr>
            <a:picLocks noChangeAspect="1" noChangeArrowheads="1"/>
          </p:cNvPicPr>
          <p:nvPr/>
        </p:nvPicPr>
        <p:blipFill>
          <a:blip r:embed="rId4" cstate="print"/>
          <a:srcRect/>
          <a:stretch>
            <a:fillRect/>
          </a:stretch>
        </p:blipFill>
        <p:spPr bwMode="auto">
          <a:xfrm>
            <a:off x="352425" y="228600"/>
            <a:ext cx="701675" cy="990600"/>
          </a:xfrm>
          <a:prstGeom prst="rect">
            <a:avLst/>
          </a:prstGeom>
          <a:noFill/>
          <a:ln w="9525">
            <a:noFill/>
            <a:miter lim="800000"/>
            <a:headEnd/>
            <a:tailEnd/>
          </a:ln>
        </p:spPr>
      </p:pic>
      <p:sp>
        <p:nvSpPr>
          <p:cNvPr id="6" name="ZoneTexte 5"/>
          <p:cNvSpPr txBox="1"/>
          <p:nvPr/>
        </p:nvSpPr>
        <p:spPr>
          <a:xfrm>
            <a:off x="4602651" y="6396335"/>
            <a:ext cx="4217821" cy="369332"/>
          </a:xfrm>
          <a:prstGeom prst="rect">
            <a:avLst/>
          </a:prstGeom>
          <a:noFill/>
        </p:spPr>
        <p:txBody>
          <a:bodyPr wrap="none" rtlCol="0">
            <a:spAutoFit/>
          </a:bodyPr>
          <a:lstStyle/>
          <a:p>
            <a:r>
              <a:rPr lang="fr-CH" sz="1800" i="1" dirty="0">
                <a:solidFill>
                  <a:srgbClr val="000099"/>
                </a:solidFill>
              </a:rPr>
              <a:t>Michaud &amp; al, </a:t>
            </a:r>
            <a:r>
              <a:rPr lang="en-GB" sz="1800" i="1" dirty="0" err="1">
                <a:solidFill>
                  <a:srgbClr val="000099"/>
                </a:solidFill>
              </a:rPr>
              <a:t>Molec</a:t>
            </a:r>
            <a:r>
              <a:rPr lang="en-GB" sz="1800" i="1" dirty="0">
                <a:solidFill>
                  <a:srgbClr val="000099"/>
                </a:solidFill>
              </a:rPr>
              <a:t> Cell </a:t>
            </a:r>
            <a:r>
              <a:rPr lang="en-GB" sz="1800" i="1" dirty="0" err="1">
                <a:solidFill>
                  <a:srgbClr val="000099"/>
                </a:solidFill>
              </a:rPr>
              <a:t>Endocrinol</a:t>
            </a:r>
            <a:r>
              <a:rPr lang="en-GB" sz="1800" i="1" dirty="0">
                <a:solidFill>
                  <a:srgbClr val="000099"/>
                </a:solidFill>
              </a:rPr>
              <a:t> </a:t>
            </a:r>
            <a:r>
              <a:rPr lang="fr-CH" sz="1800" i="1" dirty="0">
                <a:solidFill>
                  <a:srgbClr val="000099"/>
                </a:solidFill>
              </a:rPr>
              <a:t>2006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p:txBody>
          <a:bodyPr/>
          <a:lstStyle/>
          <a:p>
            <a:r>
              <a:rPr lang="fr-CH"/>
              <a:t>SEXUAL INTERCOURSE</a:t>
            </a:r>
            <a:endParaRPr lang="fr-FR"/>
          </a:p>
        </p:txBody>
      </p:sp>
      <p:graphicFrame>
        <p:nvGraphicFramePr>
          <p:cNvPr id="7170" name="Object 1028"/>
          <p:cNvGraphicFramePr>
            <a:graphicFrameLocks noChangeAspect="1"/>
          </p:cNvGraphicFramePr>
          <p:nvPr/>
        </p:nvGraphicFramePr>
        <p:xfrm>
          <a:off x="762000" y="1524000"/>
          <a:ext cx="7877175" cy="4718050"/>
        </p:xfrm>
        <a:graphic>
          <a:graphicData uri="http://schemas.openxmlformats.org/presentationml/2006/ole">
            <p:oleObj spid="_x0000_s49180" name="Graphique" r:id="rId3" imgW="6102000" imgH="3425760" progId="">
              <p:embed/>
            </p:oleObj>
          </a:graphicData>
        </a:graphic>
      </p:graphicFrame>
      <p:sp>
        <p:nvSpPr>
          <p:cNvPr id="7172" name="Text Box 1029"/>
          <p:cNvSpPr txBox="1">
            <a:spLocks noChangeArrowheads="1"/>
          </p:cNvSpPr>
          <p:nvPr/>
        </p:nvSpPr>
        <p:spPr bwMode="auto">
          <a:xfrm>
            <a:off x="889000" y="1905000"/>
            <a:ext cx="330200" cy="304800"/>
          </a:xfrm>
          <a:prstGeom prst="rect">
            <a:avLst/>
          </a:prstGeom>
          <a:noFill/>
          <a:ln w="9525">
            <a:noFill/>
            <a:miter lim="800000"/>
            <a:headEnd/>
            <a:tailEnd/>
          </a:ln>
        </p:spPr>
        <p:txBody>
          <a:bodyPr wrap="none">
            <a:spAutoFit/>
          </a:bodyPr>
          <a:lstStyle/>
          <a:p>
            <a:r>
              <a:rPr lang="fr-CH" sz="1400"/>
              <a:t>%</a:t>
            </a:r>
            <a:endParaRPr lang="fr-FR" sz="1400"/>
          </a:p>
        </p:txBody>
      </p:sp>
      <p:pic>
        <p:nvPicPr>
          <p:cNvPr id="7173" name="Picture 1030" descr="C:\Fotos\SMASH02.jpg"/>
          <p:cNvPicPr>
            <a:picLocks noChangeAspect="1" noChangeArrowheads="1"/>
          </p:cNvPicPr>
          <p:nvPr/>
        </p:nvPicPr>
        <p:blipFill>
          <a:blip r:embed="rId4" cstate="print"/>
          <a:srcRect/>
          <a:stretch>
            <a:fillRect/>
          </a:stretch>
        </p:blipFill>
        <p:spPr bwMode="auto">
          <a:xfrm>
            <a:off x="411162" y="272400"/>
            <a:ext cx="701675" cy="990600"/>
          </a:xfrm>
          <a:prstGeom prst="rect">
            <a:avLst/>
          </a:prstGeom>
          <a:noFill/>
          <a:ln w="9525">
            <a:noFill/>
            <a:miter lim="800000"/>
            <a:headEnd/>
            <a:tailEnd/>
          </a:ln>
        </p:spPr>
      </p:pic>
      <p:sp>
        <p:nvSpPr>
          <p:cNvPr id="6" name="ZoneTexte 5"/>
          <p:cNvSpPr txBox="1"/>
          <p:nvPr/>
        </p:nvSpPr>
        <p:spPr>
          <a:xfrm>
            <a:off x="4602651" y="6396335"/>
            <a:ext cx="4217821" cy="369332"/>
          </a:xfrm>
          <a:prstGeom prst="rect">
            <a:avLst/>
          </a:prstGeom>
          <a:noFill/>
        </p:spPr>
        <p:txBody>
          <a:bodyPr wrap="none" rtlCol="0">
            <a:spAutoFit/>
          </a:bodyPr>
          <a:lstStyle/>
          <a:p>
            <a:r>
              <a:rPr lang="fr-CH" sz="1800" i="1" dirty="0">
                <a:solidFill>
                  <a:srgbClr val="000099"/>
                </a:solidFill>
              </a:rPr>
              <a:t>Michaud &amp; al, </a:t>
            </a:r>
            <a:r>
              <a:rPr lang="en-GB" sz="1800" i="1" dirty="0" err="1">
                <a:solidFill>
                  <a:srgbClr val="000099"/>
                </a:solidFill>
              </a:rPr>
              <a:t>Molec</a:t>
            </a:r>
            <a:r>
              <a:rPr lang="en-GB" sz="1800" i="1" dirty="0">
                <a:solidFill>
                  <a:srgbClr val="000099"/>
                </a:solidFill>
              </a:rPr>
              <a:t> Cell </a:t>
            </a:r>
            <a:r>
              <a:rPr lang="en-GB" sz="1800" i="1" dirty="0" err="1">
                <a:solidFill>
                  <a:srgbClr val="000099"/>
                </a:solidFill>
              </a:rPr>
              <a:t>Endocrinol</a:t>
            </a:r>
            <a:r>
              <a:rPr lang="en-GB" sz="1800" i="1" dirty="0">
                <a:solidFill>
                  <a:srgbClr val="000099"/>
                </a:solidFill>
              </a:rPr>
              <a:t> </a:t>
            </a:r>
            <a:r>
              <a:rPr lang="fr-CH" sz="1800" i="1" dirty="0">
                <a:solidFill>
                  <a:srgbClr val="000099"/>
                </a:solidFill>
              </a:rPr>
              <a:t>2006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r-CH"/>
              <a:t>TO  SUMMARIZE ..</a:t>
            </a:r>
            <a:endParaRPr lang="fr-FR"/>
          </a:p>
        </p:txBody>
      </p:sp>
      <p:sp>
        <p:nvSpPr>
          <p:cNvPr id="182275" name="Rectangle 3"/>
          <p:cNvSpPr>
            <a:spLocks noGrp="1" noChangeArrowheads="1"/>
          </p:cNvSpPr>
          <p:nvPr>
            <p:ph idx="1"/>
          </p:nvPr>
        </p:nvSpPr>
        <p:spPr/>
        <p:txBody>
          <a:bodyPr>
            <a:normAutofit fontScale="92500" lnSpcReduction="10000"/>
          </a:bodyPr>
          <a:lstStyle/>
          <a:p>
            <a:pPr>
              <a:lnSpc>
                <a:spcPct val="90000"/>
              </a:lnSpc>
              <a:buClr>
                <a:srgbClr val="0000FF"/>
              </a:buClr>
              <a:buFont typeface="Wingdings" pitchFamily="2" charset="2"/>
              <a:buChar char="q"/>
            </a:pPr>
            <a:r>
              <a:rPr lang="fr-CH" sz="2400" dirty="0" err="1"/>
              <a:t>Among</a:t>
            </a:r>
            <a:r>
              <a:rPr lang="fr-CH" sz="2400" dirty="0"/>
              <a:t> girls, </a:t>
            </a:r>
            <a:r>
              <a:rPr lang="fr-CH" sz="2400" dirty="0" err="1"/>
              <a:t>early</a:t>
            </a:r>
            <a:r>
              <a:rPr lang="fr-CH" sz="2400" dirty="0"/>
              <a:t> maturation </a:t>
            </a:r>
            <a:r>
              <a:rPr lang="fr-CH" sz="2400" dirty="0" err="1"/>
              <a:t>seems</a:t>
            </a:r>
            <a:r>
              <a:rPr lang="fr-CH" sz="2400" dirty="0"/>
              <a:t> </a:t>
            </a:r>
            <a:r>
              <a:rPr lang="fr-CH" sz="2400" dirty="0" err="1"/>
              <a:t>transiently</a:t>
            </a:r>
            <a:r>
              <a:rPr lang="fr-CH" sz="2400" dirty="0"/>
              <a:t> </a:t>
            </a:r>
            <a:r>
              <a:rPr lang="fr-CH" sz="2400" dirty="0" err="1"/>
              <a:t>associated</a:t>
            </a:r>
            <a:r>
              <a:rPr lang="fr-CH" sz="2400" dirty="0"/>
              <a:t> </a:t>
            </a:r>
            <a:r>
              <a:rPr lang="fr-CH" sz="2400" dirty="0" err="1"/>
              <a:t>with</a:t>
            </a:r>
            <a:r>
              <a:rPr lang="fr-CH" sz="2400" dirty="0"/>
              <a:t> body image </a:t>
            </a:r>
            <a:r>
              <a:rPr lang="fr-CH" sz="2400" dirty="0" err="1"/>
              <a:t>disturbance</a:t>
            </a:r>
            <a:r>
              <a:rPr lang="fr-CH" sz="2400" dirty="0"/>
              <a:t>, mental health </a:t>
            </a:r>
            <a:r>
              <a:rPr lang="fr-CH" sz="2400" dirty="0" err="1"/>
              <a:t>problems</a:t>
            </a:r>
            <a:r>
              <a:rPr lang="fr-CH" sz="2400" dirty="0"/>
              <a:t>, </a:t>
            </a:r>
            <a:r>
              <a:rPr lang="fr-CH" sz="2400" dirty="0" err="1"/>
              <a:t>early</a:t>
            </a:r>
            <a:r>
              <a:rPr lang="fr-CH" sz="2400" dirty="0"/>
              <a:t> initiation of </a:t>
            </a:r>
            <a:r>
              <a:rPr lang="fr-CH" sz="2400" dirty="0" err="1"/>
              <a:t>exploratory</a:t>
            </a:r>
            <a:r>
              <a:rPr lang="fr-CH" sz="2400" dirty="0"/>
              <a:t> </a:t>
            </a:r>
            <a:r>
              <a:rPr lang="fr-CH" sz="2400" dirty="0" err="1"/>
              <a:t>behaviour</a:t>
            </a:r>
            <a:r>
              <a:rPr lang="fr-CH" sz="2400" dirty="0"/>
              <a:t> and </a:t>
            </a:r>
            <a:r>
              <a:rPr lang="en-IE" sz="2400" dirty="0"/>
              <a:t>missed educational opportunities</a:t>
            </a:r>
          </a:p>
          <a:p>
            <a:pPr>
              <a:lnSpc>
                <a:spcPct val="90000"/>
              </a:lnSpc>
              <a:buClr>
                <a:srgbClr val="0000FF"/>
              </a:buClr>
              <a:buFont typeface="Wingdings" pitchFamily="2" charset="2"/>
              <a:buChar char="q"/>
            </a:pPr>
            <a:endParaRPr lang="fr-CH" sz="2400" dirty="0"/>
          </a:p>
          <a:p>
            <a:pPr>
              <a:lnSpc>
                <a:spcPct val="90000"/>
              </a:lnSpc>
              <a:buClr>
                <a:srgbClr val="0000FF"/>
              </a:buClr>
              <a:buFont typeface="Wingdings" pitchFamily="2" charset="2"/>
              <a:buChar char="q"/>
            </a:pPr>
            <a:r>
              <a:rPr lang="fr-CH" sz="2400" dirty="0" err="1"/>
              <a:t>Among</a:t>
            </a:r>
            <a:r>
              <a:rPr lang="fr-CH" sz="2400" dirty="0"/>
              <a:t> boys, </a:t>
            </a:r>
            <a:r>
              <a:rPr lang="fr-CH" sz="2400" dirty="0" err="1"/>
              <a:t>early</a:t>
            </a:r>
            <a:r>
              <a:rPr lang="fr-CH" sz="2400" dirty="0"/>
              <a:t> maturation </a:t>
            </a:r>
            <a:r>
              <a:rPr lang="fr-CH" sz="2400" dirty="0" err="1"/>
              <a:t>seems</a:t>
            </a:r>
            <a:r>
              <a:rPr lang="fr-CH" sz="2400" dirty="0"/>
              <a:t> </a:t>
            </a:r>
            <a:r>
              <a:rPr lang="fr-CH" sz="2400" dirty="0" err="1"/>
              <a:t>transiently</a:t>
            </a:r>
            <a:r>
              <a:rPr lang="fr-CH" sz="2400" dirty="0"/>
              <a:t> </a:t>
            </a:r>
            <a:r>
              <a:rPr lang="fr-CH" sz="2400" dirty="0" err="1"/>
              <a:t>associated</a:t>
            </a:r>
            <a:r>
              <a:rPr lang="fr-CH" sz="2400" dirty="0"/>
              <a:t> </a:t>
            </a:r>
            <a:r>
              <a:rPr lang="fr-CH" sz="2400" dirty="0" err="1"/>
              <a:t>with</a:t>
            </a:r>
            <a:r>
              <a:rPr lang="fr-CH" sz="2400" dirty="0"/>
              <a:t> </a:t>
            </a:r>
            <a:r>
              <a:rPr lang="fr-CH" sz="2400" dirty="0" err="1"/>
              <a:t>early</a:t>
            </a:r>
            <a:r>
              <a:rPr lang="fr-CH" sz="2400" dirty="0"/>
              <a:t> initiation of </a:t>
            </a:r>
            <a:r>
              <a:rPr lang="fr-CH" sz="2400" dirty="0" err="1"/>
              <a:t>exploratory</a:t>
            </a:r>
            <a:r>
              <a:rPr lang="fr-CH" sz="2400" dirty="0"/>
              <a:t> </a:t>
            </a:r>
            <a:r>
              <a:rPr lang="fr-CH" sz="2400" dirty="0" err="1"/>
              <a:t>behaviour</a:t>
            </a:r>
            <a:r>
              <a:rPr lang="fr-CH" sz="2400" dirty="0"/>
              <a:t/>
            </a:r>
            <a:br>
              <a:rPr lang="fr-CH" sz="2400" dirty="0"/>
            </a:br>
            <a:endParaRPr lang="fr-CH" sz="2400" dirty="0"/>
          </a:p>
          <a:p>
            <a:pPr>
              <a:lnSpc>
                <a:spcPct val="90000"/>
              </a:lnSpc>
              <a:buClr>
                <a:srgbClr val="0000FF"/>
              </a:buClr>
              <a:buFont typeface="Wingdings" pitchFamily="2" charset="2"/>
              <a:buChar char="q"/>
            </a:pPr>
            <a:r>
              <a:rPr lang="en-IE" sz="2400" dirty="0"/>
              <a:t>Among boys, BOTH early and late maturation seems </a:t>
            </a:r>
            <a:r>
              <a:rPr lang="fr-CH" sz="2400" dirty="0" err="1"/>
              <a:t>transiently</a:t>
            </a:r>
            <a:r>
              <a:rPr lang="en-IE" sz="2400" dirty="0"/>
              <a:t> associated with body image disturbance, mental health problems and missed educational opportunities</a:t>
            </a:r>
            <a:br>
              <a:rPr lang="en-IE" sz="2400" dirty="0"/>
            </a:br>
            <a:endParaRPr lang="en-IE" sz="2400" dirty="0"/>
          </a:p>
          <a:p>
            <a:pPr>
              <a:lnSpc>
                <a:spcPct val="90000"/>
              </a:lnSpc>
              <a:buClr>
                <a:srgbClr val="0000FF"/>
              </a:buClr>
              <a:buFont typeface="Wingdings" pitchFamily="2" charset="2"/>
              <a:buChar char="q"/>
            </a:pPr>
            <a:r>
              <a:rPr lang="en-IE" sz="2400" dirty="0"/>
              <a:t>This situation increases the current mismatch between biological/pubertal development and the expectation of the society towards these adolescents </a:t>
            </a:r>
            <a:r>
              <a:rPr lang="en-IE" sz="2400" i="1" dirty="0"/>
              <a:t/>
            </a:r>
            <a:br>
              <a:rPr lang="en-IE" sz="2400" i="1" dirty="0"/>
            </a:br>
            <a:endParaRPr lang="en-IE"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275">
                                            <p:txEl>
                                              <p:pRg st="2" end="2"/>
                                            </p:txEl>
                                          </p:spTgt>
                                        </p:tgtEl>
                                        <p:attrNameLst>
                                          <p:attrName>style.visibility</p:attrName>
                                        </p:attrNameLst>
                                      </p:cBhvr>
                                      <p:to>
                                        <p:strVal val="visible"/>
                                      </p:to>
                                    </p:set>
                                    <p:anim calcmode="lin" valueType="num">
                                      <p:cBhvr additive="base">
                                        <p:cTn id="13" dur="500" fill="hold"/>
                                        <p:tgtEl>
                                          <p:spTgt spid="1822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anim calcmode="lin" valueType="num">
                                      <p:cBhvr additive="base">
                                        <p:cTn id="19" dur="500" fill="hold"/>
                                        <p:tgtEl>
                                          <p:spTgt spid="1822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2275">
                                            <p:txEl>
                                              <p:pRg st="4" end="4"/>
                                            </p:txEl>
                                          </p:spTgt>
                                        </p:tgtEl>
                                        <p:attrNameLst>
                                          <p:attrName>style.visibility</p:attrName>
                                        </p:attrNameLst>
                                      </p:cBhvr>
                                      <p:to>
                                        <p:strVal val="visible"/>
                                      </p:to>
                                    </p:set>
                                    <p:anim calcmode="lin" valueType="num">
                                      <p:cBhvr additive="base">
                                        <p:cTn id="25" dur="500" fill="hold"/>
                                        <p:tgtEl>
                                          <p:spTgt spid="18227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026"/>
          <p:cNvSpPr>
            <a:spLocks noGrp="1" noChangeArrowheads="1"/>
          </p:cNvSpPr>
          <p:nvPr>
            <p:ph type="title"/>
          </p:nvPr>
        </p:nvSpPr>
        <p:spPr>
          <a:xfrm>
            <a:off x="838200" y="152400"/>
            <a:ext cx="7772400" cy="1143000"/>
          </a:xfrm>
          <a:noFill/>
        </p:spPr>
        <p:txBody>
          <a:bodyPr/>
          <a:lstStyle/>
          <a:p>
            <a:r>
              <a:rPr lang="fr-CH"/>
              <a:t>HYPOTHESES</a:t>
            </a:r>
            <a:endParaRPr lang="fr-FR"/>
          </a:p>
        </p:txBody>
      </p:sp>
      <p:sp>
        <p:nvSpPr>
          <p:cNvPr id="45058" name="Espace réservé du numéro de diapositive 4"/>
          <p:cNvSpPr>
            <a:spLocks noGrp="1"/>
          </p:cNvSpPr>
          <p:nvPr>
            <p:ph type="sldNum" sz="quarter" idx="12"/>
          </p:nvPr>
        </p:nvSpPr>
        <p:spPr>
          <a:noFill/>
        </p:spPr>
        <p:txBody>
          <a:bodyPr/>
          <a:lstStyle/>
          <a:p>
            <a:pPr defTabSz="762000"/>
            <a:fld id="{6284AB47-8B85-4EA5-91E0-BFDC971CAEB7}" type="slidenum">
              <a:rPr lang="en-GB" smtClean="0">
                <a:latin typeface="Times New Roman" pitchFamily="18" charset="0"/>
                <a:ea typeface="MS PGothic" pitchFamily="34" charset="-128"/>
              </a:rPr>
              <a:pPr defTabSz="762000"/>
              <a:t>59</a:t>
            </a:fld>
            <a:endParaRPr lang="en-GB">
              <a:latin typeface="Times New Roman" pitchFamily="18" charset="0"/>
              <a:ea typeface="MS PGothic" pitchFamily="34" charset="-128"/>
            </a:endParaRPr>
          </a:p>
        </p:txBody>
      </p:sp>
      <p:sp>
        <p:nvSpPr>
          <p:cNvPr id="45060" name="AutoShape 1027"/>
          <p:cNvSpPr>
            <a:spLocks noChangeArrowheads="1"/>
          </p:cNvSpPr>
          <p:nvPr/>
        </p:nvSpPr>
        <p:spPr bwMode="auto">
          <a:xfrm>
            <a:off x="1676400" y="5410200"/>
            <a:ext cx="1600200" cy="685800"/>
          </a:xfrm>
          <a:prstGeom prst="roundRect">
            <a:avLst>
              <a:gd name="adj" fmla="val 16667"/>
            </a:avLst>
          </a:prstGeom>
          <a:solidFill>
            <a:srgbClr val="99FFCC"/>
          </a:solidFill>
          <a:ln w="9525">
            <a:solidFill>
              <a:schemeClr val="tx1"/>
            </a:solidFill>
            <a:round/>
            <a:headEnd/>
            <a:tailEnd/>
          </a:ln>
        </p:spPr>
        <p:txBody>
          <a:bodyPr wrap="none" anchor="ctr"/>
          <a:lstStyle/>
          <a:p>
            <a:pPr algn="ctr"/>
            <a:r>
              <a:rPr lang="fr-CH">
                <a:latin typeface="Comic Sans MS" pitchFamily="66" charset="0"/>
              </a:rPr>
              <a:t>Education</a:t>
            </a:r>
            <a:endParaRPr lang="fr-FR">
              <a:latin typeface="Comic Sans MS" pitchFamily="66" charset="0"/>
            </a:endParaRPr>
          </a:p>
        </p:txBody>
      </p:sp>
      <p:sp>
        <p:nvSpPr>
          <p:cNvPr id="45061" name="AutoShape 1028"/>
          <p:cNvSpPr>
            <a:spLocks noChangeArrowheads="1"/>
          </p:cNvSpPr>
          <p:nvPr/>
        </p:nvSpPr>
        <p:spPr bwMode="auto">
          <a:xfrm>
            <a:off x="304800" y="1600200"/>
            <a:ext cx="1600200" cy="685800"/>
          </a:xfrm>
          <a:prstGeom prst="roundRect">
            <a:avLst>
              <a:gd name="adj" fmla="val 16667"/>
            </a:avLst>
          </a:prstGeom>
          <a:solidFill>
            <a:srgbClr val="99FFCC"/>
          </a:solidFill>
          <a:ln w="9525">
            <a:solidFill>
              <a:schemeClr val="tx1"/>
            </a:solidFill>
            <a:round/>
            <a:headEnd/>
            <a:tailEnd/>
          </a:ln>
        </p:spPr>
        <p:txBody>
          <a:bodyPr wrap="none" anchor="ctr"/>
          <a:lstStyle/>
          <a:p>
            <a:pPr algn="ctr"/>
            <a:r>
              <a:rPr lang="fr-CH">
                <a:latin typeface="Comic Sans MS" pitchFamily="66" charset="0"/>
              </a:rPr>
              <a:t>Pubertal</a:t>
            </a:r>
          </a:p>
          <a:p>
            <a:pPr algn="ctr"/>
            <a:r>
              <a:rPr lang="fr-CH">
                <a:latin typeface="Comic Sans MS" pitchFamily="66" charset="0"/>
              </a:rPr>
              <a:t>timing</a:t>
            </a:r>
            <a:endParaRPr lang="fr-FR">
              <a:latin typeface="Comic Sans MS" pitchFamily="66" charset="0"/>
            </a:endParaRPr>
          </a:p>
        </p:txBody>
      </p:sp>
      <p:sp>
        <p:nvSpPr>
          <p:cNvPr id="45062" name="AutoShape 1029"/>
          <p:cNvSpPr>
            <a:spLocks noChangeArrowheads="1"/>
          </p:cNvSpPr>
          <p:nvPr/>
        </p:nvSpPr>
        <p:spPr bwMode="auto">
          <a:xfrm>
            <a:off x="1676400" y="4495800"/>
            <a:ext cx="1600200" cy="685800"/>
          </a:xfrm>
          <a:prstGeom prst="roundRect">
            <a:avLst>
              <a:gd name="adj" fmla="val 16667"/>
            </a:avLst>
          </a:prstGeom>
          <a:solidFill>
            <a:srgbClr val="99FFCC"/>
          </a:solidFill>
          <a:ln w="9525">
            <a:solidFill>
              <a:schemeClr val="tx1"/>
            </a:solidFill>
            <a:round/>
            <a:headEnd/>
            <a:tailEnd/>
          </a:ln>
        </p:spPr>
        <p:txBody>
          <a:bodyPr wrap="none" anchor="ctr"/>
          <a:lstStyle/>
          <a:p>
            <a:pPr algn="ctr"/>
            <a:r>
              <a:rPr lang="fr-CH">
                <a:latin typeface="Comic Sans MS" pitchFamily="66" charset="0"/>
              </a:rPr>
              <a:t>Peer</a:t>
            </a:r>
          </a:p>
          <a:p>
            <a:pPr algn="ctr"/>
            <a:r>
              <a:rPr lang="fr-CH">
                <a:latin typeface="Comic Sans MS" pitchFamily="66" charset="0"/>
              </a:rPr>
              <a:t>pressure</a:t>
            </a:r>
            <a:endParaRPr lang="fr-FR">
              <a:latin typeface="Comic Sans MS" pitchFamily="66" charset="0"/>
            </a:endParaRPr>
          </a:p>
        </p:txBody>
      </p:sp>
      <p:sp>
        <p:nvSpPr>
          <p:cNvPr id="45063" name="Line 1030"/>
          <p:cNvSpPr>
            <a:spLocks noChangeShapeType="1"/>
          </p:cNvSpPr>
          <p:nvPr/>
        </p:nvSpPr>
        <p:spPr bwMode="auto">
          <a:xfrm>
            <a:off x="2057400" y="1905000"/>
            <a:ext cx="1295400" cy="0"/>
          </a:xfrm>
          <a:prstGeom prst="line">
            <a:avLst/>
          </a:prstGeom>
          <a:noFill/>
          <a:ln w="38100">
            <a:solidFill>
              <a:srgbClr val="FF99CC"/>
            </a:solidFill>
            <a:round/>
            <a:headEnd/>
            <a:tailEnd type="triangle" w="med" len="med"/>
          </a:ln>
        </p:spPr>
        <p:txBody>
          <a:bodyPr/>
          <a:lstStyle/>
          <a:p>
            <a:endParaRPr lang="fr-CH"/>
          </a:p>
        </p:txBody>
      </p:sp>
      <p:sp>
        <p:nvSpPr>
          <p:cNvPr id="45064" name="Text Box 1031"/>
          <p:cNvSpPr txBox="1">
            <a:spLocks noChangeArrowheads="1"/>
          </p:cNvSpPr>
          <p:nvPr/>
        </p:nvSpPr>
        <p:spPr bwMode="auto">
          <a:xfrm>
            <a:off x="6629400" y="3124200"/>
            <a:ext cx="2362200" cy="889000"/>
          </a:xfrm>
          <a:prstGeom prst="rect">
            <a:avLst/>
          </a:prstGeom>
          <a:noFill/>
          <a:ln w="28575">
            <a:solidFill>
              <a:srgbClr val="CC0000"/>
            </a:solidFill>
            <a:miter lim="800000"/>
            <a:headEnd/>
            <a:tailEnd/>
          </a:ln>
        </p:spPr>
        <p:txBody>
          <a:bodyPr>
            <a:spAutoFit/>
          </a:bodyPr>
          <a:lstStyle/>
          <a:p>
            <a:pPr>
              <a:lnSpc>
                <a:spcPct val="105000"/>
              </a:lnSpc>
              <a:spcBef>
                <a:spcPct val="105000"/>
              </a:spcBef>
            </a:pPr>
            <a:r>
              <a:rPr lang="fr-CH">
                <a:latin typeface="Comic Sans MS" pitchFamily="66" charset="0"/>
              </a:rPr>
              <a:t>Developmental</a:t>
            </a:r>
            <a:br>
              <a:rPr lang="fr-CH">
                <a:latin typeface="Comic Sans MS" pitchFamily="66" charset="0"/>
              </a:rPr>
            </a:br>
            <a:r>
              <a:rPr lang="fr-CH">
                <a:latin typeface="Comic Sans MS" pitchFamily="66" charset="0"/>
              </a:rPr>
              <a:t>problems</a:t>
            </a:r>
            <a:endParaRPr lang="fr-FR">
              <a:latin typeface="Comic Sans MS" pitchFamily="66" charset="0"/>
            </a:endParaRPr>
          </a:p>
        </p:txBody>
      </p:sp>
      <p:sp>
        <p:nvSpPr>
          <p:cNvPr id="45065" name="Line 1032"/>
          <p:cNvSpPr>
            <a:spLocks noChangeShapeType="1"/>
          </p:cNvSpPr>
          <p:nvPr/>
        </p:nvSpPr>
        <p:spPr bwMode="auto">
          <a:xfrm>
            <a:off x="762000" y="2362200"/>
            <a:ext cx="685800" cy="3429000"/>
          </a:xfrm>
          <a:prstGeom prst="line">
            <a:avLst/>
          </a:prstGeom>
          <a:noFill/>
          <a:ln w="38100">
            <a:solidFill>
              <a:schemeClr val="bg1"/>
            </a:solidFill>
            <a:round/>
            <a:headEnd/>
            <a:tailEnd type="triangle" w="med" len="med"/>
          </a:ln>
        </p:spPr>
        <p:txBody>
          <a:bodyPr/>
          <a:lstStyle/>
          <a:p>
            <a:endParaRPr lang="fr-CH"/>
          </a:p>
        </p:txBody>
      </p:sp>
      <p:sp>
        <p:nvSpPr>
          <p:cNvPr id="45066" name="AutoShape 1033"/>
          <p:cNvSpPr>
            <a:spLocks noChangeArrowheads="1"/>
          </p:cNvSpPr>
          <p:nvPr/>
        </p:nvSpPr>
        <p:spPr bwMode="auto">
          <a:xfrm>
            <a:off x="3505200" y="1600200"/>
            <a:ext cx="2514600" cy="685800"/>
          </a:xfrm>
          <a:prstGeom prst="roundRect">
            <a:avLst>
              <a:gd name="adj" fmla="val 16667"/>
            </a:avLst>
          </a:prstGeom>
          <a:solidFill>
            <a:srgbClr val="990000"/>
          </a:solidFill>
          <a:ln w="9525">
            <a:solidFill>
              <a:schemeClr val="tx1"/>
            </a:solidFill>
            <a:round/>
            <a:headEnd/>
            <a:tailEnd/>
          </a:ln>
        </p:spPr>
        <p:txBody>
          <a:bodyPr wrap="none" anchor="ctr"/>
          <a:lstStyle/>
          <a:p>
            <a:pPr algn="ctr"/>
            <a:r>
              <a:rPr lang="fr-CH">
                <a:solidFill>
                  <a:schemeClr val="bg1"/>
                </a:solidFill>
                <a:latin typeface="Comic Sans MS" pitchFamily="66" charset="0"/>
              </a:rPr>
              <a:t>Neuro biological</a:t>
            </a:r>
          </a:p>
          <a:p>
            <a:pPr algn="ctr"/>
            <a:r>
              <a:rPr lang="fr-CH">
                <a:solidFill>
                  <a:schemeClr val="bg1"/>
                </a:solidFill>
                <a:latin typeface="Comic Sans MS" pitchFamily="66" charset="0"/>
              </a:rPr>
              <a:t>effects</a:t>
            </a:r>
            <a:endParaRPr lang="fr-FR">
              <a:solidFill>
                <a:schemeClr val="bg1"/>
              </a:solidFill>
              <a:latin typeface="Comic Sans MS" pitchFamily="66" charset="0"/>
            </a:endParaRPr>
          </a:p>
        </p:txBody>
      </p:sp>
      <p:sp>
        <p:nvSpPr>
          <p:cNvPr id="45067" name="Line 1034"/>
          <p:cNvSpPr>
            <a:spLocks noChangeShapeType="1"/>
          </p:cNvSpPr>
          <p:nvPr/>
        </p:nvSpPr>
        <p:spPr bwMode="auto">
          <a:xfrm>
            <a:off x="6096000" y="2286000"/>
            <a:ext cx="1524000" cy="762000"/>
          </a:xfrm>
          <a:prstGeom prst="line">
            <a:avLst/>
          </a:prstGeom>
          <a:noFill/>
          <a:ln w="38100">
            <a:solidFill>
              <a:srgbClr val="FF99CC"/>
            </a:solidFill>
            <a:round/>
            <a:headEnd/>
            <a:tailEnd type="triangle" w="med" len="med"/>
          </a:ln>
        </p:spPr>
        <p:txBody>
          <a:bodyPr/>
          <a:lstStyle/>
          <a:p>
            <a:endParaRPr lang="fr-CH"/>
          </a:p>
        </p:txBody>
      </p:sp>
      <p:sp>
        <p:nvSpPr>
          <p:cNvPr id="45068" name="Line 1035"/>
          <p:cNvSpPr>
            <a:spLocks noChangeShapeType="1"/>
          </p:cNvSpPr>
          <p:nvPr/>
        </p:nvSpPr>
        <p:spPr bwMode="auto">
          <a:xfrm>
            <a:off x="1905000" y="2362200"/>
            <a:ext cx="2057400" cy="1295400"/>
          </a:xfrm>
          <a:prstGeom prst="line">
            <a:avLst/>
          </a:prstGeom>
          <a:noFill/>
          <a:ln w="57150">
            <a:solidFill>
              <a:srgbClr val="33CC33"/>
            </a:solidFill>
            <a:round/>
            <a:headEnd/>
            <a:tailEnd type="triangle" w="med" len="med"/>
          </a:ln>
        </p:spPr>
        <p:txBody>
          <a:bodyPr/>
          <a:lstStyle/>
          <a:p>
            <a:endParaRPr lang="fr-CH"/>
          </a:p>
        </p:txBody>
      </p:sp>
      <p:sp>
        <p:nvSpPr>
          <p:cNvPr id="45069" name="AutoShape 1036"/>
          <p:cNvSpPr>
            <a:spLocks noChangeArrowheads="1"/>
          </p:cNvSpPr>
          <p:nvPr/>
        </p:nvSpPr>
        <p:spPr bwMode="auto">
          <a:xfrm>
            <a:off x="4038600" y="3276600"/>
            <a:ext cx="2133600" cy="685800"/>
          </a:xfrm>
          <a:prstGeom prst="roundRect">
            <a:avLst>
              <a:gd name="adj" fmla="val 16667"/>
            </a:avLst>
          </a:prstGeom>
          <a:solidFill>
            <a:srgbClr val="66FF66"/>
          </a:solidFill>
          <a:ln w="9525">
            <a:solidFill>
              <a:schemeClr val="tx1"/>
            </a:solidFill>
            <a:round/>
            <a:headEnd/>
            <a:tailEnd/>
          </a:ln>
        </p:spPr>
        <p:txBody>
          <a:bodyPr wrap="none" anchor="ctr"/>
          <a:lstStyle/>
          <a:p>
            <a:pPr algn="ctr"/>
            <a:r>
              <a:rPr lang="fr-CH">
                <a:latin typeface="Comic Sans MS" pitchFamily="66" charset="0"/>
              </a:rPr>
              <a:t>Mental health</a:t>
            </a:r>
          </a:p>
          <a:p>
            <a:pPr algn="ctr"/>
            <a:r>
              <a:rPr lang="fr-CH">
                <a:latin typeface="Comic Sans MS" pitchFamily="66" charset="0"/>
              </a:rPr>
              <a:t>problems</a:t>
            </a:r>
            <a:endParaRPr lang="fr-FR">
              <a:latin typeface="Comic Sans MS" pitchFamily="66" charset="0"/>
            </a:endParaRPr>
          </a:p>
        </p:txBody>
      </p:sp>
      <p:sp>
        <p:nvSpPr>
          <p:cNvPr id="45070" name="Line 1037"/>
          <p:cNvSpPr>
            <a:spLocks noChangeShapeType="1"/>
          </p:cNvSpPr>
          <p:nvPr/>
        </p:nvSpPr>
        <p:spPr bwMode="auto">
          <a:xfrm>
            <a:off x="914400" y="2514600"/>
            <a:ext cx="762000" cy="1905000"/>
          </a:xfrm>
          <a:prstGeom prst="line">
            <a:avLst/>
          </a:prstGeom>
          <a:noFill/>
          <a:ln w="38100">
            <a:solidFill>
              <a:schemeClr val="bg1"/>
            </a:solidFill>
            <a:round/>
            <a:headEnd/>
            <a:tailEnd type="triangle" w="med" len="med"/>
          </a:ln>
        </p:spPr>
        <p:txBody>
          <a:bodyPr/>
          <a:lstStyle/>
          <a:p>
            <a:endParaRPr lang="fr-CH"/>
          </a:p>
        </p:txBody>
      </p:sp>
      <p:sp>
        <p:nvSpPr>
          <p:cNvPr id="45071" name="Line 1038"/>
          <p:cNvSpPr>
            <a:spLocks noChangeShapeType="1"/>
          </p:cNvSpPr>
          <p:nvPr/>
        </p:nvSpPr>
        <p:spPr bwMode="auto">
          <a:xfrm flipV="1">
            <a:off x="3352800" y="4114800"/>
            <a:ext cx="1524000" cy="685800"/>
          </a:xfrm>
          <a:prstGeom prst="line">
            <a:avLst/>
          </a:prstGeom>
          <a:noFill/>
          <a:ln w="38100">
            <a:solidFill>
              <a:schemeClr val="tx1"/>
            </a:solidFill>
            <a:round/>
            <a:headEnd/>
            <a:tailEnd type="triangle" w="med" len="med"/>
          </a:ln>
        </p:spPr>
        <p:txBody>
          <a:bodyPr/>
          <a:lstStyle/>
          <a:p>
            <a:endParaRPr lang="fr-CH"/>
          </a:p>
        </p:txBody>
      </p:sp>
      <p:sp>
        <p:nvSpPr>
          <p:cNvPr id="45072" name="Line 1039"/>
          <p:cNvSpPr>
            <a:spLocks noChangeShapeType="1"/>
          </p:cNvSpPr>
          <p:nvPr/>
        </p:nvSpPr>
        <p:spPr bwMode="auto">
          <a:xfrm flipV="1">
            <a:off x="3429000" y="4038600"/>
            <a:ext cx="1828800" cy="1752600"/>
          </a:xfrm>
          <a:prstGeom prst="line">
            <a:avLst/>
          </a:prstGeom>
          <a:noFill/>
          <a:ln w="38100">
            <a:solidFill>
              <a:schemeClr val="tx1"/>
            </a:solidFill>
            <a:round/>
            <a:headEnd/>
            <a:tailEnd type="triangle" w="med" len="med"/>
          </a:ln>
        </p:spPr>
        <p:txBody>
          <a:bodyPr/>
          <a:lstStyle/>
          <a:p>
            <a:endParaRPr lang="fr-CH"/>
          </a:p>
        </p:txBody>
      </p:sp>
      <p:sp>
        <p:nvSpPr>
          <p:cNvPr id="45073" name="Line 1040"/>
          <p:cNvSpPr>
            <a:spLocks noChangeShapeType="1"/>
          </p:cNvSpPr>
          <p:nvPr/>
        </p:nvSpPr>
        <p:spPr bwMode="auto">
          <a:xfrm>
            <a:off x="6172200" y="3657600"/>
            <a:ext cx="457200" cy="0"/>
          </a:xfrm>
          <a:prstGeom prst="line">
            <a:avLst/>
          </a:prstGeom>
          <a:noFill/>
          <a:ln w="57150">
            <a:solidFill>
              <a:srgbClr val="33CC33"/>
            </a:solidFill>
            <a:round/>
            <a:headEnd/>
            <a:tailEnd type="triangle" w="med" len="med"/>
          </a:ln>
        </p:spPr>
        <p:txBody>
          <a:bodyPr/>
          <a:lstStyle/>
          <a:p>
            <a:endParaRPr lang="fr-CH"/>
          </a:p>
        </p:txBody>
      </p:sp>
      <p:sp>
        <p:nvSpPr>
          <p:cNvPr id="45074" name="Text Box 1041"/>
          <p:cNvSpPr txBox="1">
            <a:spLocks noChangeArrowheads="1"/>
          </p:cNvSpPr>
          <p:nvPr/>
        </p:nvSpPr>
        <p:spPr bwMode="auto">
          <a:xfrm>
            <a:off x="6892925" y="5759450"/>
            <a:ext cx="1835150" cy="336550"/>
          </a:xfrm>
          <a:prstGeom prst="rect">
            <a:avLst/>
          </a:prstGeom>
          <a:noFill/>
          <a:ln w="12700">
            <a:noFill/>
            <a:miter lim="800000"/>
            <a:headEnd type="none" w="sm" len="sm"/>
            <a:tailEnd type="none" w="sm" len="sm"/>
          </a:ln>
        </p:spPr>
        <p:txBody>
          <a:bodyPr wrap="none">
            <a:spAutoFit/>
          </a:bodyPr>
          <a:lstStyle/>
          <a:p>
            <a:pPr defTabSz="762000"/>
            <a:r>
              <a:rPr lang="en-IE" sz="1600" i="1">
                <a:solidFill>
                  <a:srgbClr val="000099"/>
                </a:solidFill>
              </a:rPr>
              <a:t>Michaud &amp; al. </a:t>
            </a:r>
            <a:r>
              <a:rPr lang="en-IE" sz="1600" i="1" dirty="0">
                <a:solidFill>
                  <a:srgbClr val="000099"/>
                </a:solidFill>
              </a:rPr>
              <a:t>2006</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6"/>
          <p:cNvSpPr>
            <a:spLocks noGrp="1"/>
          </p:cNvSpPr>
          <p:nvPr>
            <p:ph type="sldNum" sz="quarter" idx="12"/>
          </p:nvPr>
        </p:nvSpPr>
        <p:spPr>
          <a:noFill/>
        </p:spPr>
        <p:txBody>
          <a:bodyPr/>
          <a:lstStyle/>
          <a:p>
            <a:fld id="{41A70E79-5045-4561-9B08-2B9F658E4369}" type="slidenum">
              <a:rPr lang="en-GB" altLang="en-US" smtClean="0"/>
              <a:pPr/>
              <a:t>6</a:t>
            </a:fld>
            <a:endParaRPr lang="en-GB" altLang="en-US"/>
          </a:p>
        </p:txBody>
      </p:sp>
      <p:sp>
        <p:nvSpPr>
          <p:cNvPr id="3076" name="Rectangle 2"/>
          <p:cNvSpPr>
            <a:spLocks noGrp="1" noChangeArrowheads="1"/>
          </p:cNvSpPr>
          <p:nvPr>
            <p:ph type="title"/>
          </p:nvPr>
        </p:nvSpPr>
        <p:spPr/>
        <p:txBody>
          <a:bodyPr>
            <a:normAutofit fontScale="90000"/>
          </a:bodyPr>
          <a:lstStyle/>
          <a:p>
            <a:r>
              <a:rPr lang="en-GB" altLang="en-US" dirty="0"/>
              <a:t>Do you feel you have </a:t>
            </a:r>
            <a:br>
              <a:rPr lang="en-GB" altLang="en-US" dirty="0"/>
            </a:br>
            <a:r>
              <a:rPr lang="en-GB" altLang="en-US" dirty="0"/>
              <a:t>reached adulthood? </a:t>
            </a:r>
          </a:p>
        </p:txBody>
      </p:sp>
      <p:graphicFrame>
        <p:nvGraphicFramePr>
          <p:cNvPr id="3074" name="Object 4"/>
          <p:cNvGraphicFramePr>
            <a:graphicFrameLocks noGrp="1" noChangeAspect="1"/>
          </p:cNvGraphicFramePr>
          <p:nvPr>
            <p:ph sz="quarter" idx="4294967295"/>
          </p:nvPr>
        </p:nvGraphicFramePr>
        <p:xfrm>
          <a:off x="7077075" y="1828800"/>
          <a:ext cx="2066925" cy="2362200"/>
        </p:xfrm>
        <a:graphic>
          <a:graphicData uri="http://schemas.openxmlformats.org/presentationml/2006/ole">
            <p:oleObj spid="_x0000_s20508" name="Chart" r:id="rId3" imgW="4267200" imgH="4876890" progId="MSGraph.Chart.8">
              <p:embed followColorScheme="full"/>
            </p:oleObj>
          </a:graphicData>
        </a:graphic>
      </p:graphicFrame>
      <p:pic>
        <p:nvPicPr>
          <p:cNvPr id="3077" name="Picture 11" descr="004"/>
          <p:cNvPicPr>
            <a:picLocks noGrp="1" noChangeAspect="1" noChangeArrowheads="1"/>
          </p:cNvPicPr>
          <p:nvPr>
            <p:ph sz="quarter" idx="4294967295"/>
          </p:nvPr>
        </p:nvPicPr>
        <p:blipFill>
          <a:blip r:embed="rId4" cstate="print"/>
          <a:srcRect/>
          <a:stretch>
            <a:fillRect/>
          </a:stretch>
        </p:blipFill>
        <p:spPr>
          <a:xfrm>
            <a:off x="2021151" y="1531531"/>
            <a:ext cx="4932363" cy="4302125"/>
          </a:xfrm>
          <a:prstGeom prst="rect">
            <a:avLst/>
          </a:prstGeom>
        </p:spPr>
      </p:pic>
      <p:sp>
        <p:nvSpPr>
          <p:cNvPr id="3078" name="Text Box 13"/>
          <p:cNvSpPr txBox="1">
            <a:spLocks noChangeArrowheads="1"/>
          </p:cNvSpPr>
          <p:nvPr/>
        </p:nvSpPr>
        <p:spPr bwMode="auto">
          <a:xfrm>
            <a:off x="5979969" y="5716187"/>
            <a:ext cx="2706831" cy="461665"/>
          </a:xfrm>
          <a:prstGeom prst="rect">
            <a:avLst/>
          </a:prstGeom>
          <a:noFill/>
          <a:ln w="12700">
            <a:noFill/>
            <a:miter lim="800000"/>
            <a:headEnd type="none" w="sm" len="sm"/>
            <a:tailEnd type="none" w="sm" len="sm"/>
          </a:ln>
        </p:spPr>
        <p:txBody>
          <a:bodyPr wrap="none">
            <a:spAutoFit/>
          </a:bodyPr>
          <a:lstStyle/>
          <a:p>
            <a:r>
              <a:rPr lang="en-GB" altLang="en-US" sz="2400" b="0" i="1" dirty="0">
                <a:solidFill>
                  <a:schemeClr val="tx1">
                    <a:lumMod val="50000"/>
                    <a:lumOff val="50000"/>
                  </a:schemeClr>
                </a:solidFill>
                <a:latin typeface="Corbel" charset="0"/>
                <a:ea typeface="Corbel" charset="0"/>
                <a:cs typeface="Corbel" charset="0"/>
              </a:rPr>
              <a:t>From Arnett JJ 2004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2"/>
          <p:cNvSpPr>
            <a:spLocks noGrp="1"/>
          </p:cNvSpPr>
          <p:nvPr>
            <p:ph type="sldNum" sz="quarter" idx="12"/>
          </p:nvPr>
        </p:nvSpPr>
        <p:spPr>
          <a:noFill/>
        </p:spPr>
        <p:txBody>
          <a:bodyPr/>
          <a:lstStyle/>
          <a:p>
            <a:pPr defTabSz="762000"/>
            <a:fld id="{412A6510-DC6F-4A30-A3E7-160545DFBDAA}" type="slidenum">
              <a:rPr lang="en-GB" smtClean="0">
                <a:latin typeface="Times New Roman" pitchFamily="18" charset="0"/>
                <a:ea typeface="MS PGothic" pitchFamily="34" charset="-128"/>
              </a:rPr>
              <a:pPr defTabSz="762000"/>
              <a:t>60</a:t>
            </a:fld>
            <a:endParaRPr lang="en-GB">
              <a:latin typeface="Times New Roman" pitchFamily="18" charset="0"/>
              <a:ea typeface="MS PGothic" pitchFamily="34" charset="-128"/>
            </a:endParaRPr>
          </a:p>
        </p:txBody>
      </p:sp>
      <p:pic>
        <p:nvPicPr>
          <p:cNvPr id="53251" name="Picture 2"/>
          <p:cNvPicPr>
            <a:picLocks noChangeAspect="1" noChangeArrowheads="1"/>
          </p:cNvPicPr>
          <p:nvPr/>
        </p:nvPicPr>
        <p:blipFill>
          <a:blip r:embed="rId3" cstate="print"/>
          <a:srcRect/>
          <a:stretch>
            <a:fillRect/>
          </a:stretch>
        </p:blipFill>
        <p:spPr bwMode="auto">
          <a:xfrm>
            <a:off x="971550" y="0"/>
            <a:ext cx="5729288" cy="6757988"/>
          </a:xfrm>
          <a:prstGeom prst="rect">
            <a:avLst/>
          </a:prstGeom>
          <a:noFill/>
          <a:ln w="9525">
            <a:noFill/>
            <a:miter lim="800000"/>
            <a:headEnd/>
            <a:tailEnd/>
          </a:ln>
        </p:spPr>
      </p:pic>
      <p:sp>
        <p:nvSpPr>
          <p:cNvPr id="53252" name="Text Box 3"/>
          <p:cNvSpPr txBox="1">
            <a:spLocks noChangeArrowheads="1"/>
          </p:cNvSpPr>
          <p:nvPr/>
        </p:nvSpPr>
        <p:spPr bwMode="auto">
          <a:xfrm>
            <a:off x="5795963" y="6216650"/>
            <a:ext cx="3348037" cy="517525"/>
          </a:xfrm>
          <a:prstGeom prst="rect">
            <a:avLst/>
          </a:prstGeom>
          <a:noFill/>
          <a:ln w="9525">
            <a:noFill/>
            <a:miter lim="800000"/>
            <a:headEnd/>
            <a:tailEnd/>
          </a:ln>
        </p:spPr>
        <p:txBody>
          <a:bodyPr>
            <a:spAutoFit/>
          </a:bodyPr>
          <a:lstStyle/>
          <a:p>
            <a:pPr eaLnBrk="1" hangingPunct="1">
              <a:spcBef>
                <a:spcPct val="50000"/>
              </a:spcBef>
            </a:pPr>
            <a:r>
              <a:rPr lang="en-GB" sz="1400">
                <a:latin typeface="Comic Sans MS" pitchFamily="66" charset="0"/>
              </a:rPr>
              <a:t>Reproduced with kind permission from David Bennett, Sydney</a:t>
            </a:r>
          </a:p>
        </p:txBody>
      </p:sp>
      <p:sp>
        <p:nvSpPr>
          <p:cNvPr id="53253" name="Rectangle 4"/>
          <p:cNvSpPr>
            <a:spLocks noChangeArrowheads="1"/>
          </p:cNvSpPr>
          <p:nvPr/>
        </p:nvSpPr>
        <p:spPr bwMode="auto">
          <a:xfrm>
            <a:off x="4859338" y="333375"/>
            <a:ext cx="4284662" cy="1439863"/>
          </a:xfrm>
          <a:prstGeom prst="rect">
            <a:avLst/>
          </a:prstGeom>
          <a:noFill/>
          <a:ln w="9525">
            <a:noFill/>
            <a:miter lim="800000"/>
            <a:headEnd/>
            <a:tailEnd/>
          </a:ln>
        </p:spPr>
        <p:txBody>
          <a:bodyPr lIns="92075" tIns="46038" rIns="92075" bIns="46038" anchor="ctr"/>
          <a:lstStyle/>
          <a:p>
            <a:pPr algn="ctr" defTabSz="762000"/>
            <a:r>
              <a:rPr lang="en-GB" sz="3600" dirty="0">
                <a:solidFill>
                  <a:schemeClr val="tx1">
                    <a:lumMod val="75000"/>
                    <a:lumOff val="25000"/>
                  </a:schemeClr>
                </a:solidFill>
                <a:latin typeface="Corbel" charset="0"/>
                <a:ea typeface="Corbel" charset="0"/>
                <a:cs typeface="Corbel" charset="0"/>
              </a:rPr>
              <a:t>What is a normal </a:t>
            </a:r>
            <a:br>
              <a:rPr lang="en-GB" sz="3600" dirty="0">
                <a:solidFill>
                  <a:schemeClr val="tx1">
                    <a:lumMod val="75000"/>
                    <a:lumOff val="25000"/>
                  </a:schemeClr>
                </a:solidFill>
                <a:latin typeface="Corbel" charset="0"/>
                <a:ea typeface="Corbel" charset="0"/>
                <a:cs typeface="Corbel" charset="0"/>
              </a:rPr>
            </a:br>
            <a:r>
              <a:rPr lang="en-GB" sz="3600" dirty="0">
                <a:solidFill>
                  <a:schemeClr val="tx1">
                    <a:lumMod val="75000"/>
                    <a:lumOff val="25000"/>
                  </a:schemeClr>
                </a:solidFill>
                <a:latin typeface="Corbel" charset="0"/>
                <a:ea typeface="Corbel" charset="0"/>
                <a:cs typeface="Corbel" charset="0"/>
              </a:rPr>
              <a:t>adolescent ?</a:t>
            </a:r>
            <a:endParaRPr lang="en-US" sz="3600" dirty="0">
              <a:solidFill>
                <a:schemeClr val="tx1">
                  <a:lumMod val="75000"/>
                  <a:lumOff val="25000"/>
                </a:schemeClr>
              </a:solidFill>
              <a:latin typeface="Corbel" charset="0"/>
              <a:ea typeface="Corbel" charset="0"/>
              <a:cs typeface="Corbel"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noFill/>
        </p:spPr>
        <p:txBody>
          <a:bodyPr anchor="t"/>
          <a:lstStyle/>
          <a:p>
            <a:pPr defTabSz="914400"/>
            <a:r>
              <a:rPr lang="en-IE"/>
              <a:t>WARNING  SIGNS</a:t>
            </a:r>
          </a:p>
        </p:txBody>
      </p:sp>
      <p:sp>
        <p:nvSpPr>
          <p:cNvPr id="54276" name="Rectangle 3"/>
          <p:cNvSpPr>
            <a:spLocks noGrp="1" noChangeArrowheads="1"/>
          </p:cNvSpPr>
          <p:nvPr>
            <p:ph idx="1"/>
          </p:nvPr>
        </p:nvSpPr>
        <p:spPr>
          <a:noFill/>
        </p:spPr>
        <p:txBody>
          <a:bodyPr/>
          <a:lstStyle/>
          <a:p>
            <a:pPr defTabSz="914400">
              <a:lnSpc>
                <a:spcPct val="90000"/>
              </a:lnSpc>
            </a:pPr>
            <a:r>
              <a:rPr lang="en-IE" dirty="0"/>
              <a:t>Decreased school/vocational achievement</a:t>
            </a:r>
            <a:br>
              <a:rPr lang="en-IE" dirty="0"/>
            </a:br>
            <a:endParaRPr lang="en-IE" dirty="0"/>
          </a:p>
          <a:p>
            <a:pPr defTabSz="914400">
              <a:lnSpc>
                <a:spcPct val="90000"/>
              </a:lnSpc>
            </a:pPr>
            <a:r>
              <a:rPr lang="en-IE" dirty="0"/>
              <a:t>Isolation, lack of relationship</a:t>
            </a:r>
            <a:br>
              <a:rPr lang="en-IE" dirty="0"/>
            </a:br>
            <a:endParaRPr lang="en-IE" dirty="0"/>
          </a:p>
          <a:p>
            <a:pPr defTabSz="914400">
              <a:lnSpc>
                <a:spcPct val="90000"/>
              </a:lnSpc>
            </a:pPr>
            <a:r>
              <a:rPr lang="en-IE" dirty="0"/>
              <a:t>Violence, deviant behaviour</a:t>
            </a:r>
            <a:br>
              <a:rPr lang="en-IE" dirty="0"/>
            </a:br>
            <a:endParaRPr lang="en-IE" dirty="0"/>
          </a:p>
          <a:p>
            <a:pPr defTabSz="914400">
              <a:lnSpc>
                <a:spcPct val="90000"/>
              </a:lnSpc>
            </a:pPr>
            <a:r>
              <a:rPr lang="en-IE" dirty="0"/>
              <a:t>Physical/functional symptoms</a:t>
            </a:r>
          </a:p>
        </p:txBody>
      </p:sp>
      <p:sp>
        <p:nvSpPr>
          <p:cNvPr id="54274" name="Espace réservé du numéro de diapositive 4"/>
          <p:cNvSpPr>
            <a:spLocks noGrp="1"/>
          </p:cNvSpPr>
          <p:nvPr>
            <p:ph type="sldNum" sz="quarter" idx="12"/>
          </p:nvPr>
        </p:nvSpPr>
        <p:spPr>
          <a:noFill/>
        </p:spPr>
        <p:txBody>
          <a:bodyPr/>
          <a:lstStyle/>
          <a:p>
            <a:pPr defTabSz="762000"/>
            <a:fld id="{11294AE2-C201-42D1-8E07-938C21A77E9C}" type="slidenum">
              <a:rPr lang="en-GB" smtClean="0">
                <a:latin typeface="Times New Roman" pitchFamily="18" charset="0"/>
                <a:ea typeface="MS PGothic" pitchFamily="34" charset="-128"/>
              </a:rPr>
              <a:pPr defTabSz="762000"/>
              <a:t>61</a:t>
            </a:fld>
            <a:endParaRPr lang="en-GB">
              <a:latin typeface="Times New Roman" pitchFamily="18" charset="0"/>
              <a:ea typeface="MS PGothic" pitchFamily="34"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sz="4000" dirty="0"/>
              <a:t>THE “NORMAL” ADOLESCENT</a:t>
            </a:r>
          </a:p>
        </p:txBody>
      </p:sp>
      <p:sp>
        <p:nvSpPr>
          <p:cNvPr id="56323" name="Rectangle 2"/>
          <p:cNvSpPr>
            <a:spLocks noGrp="1" noChangeArrowheads="1"/>
          </p:cNvSpPr>
          <p:nvPr>
            <p:ph idx="1"/>
          </p:nvPr>
        </p:nvSpPr>
        <p:spPr>
          <a:noFill/>
        </p:spPr>
        <p:txBody>
          <a:bodyPr>
            <a:normAutofit fontScale="92500" lnSpcReduction="10000"/>
          </a:bodyPr>
          <a:lstStyle/>
          <a:p>
            <a:pPr marL="381000" indent="-381000" algn="l" defTabSz="914400">
              <a:buFont typeface="Monotype Sorts" charset="2"/>
              <a:buBlip>
                <a:blip r:embed="rId3"/>
              </a:buBlip>
            </a:pPr>
            <a:r>
              <a:rPr lang="en-IE" sz="2600" dirty="0"/>
              <a:t>A normal adolescent has a flexible behaviour which evolves over time, and keeps creativity in at least some areas. </a:t>
            </a:r>
          </a:p>
          <a:p>
            <a:pPr marL="381000" indent="-381000" algn="l" defTabSz="914400">
              <a:buFont typeface="Monotype Sorts" charset="2"/>
              <a:buBlip>
                <a:blip r:embed="rId3"/>
              </a:buBlip>
            </a:pPr>
            <a:endParaRPr lang="en-IE" sz="2600" dirty="0"/>
          </a:p>
          <a:p>
            <a:pPr marL="381000" indent="-381000" algn="l" defTabSz="914400">
              <a:buFont typeface="Monotype Sorts" charset="2"/>
              <a:buBlip>
                <a:blip r:embed="rId3"/>
              </a:buBlip>
            </a:pPr>
            <a:r>
              <a:rPr lang="en-IE" sz="2600" dirty="0"/>
              <a:t>Usually has a good relationship with at least 1-2 peers.</a:t>
            </a:r>
            <a:br>
              <a:rPr lang="en-IE" sz="2600" dirty="0"/>
            </a:br>
            <a:endParaRPr lang="en-IE" sz="2600" dirty="0"/>
          </a:p>
          <a:p>
            <a:pPr marL="381000" indent="-381000" algn="l" defTabSz="914400">
              <a:buFont typeface="Monotype Sorts" charset="2"/>
              <a:buBlip>
                <a:blip r:embed="rId3"/>
              </a:buBlip>
            </a:pPr>
            <a:r>
              <a:rPr lang="en-IE" sz="2600" dirty="0"/>
              <a:t>One does not judge normality only in terms of behaviour but must reflect on the meaning of any behaviour and the context in which it takes place.	</a:t>
            </a:r>
            <a:br>
              <a:rPr lang="en-IE" sz="2600" dirty="0"/>
            </a:br>
            <a:endParaRPr lang="en-IE" sz="2600" dirty="0"/>
          </a:p>
          <a:p>
            <a:pPr marL="381000" indent="-381000" algn="l" defTabSz="914400">
              <a:buFont typeface="Monotype Sorts" charset="2"/>
              <a:buBlip>
                <a:blip r:embed="rId3"/>
              </a:buBlip>
            </a:pPr>
            <a:r>
              <a:rPr lang="en-IE" sz="2600" dirty="0"/>
              <a:t>Some behaviours are acceptable for older adolescents but may be less acceptable at younger ages.</a:t>
            </a:r>
            <a:br>
              <a:rPr lang="en-IE" sz="2600" dirty="0"/>
            </a:br>
            <a:endParaRPr lang="en-IE" sz="2600" dirty="0"/>
          </a:p>
        </p:txBody>
      </p:sp>
      <p:sp>
        <p:nvSpPr>
          <p:cNvPr id="56322" name="Espace réservé du numéro de diapositive 4"/>
          <p:cNvSpPr>
            <a:spLocks noGrp="1"/>
          </p:cNvSpPr>
          <p:nvPr>
            <p:ph type="sldNum" sz="quarter" idx="12"/>
          </p:nvPr>
        </p:nvSpPr>
        <p:spPr>
          <a:noFill/>
        </p:spPr>
        <p:txBody>
          <a:bodyPr/>
          <a:lstStyle/>
          <a:p>
            <a:pPr defTabSz="762000"/>
            <a:fld id="{ABB81C5B-72BD-44A2-8531-4FDD2561C9E6}" type="slidenum">
              <a:rPr lang="en-GB" smtClean="0">
                <a:latin typeface="Times New Roman" pitchFamily="18" charset="0"/>
                <a:ea typeface="MS PGothic" pitchFamily="34" charset="-128"/>
              </a:rPr>
              <a:pPr defTabSz="762000"/>
              <a:t>62</a:t>
            </a:fld>
            <a:endParaRPr lang="en-GB">
              <a:latin typeface="Times New Roman" pitchFamily="18" charset="0"/>
              <a:ea typeface="MS PGothic" pitchFamily="34" charset="-128"/>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normAutofit fontScale="90000"/>
          </a:bodyPr>
          <a:lstStyle/>
          <a:p>
            <a:r>
              <a:rPr lang="en-US" sz="4800" dirty="0"/>
              <a:t>PSYCHOLOGICAL BURDEN:</a:t>
            </a:r>
            <a:br>
              <a:rPr lang="en-US" sz="4800" dirty="0"/>
            </a:br>
            <a:r>
              <a:rPr lang="en-US" sz="4800" dirty="0"/>
              <a:t>CRITERIA</a:t>
            </a:r>
          </a:p>
        </p:txBody>
      </p:sp>
      <p:sp>
        <p:nvSpPr>
          <p:cNvPr id="55300" name="Rectangle 3"/>
          <p:cNvSpPr>
            <a:spLocks noGrp="1" noChangeArrowheads="1"/>
          </p:cNvSpPr>
          <p:nvPr>
            <p:ph idx="1"/>
          </p:nvPr>
        </p:nvSpPr>
        <p:spPr/>
        <p:txBody>
          <a:bodyPr/>
          <a:lstStyle/>
          <a:p>
            <a:pPr marL="476250" indent="-476250" algn="l" defTabSz="914400">
              <a:buFont typeface="Monotype Sorts" charset="2"/>
              <a:buBlip>
                <a:blip r:embed="rId2"/>
              </a:buBlip>
            </a:pPr>
            <a:r>
              <a:rPr lang="en-US" dirty="0"/>
              <a:t>Duration of the symptoms</a:t>
            </a:r>
          </a:p>
          <a:p>
            <a:pPr marL="1047750" lvl="1" indent="-381000" algn="l" defTabSz="914400">
              <a:buFont typeface="Wingdings" pitchFamily="2" charset="2"/>
              <a:buBlip>
                <a:blip r:embed="rId2"/>
              </a:buBlip>
            </a:pPr>
            <a:r>
              <a:rPr lang="en-US" dirty="0"/>
              <a:t> &gt; 3 months</a:t>
            </a:r>
            <a:br>
              <a:rPr lang="en-US" dirty="0"/>
            </a:br>
            <a:endParaRPr lang="en-US" dirty="0"/>
          </a:p>
          <a:p>
            <a:pPr marL="476250" indent="-476250" algn="l" defTabSz="914400">
              <a:buFont typeface="Monotype Sorts" charset="2"/>
              <a:buBlip>
                <a:blip r:embed="rId2"/>
              </a:buBlip>
            </a:pPr>
            <a:r>
              <a:rPr lang="en-US" dirty="0"/>
              <a:t>Instability of symptoms </a:t>
            </a:r>
            <a:br>
              <a:rPr lang="en-US" dirty="0"/>
            </a:br>
            <a:endParaRPr lang="en-US" dirty="0"/>
          </a:p>
          <a:p>
            <a:pPr marL="476250" indent="-476250" algn="l" defTabSz="914400">
              <a:buFont typeface="Monotype Sorts" charset="2"/>
              <a:buBlip>
                <a:blip r:embed="rId2"/>
              </a:buBlip>
            </a:pPr>
            <a:r>
              <a:rPr lang="en-US" dirty="0"/>
              <a:t>Symptoms which heavily impact on the adolescent’s daily life (family/school environment)</a:t>
            </a:r>
          </a:p>
        </p:txBody>
      </p:sp>
      <p:sp>
        <p:nvSpPr>
          <p:cNvPr id="55298" name="Espace réservé du numéro de diapositive 4"/>
          <p:cNvSpPr>
            <a:spLocks noGrp="1"/>
          </p:cNvSpPr>
          <p:nvPr>
            <p:ph type="sldNum" sz="quarter" idx="12"/>
          </p:nvPr>
        </p:nvSpPr>
        <p:spPr>
          <a:noFill/>
        </p:spPr>
        <p:txBody>
          <a:bodyPr/>
          <a:lstStyle/>
          <a:p>
            <a:pPr defTabSz="762000"/>
            <a:fld id="{A216F1E5-B037-439F-BCDE-9C6FDDE25D97}" type="slidenum">
              <a:rPr lang="en-GB" smtClean="0">
                <a:latin typeface="Times New Roman" pitchFamily="18" charset="0"/>
                <a:ea typeface="MS PGothic" pitchFamily="34" charset="-128"/>
              </a:rPr>
              <a:pPr defTabSz="762000"/>
              <a:t>63</a:t>
            </a:fld>
            <a:endParaRPr lang="en-GB">
              <a:latin typeface="Times New Roman" pitchFamily="18" charset="0"/>
              <a:ea typeface="MS PGothic" pitchFamily="34" charset="-128"/>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2"/>
          </p:nvPr>
        </p:nvSpPr>
        <p:spPr>
          <a:noFill/>
        </p:spPr>
        <p:txBody>
          <a:bodyPr/>
          <a:lstStyle/>
          <a:p>
            <a:fld id="{18CC21E4-036D-4E5D-B3D8-B437DC5707DB}" type="slidenum">
              <a:rPr lang="en-GB" altLang="en-US"/>
              <a:pPr/>
              <a:t>64</a:t>
            </a:fld>
            <a:endParaRPr lang="en-GB" altLang="en-US"/>
          </a:p>
        </p:txBody>
      </p:sp>
      <p:sp>
        <p:nvSpPr>
          <p:cNvPr id="62467" name="Oval 2"/>
          <p:cNvSpPr>
            <a:spLocks noChangeArrowheads="1"/>
          </p:cNvSpPr>
          <p:nvPr/>
        </p:nvSpPr>
        <p:spPr bwMode="auto">
          <a:xfrm>
            <a:off x="539750" y="188913"/>
            <a:ext cx="8208963" cy="6408737"/>
          </a:xfrm>
          <a:prstGeom prst="ellipse">
            <a:avLst/>
          </a:prstGeom>
          <a:solidFill>
            <a:srgbClr val="FF99CC"/>
          </a:solidFill>
          <a:ln w="9525">
            <a:solidFill>
              <a:schemeClr val="tx1"/>
            </a:solidFill>
            <a:round/>
            <a:headEnd/>
            <a:tailEnd/>
          </a:ln>
        </p:spPr>
        <p:txBody>
          <a:bodyPr/>
          <a:lstStyle/>
          <a:p>
            <a:pPr algn="ctr" eaLnBrk="1" hangingPunct="1"/>
            <a:r>
              <a:rPr lang="en-US" altLang="en-US" sz="6400" b="0">
                <a:solidFill>
                  <a:schemeClr val="tx1"/>
                </a:solidFill>
                <a:cs typeface="Arial" pitchFamily="34" charset="0"/>
              </a:rPr>
              <a:t>Social</a:t>
            </a:r>
          </a:p>
          <a:p>
            <a:pPr algn="ctr" eaLnBrk="1" hangingPunct="1"/>
            <a:endParaRPr lang="en-US" altLang="en-US" sz="6400" b="0">
              <a:solidFill>
                <a:schemeClr val="tx1"/>
              </a:solidFill>
              <a:cs typeface="Arial" pitchFamily="34" charset="0"/>
            </a:endParaRPr>
          </a:p>
          <a:p>
            <a:pPr algn="ctr" eaLnBrk="1" hangingPunct="1"/>
            <a:r>
              <a:rPr lang="en-US" altLang="en-US" sz="2800" b="0">
                <a:solidFill>
                  <a:schemeClr val="tx1"/>
                </a:solidFill>
                <a:cs typeface="Arial" pitchFamily="34" charset="0"/>
              </a:rPr>
              <a:t>Within the family</a:t>
            </a:r>
          </a:p>
          <a:p>
            <a:pPr algn="ctr" eaLnBrk="1" hangingPunct="1"/>
            <a:r>
              <a:rPr lang="en-US" altLang="en-US" sz="2800" b="0">
                <a:solidFill>
                  <a:schemeClr val="tx1"/>
                </a:solidFill>
                <a:cs typeface="Arial" pitchFamily="34" charset="0"/>
              </a:rPr>
              <a:t>Within the peer /friendship group</a:t>
            </a:r>
          </a:p>
          <a:p>
            <a:pPr algn="ctr" eaLnBrk="1" hangingPunct="1"/>
            <a:r>
              <a:rPr lang="en-US" altLang="en-US" sz="2800" b="0">
                <a:solidFill>
                  <a:schemeClr val="tx1"/>
                </a:solidFill>
                <a:cs typeface="Arial" pitchFamily="34" charset="0"/>
              </a:rPr>
              <a:t>Exploratory behaviours</a:t>
            </a:r>
          </a:p>
          <a:p>
            <a:pPr algn="ctr" eaLnBrk="1" hangingPunct="1"/>
            <a:r>
              <a:rPr lang="en-US" altLang="en-US" sz="2800" b="0">
                <a:solidFill>
                  <a:schemeClr val="tx1"/>
                </a:solidFill>
                <a:cs typeface="Arial" pitchFamily="34" charset="0"/>
              </a:rPr>
              <a:t>Vocational development</a:t>
            </a:r>
          </a:p>
          <a:p>
            <a:pPr algn="ctr" eaLnBrk="1" hangingPunct="1"/>
            <a:endParaRPr lang="en-US" altLang="en-US" sz="2800" b="0">
              <a:solidFill>
                <a:schemeClr val="tx1"/>
              </a:solidFill>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fontScale="90000"/>
          </a:bodyPr>
          <a:lstStyle/>
          <a:p>
            <a:r>
              <a:rPr lang="en-GB" altLang="en-US" sz="3600" dirty="0"/>
              <a:t>Social Development </a:t>
            </a:r>
            <a:br>
              <a:rPr lang="en-GB" altLang="en-US" sz="3600" dirty="0"/>
            </a:br>
            <a:r>
              <a:rPr lang="en-GB" altLang="en-US" sz="3600" dirty="0"/>
              <a:t>during adolescence</a:t>
            </a:r>
          </a:p>
        </p:txBody>
      </p:sp>
      <p:sp>
        <p:nvSpPr>
          <p:cNvPr id="633859" name="Rectangle 3"/>
          <p:cNvSpPr>
            <a:spLocks noGrp="1" noChangeArrowheads="1"/>
          </p:cNvSpPr>
          <p:nvPr>
            <p:ph idx="1"/>
          </p:nvPr>
        </p:nvSpPr>
        <p:spPr/>
        <p:txBody>
          <a:bodyPr/>
          <a:lstStyle/>
          <a:p>
            <a:pPr marL="0" indent="0">
              <a:lnSpc>
                <a:spcPct val="90000"/>
              </a:lnSpc>
              <a:buNone/>
            </a:pPr>
            <a:r>
              <a:rPr lang="en-GB" altLang="en-US" sz="4000" dirty="0"/>
              <a:t>Early adolescence </a:t>
            </a:r>
          </a:p>
          <a:p>
            <a:pPr marL="0" indent="0">
              <a:lnSpc>
                <a:spcPct val="90000"/>
              </a:lnSpc>
              <a:buNone/>
            </a:pPr>
            <a:endParaRPr lang="en-GB" altLang="en-US" sz="4000" dirty="0"/>
          </a:p>
          <a:p>
            <a:pPr marL="342900" indent="-342900">
              <a:lnSpc>
                <a:spcPct val="90000"/>
              </a:lnSpc>
            </a:pPr>
            <a:r>
              <a:rPr lang="en-GB" altLang="en-US" dirty="0"/>
              <a:t>Realisation of differences from parents</a:t>
            </a:r>
          </a:p>
          <a:p>
            <a:pPr marL="342900" indent="-342900">
              <a:lnSpc>
                <a:spcPct val="90000"/>
              </a:lnSpc>
            </a:pPr>
            <a:r>
              <a:rPr lang="en-GB" altLang="en-US" dirty="0"/>
              <a:t>Beginning of strong peer identification</a:t>
            </a:r>
          </a:p>
          <a:p>
            <a:pPr marL="342900" indent="-342900">
              <a:lnSpc>
                <a:spcPct val="90000"/>
              </a:lnSpc>
            </a:pPr>
            <a:r>
              <a:rPr lang="en-GB" altLang="en-US" dirty="0"/>
              <a:t>Early exploratory behaviours</a:t>
            </a:r>
          </a:p>
        </p:txBody>
      </p:sp>
      <p:sp>
        <p:nvSpPr>
          <p:cNvPr id="63490" name="Rectangle 6"/>
          <p:cNvSpPr>
            <a:spLocks noGrp="1" noChangeArrowheads="1"/>
          </p:cNvSpPr>
          <p:nvPr>
            <p:ph type="sldNum" sz="quarter" idx="12"/>
          </p:nvPr>
        </p:nvSpPr>
        <p:spPr>
          <a:noFill/>
        </p:spPr>
        <p:txBody>
          <a:bodyPr/>
          <a:lstStyle/>
          <a:p>
            <a:fld id="{BE2CC2A7-F045-486F-86E2-FF44C4C9E21D}" type="slidenum">
              <a:rPr lang="en-GB" altLang="en-US"/>
              <a:pPr/>
              <a:t>65</a:t>
            </a:fld>
            <a:endParaRPr lang="en-GB"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fontScale="90000"/>
          </a:bodyPr>
          <a:lstStyle/>
          <a:p>
            <a:r>
              <a:rPr lang="en-GB" altLang="en-US" sz="3600"/>
              <a:t>Social Development </a:t>
            </a:r>
            <a:br>
              <a:rPr lang="en-GB" altLang="en-US" sz="3600"/>
            </a:br>
            <a:r>
              <a:rPr lang="en-GB" altLang="en-US" sz="3600"/>
              <a:t>during adolescence</a:t>
            </a:r>
          </a:p>
        </p:txBody>
      </p:sp>
      <p:sp>
        <p:nvSpPr>
          <p:cNvPr id="633859" name="Rectangle 3"/>
          <p:cNvSpPr>
            <a:spLocks noGrp="1" noChangeArrowheads="1"/>
          </p:cNvSpPr>
          <p:nvPr>
            <p:ph idx="1"/>
          </p:nvPr>
        </p:nvSpPr>
        <p:spPr/>
        <p:txBody>
          <a:bodyPr/>
          <a:lstStyle/>
          <a:p>
            <a:pPr marL="0" indent="0">
              <a:lnSpc>
                <a:spcPct val="90000"/>
              </a:lnSpc>
              <a:buNone/>
            </a:pPr>
            <a:r>
              <a:rPr lang="en-GB" altLang="en-US" sz="4000" dirty="0"/>
              <a:t>Mid adolescence </a:t>
            </a:r>
          </a:p>
          <a:p>
            <a:pPr marL="342900" indent="-342900">
              <a:lnSpc>
                <a:spcPct val="90000"/>
              </a:lnSpc>
            </a:pPr>
            <a:r>
              <a:rPr lang="en-GB" altLang="en-US" dirty="0"/>
              <a:t>Emotional separation from parents</a:t>
            </a:r>
          </a:p>
          <a:p>
            <a:pPr marL="342900" indent="-342900">
              <a:lnSpc>
                <a:spcPct val="90000"/>
              </a:lnSpc>
            </a:pPr>
            <a:r>
              <a:rPr lang="en-GB" altLang="en-US" dirty="0"/>
              <a:t>Strong peer group identification</a:t>
            </a:r>
          </a:p>
          <a:p>
            <a:pPr marL="342900" indent="-342900">
              <a:lnSpc>
                <a:spcPct val="90000"/>
              </a:lnSpc>
            </a:pPr>
            <a:r>
              <a:rPr lang="en-GB" altLang="en-US" dirty="0"/>
              <a:t>Exploratory/risk behaviours</a:t>
            </a:r>
          </a:p>
          <a:p>
            <a:pPr marL="342900" indent="-342900">
              <a:lnSpc>
                <a:spcPct val="90000"/>
              </a:lnSpc>
            </a:pPr>
            <a:r>
              <a:rPr lang="en-GB" altLang="en-US" dirty="0"/>
              <a:t>Sexual peer interests develop</a:t>
            </a:r>
          </a:p>
          <a:p>
            <a:pPr marL="342900" indent="-342900">
              <a:lnSpc>
                <a:spcPct val="90000"/>
              </a:lnSpc>
            </a:pPr>
            <a:r>
              <a:rPr lang="en-GB" altLang="en-US" dirty="0"/>
              <a:t>Early notions of vocational future</a:t>
            </a:r>
          </a:p>
        </p:txBody>
      </p:sp>
      <p:sp>
        <p:nvSpPr>
          <p:cNvPr id="63490" name="Rectangle 6"/>
          <p:cNvSpPr>
            <a:spLocks noGrp="1" noChangeArrowheads="1"/>
          </p:cNvSpPr>
          <p:nvPr>
            <p:ph type="sldNum" sz="quarter" idx="12"/>
          </p:nvPr>
        </p:nvSpPr>
        <p:spPr>
          <a:noFill/>
        </p:spPr>
        <p:txBody>
          <a:bodyPr/>
          <a:lstStyle/>
          <a:p>
            <a:fld id="{BE2CC2A7-F045-486F-86E2-FF44C4C9E21D}" type="slidenum">
              <a:rPr lang="en-GB" altLang="en-US"/>
              <a:pPr/>
              <a:t>66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38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38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38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38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38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38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fontScale="90000"/>
          </a:bodyPr>
          <a:lstStyle/>
          <a:p>
            <a:r>
              <a:rPr lang="en-GB" altLang="en-US" sz="3600"/>
              <a:t>Social Development </a:t>
            </a:r>
            <a:br>
              <a:rPr lang="en-GB" altLang="en-US" sz="3600"/>
            </a:br>
            <a:r>
              <a:rPr lang="en-GB" altLang="en-US" sz="3600"/>
              <a:t>during adolescence</a:t>
            </a:r>
          </a:p>
        </p:txBody>
      </p:sp>
      <p:sp>
        <p:nvSpPr>
          <p:cNvPr id="633859" name="Rectangle 3"/>
          <p:cNvSpPr>
            <a:spLocks noGrp="1" noChangeArrowheads="1"/>
          </p:cNvSpPr>
          <p:nvPr>
            <p:ph idx="1"/>
          </p:nvPr>
        </p:nvSpPr>
        <p:spPr/>
        <p:txBody>
          <a:bodyPr/>
          <a:lstStyle/>
          <a:p>
            <a:pPr marL="342900" indent="-342900">
              <a:lnSpc>
                <a:spcPct val="90000"/>
              </a:lnSpc>
              <a:buNone/>
            </a:pPr>
            <a:endParaRPr lang="en-GB" altLang="en-US" dirty="0"/>
          </a:p>
          <a:p>
            <a:pPr marL="0" indent="0">
              <a:lnSpc>
                <a:spcPct val="90000"/>
              </a:lnSpc>
              <a:buNone/>
            </a:pPr>
            <a:r>
              <a:rPr lang="en-GB" altLang="en-US" sz="4000" dirty="0"/>
              <a:t>Late Adolescence </a:t>
            </a:r>
          </a:p>
          <a:p>
            <a:pPr marL="342900" indent="-342900">
              <a:lnSpc>
                <a:spcPct val="90000"/>
              </a:lnSpc>
            </a:pPr>
            <a:r>
              <a:rPr lang="en-GB" altLang="en-US" dirty="0"/>
              <a:t>Development of social autonomy</a:t>
            </a:r>
          </a:p>
          <a:p>
            <a:pPr marL="342900" indent="-342900">
              <a:lnSpc>
                <a:spcPct val="90000"/>
              </a:lnSpc>
            </a:pPr>
            <a:r>
              <a:rPr lang="en-GB" altLang="en-US" dirty="0"/>
              <a:t>Development of intimate relationships</a:t>
            </a:r>
          </a:p>
          <a:p>
            <a:pPr marL="342900" indent="-342900">
              <a:lnSpc>
                <a:spcPct val="90000"/>
              </a:lnSpc>
            </a:pPr>
            <a:r>
              <a:rPr lang="en-GB" altLang="en-US" dirty="0"/>
              <a:t>Development of vocational capability</a:t>
            </a:r>
          </a:p>
        </p:txBody>
      </p:sp>
      <p:sp>
        <p:nvSpPr>
          <p:cNvPr id="63490" name="Rectangle 6"/>
          <p:cNvSpPr>
            <a:spLocks noGrp="1" noChangeArrowheads="1"/>
          </p:cNvSpPr>
          <p:nvPr>
            <p:ph type="sldNum" sz="quarter" idx="12"/>
          </p:nvPr>
        </p:nvSpPr>
        <p:spPr>
          <a:noFill/>
        </p:spPr>
        <p:txBody>
          <a:bodyPr/>
          <a:lstStyle/>
          <a:p>
            <a:fld id="{BE2CC2A7-F045-486F-86E2-FF44C4C9E21D}" type="slidenum">
              <a:rPr lang="en-GB" altLang="en-US"/>
              <a:pPr/>
              <a:t>67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38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38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38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3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GB" altLang="en-US"/>
              <a:t>Friends vs Peers</a:t>
            </a:r>
          </a:p>
        </p:txBody>
      </p:sp>
      <p:sp>
        <p:nvSpPr>
          <p:cNvPr id="66564" name="Rectangle 3"/>
          <p:cNvSpPr>
            <a:spLocks noGrp="1" noChangeArrowheads="1"/>
          </p:cNvSpPr>
          <p:nvPr>
            <p:ph idx="1"/>
          </p:nvPr>
        </p:nvSpPr>
        <p:spPr>
          <a:xfrm>
            <a:off x="457200" y="1600201"/>
            <a:ext cx="4618856" cy="4525433"/>
          </a:xfrm>
        </p:spPr>
        <p:txBody>
          <a:bodyPr/>
          <a:lstStyle/>
          <a:p>
            <a:pPr marL="342900" indent="-342900">
              <a:lnSpc>
                <a:spcPct val="90000"/>
              </a:lnSpc>
            </a:pPr>
            <a:r>
              <a:rPr lang="en-GB" altLang="en-US" sz="2400" u="sng" dirty="0"/>
              <a:t>Friendship groups</a:t>
            </a:r>
          </a:p>
          <a:p>
            <a:pPr marL="342900" indent="-342900">
              <a:lnSpc>
                <a:spcPct val="90000"/>
              </a:lnSpc>
              <a:buFontTx/>
              <a:buChar char="-"/>
            </a:pPr>
            <a:r>
              <a:rPr lang="en-GB" altLang="en-US" sz="2400" dirty="0"/>
              <a:t>small, close-knit groups</a:t>
            </a:r>
          </a:p>
          <a:p>
            <a:pPr marL="342900" indent="-342900">
              <a:lnSpc>
                <a:spcPct val="90000"/>
              </a:lnSpc>
              <a:buFontTx/>
              <a:buChar char="-"/>
            </a:pPr>
            <a:r>
              <a:rPr lang="en-GB" altLang="en-US" sz="2400" dirty="0"/>
              <a:t>give support &amp; companionship </a:t>
            </a:r>
          </a:p>
          <a:p>
            <a:pPr marL="342900" indent="-342900">
              <a:lnSpc>
                <a:spcPct val="90000"/>
              </a:lnSpc>
              <a:buFontTx/>
              <a:buChar char="-"/>
            </a:pPr>
            <a:r>
              <a:rPr lang="en-GB" altLang="en-US" sz="2400" dirty="0"/>
              <a:t>reaffirm self-identity</a:t>
            </a:r>
          </a:p>
          <a:p>
            <a:pPr marL="342900" indent="-342900">
              <a:lnSpc>
                <a:spcPct val="90000"/>
              </a:lnSpc>
              <a:buFontTx/>
              <a:buChar char="-"/>
            </a:pPr>
            <a:r>
              <a:rPr lang="en-GB" altLang="en-US" sz="2400" dirty="0"/>
              <a:t>Usually begin in school</a:t>
            </a:r>
          </a:p>
          <a:p>
            <a:pPr marL="342900" indent="-342900">
              <a:lnSpc>
                <a:spcPct val="90000"/>
              </a:lnSpc>
              <a:buFontTx/>
              <a:buChar char="-"/>
            </a:pPr>
            <a:r>
              <a:rPr lang="en-GB" altLang="en-US" sz="2400" dirty="0"/>
              <a:t>Strengthened by time outside school</a:t>
            </a:r>
          </a:p>
          <a:p>
            <a:pPr marL="342900" indent="-342900">
              <a:lnSpc>
                <a:spcPct val="90000"/>
              </a:lnSpc>
              <a:buFontTx/>
              <a:buChar char="-"/>
            </a:pPr>
            <a:r>
              <a:rPr lang="en-GB" altLang="en-US" sz="2400" dirty="0"/>
              <a:t>Exclusivity increases with age</a:t>
            </a:r>
          </a:p>
          <a:p>
            <a:pPr marL="342900" indent="-342900">
              <a:lnSpc>
                <a:spcPct val="90000"/>
              </a:lnSpc>
            </a:pPr>
            <a:endParaRPr lang="en-GB" altLang="en-US" sz="2400" dirty="0"/>
          </a:p>
          <a:p>
            <a:pPr marL="342900" indent="-342900">
              <a:lnSpc>
                <a:spcPct val="90000"/>
              </a:lnSpc>
            </a:pPr>
            <a:endParaRPr lang="en-GB" altLang="en-US" sz="2400" dirty="0"/>
          </a:p>
        </p:txBody>
      </p:sp>
      <p:sp>
        <p:nvSpPr>
          <p:cNvPr id="66562" name="Rectangle 6"/>
          <p:cNvSpPr>
            <a:spLocks noGrp="1" noChangeArrowheads="1"/>
          </p:cNvSpPr>
          <p:nvPr>
            <p:ph type="sldNum" sz="quarter" idx="12"/>
          </p:nvPr>
        </p:nvSpPr>
        <p:spPr>
          <a:noFill/>
        </p:spPr>
        <p:txBody>
          <a:bodyPr/>
          <a:lstStyle/>
          <a:p>
            <a:fld id="{3A19432F-23D1-40BF-8071-B888EA7345E8}" type="slidenum">
              <a:rPr lang="en-GB" altLang="en-US"/>
              <a:pPr/>
              <a:t>68</a:t>
            </a:fld>
            <a:endParaRPr lang="en-GB" altLang="en-US"/>
          </a:p>
        </p:txBody>
      </p:sp>
      <p:sp>
        <p:nvSpPr>
          <p:cNvPr id="66565" name="Rectangle 4"/>
          <p:cNvSpPr>
            <a:spLocks noGrp="1" noChangeArrowheads="1"/>
          </p:cNvSpPr>
          <p:nvPr>
            <p:ph sz="half" idx="4294967295"/>
          </p:nvPr>
        </p:nvSpPr>
        <p:spPr>
          <a:xfrm>
            <a:off x="5076056" y="1600201"/>
            <a:ext cx="3963987" cy="4114800"/>
          </a:xfrm>
          <a:prstGeom prst="rect">
            <a:avLst/>
          </a:prstGeom>
        </p:spPr>
        <p:txBody>
          <a:bodyPr>
            <a:normAutofit fontScale="92500" lnSpcReduction="10000"/>
          </a:bodyPr>
          <a:lstStyle/>
          <a:p>
            <a:pPr marL="342900" indent="-342900">
              <a:lnSpc>
                <a:spcPct val="80000"/>
              </a:lnSpc>
              <a:buClr>
                <a:srgbClr val="000099"/>
              </a:buClr>
              <a:buFont typeface="Wingdings" pitchFamily="2" charset="2"/>
              <a:buNone/>
            </a:pPr>
            <a:r>
              <a:rPr lang="en-GB" altLang="en-US" sz="2400" u="sng" dirty="0"/>
              <a:t>Peer Groups</a:t>
            </a:r>
          </a:p>
          <a:p>
            <a:pPr marL="342900" indent="-342900">
              <a:lnSpc>
                <a:spcPct val="80000"/>
              </a:lnSpc>
              <a:buClr>
                <a:schemeClr val="tx1"/>
              </a:buClr>
              <a:buFont typeface="Comic Sans MS" pitchFamily="66" charset="0"/>
              <a:buChar char="−"/>
            </a:pPr>
            <a:r>
              <a:rPr lang="en-GB" altLang="en-US" sz="2400" dirty="0"/>
              <a:t>same-age and gender </a:t>
            </a:r>
          </a:p>
          <a:p>
            <a:pPr marL="342900" indent="-342900">
              <a:lnSpc>
                <a:spcPct val="80000"/>
              </a:lnSpc>
              <a:buClr>
                <a:schemeClr val="tx1"/>
              </a:buClr>
              <a:buFont typeface="Comic Sans MS" pitchFamily="66" charset="0"/>
              <a:buChar char="−"/>
            </a:pPr>
            <a:r>
              <a:rPr lang="en-GB" altLang="en-US" sz="2400" dirty="0"/>
              <a:t>Framework of norms for behaviours and values</a:t>
            </a:r>
          </a:p>
          <a:p>
            <a:pPr marL="342900" indent="-342900">
              <a:lnSpc>
                <a:spcPct val="80000"/>
              </a:lnSpc>
              <a:buClr>
                <a:schemeClr val="tx1"/>
              </a:buClr>
              <a:buFont typeface="Comic Sans MS" pitchFamily="66" charset="0"/>
              <a:buChar char="−"/>
            </a:pPr>
            <a:r>
              <a:rPr lang="en-GB" altLang="en-US" sz="2400" dirty="0"/>
              <a:t>Sampling</a:t>
            </a:r>
          </a:p>
          <a:p>
            <a:pPr marL="342900" indent="-342900">
              <a:lnSpc>
                <a:spcPct val="80000"/>
              </a:lnSpc>
              <a:buFont typeface="Monotype Sorts" charset="2"/>
              <a:buNone/>
            </a:pPr>
            <a:r>
              <a:rPr lang="en-GB" altLang="en-US" sz="2400" dirty="0"/>
              <a:t>- include </a:t>
            </a:r>
          </a:p>
          <a:p>
            <a:pPr marL="342900" indent="-342900">
              <a:lnSpc>
                <a:spcPct val="80000"/>
              </a:lnSpc>
            </a:pPr>
            <a:r>
              <a:rPr lang="en-GB" altLang="en-US" sz="2400" dirty="0"/>
              <a:t>Subcultures/types </a:t>
            </a:r>
          </a:p>
          <a:p>
            <a:pPr marL="342900" indent="-342900">
              <a:lnSpc>
                <a:spcPct val="80000"/>
              </a:lnSpc>
            </a:pPr>
            <a:r>
              <a:rPr lang="en-GB" altLang="en-US" sz="2400" dirty="0"/>
              <a:t>Local crowds/tribes – reflect wider peer norms in community; reputation-based groups of similarly stereotyped adolescents</a:t>
            </a:r>
          </a:p>
          <a:p>
            <a:pPr marL="342900" indent="-342900">
              <a:lnSpc>
                <a:spcPct val="80000"/>
              </a:lnSpc>
            </a:pPr>
            <a:endParaRPr lang="en-GB" altLang="en-US" sz="2400" dirty="0"/>
          </a:p>
          <a:p>
            <a:pPr marL="342900" indent="-342900">
              <a:lnSpc>
                <a:spcPct val="80000"/>
              </a:lnSpc>
              <a:buFont typeface="Monotype Sorts" charset="2"/>
              <a:buNone/>
            </a:pPr>
            <a:r>
              <a:rPr lang="en-GB" altLang="en-US" sz="2400" u="sng" dirty="0"/>
              <a:t>?? On-line Friends</a:t>
            </a:r>
          </a:p>
          <a:p>
            <a:pPr marL="342900" indent="-342900">
              <a:lnSpc>
                <a:spcPct val="80000"/>
              </a:lnSpc>
              <a:buFont typeface="Monotype Sorts" charset="2"/>
              <a:buNone/>
            </a:pPr>
            <a:endParaRPr lang="en-GB" altLang="en-US" sz="2400" u="sng" dirty="0"/>
          </a:p>
          <a:p>
            <a:pPr marL="342900" indent="-342900">
              <a:lnSpc>
                <a:spcPct val="80000"/>
              </a:lnSpc>
            </a:pPr>
            <a:endParaRPr lang="en-GB" alt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r>
              <a:rPr lang="en-GB" altLang="en-US"/>
              <a:t>Friends are important!</a:t>
            </a:r>
          </a:p>
        </p:txBody>
      </p:sp>
      <p:sp>
        <p:nvSpPr>
          <p:cNvPr id="68612" name="Rectangle 3"/>
          <p:cNvSpPr>
            <a:spLocks noGrp="1" noChangeArrowheads="1"/>
          </p:cNvSpPr>
          <p:nvPr>
            <p:ph idx="1"/>
          </p:nvPr>
        </p:nvSpPr>
        <p:spPr/>
        <p:txBody>
          <a:bodyPr/>
          <a:lstStyle/>
          <a:p>
            <a:pPr marL="342900" indent="-342900">
              <a:lnSpc>
                <a:spcPct val="80000"/>
              </a:lnSpc>
            </a:pPr>
            <a:r>
              <a:rPr lang="en-GB" altLang="en-US" sz="2900" dirty="0"/>
              <a:t>Horizontal relationships</a:t>
            </a:r>
          </a:p>
          <a:p>
            <a:pPr marL="342900" indent="-342900">
              <a:lnSpc>
                <a:spcPct val="80000"/>
              </a:lnSpc>
            </a:pPr>
            <a:r>
              <a:rPr lang="en-GB" altLang="en-US" sz="2900" dirty="0"/>
              <a:t>Support</a:t>
            </a:r>
          </a:p>
          <a:p>
            <a:pPr marL="342900" indent="-342900">
              <a:lnSpc>
                <a:spcPct val="80000"/>
              </a:lnSpc>
            </a:pPr>
            <a:r>
              <a:rPr lang="en-GB" altLang="en-US" sz="2900" dirty="0"/>
              <a:t>Mutual activity involvement</a:t>
            </a:r>
          </a:p>
          <a:p>
            <a:pPr marL="342900" indent="-342900">
              <a:lnSpc>
                <a:spcPct val="80000"/>
              </a:lnSpc>
            </a:pPr>
            <a:r>
              <a:rPr lang="en-GB" altLang="en-US" sz="2900" dirty="0"/>
              <a:t>Positive mental health</a:t>
            </a:r>
          </a:p>
          <a:p>
            <a:pPr marL="342900" indent="-342900">
              <a:lnSpc>
                <a:spcPct val="80000"/>
              </a:lnSpc>
            </a:pPr>
            <a:r>
              <a:rPr lang="en-GB" altLang="en-US" sz="2900" dirty="0"/>
              <a:t>Development of identity</a:t>
            </a:r>
          </a:p>
          <a:p>
            <a:pPr marL="342900" indent="-342900">
              <a:lnSpc>
                <a:spcPct val="80000"/>
              </a:lnSpc>
            </a:pPr>
            <a:r>
              <a:rPr lang="en-GB" altLang="en-US" sz="2900" dirty="0"/>
              <a:t>Self-confidence</a:t>
            </a:r>
          </a:p>
          <a:p>
            <a:pPr marL="342900" indent="-342900">
              <a:lnSpc>
                <a:spcPct val="80000"/>
              </a:lnSpc>
            </a:pPr>
            <a:r>
              <a:rPr lang="en-GB" altLang="en-US" sz="2900" dirty="0"/>
              <a:t>Decision-making</a:t>
            </a:r>
          </a:p>
          <a:p>
            <a:pPr marL="342900" indent="-342900">
              <a:lnSpc>
                <a:spcPct val="80000"/>
              </a:lnSpc>
            </a:pPr>
            <a:r>
              <a:rPr lang="en-GB" altLang="en-US" sz="2900" dirty="0"/>
              <a:t>Empathy</a:t>
            </a:r>
          </a:p>
          <a:p>
            <a:pPr marL="342900" indent="-342900">
              <a:lnSpc>
                <a:spcPct val="80000"/>
              </a:lnSpc>
            </a:pPr>
            <a:r>
              <a:rPr lang="en-GB" altLang="en-US" sz="2900" dirty="0"/>
              <a:t>Promotion of interpersonal skills </a:t>
            </a:r>
            <a:r>
              <a:rPr lang="en-GB" altLang="en-US" sz="2900" dirty="0" err="1"/>
              <a:t>eg</a:t>
            </a:r>
            <a:r>
              <a:rPr lang="en-GB" altLang="en-US" sz="2900" dirty="0"/>
              <a:t>. intimacy, communication, conflict resolution, disclosure</a:t>
            </a:r>
          </a:p>
          <a:p>
            <a:pPr marL="342900" indent="-342900">
              <a:lnSpc>
                <a:spcPct val="80000"/>
              </a:lnSpc>
            </a:pPr>
            <a:endParaRPr lang="en-GB" altLang="en-US" sz="2900" dirty="0"/>
          </a:p>
        </p:txBody>
      </p:sp>
      <p:sp>
        <p:nvSpPr>
          <p:cNvPr id="68610" name="Rectangle 6"/>
          <p:cNvSpPr>
            <a:spLocks noGrp="1" noChangeArrowheads="1"/>
          </p:cNvSpPr>
          <p:nvPr>
            <p:ph type="sldNum" sz="quarter" idx="12"/>
          </p:nvPr>
        </p:nvSpPr>
        <p:spPr>
          <a:noFill/>
        </p:spPr>
        <p:txBody>
          <a:bodyPr/>
          <a:lstStyle/>
          <a:p>
            <a:fld id="{8DA25F6F-A23F-47B4-9E39-7B76E0D9353D}" type="slidenum">
              <a:rPr lang="en-GB" altLang="en-US"/>
              <a:pPr/>
              <a:t>69</a:t>
            </a:fld>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altLang="en-US" sz="5400" dirty="0"/>
              <a:t>Definition by…?</a:t>
            </a:r>
          </a:p>
        </p:txBody>
      </p:sp>
      <p:sp>
        <p:nvSpPr>
          <p:cNvPr id="7172" name="Rectangle 3"/>
          <p:cNvSpPr>
            <a:spLocks noGrp="1" noChangeArrowheads="1"/>
          </p:cNvSpPr>
          <p:nvPr>
            <p:ph idx="1"/>
          </p:nvPr>
        </p:nvSpPr>
        <p:spPr/>
        <p:txBody>
          <a:bodyPr>
            <a:normAutofit fontScale="92500" lnSpcReduction="10000"/>
          </a:bodyPr>
          <a:lstStyle/>
          <a:p>
            <a:r>
              <a:rPr lang="en-GB" altLang="en-US" sz="3600" dirty="0">
                <a:solidFill>
                  <a:schemeClr val="tx1"/>
                </a:solidFill>
              </a:rPr>
              <a:t>Age?</a:t>
            </a:r>
          </a:p>
          <a:p>
            <a:r>
              <a:rPr lang="en-GB" altLang="en-US" sz="3600" dirty="0">
                <a:solidFill>
                  <a:schemeClr val="tx1"/>
                </a:solidFill>
              </a:rPr>
              <a:t>Physical changes?</a:t>
            </a:r>
          </a:p>
          <a:p>
            <a:r>
              <a:rPr lang="en-GB" altLang="en-US" sz="3600" dirty="0">
                <a:solidFill>
                  <a:schemeClr val="tx1"/>
                </a:solidFill>
              </a:rPr>
              <a:t>Societal norms?</a:t>
            </a:r>
          </a:p>
          <a:p>
            <a:r>
              <a:rPr lang="en-GB" altLang="en-US" sz="3600" dirty="0">
                <a:solidFill>
                  <a:schemeClr val="tx1"/>
                </a:solidFill>
              </a:rPr>
              <a:t>Legislation?</a:t>
            </a:r>
          </a:p>
          <a:p>
            <a:r>
              <a:rPr lang="en-GB" altLang="en-US" sz="3600" dirty="0">
                <a:solidFill>
                  <a:schemeClr val="tx1"/>
                </a:solidFill>
              </a:rPr>
              <a:t>Culture?</a:t>
            </a:r>
          </a:p>
          <a:p>
            <a:r>
              <a:rPr lang="en-GB" altLang="en-US" sz="3600" dirty="0">
                <a:solidFill>
                  <a:schemeClr val="tx1"/>
                </a:solidFill>
              </a:rPr>
              <a:t>….</a:t>
            </a:r>
          </a:p>
          <a:p>
            <a:endParaRPr lang="en-GB" altLang="en-US" sz="3600" dirty="0">
              <a:solidFill>
                <a:schemeClr val="tx1"/>
              </a:solidFill>
            </a:endParaRPr>
          </a:p>
          <a:p>
            <a:r>
              <a:rPr lang="en-GB" altLang="en-US" sz="3600" dirty="0">
                <a:solidFill>
                  <a:schemeClr val="tx1"/>
                </a:solidFill>
              </a:rPr>
              <a:t>“Stage not an age!”</a:t>
            </a:r>
          </a:p>
        </p:txBody>
      </p:sp>
      <p:sp>
        <p:nvSpPr>
          <p:cNvPr id="7170" name="Rectangle 6"/>
          <p:cNvSpPr>
            <a:spLocks noGrp="1" noChangeArrowheads="1"/>
          </p:cNvSpPr>
          <p:nvPr>
            <p:ph type="sldNum" sz="quarter" idx="12"/>
          </p:nvPr>
        </p:nvSpPr>
        <p:spPr>
          <a:noFill/>
        </p:spPr>
        <p:txBody>
          <a:bodyPr/>
          <a:lstStyle/>
          <a:p>
            <a:fld id="{2B033014-E050-4729-A7C9-D57C38DF3195}" type="slidenum">
              <a:rPr lang="en-GB" altLang="en-US" smtClean="0"/>
              <a:pPr/>
              <a:t>7</a:t>
            </a:fld>
            <a:endParaRPr lang="en-GB"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GB" altLang="en-US" dirty="0" err="1"/>
              <a:t>VocationAL</a:t>
            </a:r>
            <a:r>
              <a:rPr lang="en-GB" altLang="en-US" dirty="0"/>
              <a:t> identity</a:t>
            </a:r>
          </a:p>
        </p:txBody>
      </p:sp>
      <p:sp>
        <p:nvSpPr>
          <p:cNvPr id="72708" name="Rectangle 3"/>
          <p:cNvSpPr>
            <a:spLocks noGrp="1" noChangeArrowheads="1"/>
          </p:cNvSpPr>
          <p:nvPr>
            <p:ph idx="1"/>
          </p:nvPr>
        </p:nvSpPr>
        <p:spPr/>
        <p:txBody>
          <a:bodyPr/>
          <a:lstStyle/>
          <a:p>
            <a:pPr marL="342900" indent="-342900"/>
            <a:r>
              <a:rPr lang="en-GB" altLang="en-US" sz="2800" dirty="0"/>
              <a:t>Individuals go through stages of vocational identity</a:t>
            </a:r>
          </a:p>
          <a:p>
            <a:pPr marL="342900" indent="-342900"/>
            <a:endParaRPr lang="en-GB" altLang="en-US" sz="2000" i="1" dirty="0"/>
          </a:p>
          <a:p>
            <a:pPr marL="342900" indent="-342900">
              <a:buFont typeface="Monotype Sorts" charset="2"/>
              <a:buNone/>
            </a:pPr>
            <a:r>
              <a:rPr lang="en-GB" altLang="en-US" sz="2800" dirty="0"/>
              <a:t>Childhood                 Fantasy</a:t>
            </a:r>
          </a:p>
          <a:p>
            <a:pPr marL="342900" indent="-342900">
              <a:buFont typeface="Monotype Sorts" charset="2"/>
              <a:buNone/>
            </a:pPr>
            <a:r>
              <a:rPr lang="en-GB" altLang="en-US" sz="2800" dirty="0"/>
              <a:t>Pre- adolescence     Tentative</a:t>
            </a:r>
          </a:p>
          <a:p>
            <a:pPr marL="342900" indent="-342900">
              <a:buFont typeface="Monotype Sorts" charset="2"/>
              <a:buNone/>
            </a:pPr>
            <a:r>
              <a:rPr lang="en-GB" altLang="en-US" sz="2800" dirty="0"/>
              <a:t>Late adolescence     Realistic</a:t>
            </a:r>
          </a:p>
        </p:txBody>
      </p:sp>
      <p:sp>
        <p:nvSpPr>
          <p:cNvPr id="72706" name="Slide Number Placeholder 5"/>
          <p:cNvSpPr>
            <a:spLocks noGrp="1"/>
          </p:cNvSpPr>
          <p:nvPr>
            <p:ph type="sldNum" sz="quarter" idx="12"/>
          </p:nvPr>
        </p:nvSpPr>
        <p:spPr>
          <a:noFill/>
        </p:spPr>
        <p:txBody>
          <a:bodyPr/>
          <a:lstStyle/>
          <a:p>
            <a:fld id="{877E8E9E-9BA8-49C2-BDEA-C3CB8BE6FDCA}" type="slidenum">
              <a:rPr lang="en-GB" altLang="en-US"/>
              <a:pPr/>
              <a:t>70</a:t>
            </a:fld>
            <a:endParaRPr lang="en-GB"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GB" altLang="en-US"/>
              <a:t>Vocational Readiness </a:t>
            </a:r>
          </a:p>
        </p:txBody>
      </p:sp>
      <p:sp>
        <p:nvSpPr>
          <p:cNvPr id="74756" name="Rectangle 3"/>
          <p:cNvSpPr>
            <a:spLocks noGrp="1" noChangeArrowheads="1"/>
          </p:cNvSpPr>
          <p:nvPr>
            <p:ph idx="1"/>
          </p:nvPr>
        </p:nvSpPr>
        <p:spPr/>
        <p:txBody>
          <a:bodyPr/>
          <a:lstStyle/>
          <a:p>
            <a:r>
              <a:rPr lang="en-US" altLang="en-US" sz="2800" dirty="0"/>
              <a:t>Educational achievement</a:t>
            </a:r>
          </a:p>
          <a:p>
            <a:r>
              <a:rPr lang="en-US" altLang="en-US" sz="2800" dirty="0"/>
              <a:t>Prior work experience</a:t>
            </a:r>
          </a:p>
          <a:p>
            <a:r>
              <a:rPr lang="en-US" altLang="en-US" sz="2800" dirty="0"/>
              <a:t>Communication skills</a:t>
            </a:r>
          </a:p>
          <a:p>
            <a:r>
              <a:rPr lang="en-US" altLang="en-US" sz="2800" dirty="0"/>
              <a:t>Expectations of young person &amp; family; professionals</a:t>
            </a:r>
          </a:p>
          <a:p>
            <a:r>
              <a:rPr lang="en-US" altLang="en-US" sz="2800" dirty="0"/>
              <a:t>Psychological e.g. self-esteem</a:t>
            </a:r>
          </a:p>
          <a:p>
            <a:r>
              <a:rPr lang="en-US" altLang="en-US" sz="2800" dirty="0"/>
              <a:t>Knowledge re: resources, rights </a:t>
            </a:r>
            <a:r>
              <a:rPr lang="en-US" altLang="en-US" sz="2800" dirty="0" err="1"/>
              <a:t>etc</a:t>
            </a:r>
            <a:endParaRPr lang="en-US" altLang="en-US" sz="2800" dirty="0"/>
          </a:p>
          <a:p>
            <a:endParaRPr lang="en-US" altLang="en-US" sz="2800" dirty="0"/>
          </a:p>
          <a:p>
            <a:endParaRPr lang="en-GB" altLang="en-US" sz="2800" dirty="0"/>
          </a:p>
        </p:txBody>
      </p:sp>
      <p:sp>
        <p:nvSpPr>
          <p:cNvPr id="74754" name="Slide Number Placeholder 5"/>
          <p:cNvSpPr>
            <a:spLocks noGrp="1"/>
          </p:cNvSpPr>
          <p:nvPr>
            <p:ph type="sldNum" sz="quarter" idx="12"/>
          </p:nvPr>
        </p:nvSpPr>
        <p:spPr>
          <a:noFill/>
        </p:spPr>
        <p:txBody>
          <a:bodyPr/>
          <a:lstStyle/>
          <a:p>
            <a:fld id="{4623D520-080C-47A1-824A-B633A2644960}" type="slidenum">
              <a:rPr lang="en-GB" altLang="en-US"/>
              <a:pPr/>
              <a:t>71</a:t>
            </a:fld>
            <a:endParaRPr lang="en-GB"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sldNum" sz="quarter" idx="12"/>
          </p:nvPr>
        </p:nvSpPr>
        <p:spPr>
          <a:noFill/>
        </p:spPr>
        <p:txBody>
          <a:bodyPr/>
          <a:lstStyle/>
          <a:p>
            <a:fld id="{8D2350A8-9677-40EF-B3EF-060914B49B45}" type="slidenum">
              <a:rPr lang="en-GB" altLang="en-US"/>
              <a:pPr/>
              <a:t>72</a:t>
            </a:fld>
            <a:endParaRPr lang="en-GB" altLang="en-US"/>
          </a:p>
        </p:txBody>
      </p:sp>
      <p:sp>
        <p:nvSpPr>
          <p:cNvPr id="372738" name="Oval 2"/>
          <p:cNvSpPr>
            <a:spLocks noGrp="1" noChangeArrowheads="1"/>
          </p:cNvSpPr>
          <p:nvPr>
            <p:ph type="body" idx="4294967295"/>
          </p:nvPr>
        </p:nvSpPr>
        <p:spPr>
          <a:xfrm>
            <a:off x="0" y="4365625"/>
            <a:ext cx="4186238" cy="2265363"/>
          </a:xfrm>
          <a:prstGeom prst="ellipse">
            <a:avLst/>
          </a:prstGeom>
          <a:solidFill>
            <a:srgbClr val="FF99CC"/>
          </a:solidFill>
          <a:ln>
            <a:solidFill>
              <a:schemeClr val="tx1"/>
            </a:solidFill>
            <a:round/>
          </a:ln>
        </p:spPr>
        <p:txBody>
          <a:bodyPr lIns="91440" tIns="45720" rIns="91440" bIns="45720"/>
          <a:lstStyle/>
          <a:p>
            <a:pPr marL="342900" indent="-342900" algn="ctr" defTabSz="914400">
              <a:lnSpc>
                <a:spcPct val="80000"/>
              </a:lnSpc>
              <a:spcBef>
                <a:spcPct val="0"/>
              </a:spcBef>
              <a:buFontTx/>
              <a:buNone/>
            </a:pPr>
            <a:r>
              <a:rPr lang="en-US" altLang="en-US"/>
              <a:t>Social</a:t>
            </a:r>
          </a:p>
          <a:p>
            <a:pPr marL="342900" indent="-342900" algn="ctr" defTabSz="914400">
              <a:lnSpc>
                <a:spcPct val="80000"/>
              </a:lnSpc>
              <a:buFont typeface="Monotype Sorts" charset="2"/>
              <a:buNone/>
            </a:pPr>
            <a:r>
              <a:rPr lang="en-GB" altLang="en-US" sz="1600"/>
              <a:t>	</a:t>
            </a:r>
            <a:r>
              <a:rPr lang="en-US" altLang="en-US" sz="1400">
                <a:solidFill>
                  <a:schemeClr val="tx1"/>
                </a:solidFill>
              </a:rPr>
              <a:t>Within the family</a:t>
            </a:r>
          </a:p>
          <a:p>
            <a:pPr marL="342900" indent="-342900" algn="ctr" defTabSz="914400">
              <a:lnSpc>
                <a:spcPct val="80000"/>
              </a:lnSpc>
              <a:buFont typeface="Monotype Sorts" charset="2"/>
              <a:buNone/>
            </a:pPr>
            <a:r>
              <a:rPr lang="en-US" altLang="en-US" sz="1400">
                <a:solidFill>
                  <a:schemeClr val="tx1"/>
                </a:solidFill>
              </a:rPr>
              <a:t>Within the peer/friendship group</a:t>
            </a:r>
          </a:p>
          <a:p>
            <a:pPr marL="342900" indent="-342900" algn="ctr" defTabSz="914400">
              <a:lnSpc>
                <a:spcPct val="80000"/>
              </a:lnSpc>
              <a:buFont typeface="Monotype Sorts" charset="2"/>
              <a:buNone/>
            </a:pPr>
            <a:r>
              <a:rPr lang="en-US" altLang="en-US" sz="1400">
                <a:solidFill>
                  <a:schemeClr val="tx1"/>
                </a:solidFill>
              </a:rPr>
              <a:t>Exploratory behaviours</a:t>
            </a:r>
          </a:p>
          <a:p>
            <a:pPr marL="342900" indent="-342900" algn="ctr" defTabSz="914400">
              <a:lnSpc>
                <a:spcPct val="80000"/>
              </a:lnSpc>
              <a:buFont typeface="Monotype Sorts" charset="2"/>
              <a:buNone/>
            </a:pPr>
            <a:r>
              <a:rPr lang="en-US" altLang="en-US" sz="1400">
                <a:solidFill>
                  <a:schemeClr val="tx1"/>
                </a:solidFill>
              </a:rPr>
              <a:t>Vocational development</a:t>
            </a:r>
          </a:p>
          <a:p>
            <a:pPr marL="342900" indent="-342900" defTabSz="914400">
              <a:lnSpc>
                <a:spcPct val="80000"/>
              </a:lnSpc>
              <a:buFont typeface="Monotype Sorts" charset="2"/>
              <a:buChar char="•"/>
            </a:pPr>
            <a:endParaRPr lang="en-US" altLang="en-US" sz="1400">
              <a:solidFill>
                <a:schemeClr val="tx1"/>
              </a:solidFill>
            </a:endParaRPr>
          </a:p>
        </p:txBody>
      </p:sp>
      <p:sp>
        <p:nvSpPr>
          <p:cNvPr id="372739" name="Oval 3"/>
          <p:cNvSpPr>
            <a:spLocks noChangeArrowheads="1"/>
          </p:cNvSpPr>
          <p:nvPr/>
        </p:nvSpPr>
        <p:spPr bwMode="auto">
          <a:xfrm rot="2424479">
            <a:off x="5245100" y="620713"/>
            <a:ext cx="3898900" cy="2552700"/>
          </a:xfrm>
          <a:prstGeom prst="ellipse">
            <a:avLst/>
          </a:prstGeom>
          <a:solidFill>
            <a:srgbClr val="CC9900"/>
          </a:solidFill>
          <a:ln w="9525">
            <a:solidFill>
              <a:schemeClr val="tx1"/>
            </a:solidFill>
            <a:round/>
            <a:headEnd/>
            <a:tailEnd/>
          </a:ln>
        </p:spPr>
        <p:txBody>
          <a:bodyPr/>
          <a:lstStyle/>
          <a:p>
            <a:pPr algn="ctr" eaLnBrk="1" hangingPunct="1"/>
            <a:r>
              <a:rPr lang="en-US" altLang="en-US" sz="3200" b="0">
                <a:solidFill>
                  <a:schemeClr val="tx1"/>
                </a:solidFill>
                <a:cs typeface="Arial" pitchFamily="34" charset="0"/>
              </a:rPr>
              <a:t>Psychological</a:t>
            </a:r>
          </a:p>
          <a:p>
            <a:pPr algn="ctr"/>
            <a:r>
              <a:rPr lang="en-GB" altLang="en-US" sz="1400" b="0">
                <a:solidFill>
                  <a:schemeClr val="tx1"/>
                </a:solidFill>
              </a:rPr>
              <a:t>Self concept</a:t>
            </a:r>
          </a:p>
          <a:p>
            <a:pPr algn="ctr"/>
            <a:r>
              <a:rPr lang="en-GB" altLang="en-US" sz="1400" b="0">
                <a:solidFill>
                  <a:schemeClr val="tx1"/>
                </a:solidFill>
              </a:rPr>
              <a:t>Concrete/Abstract Thinking</a:t>
            </a:r>
          </a:p>
          <a:p>
            <a:pPr algn="ctr"/>
            <a:r>
              <a:rPr lang="en-GB" altLang="en-US" sz="1400" b="0">
                <a:solidFill>
                  <a:schemeClr val="tx1"/>
                </a:solidFill>
              </a:rPr>
              <a:t>Body Image</a:t>
            </a:r>
          </a:p>
          <a:p>
            <a:endParaRPr lang="en-GB" altLang="en-US" sz="1400" b="0">
              <a:solidFill>
                <a:schemeClr val="tx1"/>
              </a:solidFill>
            </a:endParaRPr>
          </a:p>
        </p:txBody>
      </p:sp>
      <p:sp>
        <p:nvSpPr>
          <p:cNvPr id="75781" name="Oval 4"/>
          <p:cNvSpPr>
            <a:spLocks noChangeArrowheads="1"/>
          </p:cNvSpPr>
          <p:nvPr/>
        </p:nvSpPr>
        <p:spPr bwMode="auto">
          <a:xfrm rot="-1913805">
            <a:off x="250825" y="620713"/>
            <a:ext cx="3924300" cy="2303462"/>
          </a:xfrm>
          <a:prstGeom prst="ellipse">
            <a:avLst/>
          </a:prstGeom>
          <a:solidFill>
            <a:srgbClr val="3399FF"/>
          </a:solidFill>
          <a:ln w="9525">
            <a:solidFill>
              <a:schemeClr val="tx1"/>
            </a:solidFill>
            <a:round/>
            <a:headEnd/>
            <a:tailEnd/>
          </a:ln>
        </p:spPr>
        <p:txBody>
          <a:bodyPr/>
          <a:lstStyle/>
          <a:p>
            <a:pPr algn="ctr" eaLnBrk="1" hangingPunct="1"/>
            <a:r>
              <a:rPr lang="en-US" altLang="en-US" sz="3200" b="0">
                <a:solidFill>
                  <a:schemeClr val="tx1"/>
                </a:solidFill>
                <a:cs typeface="Arial" pitchFamily="34" charset="0"/>
              </a:rPr>
              <a:t>Biological</a:t>
            </a:r>
          </a:p>
          <a:p>
            <a:pPr algn="ctr"/>
            <a:r>
              <a:rPr lang="en-GB" altLang="en-US" sz="1200" b="0">
                <a:solidFill>
                  <a:schemeClr val="tx1"/>
                </a:solidFill>
              </a:rPr>
              <a:t>Secondary sexual characteristics </a:t>
            </a:r>
          </a:p>
          <a:p>
            <a:pPr algn="ctr"/>
            <a:r>
              <a:rPr lang="en-GB" altLang="en-US" sz="1200" b="0">
                <a:solidFill>
                  <a:schemeClr val="tx1"/>
                </a:solidFill>
              </a:rPr>
              <a:t>Reproductive capacity</a:t>
            </a:r>
          </a:p>
          <a:p>
            <a:pPr algn="ctr"/>
            <a:r>
              <a:rPr lang="en-GB" altLang="en-US" sz="1200" b="0">
                <a:solidFill>
                  <a:schemeClr val="tx1"/>
                </a:solidFill>
              </a:rPr>
              <a:t>Growth spurt</a:t>
            </a:r>
          </a:p>
          <a:p>
            <a:pPr algn="ctr"/>
            <a:r>
              <a:rPr lang="en-GB" altLang="en-US" sz="1200" b="0">
                <a:solidFill>
                  <a:schemeClr val="tx1"/>
                </a:solidFill>
              </a:rPr>
              <a:t>Bone density</a:t>
            </a:r>
          </a:p>
          <a:p>
            <a:pPr marL="742950" lvl="1" indent="-285750" algn="ctr"/>
            <a:r>
              <a:rPr lang="en-GB" altLang="en-US" sz="1200" b="0">
                <a:solidFill>
                  <a:schemeClr val="tx1"/>
                </a:solidFill>
              </a:rPr>
              <a:t>Brain development</a:t>
            </a:r>
            <a:endParaRPr lang="en-US" altLang="en-US" sz="1200" b="0">
              <a:solidFill>
                <a:schemeClr val="tx1"/>
              </a:solidFill>
            </a:endParaRPr>
          </a:p>
        </p:txBody>
      </p:sp>
      <p:sp>
        <p:nvSpPr>
          <p:cNvPr id="75782" name="AutoShape 5"/>
          <p:cNvSpPr>
            <a:spLocks noChangeArrowheads="1"/>
          </p:cNvSpPr>
          <p:nvPr/>
        </p:nvSpPr>
        <p:spPr bwMode="auto">
          <a:xfrm rot="-1566313">
            <a:off x="1042988" y="3284538"/>
            <a:ext cx="935037" cy="2160587"/>
          </a:xfrm>
          <a:prstGeom prst="upDownArrow">
            <a:avLst>
              <a:gd name="adj1" fmla="val 50000"/>
              <a:gd name="adj2" fmla="val 46214"/>
            </a:avLst>
          </a:prstGeom>
          <a:solidFill>
            <a:schemeClr val="tx1"/>
          </a:solidFill>
          <a:ln w="9525">
            <a:solidFill>
              <a:schemeClr val="tx1"/>
            </a:solidFill>
            <a:miter lim="800000"/>
            <a:headEnd/>
            <a:tailEnd/>
          </a:ln>
        </p:spPr>
        <p:txBody>
          <a:bodyPr wrap="none" anchor="ctr"/>
          <a:lstStyle/>
          <a:p>
            <a:pPr eaLnBrk="1" hangingPunct="1"/>
            <a:endParaRPr lang="en-US" altLang="en-US" sz="1800" b="0">
              <a:solidFill>
                <a:schemeClr val="tx1"/>
              </a:solidFill>
              <a:latin typeface="Calibri" pitchFamily="34" charset="0"/>
              <a:cs typeface="Arial" pitchFamily="34" charset="0"/>
            </a:endParaRPr>
          </a:p>
        </p:txBody>
      </p:sp>
      <p:sp>
        <p:nvSpPr>
          <p:cNvPr id="75783" name="AutoShape 6"/>
          <p:cNvSpPr>
            <a:spLocks noChangeArrowheads="1"/>
          </p:cNvSpPr>
          <p:nvPr/>
        </p:nvSpPr>
        <p:spPr bwMode="auto">
          <a:xfrm rot="5400000">
            <a:off x="4248944" y="511969"/>
            <a:ext cx="935037" cy="1584325"/>
          </a:xfrm>
          <a:prstGeom prst="upDownArrow">
            <a:avLst>
              <a:gd name="adj1" fmla="val 50000"/>
              <a:gd name="adj2" fmla="val 33888"/>
            </a:avLst>
          </a:prstGeom>
          <a:solidFill>
            <a:schemeClr val="tx1"/>
          </a:solidFill>
          <a:ln w="9525">
            <a:solidFill>
              <a:schemeClr val="tx1"/>
            </a:solidFill>
            <a:miter lim="800000"/>
            <a:headEnd/>
            <a:tailEnd/>
          </a:ln>
        </p:spPr>
        <p:txBody>
          <a:bodyPr wrap="none" anchor="ctr"/>
          <a:lstStyle/>
          <a:p>
            <a:pPr eaLnBrk="1" hangingPunct="1"/>
            <a:endParaRPr lang="en-US" altLang="en-US" sz="1800" b="0">
              <a:solidFill>
                <a:schemeClr val="tx1"/>
              </a:solidFill>
              <a:latin typeface="Calibri" pitchFamily="34" charset="0"/>
              <a:cs typeface="Arial" pitchFamily="34" charset="0"/>
            </a:endParaRPr>
          </a:p>
        </p:txBody>
      </p:sp>
      <p:sp>
        <p:nvSpPr>
          <p:cNvPr id="75784" name="AutoShape 7"/>
          <p:cNvSpPr>
            <a:spLocks noChangeArrowheads="1"/>
          </p:cNvSpPr>
          <p:nvPr/>
        </p:nvSpPr>
        <p:spPr bwMode="auto">
          <a:xfrm rot="1456865">
            <a:off x="6732588" y="3500438"/>
            <a:ext cx="935037" cy="2160587"/>
          </a:xfrm>
          <a:prstGeom prst="upDownArrow">
            <a:avLst>
              <a:gd name="adj1" fmla="val 50000"/>
              <a:gd name="adj2" fmla="val 46214"/>
            </a:avLst>
          </a:prstGeom>
          <a:solidFill>
            <a:schemeClr val="tx1"/>
          </a:solidFill>
          <a:ln w="9525">
            <a:solidFill>
              <a:schemeClr val="tx1"/>
            </a:solidFill>
            <a:miter lim="800000"/>
            <a:headEnd/>
            <a:tailEnd/>
          </a:ln>
        </p:spPr>
        <p:txBody>
          <a:bodyPr wrap="none" anchor="ctr"/>
          <a:lstStyle/>
          <a:p>
            <a:pPr eaLnBrk="1" hangingPunct="1"/>
            <a:endParaRPr lang="en-US" altLang="en-US" sz="1800" b="0">
              <a:solidFill>
                <a:schemeClr val="tx1"/>
              </a:solidFill>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2739">
                                            <p:bg/>
                                          </p:spTgt>
                                        </p:tgtEl>
                                        <p:attrNameLst>
                                          <p:attrName>style.visibility</p:attrName>
                                        </p:attrNameLst>
                                      </p:cBhvr>
                                      <p:to>
                                        <p:strVal val="visible"/>
                                      </p:to>
                                    </p:set>
                                    <p:animEffect transition="in" filter="fade">
                                      <p:cBhvr>
                                        <p:cTn id="7" dur="2000"/>
                                        <p:tgtEl>
                                          <p:spTgt spid="37273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2739">
                                            <p:txEl>
                                              <p:pRg st="0" end="0"/>
                                            </p:txEl>
                                          </p:spTgt>
                                        </p:tgtEl>
                                        <p:attrNameLst>
                                          <p:attrName>style.visibility</p:attrName>
                                        </p:attrNameLst>
                                      </p:cBhvr>
                                      <p:to>
                                        <p:strVal val="visible"/>
                                      </p:to>
                                    </p:set>
                                    <p:animEffect transition="in" filter="fade">
                                      <p:cBhvr>
                                        <p:cTn id="10" dur="2000"/>
                                        <p:tgtEl>
                                          <p:spTgt spid="37273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2739">
                                            <p:txEl>
                                              <p:pRg st="1" end="1"/>
                                            </p:txEl>
                                          </p:spTgt>
                                        </p:tgtEl>
                                        <p:attrNameLst>
                                          <p:attrName>style.visibility</p:attrName>
                                        </p:attrNameLst>
                                      </p:cBhvr>
                                      <p:to>
                                        <p:strVal val="visible"/>
                                      </p:to>
                                    </p:set>
                                    <p:animEffect transition="in" filter="fade">
                                      <p:cBhvr>
                                        <p:cTn id="13" dur="2000"/>
                                        <p:tgtEl>
                                          <p:spTgt spid="37273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2739">
                                            <p:txEl>
                                              <p:pRg st="2" end="2"/>
                                            </p:txEl>
                                          </p:spTgt>
                                        </p:tgtEl>
                                        <p:attrNameLst>
                                          <p:attrName>style.visibility</p:attrName>
                                        </p:attrNameLst>
                                      </p:cBhvr>
                                      <p:to>
                                        <p:strVal val="visible"/>
                                      </p:to>
                                    </p:set>
                                    <p:animEffect transition="in" filter="fade">
                                      <p:cBhvr>
                                        <p:cTn id="16" dur="2000"/>
                                        <p:tgtEl>
                                          <p:spTgt spid="372739">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2739">
                                            <p:txEl>
                                              <p:pRg st="3" end="3"/>
                                            </p:txEl>
                                          </p:spTgt>
                                        </p:tgtEl>
                                        <p:attrNameLst>
                                          <p:attrName>style.visibility</p:attrName>
                                        </p:attrNameLst>
                                      </p:cBhvr>
                                      <p:to>
                                        <p:strVal val="visible"/>
                                      </p:to>
                                    </p:set>
                                    <p:animEffect transition="in" filter="fade">
                                      <p:cBhvr>
                                        <p:cTn id="19" dur="2000"/>
                                        <p:tgtEl>
                                          <p:spTgt spid="372739">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2738">
                                            <p:bg/>
                                          </p:spTgt>
                                        </p:tgtEl>
                                        <p:attrNameLst>
                                          <p:attrName>style.visibility</p:attrName>
                                        </p:attrNameLst>
                                      </p:cBhvr>
                                      <p:to>
                                        <p:strVal val="visible"/>
                                      </p:to>
                                    </p:set>
                                    <p:animEffect transition="in" filter="fade">
                                      <p:cBhvr>
                                        <p:cTn id="24" dur="2000"/>
                                        <p:tgtEl>
                                          <p:spTgt spid="372738">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2738">
                                            <p:txEl>
                                              <p:pRg st="0" end="0"/>
                                            </p:txEl>
                                          </p:spTgt>
                                        </p:tgtEl>
                                        <p:attrNameLst>
                                          <p:attrName>style.visibility</p:attrName>
                                        </p:attrNameLst>
                                      </p:cBhvr>
                                      <p:to>
                                        <p:strVal val="visible"/>
                                      </p:to>
                                    </p:set>
                                    <p:animEffect transition="in" filter="fade">
                                      <p:cBhvr>
                                        <p:cTn id="27" dur="2000"/>
                                        <p:tgtEl>
                                          <p:spTgt spid="372738">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2738">
                                            <p:txEl>
                                              <p:pRg st="1" end="1"/>
                                            </p:txEl>
                                          </p:spTgt>
                                        </p:tgtEl>
                                        <p:attrNameLst>
                                          <p:attrName>style.visibility</p:attrName>
                                        </p:attrNameLst>
                                      </p:cBhvr>
                                      <p:to>
                                        <p:strVal val="visible"/>
                                      </p:to>
                                    </p:set>
                                    <p:animEffect transition="in" filter="fade">
                                      <p:cBhvr>
                                        <p:cTn id="30" dur="2000"/>
                                        <p:tgtEl>
                                          <p:spTgt spid="372738">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2738">
                                            <p:txEl>
                                              <p:pRg st="2" end="2"/>
                                            </p:txEl>
                                          </p:spTgt>
                                        </p:tgtEl>
                                        <p:attrNameLst>
                                          <p:attrName>style.visibility</p:attrName>
                                        </p:attrNameLst>
                                      </p:cBhvr>
                                      <p:to>
                                        <p:strVal val="visible"/>
                                      </p:to>
                                    </p:set>
                                    <p:animEffect transition="in" filter="fade">
                                      <p:cBhvr>
                                        <p:cTn id="33" dur="2000"/>
                                        <p:tgtEl>
                                          <p:spTgt spid="372738">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2738">
                                            <p:txEl>
                                              <p:pRg st="3" end="3"/>
                                            </p:txEl>
                                          </p:spTgt>
                                        </p:tgtEl>
                                        <p:attrNameLst>
                                          <p:attrName>style.visibility</p:attrName>
                                        </p:attrNameLst>
                                      </p:cBhvr>
                                      <p:to>
                                        <p:strVal val="visible"/>
                                      </p:to>
                                    </p:set>
                                    <p:animEffect transition="in" filter="fade">
                                      <p:cBhvr>
                                        <p:cTn id="36" dur="2000"/>
                                        <p:tgtEl>
                                          <p:spTgt spid="372738">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2738">
                                            <p:txEl>
                                              <p:pRg st="4" end="4"/>
                                            </p:txEl>
                                          </p:spTgt>
                                        </p:tgtEl>
                                        <p:attrNameLst>
                                          <p:attrName>style.visibility</p:attrName>
                                        </p:attrNameLst>
                                      </p:cBhvr>
                                      <p:to>
                                        <p:strVal val="visible"/>
                                      </p:to>
                                    </p:set>
                                    <p:animEffect transition="in" filter="fade">
                                      <p:cBhvr>
                                        <p:cTn id="39" dur="2000"/>
                                        <p:tgtEl>
                                          <p:spTgt spid="3727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build="allAtOnce" animBg="1"/>
      <p:bldP spid="372739" grpId="0" build="allAtOnce"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lIns="91440" tIns="45720" rIns="91440" bIns="45720">
            <a:normAutofit fontScale="90000"/>
          </a:bodyPr>
          <a:lstStyle/>
          <a:p>
            <a:pPr defTabSz="914400"/>
            <a:r>
              <a:rPr lang="en-GB" altLang="en-US" sz="3800" dirty="0"/>
              <a:t>AN INTEGRATIVE Approach</a:t>
            </a:r>
            <a:br>
              <a:rPr lang="en-GB" altLang="en-US" sz="3800" dirty="0"/>
            </a:br>
            <a:r>
              <a:rPr lang="en-GB" altLang="en-US" sz="3800" dirty="0"/>
              <a:t>to ASSESSMENT of </a:t>
            </a:r>
            <a:br>
              <a:rPr lang="en-GB" altLang="en-US" sz="3800" dirty="0"/>
            </a:br>
            <a:r>
              <a:rPr lang="en-GB" altLang="en-US" sz="3800" dirty="0"/>
              <a:t>Adolescent Development</a:t>
            </a:r>
          </a:p>
        </p:txBody>
      </p:sp>
      <p:sp>
        <p:nvSpPr>
          <p:cNvPr id="23556" name="Content Placeholder 2"/>
          <p:cNvSpPr>
            <a:spLocks noGrp="1"/>
          </p:cNvSpPr>
          <p:nvPr>
            <p:ph idx="1"/>
          </p:nvPr>
        </p:nvSpPr>
        <p:spPr>
          <a:prstGeom prst="rect">
            <a:avLst/>
          </a:prstGeom>
        </p:spPr>
        <p:txBody>
          <a:bodyPr lIns="91440" tIns="45720" rIns="91440" bIns="45720"/>
          <a:lstStyle/>
          <a:p>
            <a:pPr marL="342900" indent="-342900" defTabSz="914400">
              <a:lnSpc>
                <a:spcPct val="80000"/>
              </a:lnSpc>
              <a:buNone/>
            </a:pPr>
            <a:r>
              <a:rPr lang="en-GB" altLang="en-US" b="1" dirty="0">
                <a:solidFill>
                  <a:srgbClr val="FF0000"/>
                </a:solidFill>
              </a:rPr>
              <a:t>G</a:t>
            </a:r>
            <a:r>
              <a:rPr lang="en-GB" altLang="en-US" dirty="0">
                <a:solidFill>
                  <a:srgbClr val="FF0000"/>
                </a:solidFill>
              </a:rPr>
              <a:t>rowth</a:t>
            </a:r>
            <a:r>
              <a:rPr lang="en-GB" altLang="en-US" b="1" dirty="0">
                <a:solidFill>
                  <a:srgbClr val="FF0000"/>
                </a:solidFill>
              </a:rPr>
              <a:t> </a:t>
            </a:r>
            <a:r>
              <a:rPr lang="en-GB" altLang="en-US" dirty="0">
                <a:solidFill>
                  <a:srgbClr val="FF0000"/>
                </a:solidFill>
              </a:rPr>
              <a:t>and sexual maturation  </a:t>
            </a:r>
          </a:p>
          <a:p>
            <a:pPr marL="342900" indent="-342900" defTabSz="914400">
              <a:lnSpc>
                <a:spcPct val="80000"/>
              </a:lnSpc>
            </a:pPr>
            <a:r>
              <a:rPr lang="en-GB" altLang="en-US" sz="2200" dirty="0"/>
              <a:t>Is the intellectual, pubertal and growth stage appropriate for his/her chronological age?</a:t>
            </a:r>
          </a:p>
          <a:p>
            <a:pPr marL="342900" indent="-342900" defTabSz="914400">
              <a:lnSpc>
                <a:spcPct val="80000"/>
              </a:lnSpc>
              <a:buFont typeface="Monotype Sorts" charset="2"/>
              <a:buNone/>
            </a:pPr>
            <a:r>
              <a:rPr lang="en-GB" altLang="en-US" b="1" dirty="0">
                <a:solidFill>
                  <a:srgbClr val="FF0000"/>
                </a:solidFill>
              </a:rPr>
              <a:t>T</a:t>
            </a:r>
            <a:r>
              <a:rPr lang="en-GB" altLang="en-US" dirty="0">
                <a:solidFill>
                  <a:srgbClr val="FF0000"/>
                </a:solidFill>
              </a:rPr>
              <a:t>hinking</a:t>
            </a:r>
          </a:p>
          <a:p>
            <a:pPr marL="342900" indent="-342900" defTabSz="914400">
              <a:lnSpc>
                <a:spcPct val="80000"/>
              </a:lnSpc>
            </a:pPr>
            <a:r>
              <a:rPr lang="en-GB" altLang="en-US" sz="2200" dirty="0"/>
              <a:t>Is the young person using concrete or abstract constructs? </a:t>
            </a:r>
          </a:p>
          <a:p>
            <a:pPr marL="342900" indent="-342900" defTabSz="914400">
              <a:lnSpc>
                <a:spcPct val="80000"/>
              </a:lnSpc>
            </a:pPr>
            <a:r>
              <a:rPr lang="en-GB" altLang="en-US" sz="2200" dirty="0"/>
              <a:t>Does he/she have sufficient self-esteem and/or future prospect ?</a:t>
            </a:r>
          </a:p>
          <a:p>
            <a:pPr marL="342900" indent="-342900" defTabSz="914400">
              <a:lnSpc>
                <a:spcPct val="80000"/>
              </a:lnSpc>
              <a:buNone/>
            </a:pPr>
            <a:r>
              <a:rPr lang="en-GB" altLang="en-US" b="1" dirty="0">
                <a:solidFill>
                  <a:srgbClr val="FF0000"/>
                </a:solidFill>
              </a:rPr>
              <a:t>P</a:t>
            </a:r>
            <a:r>
              <a:rPr lang="en-GB" altLang="en-US" dirty="0">
                <a:solidFill>
                  <a:srgbClr val="FF0000"/>
                </a:solidFill>
              </a:rPr>
              <a:t>eers/</a:t>
            </a:r>
            <a:r>
              <a:rPr lang="en-GB" altLang="en-US" b="1" dirty="0">
                <a:solidFill>
                  <a:srgbClr val="FF0000"/>
                </a:solidFill>
              </a:rPr>
              <a:t>P</a:t>
            </a:r>
            <a:r>
              <a:rPr lang="en-GB" altLang="en-US" dirty="0">
                <a:solidFill>
                  <a:srgbClr val="FF0000"/>
                </a:solidFill>
              </a:rPr>
              <a:t>arents</a:t>
            </a:r>
          </a:p>
          <a:p>
            <a:pPr marL="342900" indent="-342900" defTabSz="914400">
              <a:lnSpc>
                <a:spcPct val="80000"/>
              </a:lnSpc>
            </a:pPr>
            <a:r>
              <a:rPr lang="en-GB" altLang="en-US" sz="2200" dirty="0"/>
              <a:t>How connected is the young person to the peers and parents?</a:t>
            </a:r>
          </a:p>
          <a:p>
            <a:pPr marL="342900" indent="-342900" defTabSz="914400">
              <a:lnSpc>
                <a:spcPct val="80000"/>
              </a:lnSpc>
            </a:pPr>
            <a:r>
              <a:rPr lang="en-GB" altLang="en-US" sz="2200" dirty="0"/>
              <a:t>Who is responsible for the young person’s health care decisions?</a:t>
            </a:r>
          </a:p>
          <a:p>
            <a:pPr marL="342900" indent="-342900" defTabSz="914400">
              <a:lnSpc>
                <a:spcPct val="80000"/>
              </a:lnSpc>
              <a:buFont typeface="Monotype Sorts" charset="2"/>
              <a:buNone/>
            </a:pPr>
            <a:r>
              <a:rPr lang="en-GB" altLang="en-US" b="1" dirty="0">
                <a:solidFill>
                  <a:srgbClr val="FF0000"/>
                </a:solidFill>
              </a:rPr>
              <a:t>E</a:t>
            </a:r>
            <a:r>
              <a:rPr lang="en-GB" altLang="en-US" dirty="0">
                <a:solidFill>
                  <a:srgbClr val="FF0000"/>
                </a:solidFill>
              </a:rPr>
              <a:t>ducation/</a:t>
            </a:r>
            <a:r>
              <a:rPr lang="en-GB" altLang="en-US" b="1" dirty="0">
                <a:solidFill>
                  <a:srgbClr val="FF0000"/>
                </a:solidFill>
              </a:rPr>
              <a:t>E</a:t>
            </a:r>
            <a:r>
              <a:rPr lang="en-GB" altLang="en-US" dirty="0">
                <a:solidFill>
                  <a:srgbClr val="FF0000"/>
                </a:solidFill>
              </a:rPr>
              <a:t>mployment</a:t>
            </a:r>
          </a:p>
          <a:p>
            <a:pPr marL="342900" indent="-342900" defTabSz="914400">
              <a:lnSpc>
                <a:spcPct val="80000"/>
              </a:lnSpc>
            </a:pPr>
            <a:r>
              <a:rPr lang="en-GB" altLang="en-US" sz="2200" dirty="0"/>
              <a:t>Is the young person involved in an education/training activity that is, in the cultural context, appropriate for his/her age?</a:t>
            </a:r>
          </a:p>
          <a:p>
            <a:pPr marL="342900" indent="-342900" defTabSz="914400">
              <a:lnSpc>
                <a:spcPct val="80000"/>
              </a:lnSpc>
            </a:pPr>
            <a:endParaRPr lang="en-GB" altLang="en-US" sz="2200" dirty="0"/>
          </a:p>
        </p:txBody>
      </p:sp>
      <p:sp>
        <p:nvSpPr>
          <p:cNvPr id="23554" name="Rectangle 6"/>
          <p:cNvSpPr>
            <a:spLocks noGrp="1" noChangeArrowheads="1"/>
          </p:cNvSpPr>
          <p:nvPr>
            <p:ph type="sldNum" sz="quarter" idx="12"/>
          </p:nvPr>
        </p:nvSpPr>
        <p:spPr>
          <a:noFill/>
        </p:spPr>
        <p:txBody>
          <a:bodyPr/>
          <a:lstStyle/>
          <a:p>
            <a:fld id="{19763D14-487B-40B7-A786-6DAD84308D2E}" type="slidenum">
              <a:rPr lang="en-GB" altLang="en-US" smtClean="0"/>
              <a:pPr/>
              <a:t>73</a:t>
            </a:fld>
            <a:endParaRPr lang="en-GB"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4126" name="Group 30"/>
          <p:cNvGraphicFramePr>
            <a:graphicFrameLocks noGrp="1"/>
          </p:cNvGraphicFramePr>
          <p:nvPr>
            <p:ph/>
          </p:nvPr>
        </p:nvGraphicFramePr>
        <p:xfrm>
          <a:off x="251520" y="1268760"/>
          <a:ext cx="8686800" cy="4827588"/>
        </p:xfrm>
        <a:graphic>
          <a:graphicData uri="http://schemas.openxmlformats.org/drawingml/2006/table">
            <a:tbl>
              <a:tblPr/>
              <a:tblGrid>
                <a:gridCol w="2171700">
                  <a:extLst>
                    <a:ext uri="{9D8B030D-6E8A-4147-A177-3AD203B41FA5}">
                      <a16:colId xmlns="" xmlns:a16="http://schemas.microsoft.com/office/drawing/2014/main" val="20000"/>
                    </a:ext>
                  </a:extLst>
                </a:gridCol>
                <a:gridCol w="2171700">
                  <a:extLst>
                    <a:ext uri="{9D8B030D-6E8A-4147-A177-3AD203B41FA5}">
                      <a16:colId xmlns="" xmlns:a16="http://schemas.microsoft.com/office/drawing/2014/main" val="20001"/>
                    </a:ext>
                  </a:extLst>
                </a:gridCol>
                <a:gridCol w="2171700">
                  <a:extLst>
                    <a:ext uri="{9D8B030D-6E8A-4147-A177-3AD203B41FA5}">
                      <a16:colId xmlns="" xmlns:a16="http://schemas.microsoft.com/office/drawing/2014/main" val="20002"/>
                    </a:ext>
                  </a:extLst>
                </a:gridCol>
                <a:gridCol w="2171700">
                  <a:extLst>
                    <a:ext uri="{9D8B030D-6E8A-4147-A177-3AD203B41FA5}">
                      <a16:colId xmlns="" xmlns:a16="http://schemas.microsoft.com/office/drawing/2014/main" val="20003"/>
                    </a:ext>
                  </a:extLst>
                </a:gridCol>
              </a:tblGrid>
              <a:tr h="896013">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Early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10-13 yrs</a:t>
                      </a: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Mid</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14-16 yrs</a:t>
                      </a: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chemeClr val="tx1"/>
                          </a:solidFill>
                          <a:effectLst/>
                          <a:latin typeface="Arial" panose="020B0604020202020204" pitchFamily="34" charset="0"/>
                        </a:rPr>
                        <a:t>Late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chemeClr val="tx1"/>
                          </a:solidFill>
                          <a:effectLst/>
                          <a:latin typeface="Arial" panose="020B0604020202020204" pitchFamily="34" charset="0"/>
                        </a:rPr>
                        <a:t>17-19 yrs</a:t>
                      </a: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1334908">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Biological/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physical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1261759">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Psychological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chemeClr val="tx1"/>
                          </a:solidFill>
                          <a:effectLst/>
                          <a:latin typeface="Arial" panose="020B0604020202020204" pitchFamily="34" charset="0"/>
                        </a:rPr>
                        <a:t>Cognitive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1334908">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chemeClr val="tx1"/>
                          </a:solidFill>
                          <a:effectLst/>
                          <a:latin typeface="Arial" panose="020B0604020202020204" pitchFamily="34" charset="0"/>
                        </a:rPr>
                        <a:t>Social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000" b="0" i="0" u="none" strike="noStrike" cap="none" normalizeH="0" baseline="0">
                        <a:ln>
                          <a:noFill/>
                        </a:ln>
                        <a:solidFill>
                          <a:schemeClr val="tx1"/>
                        </a:solidFill>
                        <a:effectLst/>
                        <a:latin typeface="Arial" panose="020B0604020202020204" pitchFamily="34" charset="0"/>
                      </a:endParaRP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2000" b="0" i="0" u="none" strike="noStrike" cap="none" normalizeH="0" baseline="0">
                        <a:ln>
                          <a:noFill/>
                        </a:ln>
                        <a:solidFill>
                          <a:schemeClr val="tx1"/>
                        </a:solidFill>
                        <a:effectLst/>
                        <a:latin typeface="Arial" panose="020B0604020202020204" pitchFamily="34" charset="0"/>
                      </a:endParaRPr>
                    </a:p>
                  </a:txBody>
                  <a:tcPr marT="45686" marB="4568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686" marB="4568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10242" name="Slide Number Placeholder 3"/>
          <p:cNvSpPr>
            <a:spLocks noGrp="1"/>
          </p:cNvSpPr>
          <p:nvPr>
            <p:ph type="sldNum" sz="quarter" idx="11"/>
          </p:nvPr>
        </p:nvSpPr>
        <p:spPr>
          <a:noFill/>
        </p:spPr>
        <p:txBody>
          <a:bodyPr/>
          <a:lstStyle/>
          <a:p>
            <a:fld id="{1E2D362F-8987-4642-ADBC-C91DB17B97C9}" type="slidenum">
              <a:rPr lang="en-GB" altLang="en-US" smtClean="0"/>
              <a:pPr/>
              <a:t>74</a:t>
            </a:fld>
            <a:endParaRPr lang="en-GB" altLang="en-US"/>
          </a:p>
        </p:txBody>
      </p:sp>
      <p:sp>
        <p:nvSpPr>
          <p:cNvPr id="10270" name="Text Box 29"/>
          <p:cNvSpPr txBox="1">
            <a:spLocks noChangeArrowheads="1"/>
          </p:cNvSpPr>
          <p:nvPr/>
        </p:nvSpPr>
        <p:spPr bwMode="auto">
          <a:xfrm>
            <a:off x="951626" y="548680"/>
            <a:ext cx="7320787" cy="646331"/>
          </a:xfrm>
          <a:prstGeom prst="rect">
            <a:avLst/>
          </a:prstGeom>
          <a:noFill/>
          <a:ln w="12700">
            <a:noFill/>
            <a:miter lim="800000"/>
            <a:headEnd type="none" w="sm" len="sm"/>
            <a:tailEnd type="none" w="sm" len="sm"/>
          </a:ln>
        </p:spPr>
        <p:txBody>
          <a:bodyPr wrap="none">
            <a:spAutoFit/>
          </a:bodyPr>
          <a:lstStyle/>
          <a:p>
            <a:pPr algn="ctr"/>
            <a:r>
              <a:rPr lang="en-GB" altLang="en-US" sz="3600" b="0" dirty="0">
                <a:solidFill>
                  <a:srgbClr val="000070"/>
                </a:solidFill>
              </a:rPr>
              <a:t>ADOLESCENCE: THREE STAGES</a:t>
            </a:r>
          </a:p>
        </p:txBody>
      </p:sp>
      <p:sp>
        <p:nvSpPr>
          <p:cNvPr id="5" name="ZoneTexte 4"/>
          <p:cNvSpPr txBox="1"/>
          <p:nvPr/>
        </p:nvSpPr>
        <p:spPr>
          <a:xfrm>
            <a:off x="6910008" y="6165304"/>
            <a:ext cx="1550424" cy="400110"/>
          </a:xfrm>
          <a:prstGeom prst="rect">
            <a:avLst/>
          </a:prstGeom>
          <a:noFill/>
        </p:spPr>
        <p:txBody>
          <a:bodyPr wrap="none" rtlCol="0">
            <a:spAutoFit/>
          </a:bodyPr>
          <a:lstStyle/>
          <a:p>
            <a:r>
              <a:rPr lang="fr-CH" sz="2000" i="1" dirty="0">
                <a:solidFill>
                  <a:srgbClr val="000070"/>
                </a:solidFill>
              </a:rPr>
              <a:t>WHO  ~2000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0025" name="Group 89"/>
          <p:cNvGraphicFramePr>
            <a:graphicFrameLocks noGrp="1"/>
          </p:cNvGraphicFramePr>
          <p:nvPr>
            <p:ph/>
          </p:nvPr>
        </p:nvGraphicFramePr>
        <p:xfrm>
          <a:off x="251520" y="1371600"/>
          <a:ext cx="8686800" cy="5486400"/>
        </p:xfrm>
        <a:graphic>
          <a:graphicData uri="http://schemas.openxmlformats.org/drawingml/2006/table">
            <a:tbl>
              <a:tblPr/>
              <a:tblGrid>
                <a:gridCol w="1584325">
                  <a:extLst>
                    <a:ext uri="{9D8B030D-6E8A-4147-A177-3AD203B41FA5}">
                      <a16:colId xmlns="" xmlns:a16="http://schemas.microsoft.com/office/drawing/2014/main" val="20000"/>
                    </a:ext>
                  </a:extLst>
                </a:gridCol>
                <a:gridCol w="2232025">
                  <a:extLst>
                    <a:ext uri="{9D8B030D-6E8A-4147-A177-3AD203B41FA5}">
                      <a16:colId xmlns="" xmlns:a16="http://schemas.microsoft.com/office/drawing/2014/main" val="20001"/>
                    </a:ext>
                  </a:extLst>
                </a:gridCol>
                <a:gridCol w="2698750">
                  <a:extLst>
                    <a:ext uri="{9D8B030D-6E8A-4147-A177-3AD203B41FA5}">
                      <a16:colId xmlns="" xmlns:a16="http://schemas.microsoft.com/office/drawing/2014/main" val="20002"/>
                    </a:ext>
                  </a:extLst>
                </a:gridCol>
                <a:gridCol w="2171700">
                  <a:extLst>
                    <a:ext uri="{9D8B030D-6E8A-4147-A177-3AD203B41FA5}">
                      <a16:colId xmlns="" xmlns:a16="http://schemas.microsoft.com/office/drawing/2014/main" val="20003"/>
                    </a:ext>
                  </a:extLst>
                </a:gridCol>
              </a:tblGrid>
              <a:tr h="750083">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US" altLang="en-US" sz="2400" b="0" i="0" u="none" strike="noStrike" cap="none" normalizeH="0" baseline="0" dirty="0">
                        <a:ln>
                          <a:noFill/>
                        </a:ln>
                        <a:solidFill>
                          <a:srgbClr val="000070"/>
                        </a:solidFill>
                        <a:effectLst/>
                        <a:latin typeface="Arial" panose="020B0604020202020204"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rgbClr val="000070"/>
                          </a:solidFill>
                          <a:effectLst/>
                          <a:latin typeface="Arial" panose="020B0604020202020204" pitchFamily="34" charset="0"/>
                        </a:rPr>
                        <a:t>Early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rgbClr val="000070"/>
                          </a:solidFill>
                          <a:effectLst/>
                          <a:latin typeface="Arial" panose="020B0604020202020204" pitchFamily="34" charset="0"/>
                        </a:rPr>
                        <a:t>10-13 yrs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rgbClr val="000070"/>
                          </a:solidFill>
                          <a:effectLst/>
                          <a:latin typeface="Arial" panose="020B0604020202020204" pitchFamily="34" charset="0"/>
                        </a:rPr>
                        <a:t>Mid</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dirty="0">
                          <a:ln>
                            <a:noFill/>
                          </a:ln>
                          <a:solidFill>
                            <a:srgbClr val="000070"/>
                          </a:solidFill>
                          <a:effectLst/>
                          <a:latin typeface="Arial" panose="020B0604020202020204" pitchFamily="34" charset="0"/>
                        </a:rPr>
                        <a:t>14-16 yrs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rgbClr val="000070"/>
                          </a:solidFill>
                          <a:effectLst/>
                          <a:latin typeface="Arial" panose="020B0604020202020204" pitchFamily="34" charset="0"/>
                        </a:rPr>
                        <a:t>Late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2000" b="0" i="0" u="none" strike="noStrike" cap="none" normalizeH="0" baseline="0">
                          <a:ln>
                            <a:noFill/>
                          </a:ln>
                          <a:solidFill>
                            <a:srgbClr val="000070"/>
                          </a:solidFill>
                          <a:effectLst/>
                          <a:latin typeface="Arial" panose="020B0604020202020204" pitchFamily="34" charset="0"/>
                        </a:rPr>
                        <a:t>17-19 yrs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1860207">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600" b="0" i="0" u="none" strike="noStrike" cap="none" normalizeH="0" baseline="0" dirty="0">
                          <a:ln>
                            <a:noFill/>
                          </a:ln>
                          <a:solidFill>
                            <a:srgbClr val="000070"/>
                          </a:solidFill>
                          <a:effectLst/>
                          <a:latin typeface="Arial" panose="020B0604020202020204" pitchFamily="34" charset="0"/>
                        </a:rPr>
                        <a:t>Biological/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600" b="0" i="0" u="none" strike="noStrike" cap="none" normalizeH="0" baseline="0" dirty="0">
                          <a:ln>
                            <a:noFill/>
                          </a:ln>
                          <a:solidFill>
                            <a:srgbClr val="000070"/>
                          </a:solidFill>
                          <a:effectLst/>
                          <a:latin typeface="Arial" panose="020B0604020202020204" pitchFamily="34" charset="0"/>
                        </a:rPr>
                        <a:t>physical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600" b="0" i="0" u="none" strike="noStrike" cap="none" normalizeH="0" baseline="0" dirty="0">
                        <a:ln>
                          <a:noFill/>
                        </a:ln>
                        <a:solidFill>
                          <a:srgbClr val="000070"/>
                        </a:solidFill>
                        <a:effectLst/>
                        <a:latin typeface="Arial" panose="020B0604020202020204"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1" i="0" u="none" strike="noStrike" cap="none" normalizeH="0" baseline="0">
                          <a:ln>
                            <a:noFill/>
                          </a:ln>
                          <a:solidFill>
                            <a:srgbClr val="000070"/>
                          </a:solidFill>
                          <a:effectLst/>
                          <a:latin typeface="Arial" panose="020B0604020202020204" pitchFamily="34" charset="0"/>
                        </a:rPr>
                        <a:t>Girls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breast bud and pubic hair</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dev (Tanner Stage II)</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initiation of growth spurt</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1" i="0" u="none" strike="noStrike" cap="none" normalizeH="0" baseline="0">
                          <a:ln>
                            <a:noFill/>
                          </a:ln>
                          <a:solidFill>
                            <a:srgbClr val="000070"/>
                          </a:solidFill>
                          <a:effectLst/>
                          <a:latin typeface="Arial" panose="020B0604020202020204" pitchFamily="34" charset="0"/>
                        </a:rPr>
                        <a:t>Boys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testicular enlargement,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beginning of genital growth</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(Stage II)</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1" i="0" u="none" strike="noStrike" cap="none" normalizeH="0" baseline="0" dirty="0">
                          <a:ln>
                            <a:noFill/>
                          </a:ln>
                          <a:solidFill>
                            <a:srgbClr val="000070"/>
                          </a:solidFill>
                          <a:effectLst/>
                          <a:latin typeface="Arial" panose="020B0604020202020204" pitchFamily="34" charset="0"/>
                        </a:rPr>
                        <a:t>Girls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mid to late puberty (Stage IV-V)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completion of growth;  menarche (Stage IV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event);  development of female body shape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with fat deposition</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1" i="0" u="none" strike="noStrike" cap="none" normalizeH="0" baseline="0" dirty="0">
                          <a:ln>
                            <a:noFill/>
                          </a:ln>
                          <a:solidFill>
                            <a:srgbClr val="000070"/>
                          </a:solidFill>
                          <a:effectLst/>
                          <a:latin typeface="Arial" panose="020B0604020202020204" pitchFamily="34" charset="0"/>
                        </a:rPr>
                        <a:t>Boys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mid puberty (Stages III &amp; IV)</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err="1">
                          <a:ln>
                            <a:noFill/>
                          </a:ln>
                          <a:solidFill>
                            <a:srgbClr val="000070"/>
                          </a:solidFill>
                          <a:effectLst/>
                          <a:latin typeface="Arial" panose="020B0604020202020204" pitchFamily="34" charset="0"/>
                        </a:rPr>
                        <a:t>spermarche</a:t>
                      </a:r>
                      <a:r>
                        <a:rPr kumimoji="0" lang="en-GB" altLang="en-US" sz="1000" b="0" i="0" u="none" strike="noStrike" cap="none" normalizeH="0" baseline="0" dirty="0">
                          <a:ln>
                            <a:noFill/>
                          </a:ln>
                          <a:solidFill>
                            <a:srgbClr val="000070"/>
                          </a:solidFill>
                          <a:effectLst/>
                          <a:latin typeface="Arial" panose="020B0604020202020204" pitchFamily="34" charset="0"/>
                        </a:rPr>
                        <a:t> &amp; nocturnal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emissions</a:t>
                      </a:r>
                      <a:r>
                        <a:rPr kumimoji="0" lang="en-GB" altLang="en-US" sz="1000" b="0" i="0" u="none" strike="noStrike" cap="none" normalizeH="0" baseline="0" dirty="0">
                          <a:ln>
                            <a:noFill/>
                          </a:ln>
                          <a:solidFill>
                            <a:srgbClr val="000070"/>
                          </a:solidFill>
                          <a:effectLst/>
                          <a:latin typeface="Arial" panose="020B0604020202020204" pitchFamily="34" charset="0"/>
                        </a:rPr>
                        <a:t>; voice breaking ; initiation of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growth spurt  (Stage III-IV)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1" i="0" u="none" strike="noStrike" cap="none" normalizeH="0" baseline="0" dirty="0">
                          <a:ln>
                            <a:noFill/>
                          </a:ln>
                          <a:solidFill>
                            <a:srgbClr val="000070"/>
                          </a:solidFill>
                          <a:effectLst/>
                          <a:latin typeface="Arial" panose="020B0604020202020204" pitchFamily="34" charset="0"/>
                        </a:rPr>
                        <a:t>Boys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completion of pubertal development (Stage V)</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continued androgenic effects on muscle bulk and body hair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Brain development</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Increase in bone mineral density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1650183">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600" b="0" i="0" u="none" strike="noStrike" cap="none" normalizeH="0" baseline="0">
                          <a:ln>
                            <a:noFill/>
                          </a:ln>
                          <a:solidFill>
                            <a:srgbClr val="000070"/>
                          </a:solidFill>
                          <a:effectLst/>
                          <a:latin typeface="Arial" panose="020B0604020202020204" pitchFamily="34" charset="0"/>
                        </a:rPr>
                        <a:t>Psychological/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600" b="0" i="0" u="none" strike="noStrike" cap="none" normalizeH="0" baseline="0">
                          <a:ln>
                            <a:noFill/>
                          </a:ln>
                          <a:solidFill>
                            <a:srgbClr val="000070"/>
                          </a:solidFill>
                          <a:effectLst/>
                          <a:latin typeface="Arial" panose="020B0604020202020204" pitchFamily="34" charset="0"/>
                        </a:rPr>
                        <a:t>cognitive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600" b="0" i="0" u="none" strike="noStrike" cap="none" normalizeH="0" baseline="0">
                        <a:ln>
                          <a:noFill/>
                        </a:ln>
                        <a:solidFill>
                          <a:srgbClr val="000070"/>
                        </a:solidFill>
                        <a:effectLst/>
                        <a:latin typeface="Arial" panose="020B0604020202020204"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thinking remains concrete but with</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 of early moral concepts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progression of sexual identity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 of sexual orientation</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reassessment and restructuring of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sng" strike="noStrike" cap="none" normalizeH="0" baseline="0" dirty="0">
                          <a:ln>
                            <a:noFill/>
                          </a:ln>
                          <a:solidFill>
                            <a:srgbClr val="000070"/>
                          </a:solidFill>
                          <a:effectLst/>
                          <a:latin typeface="Arial" panose="020B0604020202020204" pitchFamily="34" charset="0"/>
                        </a:rPr>
                        <a:t>body image</a:t>
                      </a:r>
                      <a:r>
                        <a:rPr kumimoji="0" lang="en-GB" altLang="en-US" sz="1000" b="0" i="0" u="none" strike="noStrike" cap="none" normalizeH="0" baseline="0" dirty="0">
                          <a:ln>
                            <a:noFill/>
                          </a:ln>
                          <a:solidFill>
                            <a:srgbClr val="000070"/>
                          </a:solidFill>
                          <a:effectLst/>
                          <a:latin typeface="Arial" panose="020B0604020202020204" pitchFamily="34" charset="0"/>
                        </a:rPr>
                        <a:t> in face of rapid growth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emergence of abstract thinking although</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ability to imagine future applies to others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rather than self (self seen as "bullet-proof")</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growing verbal abilities; adaptation to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increasing educational demands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conventional morality (identification of law</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with morality)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development of fervently held ideology (religious/political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complex abstract thinking</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post-conventional morality (ability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 to recognise difference between </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law and morality)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increased impulse control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further completion of personal (and sexual) identity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further development or rejection of</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Ideology and religion</a:t>
                      </a:r>
                      <a:endParaRPr kumimoji="0" lang="en-GB" altLang="en-US" sz="2800" b="0" i="0" u="none" strike="noStrike" cap="none" normalizeH="0" baseline="0" dirty="0">
                        <a:ln>
                          <a:noFill/>
                        </a:ln>
                        <a:solidFill>
                          <a:srgbClr val="000070"/>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1140127">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600" b="0" i="0" u="none" strike="noStrike" cap="none" normalizeH="0" baseline="0">
                          <a:ln>
                            <a:noFill/>
                          </a:ln>
                          <a:solidFill>
                            <a:srgbClr val="000070"/>
                          </a:solidFill>
                          <a:effectLst/>
                          <a:latin typeface="Arial" panose="020B0604020202020204" pitchFamily="34" charset="0"/>
                        </a:rPr>
                        <a:t>Social</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600" b="0" i="0" u="none" strike="noStrike" cap="none" normalizeH="0" baseline="0">
                        <a:ln>
                          <a:noFill/>
                        </a:ln>
                        <a:solidFill>
                          <a:srgbClr val="000070"/>
                        </a:solidFill>
                        <a:effectLst/>
                        <a:latin typeface="Arial" panose="020B0604020202020204" pitchFamily="34" charset="0"/>
                      </a:endParaRP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600" b="0" i="0" u="none" strike="noStrike" cap="none" normalizeH="0" baseline="0">
                        <a:ln>
                          <a:noFill/>
                        </a:ln>
                        <a:solidFill>
                          <a:srgbClr val="000070"/>
                        </a:solidFill>
                        <a:effectLst/>
                        <a:latin typeface="Arial" panose="020B0604020202020204"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Realisation of differences from parents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Beginning of strong peer identification</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Early exploratory behaviours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000" b="0" i="0" u="none" strike="noStrike" cap="none" normalizeH="0" baseline="0">
                        <a:ln>
                          <a:noFill/>
                        </a:ln>
                        <a:solidFill>
                          <a:srgbClr val="000070"/>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Emotional separation from parents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Strong peer group identification</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Exploratory/risk behaviours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Heterosexual peer interests develop</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a:ln>
                            <a:noFill/>
                          </a:ln>
                          <a:solidFill>
                            <a:srgbClr val="000070"/>
                          </a:solidFill>
                          <a:effectLst/>
                          <a:latin typeface="Arial" panose="020B0604020202020204" pitchFamily="34" charset="0"/>
                        </a:rPr>
                        <a:t>Early notions of vocational future</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000" b="0" i="0" u="none" strike="noStrike" cap="none" normalizeH="0" baseline="0">
                        <a:ln>
                          <a:noFill/>
                        </a:ln>
                        <a:solidFill>
                          <a:srgbClr val="000070"/>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a:spcBef>
                          <a:spcPct val="20000"/>
                        </a:spcBef>
                        <a:buClr>
                          <a:srgbClr val="990033"/>
                        </a:buClr>
                        <a:buFont typeface="Monotype Sorts" charset="2"/>
                        <a:defRPr sz="2800">
                          <a:solidFill>
                            <a:srgbClr val="000070"/>
                          </a:solidFill>
                          <a:latin typeface="Arial" panose="020B0604020202020204" pitchFamily="34" charset="0"/>
                        </a:defRPr>
                      </a:lvl1pPr>
                      <a:lvl2pPr marL="666750" defTabSz="762000">
                        <a:spcBef>
                          <a:spcPct val="20000"/>
                        </a:spcBef>
                        <a:buClr>
                          <a:srgbClr val="FF0033"/>
                        </a:buClr>
                        <a:buFont typeface="Wingdings" panose="05000000000000000000" pitchFamily="2" charset="2"/>
                        <a:defRPr sz="2000">
                          <a:solidFill>
                            <a:srgbClr val="000070"/>
                          </a:solidFill>
                          <a:latin typeface="Arial" panose="020B0604020202020204" pitchFamily="34" charset="0"/>
                        </a:defRPr>
                      </a:lvl2pPr>
                      <a:lvl3pPr marL="1143000" defTabSz="762000">
                        <a:spcBef>
                          <a:spcPct val="20000"/>
                        </a:spcBef>
                        <a:buFont typeface="Wingdings" panose="05000000000000000000" pitchFamily="2" charset="2"/>
                        <a:defRPr sz="2000">
                          <a:solidFill>
                            <a:srgbClr val="000070"/>
                          </a:solidFill>
                          <a:latin typeface="Arial" panose="020B0604020202020204" pitchFamily="34" charset="0"/>
                        </a:defRPr>
                      </a:lvl3pPr>
                      <a:lvl4pPr marL="1562100" defTabSz="762000">
                        <a:spcBef>
                          <a:spcPct val="20000"/>
                        </a:spcBef>
                        <a:buFont typeface="Wingdings" panose="05000000000000000000" pitchFamily="2" charset="2"/>
                        <a:defRPr>
                          <a:solidFill>
                            <a:srgbClr val="000070"/>
                          </a:solidFill>
                          <a:latin typeface="Arial" panose="020B0604020202020204" pitchFamily="34" charset="0"/>
                        </a:defRPr>
                      </a:lvl4pPr>
                      <a:lvl5pPr marL="1981200" defTabSz="762000">
                        <a:spcBef>
                          <a:spcPct val="20000"/>
                        </a:spcBef>
                        <a:buFont typeface="Wingdings" panose="05000000000000000000" pitchFamily="2" charset="2"/>
                        <a:defRPr>
                          <a:solidFill>
                            <a:srgbClr val="000070"/>
                          </a:solidFill>
                          <a:latin typeface="Arial" panose="020B0604020202020204" pitchFamily="34" charset="0"/>
                        </a:defRPr>
                      </a:lvl5pPr>
                      <a:lvl6pPr marL="24384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6pPr>
                      <a:lvl7pPr marL="28956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7pPr>
                      <a:lvl8pPr marL="33528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8pPr>
                      <a:lvl9pPr marL="3810000" defTabSz="762000" eaLnBrk="0" fontAlgn="base" hangingPunct="0">
                        <a:spcBef>
                          <a:spcPct val="20000"/>
                        </a:spcBef>
                        <a:spcAft>
                          <a:spcPct val="0"/>
                        </a:spcAft>
                        <a:buFont typeface="Wingdings" panose="05000000000000000000" pitchFamily="2" charset="2"/>
                        <a:defRPr>
                          <a:solidFill>
                            <a:srgbClr val="000070"/>
                          </a:solidFill>
                          <a:latin typeface="Arial" panose="020B0604020202020204" pitchFamily="34" charset="0"/>
                        </a:defRPr>
                      </a:lvl9pPr>
                    </a:lstStyle>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 of social autonomy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 of intimate relationships</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r>
                        <a:rPr kumimoji="0" lang="en-GB" altLang="en-US" sz="1000" b="0" i="0" u="none" strike="noStrike" cap="none" normalizeH="0" baseline="0" dirty="0">
                          <a:ln>
                            <a:noFill/>
                          </a:ln>
                          <a:solidFill>
                            <a:srgbClr val="000070"/>
                          </a:solidFill>
                          <a:effectLst/>
                          <a:latin typeface="Arial" panose="020B0604020202020204" pitchFamily="34" charset="0"/>
                        </a:rPr>
                        <a:t>Development of vocational capability</a:t>
                      </a:r>
                    </a:p>
                    <a:p>
                      <a:pPr marL="0" marR="0" lvl="0" indent="0" algn="l" defTabSz="762000" rtl="0" eaLnBrk="0" fontAlgn="base" latinLnBrk="0" hangingPunct="0">
                        <a:lnSpc>
                          <a:spcPct val="100000"/>
                        </a:lnSpc>
                        <a:spcBef>
                          <a:spcPct val="20000"/>
                        </a:spcBef>
                        <a:spcAft>
                          <a:spcPct val="0"/>
                        </a:spcAft>
                        <a:buClr>
                          <a:srgbClr val="990033"/>
                        </a:buClr>
                        <a:buSzTx/>
                        <a:buFont typeface="Monotype Sorts" charset="2"/>
                        <a:buNone/>
                        <a:tabLst/>
                      </a:pPr>
                      <a:endParaRPr kumimoji="0" lang="en-GB" altLang="en-US" sz="1000" b="0" i="0" u="none" strike="noStrike" cap="none" normalizeH="0" baseline="0" dirty="0">
                        <a:ln>
                          <a:noFill/>
                        </a:ln>
                        <a:solidFill>
                          <a:srgbClr val="000070"/>
                        </a:solidFill>
                        <a:effectLst/>
                        <a:latin typeface="Arial" panose="020B0604020202020204"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4578" name="Slide Number Placeholder 3"/>
          <p:cNvSpPr>
            <a:spLocks noGrp="1"/>
          </p:cNvSpPr>
          <p:nvPr>
            <p:ph type="sldNum" sz="quarter" idx="11"/>
          </p:nvPr>
        </p:nvSpPr>
        <p:spPr>
          <a:noFill/>
        </p:spPr>
        <p:txBody>
          <a:bodyPr/>
          <a:lstStyle/>
          <a:p>
            <a:fld id="{4222B0D4-AAFD-4C51-A135-D280AE45F890}" type="slidenum">
              <a:rPr lang="en-GB" altLang="en-US" smtClean="0"/>
              <a:pPr/>
              <a:t>75</a:t>
            </a:fld>
            <a:endParaRPr lang="en-GB" altLang="en-US"/>
          </a:p>
        </p:txBody>
      </p:sp>
      <p:sp>
        <p:nvSpPr>
          <p:cNvPr id="24606" name="Text Box 29"/>
          <p:cNvSpPr txBox="1">
            <a:spLocks noChangeArrowheads="1"/>
          </p:cNvSpPr>
          <p:nvPr/>
        </p:nvSpPr>
        <p:spPr bwMode="auto">
          <a:xfrm>
            <a:off x="511175" y="333375"/>
            <a:ext cx="7988300" cy="1138773"/>
          </a:xfrm>
          <a:prstGeom prst="rect">
            <a:avLst/>
          </a:prstGeom>
          <a:noFill/>
          <a:ln w="12700">
            <a:noFill/>
            <a:miter lim="800000"/>
            <a:headEnd type="none" w="sm" len="sm"/>
            <a:tailEnd type="none" w="sm" len="sm"/>
          </a:ln>
        </p:spPr>
        <p:txBody>
          <a:bodyPr>
            <a:spAutoFit/>
          </a:bodyPr>
          <a:lstStyle/>
          <a:p>
            <a:pPr algn="ctr"/>
            <a:r>
              <a:rPr lang="en-GB" altLang="en-US" b="0" cap="all" dirty="0">
                <a:solidFill>
                  <a:srgbClr val="000070"/>
                </a:solidFill>
              </a:rPr>
              <a:t>Define main developmental goals of early, mid and late adolescence </a:t>
            </a:r>
          </a:p>
          <a:p>
            <a:pPr algn="ctr"/>
            <a:endParaRPr lang="en-GB" altLang="en-US" sz="2000" cap="al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GB" altLang="en-US"/>
              <a:t>Definition by Age</a:t>
            </a:r>
          </a:p>
        </p:txBody>
      </p:sp>
      <p:sp>
        <p:nvSpPr>
          <p:cNvPr id="8196" name="Rectangle 3"/>
          <p:cNvSpPr>
            <a:spLocks noGrp="1" noChangeArrowheads="1"/>
          </p:cNvSpPr>
          <p:nvPr>
            <p:ph idx="1"/>
          </p:nvPr>
        </p:nvSpPr>
        <p:spPr/>
        <p:txBody>
          <a:bodyPr/>
          <a:lstStyle/>
          <a:p>
            <a:pPr>
              <a:buFont typeface="Monotype Sorts" charset="2"/>
              <a:buNone/>
            </a:pPr>
            <a:r>
              <a:rPr lang="en-GB" altLang="en-US" sz="3600" dirty="0">
                <a:solidFill>
                  <a:schemeClr val="tx1"/>
                </a:solidFill>
              </a:rPr>
              <a:t>World Health Organization..</a:t>
            </a:r>
            <a:br>
              <a:rPr lang="en-GB" altLang="en-US" sz="3600" dirty="0">
                <a:solidFill>
                  <a:schemeClr val="tx1"/>
                </a:solidFill>
              </a:rPr>
            </a:br>
            <a:endParaRPr lang="en-GB" altLang="en-US" sz="3600" dirty="0">
              <a:solidFill>
                <a:schemeClr val="tx1"/>
              </a:solidFill>
            </a:endParaRPr>
          </a:p>
          <a:p>
            <a:r>
              <a:rPr lang="en-GB" altLang="en-US" sz="3600" dirty="0">
                <a:solidFill>
                  <a:schemeClr val="tx1"/>
                </a:solidFill>
              </a:rPr>
              <a:t>Adolescents :10-19 years</a:t>
            </a:r>
          </a:p>
          <a:p>
            <a:r>
              <a:rPr lang="en-GB" altLang="en-US" sz="3600" dirty="0">
                <a:solidFill>
                  <a:schemeClr val="tx1"/>
                </a:solidFill>
              </a:rPr>
              <a:t>Young people: 10-24 years</a:t>
            </a:r>
          </a:p>
          <a:p>
            <a:r>
              <a:rPr lang="en-GB" altLang="en-US" sz="3600" dirty="0">
                <a:solidFill>
                  <a:schemeClr val="tx1"/>
                </a:solidFill>
              </a:rPr>
              <a:t>Youth: 15-24 years</a:t>
            </a:r>
          </a:p>
        </p:txBody>
      </p:sp>
      <p:sp>
        <p:nvSpPr>
          <p:cNvPr id="8194" name="Rectangle 6"/>
          <p:cNvSpPr>
            <a:spLocks noGrp="1" noChangeArrowheads="1"/>
          </p:cNvSpPr>
          <p:nvPr>
            <p:ph type="sldNum" sz="quarter" idx="12"/>
          </p:nvPr>
        </p:nvSpPr>
        <p:spPr>
          <a:noFill/>
        </p:spPr>
        <p:txBody>
          <a:bodyPr/>
          <a:lstStyle/>
          <a:p>
            <a:fld id="{5418B914-488F-466E-8B74-C6D58BBF95ED}" type="slidenum">
              <a:rPr lang="en-GB" altLang="en-US" smtClean="0"/>
              <a:pPr/>
              <a:t>8</a:t>
            </a:fld>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2"/>
          <p:cNvSpPr>
            <a:spLocks noGrp="1"/>
          </p:cNvSpPr>
          <p:nvPr>
            <p:ph type="sldNum" sz="quarter" idx="12"/>
          </p:nvPr>
        </p:nvSpPr>
        <p:spPr>
          <a:noFill/>
        </p:spPr>
        <p:txBody>
          <a:bodyPr/>
          <a:lstStyle/>
          <a:p>
            <a:pPr defTabSz="762000"/>
            <a:fld id="{A80861E4-76CD-45D2-B83B-8A8DC462D8DD}" type="slidenum">
              <a:rPr lang="en-GB" smtClean="0">
                <a:latin typeface="Times New Roman" pitchFamily="18" charset="0"/>
                <a:ea typeface="MS PGothic" pitchFamily="34" charset="-128"/>
              </a:rPr>
              <a:pPr defTabSz="762000"/>
              <a:t>9</a:t>
            </a:fld>
            <a:endParaRPr lang="en-GB">
              <a:latin typeface="Times New Roman" pitchFamily="18" charset="0"/>
              <a:ea typeface="MS PGothic" pitchFamily="34" charset="-128"/>
            </a:endParaRPr>
          </a:p>
        </p:txBody>
      </p:sp>
      <p:sp>
        <p:nvSpPr>
          <p:cNvPr id="14339" name="Line 2"/>
          <p:cNvSpPr>
            <a:spLocks noChangeShapeType="1"/>
          </p:cNvSpPr>
          <p:nvPr/>
        </p:nvSpPr>
        <p:spPr bwMode="auto">
          <a:xfrm>
            <a:off x="1905000" y="692224"/>
            <a:ext cx="0" cy="4876800"/>
          </a:xfrm>
          <a:prstGeom prst="line">
            <a:avLst/>
          </a:prstGeom>
          <a:noFill/>
          <a:ln w="9525">
            <a:solidFill>
              <a:schemeClr val="tx1"/>
            </a:solidFill>
            <a:round/>
            <a:headEnd/>
            <a:tailEnd/>
          </a:ln>
        </p:spPr>
        <p:txBody>
          <a:bodyPr wrap="none" anchor="ctr"/>
          <a:lstStyle/>
          <a:p>
            <a:endParaRPr lang="fr-CH"/>
          </a:p>
        </p:txBody>
      </p:sp>
      <p:sp>
        <p:nvSpPr>
          <p:cNvPr id="14340" name="Line 3"/>
          <p:cNvSpPr>
            <a:spLocks noChangeShapeType="1"/>
          </p:cNvSpPr>
          <p:nvPr/>
        </p:nvSpPr>
        <p:spPr bwMode="auto">
          <a:xfrm>
            <a:off x="2209800" y="6026224"/>
            <a:ext cx="5638800" cy="0"/>
          </a:xfrm>
          <a:prstGeom prst="line">
            <a:avLst/>
          </a:prstGeom>
          <a:noFill/>
          <a:ln w="9525">
            <a:solidFill>
              <a:schemeClr val="tx1"/>
            </a:solidFill>
            <a:round/>
            <a:headEnd/>
            <a:tailEnd/>
          </a:ln>
        </p:spPr>
        <p:txBody>
          <a:bodyPr wrap="none" anchor="ctr"/>
          <a:lstStyle/>
          <a:p>
            <a:endParaRPr lang="fr-CH"/>
          </a:p>
        </p:txBody>
      </p:sp>
      <p:sp>
        <p:nvSpPr>
          <p:cNvPr id="14341" name="Line 4"/>
          <p:cNvSpPr>
            <a:spLocks noChangeShapeType="1"/>
          </p:cNvSpPr>
          <p:nvPr/>
        </p:nvSpPr>
        <p:spPr bwMode="auto">
          <a:xfrm flipH="1">
            <a:off x="1676400" y="4349824"/>
            <a:ext cx="228600" cy="0"/>
          </a:xfrm>
          <a:prstGeom prst="line">
            <a:avLst/>
          </a:prstGeom>
          <a:noFill/>
          <a:ln w="9525">
            <a:solidFill>
              <a:schemeClr val="tx1"/>
            </a:solidFill>
            <a:round/>
            <a:headEnd/>
            <a:tailEnd/>
          </a:ln>
        </p:spPr>
        <p:txBody>
          <a:bodyPr wrap="none" anchor="ctr"/>
          <a:lstStyle/>
          <a:p>
            <a:endParaRPr lang="fr-CH"/>
          </a:p>
        </p:txBody>
      </p:sp>
      <p:sp>
        <p:nvSpPr>
          <p:cNvPr id="14342" name="Line 5"/>
          <p:cNvSpPr>
            <a:spLocks noChangeShapeType="1"/>
          </p:cNvSpPr>
          <p:nvPr/>
        </p:nvSpPr>
        <p:spPr bwMode="auto">
          <a:xfrm flipH="1">
            <a:off x="1676400" y="2673424"/>
            <a:ext cx="228600" cy="0"/>
          </a:xfrm>
          <a:prstGeom prst="line">
            <a:avLst/>
          </a:prstGeom>
          <a:noFill/>
          <a:ln w="9525">
            <a:solidFill>
              <a:schemeClr val="tx1"/>
            </a:solidFill>
            <a:round/>
            <a:headEnd/>
            <a:tailEnd/>
          </a:ln>
        </p:spPr>
        <p:txBody>
          <a:bodyPr wrap="none" anchor="ctr"/>
          <a:lstStyle/>
          <a:p>
            <a:endParaRPr lang="fr-CH"/>
          </a:p>
        </p:txBody>
      </p:sp>
      <p:sp>
        <p:nvSpPr>
          <p:cNvPr id="14343" name="Rectangle 6"/>
          <p:cNvSpPr>
            <a:spLocks noChangeArrowheads="1"/>
          </p:cNvSpPr>
          <p:nvPr/>
        </p:nvSpPr>
        <p:spPr bwMode="auto">
          <a:xfrm>
            <a:off x="2895600" y="3818012"/>
            <a:ext cx="304800" cy="1128712"/>
          </a:xfrm>
          <a:prstGeom prst="rect">
            <a:avLst/>
          </a:prstGeom>
          <a:solidFill>
            <a:srgbClr val="FF33CC"/>
          </a:solidFill>
          <a:ln w="9525">
            <a:solidFill>
              <a:schemeClr val="tx1"/>
            </a:solidFill>
            <a:miter lim="800000"/>
            <a:headEnd/>
            <a:tailEnd/>
          </a:ln>
        </p:spPr>
        <p:txBody>
          <a:bodyPr wrap="none" anchor="ctr"/>
          <a:lstStyle/>
          <a:p>
            <a:endParaRPr lang="fr-FR"/>
          </a:p>
        </p:txBody>
      </p:sp>
      <p:sp>
        <p:nvSpPr>
          <p:cNvPr id="14344" name="Rectangle 7"/>
          <p:cNvSpPr>
            <a:spLocks noChangeArrowheads="1"/>
          </p:cNvSpPr>
          <p:nvPr/>
        </p:nvSpPr>
        <p:spPr bwMode="auto">
          <a:xfrm>
            <a:off x="2667000" y="3664024"/>
            <a:ext cx="304800" cy="12192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45" name="Rectangle 8"/>
          <p:cNvSpPr>
            <a:spLocks noChangeArrowheads="1"/>
          </p:cNvSpPr>
          <p:nvPr/>
        </p:nvSpPr>
        <p:spPr bwMode="auto">
          <a:xfrm>
            <a:off x="3886200" y="3435424"/>
            <a:ext cx="304800" cy="914400"/>
          </a:xfrm>
          <a:prstGeom prst="rect">
            <a:avLst/>
          </a:prstGeom>
          <a:solidFill>
            <a:srgbClr val="FF33CC"/>
          </a:solidFill>
          <a:ln w="9525">
            <a:solidFill>
              <a:schemeClr val="tx1"/>
            </a:solidFill>
            <a:miter lim="800000"/>
            <a:headEnd/>
            <a:tailEnd/>
          </a:ln>
        </p:spPr>
        <p:txBody>
          <a:bodyPr wrap="none" anchor="ctr"/>
          <a:lstStyle/>
          <a:p>
            <a:endParaRPr lang="fr-FR"/>
          </a:p>
        </p:txBody>
      </p:sp>
      <p:sp>
        <p:nvSpPr>
          <p:cNvPr id="14346" name="Rectangle 9"/>
          <p:cNvSpPr>
            <a:spLocks noChangeArrowheads="1"/>
          </p:cNvSpPr>
          <p:nvPr/>
        </p:nvSpPr>
        <p:spPr bwMode="auto">
          <a:xfrm>
            <a:off x="3657600" y="3130624"/>
            <a:ext cx="304800" cy="11430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47" name="Rectangle 10"/>
          <p:cNvSpPr>
            <a:spLocks noChangeArrowheads="1"/>
          </p:cNvSpPr>
          <p:nvPr/>
        </p:nvSpPr>
        <p:spPr bwMode="auto">
          <a:xfrm>
            <a:off x="4953000" y="2978224"/>
            <a:ext cx="304800" cy="1066800"/>
          </a:xfrm>
          <a:prstGeom prst="rect">
            <a:avLst/>
          </a:prstGeom>
          <a:solidFill>
            <a:srgbClr val="FF33CC"/>
          </a:solidFill>
          <a:ln w="9525">
            <a:solidFill>
              <a:schemeClr val="tx1"/>
            </a:solidFill>
            <a:miter lim="800000"/>
            <a:headEnd/>
            <a:tailEnd/>
          </a:ln>
        </p:spPr>
        <p:txBody>
          <a:bodyPr wrap="none" anchor="ctr"/>
          <a:lstStyle/>
          <a:p>
            <a:endParaRPr lang="fr-FR"/>
          </a:p>
        </p:txBody>
      </p:sp>
      <p:sp>
        <p:nvSpPr>
          <p:cNvPr id="14348" name="Rectangle 11"/>
          <p:cNvSpPr>
            <a:spLocks noChangeArrowheads="1"/>
          </p:cNvSpPr>
          <p:nvPr/>
        </p:nvSpPr>
        <p:spPr bwMode="auto">
          <a:xfrm>
            <a:off x="4800600" y="2825824"/>
            <a:ext cx="304800" cy="9906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49" name="Rectangle 12"/>
          <p:cNvSpPr>
            <a:spLocks noChangeArrowheads="1"/>
          </p:cNvSpPr>
          <p:nvPr/>
        </p:nvSpPr>
        <p:spPr bwMode="auto">
          <a:xfrm>
            <a:off x="6096000" y="1987624"/>
            <a:ext cx="304800" cy="1219200"/>
          </a:xfrm>
          <a:prstGeom prst="rect">
            <a:avLst/>
          </a:prstGeom>
          <a:solidFill>
            <a:srgbClr val="FF33CC"/>
          </a:solidFill>
          <a:ln w="9525">
            <a:solidFill>
              <a:schemeClr val="tx1"/>
            </a:solidFill>
            <a:miter lim="800000"/>
            <a:headEnd/>
            <a:tailEnd/>
          </a:ln>
        </p:spPr>
        <p:txBody>
          <a:bodyPr wrap="none" anchor="ctr"/>
          <a:lstStyle/>
          <a:p>
            <a:endParaRPr lang="fr-FR"/>
          </a:p>
        </p:txBody>
      </p:sp>
      <p:sp>
        <p:nvSpPr>
          <p:cNvPr id="14350" name="Rectangle 13"/>
          <p:cNvSpPr>
            <a:spLocks noChangeArrowheads="1"/>
          </p:cNvSpPr>
          <p:nvPr/>
        </p:nvSpPr>
        <p:spPr bwMode="auto">
          <a:xfrm>
            <a:off x="6019800" y="3435424"/>
            <a:ext cx="304800" cy="11430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51" name="Rectangle 14"/>
          <p:cNvSpPr>
            <a:spLocks noChangeArrowheads="1"/>
          </p:cNvSpPr>
          <p:nvPr/>
        </p:nvSpPr>
        <p:spPr bwMode="auto">
          <a:xfrm>
            <a:off x="7315200" y="3435424"/>
            <a:ext cx="304800" cy="11430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52" name="Rectangle 15"/>
          <p:cNvSpPr>
            <a:spLocks noChangeArrowheads="1"/>
          </p:cNvSpPr>
          <p:nvPr/>
        </p:nvSpPr>
        <p:spPr bwMode="auto">
          <a:xfrm>
            <a:off x="7391400" y="1149424"/>
            <a:ext cx="304800" cy="2209800"/>
          </a:xfrm>
          <a:prstGeom prst="rect">
            <a:avLst/>
          </a:prstGeom>
          <a:solidFill>
            <a:srgbClr val="FF33CC"/>
          </a:solidFill>
          <a:ln w="9525">
            <a:solidFill>
              <a:schemeClr val="tx1"/>
            </a:solidFill>
            <a:miter lim="800000"/>
            <a:headEnd/>
            <a:tailEnd/>
          </a:ln>
        </p:spPr>
        <p:txBody>
          <a:bodyPr wrap="none" anchor="ctr"/>
          <a:lstStyle/>
          <a:p>
            <a:endParaRPr lang="fr-FR"/>
          </a:p>
        </p:txBody>
      </p:sp>
      <p:sp>
        <p:nvSpPr>
          <p:cNvPr id="14353" name="Line 16"/>
          <p:cNvSpPr>
            <a:spLocks noChangeShapeType="1"/>
          </p:cNvSpPr>
          <p:nvPr/>
        </p:nvSpPr>
        <p:spPr bwMode="auto">
          <a:xfrm flipV="1">
            <a:off x="3200400" y="4197424"/>
            <a:ext cx="457200" cy="304800"/>
          </a:xfrm>
          <a:prstGeom prst="line">
            <a:avLst/>
          </a:prstGeom>
          <a:noFill/>
          <a:ln w="9525">
            <a:solidFill>
              <a:srgbClr val="FF33CC"/>
            </a:solidFill>
            <a:round/>
            <a:headEnd/>
            <a:tailEnd/>
          </a:ln>
        </p:spPr>
        <p:txBody>
          <a:bodyPr wrap="none" anchor="ctr"/>
          <a:lstStyle/>
          <a:p>
            <a:endParaRPr lang="fr-CH"/>
          </a:p>
        </p:txBody>
      </p:sp>
      <p:sp>
        <p:nvSpPr>
          <p:cNvPr id="14354" name="Line 17"/>
          <p:cNvSpPr>
            <a:spLocks noChangeShapeType="1"/>
          </p:cNvSpPr>
          <p:nvPr/>
        </p:nvSpPr>
        <p:spPr bwMode="auto">
          <a:xfrm flipV="1">
            <a:off x="3200400" y="3892624"/>
            <a:ext cx="457200" cy="304800"/>
          </a:xfrm>
          <a:prstGeom prst="line">
            <a:avLst/>
          </a:prstGeom>
          <a:noFill/>
          <a:ln w="9525">
            <a:solidFill>
              <a:schemeClr val="accent1"/>
            </a:solidFill>
            <a:round/>
            <a:headEnd/>
            <a:tailEnd/>
          </a:ln>
        </p:spPr>
        <p:txBody>
          <a:bodyPr wrap="none" anchor="ctr"/>
          <a:lstStyle/>
          <a:p>
            <a:endParaRPr lang="fr-CH"/>
          </a:p>
        </p:txBody>
      </p:sp>
      <p:sp>
        <p:nvSpPr>
          <p:cNvPr id="14355" name="Line 18"/>
          <p:cNvSpPr>
            <a:spLocks noChangeShapeType="1"/>
          </p:cNvSpPr>
          <p:nvPr/>
        </p:nvSpPr>
        <p:spPr bwMode="auto">
          <a:xfrm flipV="1">
            <a:off x="4191000" y="3435424"/>
            <a:ext cx="609600" cy="228600"/>
          </a:xfrm>
          <a:prstGeom prst="line">
            <a:avLst/>
          </a:prstGeom>
          <a:noFill/>
          <a:ln w="9525">
            <a:solidFill>
              <a:schemeClr val="accent1"/>
            </a:solidFill>
            <a:round/>
            <a:headEnd/>
            <a:tailEnd/>
          </a:ln>
        </p:spPr>
        <p:txBody>
          <a:bodyPr wrap="none" anchor="ctr"/>
          <a:lstStyle/>
          <a:p>
            <a:endParaRPr lang="fr-CH"/>
          </a:p>
        </p:txBody>
      </p:sp>
      <p:sp>
        <p:nvSpPr>
          <p:cNvPr id="14356" name="Line 19"/>
          <p:cNvSpPr>
            <a:spLocks noChangeShapeType="1"/>
          </p:cNvSpPr>
          <p:nvPr/>
        </p:nvSpPr>
        <p:spPr bwMode="auto">
          <a:xfrm flipV="1">
            <a:off x="4191000" y="3740224"/>
            <a:ext cx="609600" cy="152400"/>
          </a:xfrm>
          <a:prstGeom prst="line">
            <a:avLst/>
          </a:prstGeom>
          <a:noFill/>
          <a:ln w="9525">
            <a:solidFill>
              <a:srgbClr val="FF33CC"/>
            </a:solidFill>
            <a:round/>
            <a:headEnd/>
            <a:tailEnd/>
          </a:ln>
        </p:spPr>
        <p:txBody>
          <a:bodyPr wrap="none" anchor="ctr"/>
          <a:lstStyle/>
          <a:p>
            <a:endParaRPr lang="fr-CH"/>
          </a:p>
        </p:txBody>
      </p:sp>
      <p:sp>
        <p:nvSpPr>
          <p:cNvPr id="14357" name="Line 20"/>
          <p:cNvSpPr>
            <a:spLocks noChangeShapeType="1"/>
          </p:cNvSpPr>
          <p:nvPr/>
        </p:nvSpPr>
        <p:spPr bwMode="auto">
          <a:xfrm flipV="1">
            <a:off x="5257800" y="2673424"/>
            <a:ext cx="838200" cy="914400"/>
          </a:xfrm>
          <a:prstGeom prst="line">
            <a:avLst/>
          </a:prstGeom>
          <a:noFill/>
          <a:ln w="9525">
            <a:solidFill>
              <a:srgbClr val="FF33CC"/>
            </a:solidFill>
            <a:round/>
            <a:headEnd/>
            <a:tailEnd/>
          </a:ln>
        </p:spPr>
        <p:txBody>
          <a:bodyPr wrap="none" anchor="ctr"/>
          <a:lstStyle/>
          <a:p>
            <a:endParaRPr lang="fr-CH"/>
          </a:p>
        </p:txBody>
      </p:sp>
      <p:sp>
        <p:nvSpPr>
          <p:cNvPr id="14358" name="Line 21"/>
          <p:cNvSpPr>
            <a:spLocks noChangeShapeType="1"/>
          </p:cNvSpPr>
          <p:nvPr/>
        </p:nvSpPr>
        <p:spPr bwMode="auto">
          <a:xfrm>
            <a:off x="5257800" y="3664024"/>
            <a:ext cx="762000" cy="457200"/>
          </a:xfrm>
          <a:prstGeom prst="line">
            <a:avLst/>
          </a:prstGeom>
          <a:noFill/>
          <a:ln w="9525">
            <a:solidFill>
              <a:schemeClr val="accent1"/>
            </a:solidFill>
            <a:round/>
            <a:headEnd/>
            <a:tailEnd/>
          </a:ln>
        </p:spPr>
        <p:txBody>
          <a:bodyPr wrap="none" anchor="ctr"/>
          <a:lstStyle/>
          <a:p>
            <a:endParaRPr lang="fr-CH"/>
          </a:p>
        </p:txBody>
      </p:sp>
      <p:sp>
        <p:nvSpPr>
          <p:cNvPr id="14359" name="Line 22"/>
          <p:cNvSpPr>
            <a:spLocks noChangeShapeType="1"/>
          </p:cNvSpPr>
          <p:nvPr/>
        </p:nvSpPr>
        <p:spPr bwMode="auto">
          <a:xfrm>
            <a:off x="6324600" y="4121224"/>
            <a:ext cx="990600" cy="0"/>
          </a:xfrm>
          <a:prstGeom prst="line">
            <a:avLst/>
          </a:prstGeom>
          <a:noFill/>
          <a:ln w="9525">
            <a:solidFill>
              <a:schemeClr val="accent1"/>
            </a:solidFill>
            <a:round/>
            <a:headEnd/>
            <a:tailEnd/>
          </a:ln>
        </p:spPr>
        <p:txBody>
          <a:bodyPr wrap="none" anchor="ctr"/>
          <a:lstStyle/>
          <a:p>
            <a:endParaRPr lang="fr-CH"/>
          </a:p>
        </p:txBody>
      </p:sp>
      <p:sp>
        <p:nvSpPr>
          <p:cNvPr id="14360" name="Line 23"/>
          <p:cNvSpPr>
            <a:spLocks noChangeShapeType="1"/>
          </p:cNvSpPr>
          <p:nvPr/>
        </p:nvSpPr>
        <p:spPr bwMode="auto">
          <a:xfrm flipV="1">
            <a:off x="6400800" y="1759024"/>
            <a:ext cx="990600" cy="838200"/>
          </a:xfrm>
          <a:prstGeom prst="line">
            <a:avLst/>
          </a:prstGeom>
          <a:noFill/>
          <a:ln w="9525">
            <a:solidFill>
              <a:srgbClr val="FF33CC"/>
            </a:solidFill>
            <a:round/>
            <a:headEnd/>
            <a:tailEnd/>
          </a:ln>
        </p:spPr>
        <p:txBody>
          <a:bodyPr wrap="none" anchor="ctr"/>
          <a:lstStyle/>
          <a:p>
            <a:endParaRPr lang="fr-CH"/>
          </a:p>
        </p:txBody>
      </p:sp>
      <p:sp>
        <p:nvSpPr>
          <p:cNvPr id="14361" name="Line 24"/>
          <p:cNvSpPr>
            <a:spLocks noChangeShapeType="1"/>
          </p:cNvSpPr>
          <p:nvPr/>
        </p:nvSpPr>
        <p:spPr bwMode="auto">
          <a:xfrm flipH="1" flipV="1">
            <a:off x="1676400" y="768424"/>
            <a:ext cx="228600" cy="0"/>
          </a:xfrm>
          <a:prstGeom prst="line">
            <a:avLst/>
          </a:prstGeom>
          <a:noFill/>
          <a:ln w="9525">
            <a:solidFill>
              <a:schemeClr val="tx1"/>
            </a:solidFill>
            <a:round/>
            <a:headEnd/>
            <a:tailEnd/>
          </a:ln>
        </p:spPr>
        <p:txBody>
          <a:bodyPr wrap="none" anchor="ctr"/>
          <a:lstStyle/>
          <a:p>
            <a:endParaRPr lang="fr-CH"/>
          </a:p>
        </p:txBody>
      </p:sp>
      <p:sp>
        <p:nvSpPr>
          <p:cNvPr id="14362" name="Text Box 25"/>
          <p:cNvSpPr txBox="1">
            <a:spLocks noChangeArrowheads="1"/>
          </p:cNvSpPr>
          <p:nvPr/>
        </p:nvSpPr>
        <p:spPr bwMode="auto">
          <a:xfrm>
            <a:off x="2514600" y="6254824"/>
            <a:ext cx="990600" cy="457200"/>
          </a:xfrm>
          <a:prstGeom prst="rect">
            <a:avLst/>
          </a:prstGeom>
          <a:noFill/>
          <a:ln w="9525">
            <a:noFill/>
            <a:miter lim="800000"/>
            <a:headEnd/>
            <a:tailEnd/>
          </a:ln>
        </p:spPr>
        <p:txBody>
          <a:bodyPr>
            <a:spAutoFit/>
          </a:bodyPr>
          <a:lstStyle/>
          <a:p>
            <a:pPr algn="ctr">
              <a:spcBef>
                <a:spcPct val="50000"/>
              </a:spcBef>
            </a:pPr>
            <a:r>
              <a:rPr lang="en-AU" sz="1200"/>
              <a:t>20,000 years ago</a:t>
            </a:r>
          </a:p>
        </p:txBody>
      </p:sp>
      <p:sp>
        <p:nvSpPr>
          <p:cNvPr id="14363" name="Text Box 26"/>
          <p:cNvSpPr txBox="1">
            <a:spLocks noChangeArrowheads="1"/>
          </p:cNvSpPr>
          <p:nvPr/>
        </p:nvSpPr>
        <p:spPr bwMode="auto">
          <a:xfrm>
            <a:off x="3429000" y="6254824"/>
            <a:ext cx="914400" cy="457200"/>
          </a:xfrm>
          <a:prstGeom prst="rect">
            <a:avLst/>
          </a:prstGeom>
          <a:noFill/>
          <a:ln w="9525">
            <a:noFill/>
            <a:miter lim="800000"/>
            <a:headEnd/>
            <a:tailEnd/>
          </a:ln>
        </p:spPr>
        <p:txBody>
          <a:bodyPr>
            <a:spAutoFit/>
          </a:bodyPr>
          <a:lstStyle/>
          <a:p>
            <a:pPr algn="ctr">
              <a:spcBef>
                <a:spcPct val="50000"/>
              </a:spcBef>
            </a:pPr>
            <a:r>
              <a:rPr lang="en-AU" sz="1200"/>
              <a:t>2,000 years ago</a:t>
            </a:r>
          </a:p>
        </p:txBody>
      </p:sp>
      <p:sp>
        <p:nvSpPr>
          <p:cNvPr id="14364" name="Text Box 27"/>
          <p:cNvSpPr txBox="1">
            <a:spLocks noChangeArrowheads="1"/>
          </p:cNvSpPr>
          <p:nvPr/>
        </p:nvSpPr>
        <p:spPr bwMode="auto">
          <a:xfrm>
            <a:off x="4724400" y="6254824"/>
            <a:ext cx="838200" cy="457200"/>
          </a:xfrm>
          <a:prstGeom prst="rect">
            <a:avLst/>
          </a:prstGeom>
          <a:noFill/>
          <a:ln w="9525">
            <a:noFill/>
            <a:miter lim="800000"/>
            <a:headEnd/>
            <a:tailEnd/>
          </a:ln>
        </p:spPr>
        <p:txBody>
          <a:bodyPr>
            <a:spAutoFit/>
          </a:bodyPr>
          <a:lstStyle/>
          <a:p>
            <a:pPr algn="ctr">
              <a:spcBef>
                <a:spcPct val="50000"/>
              </a:spcBef>
            </a:pPr>
            <a:r>
              <a:rPr lang="en-AU" sz="1200"/>
              <a:t>200 years ago</a:t>
            </a:r>
          </a:p>
        </p:txBody>
      </p:sp>
      <p:sp>
        <p:nvSpPr>
          <p:cNvPr id="14365" name="Text Box 28"/>
          <p:cNvSpPr txBox="1">
            <a:spLocks noChangeArrowheads="1"/>
          </p:cNvSpPr>
          <p:nvPr/>
        </p:nvSpPr>
        <p:spPr bwMode="auto">
          <a:xfrm>
            <a:off x="5867400" y="6254824"/>
            <a:ext cx="838200" cy="457200"/>
          </a:xfrm>
          <a:prstGeom prst="rect">
            <a:avLst/>
          </a:prstGeom>
          <a:noFill/>
          <a:ln w="9525">
            <a:noFill/>
            <a:miter lim="800000"/>
            <a:headEnd/>
            <a:tailEnd/>
          </a:ln>
        </p:spPr>
        <p:txBody>
          <a:bodyPr>
            <a:spAutoFit/>
          </a:bodyPr>
          <a:lstStyle/>
          <a:p>
            <a:pPr algn="ctr">
              <a:spcBef>
                <a:spcPct val="50000"/>
              </a:spcBef>
            </a:pPr>
            <a:r>
              <a:rPr lang="en-AU" sz="1200"/>
              <a:t>50 years ago</a:t>
            </a:r>
          </a:p>
        </p:txBody>
      </p:sp>
      <p:sp>
        <p:nvSpPr>
          <p:cNvPr id="14366" name="Text Box 29"/>
          <p:cNvSpPr txBox="1">
            <a:spLocks noChangeArrowheads="1"/>
          </p:cNvSpPr>
          <p:nvPr/>
        </p:nvSpPr>
        <p:spPr bwMode="auto">
          <a:xfrm>
            <a:off x="7162800" y="6254824"/>
            <a:ext cx="685800" cy="457200"/>
          </a:xfrm>
          <a:prstGeom prst="rect">
            <a:avLst/>
          </a:prstGeom>
          <a:noFill/>
          <a:ln w="9525">
            <a:noFill/>
            <a:miter lim="800000"/>
            <a:headEnd/>
            <a:tailEnd/>
          </a:ln>
        </p:spPr>
        <p:txBody>
          <a:bodyPr>
            <a:spAutoFit/>
          </a:bodyPr>
          <a:lstStyle/>
          <a:p>
            <a:pPr algn="ctr">
              <a:spcBef>
                <a:spcPct val="50000"/>
              </a:spcBef>
            </a:pPr>
            <a:r>
              <a:rPr lang="en-AU" sz="1200"/>
              <a:t>Present day</a:t>
            </a:r>
          </a:p>
        </p:txBody>
      </p:sp>
      <p:sp>
        <p:nvSpPr>
          <p:cNvPr id="14367" name="Text Box 30"/>
          <p:cNvSpPr txBox="1">
            <a:spLocks noChangeArrowheads="1"/>
          </p:cNvSpPr>
          <p:nvPr/>
        </p:nvSpPr>
        <p:spPr bwMode="auto">
          <a:xfrm>
            <a:off x="914400" y="4197424"/>
            <a:ext cx="762000" cy="274638"/>
          </a:xfrm>
          <a:prstGeom prst="rect">
            <a:avLst/>
          </a:prstGeom>
          <a:noFill/>
          <a:ln w="9525">
            <a:noFill/>
            <a:miter lim="800000"/>
            <a:headEnd/>
            <a:tailEnd/>
          </a:ln>
        </p:spPr>
        <p:txBody>
          <a:bodyPr>
            <a:spAutoFit/>
          </a:bodyPr>
          <a:lstStyle/>
          <a:p>
            <a:pPr>
              <a:spcBef>
                <a:spcPct val="50000"/>
              </a:spcBef>
            </a:pPr>
            <a:r>
              <a:rPr lang="en-AU" sz="1200"/>
              <a:t>10  years</a:t>
            </a:r>
          </a:p>
        </p:txBody>
      </p:sp>
      <p:sp>
        <p:nvSpPr>
          <p:cNvPr id="14368" name="Text Box 31"/>
          <p:cNvSpPr txBox="1">
            <a:spLocks noChangeArrowheads="1"/>
          </p:cNvSpPr>
          <p:nvPr/>
        </p:nvSpPr>
        <p:spPr bwMode="auto">
          <a:xfrm>
            <a:off x="914400" y="2521024"/>
            <a:ext cx="762000" cy="274638"/>
          </a:xfrm>
          <a:prstGeom prst="rect">
            <a:avLst/>
          </a:prstGeom>
          <a:noFill/>
          <a:ln w="9525">
            <a:noFill/>
            <a:miter lim="800000"/>
            <a:headEnd/>
            <a:tailEnd/>
          </a:ln>
        </p:spPr>
        <p:txBody>
          <a:bodyPr>
            <a:spAutoFit/>
          </a:bodyPr>
          <a:lstStyle/>
          <a:p>
            <a:pPr>
              <a:spcBef>
                <a:spcPct val="50000"/>
              </a:spcBef>
            </a:pPr>
            <a:r>
              <a:rPr lang="en-AU" sz="1200"/>
              <a:t>20  years</a:t>
            </a:r>
          </a:p>
        </p:txBody>
      </p:sp>
      <p:sp>
        <p:nvSpPr>
          <p:cNvPr id="14369" name="Text Box 32"/>
          <p:cNvSpPr txBox="1">
            <a:spLocks noChangeArrowheads="1"/>
          </p:cNvSpPr>
          <p:nvPr/>
        </p:nvSpPr>
        <p:spPr bwMode="auto">
          <a:xfrm>
            <a:off x="914400" y="692224"/>
            <a:ext cx="762000" cy="274638"/>
          </a:xfrm>
          <a:prstGeom prst="rect">
            <a:avLst/>
          </a:prstGeom>
          <a:noFill/>
          <a:ln w="9525">
            <a:noFill/>
            <a:miter lim="800000"/>
            <a:headEnd/>
            <a:tailEnd/>
          </a:ln>
        </p:spPr>
        <p:txBody>
          <a:bodyPr>
            <a:spAutoFit/>
          </a:bodyPr>
          <a:lstStyle/>
          <a:p>
            <a:pPr>
              <a:spcBef>
                <a:spcPct val="50000"/>
              </a:spcBef>
            </a:pPr>
            <a:r>
              <a:rPr lang="en-AU" sz="1200"/>
              <a:t>30  years</a:t>
            </a:r>
          </a:p>
        </p:txBody>
      </p:sp>
      <p:sp>
        <p:nvSpPr>
          <p:cNvPr id="14370" name="Text Box 33"/>
          <p:cNvSpPr txBox="1">
            <a:spLocks noChangeArrowheads="1"/>
          </p:cNvSpPr>
          <p:nvPr/>
        </p:nvSpPr>
        <p:spPr bwMode="auto">
          <a:xfrm>
            <a:off x="4724400" y="5492824"/>
            <a:ext cx="914400" cy="457200"/>
          </a:xfrm>
          <a:prstGeom prst="rect">
            <a:avLst/>
          </a:prstGeom>
          <a:noFill/>
          <a:ln w="9525">
            <a:noFill/>
            <a:miter lim="800000"/>
            <a:headEnd/>
            <a:tailEnd/>
          </a:ln>
        </p:spPr>
        <p:txBody>
          <a:bodyPr>
            <a:spAutoFit/>
          </a:bodyPr>
          <a:lstStyle/>
          <a:p>
            <a:pPr>
              <a:spcBef>
                <a:spcPct val="50000"/>
              </a:spcBef>
            </a:pPr>
            <a:r>
              <a:rPr lang="en-AU" sz="1200"/>
              <a:t>Industrial revolution</a:t>
            </a:r>
          </a:p>
        </p:txBody>
      </p:sp>
      <p:sp>
        <p:nvSpPr>
          <p:cNvPr id="14371" name="Text Box 34"/>
          <p:cNvSpPr txBox="1">
            <a:spLocks noChangeArrowheads="1"/>
          </p:cNvSpPr>
          <p:nvPr/>
        </p:nvSpPr>
        <p:spPr bwMode="auto">
          <a:xfrm>
            <a:off x="3505200" y="5492824"/>
            <a:ext cx="1066800" cy="457200"/>
          </a:xfrm>
          <a:prstGeom prst="rect">
            <a:avLst/>
          </a:prstGeom>
          <a:noFill/>
          <a:ln w="9525">
            <a:noFill/>
            <a:miter lim="800000"/>
            <a:headEnd/>
            <a:tailEnd/>
          </a:ln>
        </p:spPr>
        <p:txBody>
          <a:bodyPr>
            <a:spAutoFit/>
          </a:bodyPr>
          <a:lstStyle/>
          <a:p>
            <a:pPr algn="ctr">
              <a:spcBef>
                <a:spcPct val="50000"/>
              </a:spcBef>
            </a:pPr>
            <a:r>
              <a:rPr lang="en-AU" sz="1200"/>
              <a:t>Agricultural settlement</a:t>
            </a:r>
          </a:p>
        </p:txBody>
      </p:sp>
      <p:sp>
        <p:nvSpPr>
          <p:cNvPr id="14372" name="Text Box 35"/>
          <p:cNvSpPr txBox="1">
            <a:spLocks noChangeArrowheads="1"/>
          </p:cNvSpPr>
          <p:nvPr/>
        </p:nvSpPr>
        <p:spPr bwMode="auto">
          <a:xfrm>
            <a:off x="5715000" y="5492824"/>
            <a:ext cx="914400" cy="457200"/>
          </a:xfrm>
          <a:prstGeom prst="rect">
            <a:avLst/>
          </a:prstGeom>
          <a:noFill/>
          <a:ln w="9525">
            <a:noFill/>
            <a:miter lim="800000"/>
            <a:headEnd/>
            <a:tailEnd/>
          </a:ln>
        </p:spPr>
        <p:txBody>
          <a:bodyPr>
            <a:spAutoFit/>
          </a:bodyPr>
          <a:lstStyle/>
          <a:p>
            <a:pPr algn="ctr">
              <a:spcBef>
                <a:spcPct val="50000"/>
              </a:spcBef>
            </a:pPr>
            <a:r>
              <a:rPr lang="en-AU" sz="1200"/>
              <a:t>Mid 20th Century</a:t>
            </a:r>
          </a:p>
        </p:txBody>
      </p:sp>
      <p:sp>
        <p:nvSpPr>
          <p:cNvPr id="14373" name="Text Box 36"/>
          <p:cNvSpPr txBox="1">
            <a:spLocks noChangeArrowheads="1"/>
          </p:cNvSpPr>
          <p:nvPr/>
        </p:nvSpPr>
        <p:spPr bwMode="auto">
          <a:xfrm>
            <a:off x="2971800" y="2902024"/>
            <a:ext cx="990600" cy="274638"/>
          </a:xfrm>
          <a:prstGeom prst="rect">
            <a:avLst/>
          </a:prstGeom>
          <a:noFill/>
          <a:ln w="9525">
            <a:noFill/>
            <a:miter lim="800000"/>
            <a:headEnd/>
            <a:tailEnd/>
          </a:ln>
        </p:spPr>
        <p:txBody>
          <a:bodyPr>
            <a:spAutoFit/>
          </a:bodyPr>
          <a:lstStyle/>
          <a:p>
            <a:pPr>
              <a:spcBef>
                <a:spcPct val="50000"/>
              </a:spcBef>
            </a:pPr>
            <a:r>
              <a:rPr lang="en-AU" sz="1200">
                <a:solidFill>
                  <a:schemeClr val="accent1"/>
                </a:solidFill>
              </a:rPr>
              <a:t>Menarche</a:t>
            </a:r>
          </a:p>
        </p:txBody>
      </p:sp>
      <p:sp>
        <p:nvSpPr>
          <p:cNvPr id="14374" name="Text Box 37"/>
          <p:cNvSpPr txBox="1">
            <a:spLocks noChangeArrowheads="1"/>
          </p:cNvSpPr>
          <p:nvPr/>
        </p:nvSpPr>
        <p:spPr bwMode="auto">
          <a:xfrm>
            <a:off x="4114800" y="4273624"/>
            <a:ext cx="990600" cy="457200"/>
          </a:xfrm>
          <a:prstGeom prst="rect">
            <a:avLst/>
          </a:prstGeom>
          <a:noFill/>
          <a:ln w="9525">
            <a:noFill/>
            <a:miter lim="800000"/>
            <a:headEnd/>
            <a:tailEnd/>
          </a:ln>
        </p:spPr>
        <p:txBody>
          <a:bodyPr>
            <a:spAutoFit/>
          </a:bodyPr>
          <a:lstStyle/>
          <a:p>
            <a:pPr algn="ctr">
              <a:spcBef>
                <a:spcPct val="50000"/>
              </a:spcBef>
            </a:pPr>
            <a:r>
              <a:rPr lang="en-AU" sz="1200">
                <a:solidFill>
                  <a:srgbClr val="FF33CC"/>
                </a:solidFill>
              </a:rPr>
              <a:t>Psychosocial maturation</a:t>
            </a:r>
          </a:p>
        </p:txBody>
      </p:sp>
      <p:sp>
        <p:nvSpPr>
          <p:cNvPr id="14375" name="AutoShape 38"/>
          <p:cNvSpPr>
            <a:spLocks/>
          </p:cNvSpPr>
          <p:nvPr/>
        </p:nvSpPr>
        <p:spPr bwMode="auto">
          <a:xfrm>
            <a:off x="7848600" y="1759024"/>
            <a:ext cx="304800" cy="2438400"/>
          </a:xfrm>
          <a:prstGeom prst="rightBrace">
            <a:avLst>
              <a:gd name="adj1" fmla="val 66667"/>
              <a:gd name="adj2" fmla="val 50000"/>
            </a:avLst>
          </a:prstGeom>
          <a:noFill/>
          <a:ln w="9525">
            <a:solidFill>
              <a:schemeClr val="tx1"/>
            </a:solidFill>
            <a:round/>
            <a:headEnd/>
            <a:tailEnd/>
          </a:ln>
        </p:spPr>
        <p:txBody>
          <a:bodyPr wrap="none" anchor="ctr"/>
          <a:lstStyle/>
          <a:p>
            <a:endParaRPr lang="fr-FR"/>
          </a:p>
        </p:txBody>
      </p:sp>
      <p:sp>
        <p:nvSpPr>
          <p:cNvPr id="14376" name="Text Box 39"/>
          <p:cNvSpPr txBox="1">
            <a:spLocks noChangeArrowheads="1"/>
          </p:cNvSpPr>
          <p:nvPr/>
        </p:nvSpPr>
        <p:spPr bwMode="auto">
          <a:xfrm rot="5377476">
            <a:off x="6717507" y="3039343"/>
            <a:ext cx="3448050" cy="274637"/>
          </a:xfrm>
          <a:prstGeom prst="rect">
            <a:avLst/>
          </a:prstGeom>
          <a:noFill/>
          <a:ln w="9525">
            <a:noFill/>
            <a:miter lim="800000"/>
            <a:headEnd/>
            <a:tailEnd/>
          </a:ln>
        </p:spPr>
        <p:txBody>
          <a:bodyPr wrap="none">
            <a:spAutoFit/>
          </a:bodyPr>
          <a:lstStyle/>
          <a:p>
            <a:r>
              <a:rPr lang="en-AU" sz="1200"/>
              <a:t>Mismatch of biological and psychosocial transitions*</a:t>
            </a:r>
          </a:p>
        </p:txBody>
      </p:sp>
      <p:sp>
        <p:nvSpPr>
          <p:cNvPr id="14377" name="Text Box 40"/>
          <p:cNvSpPr txBox="1">
            <a:spLocks noChangeArrowheads="1"/>
          </p:cNvSpPr>
          <p:nvPr/>
        </p:nvSpPr>
        <p:spPr bwMode="auto">
          <a:xfrm>
            <a:off x="6781800" y="5492824"/>
            <a:ext cx="1695450" cy="457200"/>
          </a:xfrm>
          <a:prstGeom prst="rect">
            <a:avLst/>
          </a:prstGeom>
          <a:noFill/>
          <a:ln w="9525">
            <a:noFill/>
            <a:miter lim="800000"/>
            <a:headEnd/>
            <a:tailEnd/>
          </a:ln>
        </p:spPr>
        <p:txBody>
          <a:bodyPr wrap="none">
            <a:spAutoFit/>
          </a:bodyPr>
          <a:lstStyle/>
          <a:p>
            <a:pPr algn="ctr"/>
            <a:r>
              <a:rPr lang="en-AU" sz="1200"/>
              <a:t>Delay and elongation of </a:t>
            </a:r>
          </a:p>
          <a:p>
            <a:pPr algn="ctr"/>
            <a:r>
              <a:rPr lang="en-AU" sz="1200"/>
              <a:t>psychosocial maturation</a:t>
            </a:r>
          </a:p>
        </p:txBody>
      </p:sp>
      <p:sp>
        <p:nvSpPr>
          <p:cNvPr id="14378" name="Text Box 41"/>
          <p:cNvSpPr txBox="1">
            <a:spLocks noChangeArrowheads="1"/>
          </p:cNvSpPr>
          <p:nvPr/>
        </p:nvSpPr>
        <p:spPr bwMode="auto">
          <a:xfrm>
            <a:off x="2279650" y="5511874"/>
            <a:ext cx="1189038" cy="457200"/>
          </a:xfrm>
          <a:prstGeom prst="rect">
            <a:avLst/>
          </a:prstGeom>
          <a:noFill/>
          <a:ln w="9525">
            <a:noFill/>
            <a:miter lim="800000"/>
            <a:headEnd/>
            <a:tailEnd/>
          </a:ln>
        </p:spPr>
        <p:txBody>
          <a:bodyPr>
            <a:spAutoFit/>
          </a:bodyPr>
          <a:lstStyle/>
          <a:p>
            <a:pPr algn="ctr"/>
            <a:r>
              <a:rPr lang="en-AU" sz="1200"/>
              <a:t>Hunter gatherer</a:t>
            </a:r>
          </a:p>
          <a:p>
            <a:pPr algn="ctr"/>
            <a:r>
              <a:rPr lang="en-AU" sz="1200"/>
              <a:t>groups</a:t>
            </a:r>
          </a:p>
        </p:txBody>
      </p:sp>
      <p:sp>
        <p:nvSpPr>
          <p:cNvPr id="14380" name="Text Box 43"/>
          <p:cNvSpPr txBox="1">
            <a:spLocks noChangeArrowheads="1"/>
          </p:cNvSpPr>
          <p:nvPr/>
        </p:nvSpPr>
        <p:spPr bwMode="auto">
          <a:xfrm>
            <a:off x="1259632" y="0"/>
            <a:ext cx="7416824" cy="1015663"/>
          </a:xfrm>
          <a:prstGeom prst="rect">
            <a:avLst/>
          </a:prstGeom>
          <a:noFill/>
          <a:ln w="9525">
            <a:noFill/>
            <a:miter lim="800000"/>
            <a:headEnd/>
            <a:tailEnd/>
          </a:ln>
        </p:spPr>
        <p:txBody>
          <a:bodyPr wrap="square">
            <a:spAutoFit/>
          </a:bodyPr>
          <a:lstStyle/>
          <a:p>
            <a:pPr algn="ctr">
              <a:spcBef>
                <a:spcPct val="50000"/>
              </a:spcBef>
            </a:pPr>
            <a:r>
              <a:rPr lang="en-AU" sz="2000" cap="all" dirty="0">
                <a:solidFill>
                  <a:srgbClr val="0070C0"/>
                </a:solidFill>
                <a:latin typeface="Corbel" charset="0"/>
                <a:ea typeface="Corbel" charset="0"/>
                <a:cs typeface="Corbel" charset="0"/>
              </a:rPr>
              <a:t>Changing relationship between likely range of </a:t>
            </a:r>
            <a:r>
              <a:rPr lang="en-AU" sz="2000" cap="all" dirty="0" err="1">
                <a:solidFill>
                  <a:srgbClr val="0070C0"/>
                </a:solidFill>
                <a:latin typeface="Corbel" charset="0"/>
                <a:ea typeface="Corbel" charset="0"/>
                <a:cs typeface="Corbel" charset="0"/>
              </a:rPr>
              <a:t>menarchal</a:t>
            </a:r>
            <a:r>
              <a:rPr lang="en-AU" sz="2000" cap="all" dirty="0">
                <a:solidFill>
                  <a:srgbClr val="0070C0"/>
                </a:solidFill>
                <a:latin typeface="Corbel" charset="0"/>
                <a:ea typeface="Corbel" charset="0"/>
                <a:cs typeface="Corbel" charset="0"/>
              </a:rPr>
              <a:t> ages  and psychosocial transitions that reflect adulthood  </a:t>
            </a:r>
          </a:p>
        </p:txBody>
      </p:sp>
      <p:sp>
        <p:nvSpPr>
          <p:cNvPr id="14381" name="Text Box 44"/>
          <p:cNvSpPr txBox="1">
            <a:spLocks noChangeArrowheads="1"/>
          </p:cNvSpPr>
          <p:nvPr/>
        </p:nvSpPr>
        <p:spPr bwMode="auto">
          <a:xfrm>
            <a:off x="0" y="6453336"/>
            <a:ext cx="2759089" cy="307777"/>
          </a:xfrm>
          <a:prstGeom prst="rect">
            <a:avLst/>
          </a:prstGeom>
          <a:noFill/>
          <a:ln w="9525">
            <a:noFill/>
            <a:miter lim="800000"/>
            <a:headEnd/>
            <a:tailEnd/>
          </a:ln>
        </p:spPr>
        <p:txBody>
          <a:bodyPr wrap="none">
            <a:spAutoFit/>
          </a:bodyPr>
          <a:lstStyle/>
          <a:p>
            <a:r>
              <a:rPr lang="en-AU" sz="1400" i="1" dirty="0">
                <a:solidFill>
                  <a:schemeClr val="tx1">
                    <a:lumMod val="50000"/>
                    <a:lumOff val="50000"/>
                  </a:schemeClr>
                </a:solidFill>
                <a:latin typeface="Corbel" charset="0"/>
                <a:ea typeface="Corbel" charset="0"/>
                <a:cs typeface="Corbel" charset="0"/>
              </a:rPr>
              <a:t>Adapted from </a:t>
            </a:r>
            <a:r>
              <a:rPr lang="en-AU" sz="1400" i="1" dirty="0" err="1">
                <a:solidFill>
                  <a:schemeClr val="tx1">
                    <a:lumMod val="50000"/>
                    <a:lumOff val="50000"/>
                  </a:schemeClr>
                </a:solidFill>
                <a:latin typeface="Corbel" charset="0"/>
                <a:ea typeface="Corbel" charset="0"/>
                <a:cs typeface="Corbel" charset="0"/>
              </a:rPr>
              <a:t>Gluckman</a:t>
            </a:r>
            <a:r>
              <a:rPr lang="en-AU" sz="1400" i="1" dirty="0">
                <a:solidFill>
                  <a:schemeClr val="tx1">
                    <a:lumMod val="50000"/>
                    <a:lumOff val="50000"/>
                  </a:schemeClr>
                </a:solidFill>
                <a:latin typeface="Corbel" charset="0"/>
                <a:ea typeface="Corbel" charset="0"/>
                <a:cs typeface="Corbel" charset="0"/>
              </a:rPr>
              <a:t> &amp; Hanson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3.9"/>
</p:tagLst>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60000"/>
            <a:lumOff val="40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bg1">
              <a:lumMod val="50000"/>
            </a:schemeClr>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buClr>
            <a:schemeClr val="accent1">
              <a:lumMod val="60000"/>
              <a:lumOff val="40000"/>
            </a:schemeClr>
          </a:buClr>
          <a:buFont typeface="Wingdings" charset="2"/>
          <a:buChar char=""/>
          <a:defRPr sz="3200" dirty="0" smtClean="0">
            <a:latin typeface="Corbel"/>
            <a:cs typeface="Corbel"/>
          </a:defRPr>
        </a:defPPr>
      </a:lstStyle>
    </a:tx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5987</TotalTime>
  <Words>2595</Words>
  <Application>Microsoft Office PowerPoint</Application>
  <PresentationFormat>Affichage à l'écran (4:3)</PresentationFormat>
  <Paragraphs>697</Paragraphs>
  <Slides>75</Slides>
  <Notes>26</Notes>
  <HiddenSlides>1</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75</vt:i4>
      </vt:variant>
    </vt:vector>
  </HeadingPairs>
  <TitlesOfParts>
    <vt:vector size="79" baseType="lpstr">
      <vt:lpstr>1_Conception personnalisée</vt:lpstr>
      <vt:lpstr>Document</vt:lpstr>
      <vt:lpstr>Chart</vt:lpstr>
      <vt:lpstr>Graphique</vt:lpstr>
      <vt:lpstr>Definition of adolescence and bio-psychosocial development during adolescence</vt:lpstr>
      <vt:lpstr>Objectives</vt:lpstr>
      <vt:lpstr>1. Understand the history, definitions and various interpretations of the concept of adolescence, and recognize that adolescent development is influenced by cultural, social and economic contexts</vt:lpstr>
      <vt:lpstr>Diapositive 4</vt:lpstr>
      <vt:lpstr>Take a few minutes individually to think about your own adolescence</vt:lpstr>
      <vt:lpstr>Do you feel you have  reached adulthood? </vt:lpstr>
      <vt:lpstr>Definition by…?</vt:lpstr>
      <vt:lpstr>Definition by Age</vt:lpstr>
      <vt:lpstr>Diapositive 9</vt:lpstr>
      <vt:lpstr>2. Understand the biological, psychological and social elements of adolescent development</vt:lpstr>
      <vt:lpstr>Key Developmental Tasks  of Adolescence </vt:lpstr>
      <vt:lpstr>Diapositive 12</vt:lpstr>
      <vt:lpstr>Growth Spurt</vt:lpstr>
      <vt:lpstr>Diapositive 14</vt:lpstr>
      <vt:lpstr>Diapositive 15</vt:lpstr>
      <vt:lpstr>Diapositive 16</vt:lpstr>
      <vt:lpstr>Puberty Facts</vt:lpstr>
      <vt:lpstr>Diapositive 18</vt:lpstr>
      <vt:lpstr>Diapositive 19</vt:lpstr>
      <vt:lpstr>Pubertal timing: a large range</vt:lpstr>
      <vt:lpstr>Diapositive 21</vt:lpstr>
      <vt:lpstr>Diapositive 22</vt:lpstr>
      <vt:lpstr>Diapositive 23</vt:lpstr>
      <vt:lpstr>Tanner stages</vt:lpstr>
      <vt:lpstr>Tanner stages</vt:lpstr>
      <vt:lpstr>Pubertal Self-Assessment Tools</vt:lpstr>
      <vt:lpstr>Reproductive Capacity</vt:lpstr>
      <vt:lpstr>Other Physical Development</vt:lpstr>
      <vt:lpstr>Diapositive 29</vt:lpstr>
      <vt:lpstr>At what age  is the brain physically adult?</vt:lpstr>
      <vt:lpstr>The adolescent brain</vt:lpstr>
      <vt:lpstr>The adolescent brain </vt:lpstr>
      <vt:lpstr>THE ADOLESCENT BRAIN</vt:lpstr>
      <vt:lpstr>Diapositive 34</vt:lpstr>
      <vt:lpstr>A developmental definition of adolescence: general goals</vt:lpstr>
      <vt:lpstr>WHAT IS ADOLESCENCE ?</vt:lpstr>
      <vt:lpstr>THE ADOLESCENT PROCESS early adolescence  (10-13y.)</vt:lpstr>
      <vt:lpstr>THE ADOLESCENT PROCESS middle adolescence (13-16y.)</vt:lpstr>
      <vt:lpstr>THE ADOLESCENT PROCESS late adolescence (17-20 y.)</vt:lpstr>
      <vt:lpstr>Diapositive 40</vt:lpstr>
      <vt:lpstr>Body Image</vt:lpstr>
      <vt:lpstr>Body Image</vt:lpstr>
      <vt:lpstr>Who Am I? Self-concept</vt:lpstr>
      <vt:lpstr>Development of Self -Concept</vt:lpstr>
      <vt:lpstr>The Concrete Thinker</vt:lpstr>
      <vt:lpstr>The Concrete Thinker</vt:lpstr>
      <vt:lpstr>The Abstract Thinker</vt:lpstr>
      <vt:lpstr>The Abstract Thinker</vt:lpstr>
      <vt:lpstr>3. Inter-relationships between  pubertal timing, psychological  development and health behaviours</vt:lpstr>
      <vt:lpstr>WHAT WE KNOW ABOUT GIRLS  Early maturing adolescent girls tend to:</vt:lpstr>
      <vt:lpstr>WHAT WE KNOW ABOUT BOYS  </vt:lpstr>
      <vt:lpstr>THE IMPACT OF PUBERTY</vt:lpstr>
      <vt:lpstr>BODY IMAGE</vt:lpstr>
      <vt:lpstr>DEPRESSION</vt:lpstr>
      <vt:lpstr>SCHOOL ACHIEVEMENT</vt:lpstr>
      <vt:lpstr>CANNABIS USE</vt:lpstr>
      <vt:lpstr>SEXUAL INTERCOURSE</vt:lpstr>
      <vt:lpstr>TO  SUMMARIZE ..</vt:lpstr>
      <vt:lpstr>HYPOTHESES</vt:lpstr>
      <vt:lpstr>Diapositive 60</vt:lpstr>
      <vt:lpstr>WARNING  SIGNS</vt:lpstr>
      <vt:lpstr>THE “NORMAL” ADOLESCENT</vt:lpstr>
      <vt:lpstr>PSYCHOLOGICAL BURDEN: CRITERIA</vt:lpstr>
      <vt:lpstr>Diapositive 64</vt:lpstr>
      <vt:lpstr>Social Development  during adolescence</vt:lpstr>
      <vt:lpstr>Social Development  during adolescence</vt:lpstr>
      <vt:lpstr>Social Development  during adolescence</vt:lpstr>
      <vt:lpstr>Friends vs Peers</vt:lpstr>
      <vt:lpstr>Friends are important!</vt:lpstr>
      <vt:lpstr>VocationAL identity</vt:lpstr>
      <vt:lpstr>Vocational Readiness </vt:lpstr>
      <vt:lpstr>Diapositive 72</vt:lpstr>
      <vt:lpstr>AN INTEGRATIVE Approach to ASSESSMENT of  Adolescent Development</vt:lpstr>
      <vt:lpstr>Diapositive 74</vt:lpstr>
      <vt:lpstr>Diapositive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2002  SUMMER SCHOOL</dc:title>
  <dc:creator>Informatique</dc:creator>
  <cp:lastModifiedBy>Takeuchi Yusuke Leo (HOS51393)</cp:lastModifiedBy>
  <cp:revision>184</cp:revision>
  <dcterms:created xsi:type="dcterms:W3CDTF">2002-06-25T18:22:12Z</dcterms:created>
  <dcterms:modified xsi:type="dcterms:W3CDTF">2017-08-10T12:10:20Z</dcterms:modified>
</cp:coreProperties>
</file>