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0"/>
    <p:restoredTop sz="94625"/>
  </p:normalViewPr>
  <p:slideViewPr>
    <p:cSldViewPr>
      <p:cViewPr>
        <p:scale>
          <a:sx n="50" d="100"/>
          <a:sy n="50" d="100"/>
        </p:scale>
        <p:origin x="1852" y="2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339AEC80-FABB-2542-4D55-3439784FF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971CB2F3-501B-FDA7-FA32-C14660610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99D3597B-4CD6-3DE2-2141-C9AEDDFC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0D97BB78-9F25-3A9F-A407-9FDB4CBB9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37FD25ED-F637-9B70-5114-D5936F794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8" name="AutoShape 6">
            <a:extLst>
              <a:ext uri="{FF2B5EF4-FFF2-40B4-BE49-F238E27FC236}">
                <a16:creationId xmlns:a16="http://schemas.microsoft.com/office/drawing/2014/main" id="{80E36A0E-03D5-657C-875A-6826EEA48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1557F931-D8B5-B546-C4D2-540D9C1DA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AutoShape 8">
            <a:extLst>
              <a:ext uri="{FF2B5EF4-FFF2-40B4-BE49-F238E27FC236}">
                <a16:creationId xmlns:a16="http://schemas.microsoft.com/office/drawing/2014/main" id="{B3A17A29-92C3-29EB-9FCF-49789194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DE415FA3-87C5-ED02-D8FE-17CDD4D7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9667E4B2-DB65-A75D-E080-C1EF17183EF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91A8D81F-E669-F370-3C21-405D9FC309E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9300" cy="341630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363AAB87-E848-3AF3-848C-2A77539D3D4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31F35EBE-427B-74C8-3BA0-5B3D23CB7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23E41819-7FD9-AE69-0801-0B7A44369D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9D87BD8D-FE5F-460B-8B5E-FBFD935854CD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D1A2466-37C6-3CE0-74C9-1329C59CE08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82E56CBE-2F85-44D6-C80A-5C49EB68845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17084E-70A7-408B-9D78-E96EA897D2E1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BF1E5A8-853E-9B3D-2225-4245B5DD237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942F749-A044-76DC-C810-E5B532726CC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213F1CF6-6777-84FE-8795-87E008B2115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C159E79-DE0C-BA87-6049-23A2F7D6FA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111581-C290-49A2-A7C1-D55ECC11ACC7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E5ACE5A6-D069-6C35-3B83-B223B1505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CDDE45F8-D0CB-44E3-4729-69DCA070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9FD3658-44B9-43E2-BE76-7D4BCAE21CF1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E53B0CF-B7D5-4D90-FD53-9C428F282B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3C89D79-A0B7-4B7B-A47F-5209B1099F6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34DA87F-0B5C-CBE6-C558-91DF71A0EA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3EFF229F-BE67-AD43-B32B-4D71B71F20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39A089-79F7-44DD-A746-A3ED470A6DFB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2B97754B-6E78-5AED-F0A5-FDB6B1E8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F93BBE4-95E0-69E5-213E-B168AEF12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2734684-5C67-4B00-B5C0-21B6C6321D84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54D071F-91B5-613E-2C11-4EF2DCC3DF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89575B3-B5BA-DE43-D82D-E9EA7C5D8B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13AD9785-9F2A-4C7A-1358-2452FBA8DA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83B4F48-1DDA-DF28-610E-B6AF022A70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191D9-D6B9-436C-B24C-541257F1AF4D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3A62DE8F-ADEE-896F-942E-EA4135A21B6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CCF07C3-4F5C-E676-7059-4BE4AFD3417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18C7E55-D535-F039-3F8B-DA3EF1FBE7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D943BC1-8083-BCF7-AEE8-89BE97680C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8F96-8C20-4C66-B827-C0112695BAAF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B6DBD309-5586-954E-0183-A9F01F20B83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890FE8D-491D-6A2E-5FC9-EBBA2E6461C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B84902EE-D8A3-44F8-2DA3-88201D68976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925059C5-D301-4F8F-4949-5B5C42F994B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A18717-ACF6-437B-A53B-F007CCF6A4F2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AB36D39B-AAEE-2B8A-B2E7-8940C2FB23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BA75C71-BA14-AE64-B332-2F117CD8F26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AF57857-6463-F601-5146-49FC9A8802B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08BEE029-EB28-6837-D81F-E89A7A4FEAB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4C0B85-C29D-47C2-9F4B-BF87379DB60E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7DD0FB5-C38B-3127-F5B7-C8FA8A41A8C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54A4B66-4D4E-4A2B-26A8-4D95157F8B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DA30A50-B512-0F77-D939-E3363EBEAED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DFE21922-9553-0C5D-55DD-1556EE2F2E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9D8CD6-79E2-4A34-BD47-6F76F0A9E976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1008C14C-84C3-AD2F-7B3E-0D60B9B16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F45272D7-ED2D-23F1-2853-AD12A324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9D7EBB0-6A04-4328-A10E-93D78611D1C5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55E738EA-CB08-E4C8-E61D-79F7EFB69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38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E6176C0F-442F-1010-95E3-1DD8757F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7BD364-7DF9-47AD-9A4C-51EBA504A3DC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52F8E817-745D-A24D-874E-24560886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280749F5-1417-A449-D383-45E5A41F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AD9A9E-DCFA-4636-8F14-4ED824D01532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4DC82731-EC2A-10C2-3EB0-BD67CA627C0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135CF78E-4BB7-7D62-04BB-51A35662AB3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2413A9C0-31C5-C834-1DF8-C4BF571F99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68691BF-574B-0472-38FD-DD2B749750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627DB6-F024-4111-99A6-A207F5F0F53E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5A356341-2C55-A422-8306-BE4500449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34E97575-12AA-F31B-2FEB-8F49D6F8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E052E55-1772-4381-87DE-FE000EAF5AE1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C756C593-3B7D-129D-07B9-A8B0B32DE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38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2B080BE8-A8C4-2570-417B-B069B352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8C1C21F-72D2-4D47-B34A-CBBE358BCAE6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DE2DF3C5-19FF-C56E-FBA6-A16C84F8F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2C5C00D5-9028-90E7-EC35-D82F8F152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718CF5D-0F63-4613-9AAC-CCAF0E04B50C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4F6C02B0-7F6D-D9F8-71CE-1A723870F82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C388F17E-6043-48A4-8335-3B51B3EFED8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3BAAC71-05AB-2099-AE0C-9D4A359341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A915984-4293-2EBE-D0CE-7471C25A4D2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32F180-9FCC-406A-BE72-1F6D739855D1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B29D06B0-E76F-902C-EA4A-D5A293EB3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C9458CAA-BAEF-4606-E9F2-6F4ED65E2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8312D7-972F-4E18-98B1-29F02AFCA0EA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8368480-0491-B034-A773-D607A6E6E38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F088F69-8539-FD9D-E59E-AD12475F1C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7897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3BAAC71-05AB-2099-AE0C-9D4A359341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 altLang="fr-FR"/>
              <a:t>14/05/19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A915984-4293-2EBE-D0CE-7471C25A4D2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32F180-9FCC-406A-BE72-1F6D739855D1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B29D06B0-E76F-902C-EA4A-D5A293EB3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t>14/05/19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C9458CAA-BAEF-4606-E9F2-6F4ED65E2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8312D7-972F-4E18-98B1-29F02AFCA0EA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8368480-0491-B034-A773-D607A6E6E38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F088F69-8539-FD9D-E59E-AD12475F1C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826B0-93B0-3EB9-3087-E2E4D27FA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6C83FB-A57D-0E04-341C-902F41FD9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A23C70-7D84-68EA-9F6A-5D2032B5BAC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9C98F6-49F1-4B09-B393-04744CEA269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8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0C4F2-18D3-84A3-FE0B-FB58ADF0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234713-4D6C-E8E6-D2CF-8E0DA2BDD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2CF48E-3CF5-3B18-11C0-BE9E2323DBF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F115C5-F0ED-409B-8401-BDBB50283EF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003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563CE9-7DE2-5AD5-5395-E910EDF15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21037E-FF9F-DC81-52A4-B05355683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C3C230-E6CA-246A-2E19-85211E3C040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D5DBA9-07BF-4493-BC96-46618246A789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5021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776EC-4428-4560-2564-7C5FA7126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37F8BC-2E5D-5759-753D-8DF60F586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B7848-29B5-B676-C473-24329B60B5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98875F-AEBE-5404-60F8-2BDD42C6280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3EE3A1-06A2-4B20-9A43-BD5D3576432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939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5FC4D-3A54-4E20-AFB7-A3B23256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E28A58-E9F5-E855-CC17-6EA306C9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2E62C7-C5A7-1DE5-D528-36F8D21E57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CEB3A-6711-4732-34A9-ACFE09AF22E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8C79AB-0423-4892-9582-9E28C344607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8147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4BAEA8-420F-4B58-BC89-1246A31F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2A3274-35E1-78A9-FDDA-33831DE8B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045ECC-F6D7-2D62-2990-FE708228AA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65FA9E-DFF4-B92D-2F6D-A95446183E9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E5D2DF-4678-4505-8E64-B17FD6EED30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3046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56036-4616-3CDD-7D6A-F8BCCC60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E58053-A0B1-3E92-2D85-370591F03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7900C5-8642-1B47-AC4F-07F44FCC2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3FCF03-6DEB-7C1F-D87B-D846C719BF5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DD2026-F093-2D3D-AD4A-4953FFA6469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E91788-CC97-4A52-910C-12CBD1B3C651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7293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8AA54-9005-52FD-684A-172739CE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C9DDFB-3AB2-B559-1A47-AD3DFCBA1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EEE819-72FE-E1F1-AC15-D64C30579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83A509-53C5-B0AA-9C19-F553A0EC3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2EBA00-E127-334D-060B-1AFDA1D9C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D1455F-5964-6132-E1E0-88F4F3BC409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79D8C9D-EA2F-9BFE-0575-D15E456108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A4C655-2CC7-442E-9E30-AFDDBCE7879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578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31021-8DAA-59EF-68D7-0525DA00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83D78E8-086E-E878-7A4E-8E9489BFB7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5F6576-B3AC-8EC3-711C-DDFD95506BC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0989EA-56C7-4B76-94AE-BDE7CF4D10F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9158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147A9F-0C19-66B6-9647-64839463F75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70E351B-7DFC-3BFA-322C-ABD7D7C5326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BB1DEA-730D-4B2B-888E-14A7C79CD63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166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80458-8496-2CEE-E04C-DEE24C7D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5CA44-F30A-529D-C973-579AE90B6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D4008A-A290-B3B0-F528-F7807B349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299624-B288-2CB8-6F14-8B410CCF12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315171-69F9-C301-6FEB-CBD2C44573A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E8F7F5-3CE0-4CCA-9CE3-4ADD3CACDFC7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80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85246-882B-31A7-1B8D-D8160CC7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24AD73-95F5-095C-4AC4-E1B7ADF4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770CDB-FB5D-41EB-06AD-ACD0CD02732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A809B4-A459-4C07-9E03-BCC4514841C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2860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F8451-6A7D-97B8-E634-349B99B0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1E59F3-0D95-2C69-76FA-E4DF83BAB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2CF253-9891-F014-B70B-A6BC46923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270833-C51A-6802-9BAD-AC83A5EB01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04CA8-C99D-7CA1-6450-136E3AF5688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28335E-40CD-4015-8EBF-1ABF7282EF5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8050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27189-661E-6FF9-905E-08393BD37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E217D4-5B37-714E-B806-CBCCB259E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3B07A-2CC2-0D04-6AA1-593A2EB849A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60CBCF-0AFF-B147-7225-EA3925E71B8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485CE6-6F2F-421C-BF62-369E8A7D232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4516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CBEB5C-1882-AE21-7CC0-764CF3199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9FD37D-9102-88BC-D5F4-C7BBCE560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AC67C-F0DA-F939-4D82-A66FAC9F01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4682E4-2647-5BBA-0A73-AA3F94A378B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A5E3F9-19E3-4C40-9BD1-9EEB33394F2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98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1E27AA-263E-CEBC-004C-43E33250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40A9E7-B5B9-34BD-5972-4F9AD0372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9DE127-D66C-29BD-47AF-D30B1D42D5E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9B4B50-FB8F-4546-8053-43721AD592E9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493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B8935-D50C-E482-1EB9-CE0EF517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019384-6490-5BAD-BD37-E2D824386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139EC8-48EB-BFD9-A3AF-15C488758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D996BF-03E0-FA83-BF54-4764965F35F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E9327B-4D6F-48FA-BD55-F75D2B426FA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9289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4E307-2C53-7404-34A4-2AA6DAB4F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0B26E7-CCB0-AD27-4321-F03B79039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5FC303-F78D-A373-09C4-80157337E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F7CD21-A0AE-E6A4-03A6-7AF956B27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514913-6E9E-0819-87AA-A71CC223C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4DD2B2-4E09-2F74-CB40-F684D9D1AC6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F59CC9-2A05-4178-9BFD-0DC278E335C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675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7D69F-6E00-766D-B7E2-CA3F0ADB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57CE00E-A19A-6A73-63E4-3A67F5A1D1B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61B3CC-AE7E-45A9-885E-C7476B14D447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3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D317A99-59B3-EEF7-C227-2756AF6D0CF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74C9C0F-7A1C-4A07-95C0-7112E90A0EE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168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12EE9-5DFF-28B1-30E6-107FAB7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0737-6F21-1CEA-7293-B1D534F8F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F6AFF2-4582-D362-A9E5-7B7D99B1A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0D76F-C3B7-7DB2-BA13-7E3901993B7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6A70F2-6986-4A45-8F80-3923E940C0C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58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7D7B4-29D0-1690-0BDC-69C5080C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C5DC7A-972C-A036-CC74-707D61610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882670-E9E1-8F34-6065-C740334C2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FB1B0C-2760-9306-BBD4-0C801085E15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3EB0A-BE34-47AD-A5D4-CA4DB9CF06B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154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55F4CEEC-3CCC-BAFE-F363-0D0CE4F24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0D48E851-C574-625A-1BBC-53B680894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4F8CDE0C-8A04-6CA9-419E-93F90F216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290757-6E23-92A0-DDD3-48F2CEFB93F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0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200">
                <a:solidFill>
                  <a:srgbClr val="898989"/>
                </a:solidFill>
              </a:defRPr>
            </a:lvl1pPr>
          </a:lstStyle>
          <a:p>
            <a:fld id="{458D82A3-2A90-4FB8-B846-EEFA5B9F6DF4}" type="slidenum">
              <a:rPr lang="fr-FR" altLang="fr-FR"/>
              <a:pPr/>
              <a:t>‹#›</a:t>
            </a:fld>
            <a:endParaRPr lang="fr-FR" altLang="fr-FR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E8B43B6F-BBAB-58DB-DA6F-CFF8A8F13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6048375"/>
            <a:ext cx="15716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6B1810E-14D9-5B9E-AAE4-769A4E18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18225"/>
            <a:ext cx="132397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>
            <a:extLst>
              <a:ext uri="{FF2B5EF4-FFF2-40B4-BE49-F238E27FC236}">
                <a16:creationId xmlns:a16="http://schemas.microsoft.com/office/drawing/2014/main" id="{22219545-A53F-40A3-DEE0-CB0E50F29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0673342-EEE4-B608-6703-9C42ACBAA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6048375"/>
            <a:ext cx="15716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4877EA8C-B078-13CB-3744-C92D12C4C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18225"/>
            <a:ext cx="132397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1FC25DAA-959D-5216-8C57-A4D34D53D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1EA6096-A492-45D6-B094-829611B9A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05BE616-A894-D94C-6BFA-1D5E61FD19B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0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>
                <a:solidFill>
                  <a:srgbClr val="FFFFFF"/>
                </a:solidFill>
              </a:defRPr>
            </a:lvl1pPr>
          </a:lstStyle>
          <a:p>
            <a:r>
              <a:rPr lang="fr-FR" altLang="fr-FR"/>
              <a:t>14/05/19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B9A0237-49E3-A62C-80C7-2291F25614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0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200">
                <a:solidFill>
                  <a:srgbClr val="898989"/>
                </a:solidFill>
              </a:defRPr>
            </a:lvl1pPr>
          </a:lstStyle>
          <a:p>
            <a:fld id="{836BA240-A516-4FCC-B890-23EB0986EB13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7C850642-B7D2-83A0-CA8D-6DDB0052B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3200">
                <a:solidFill>
                  <a:srgbClr val="00B0F0"/>
                </a:solidFill>
                <a:latin typeface="CMSS12" charset="0"/>
              </a:rPr>
              <a:t>Inégalités, Genre et Parcours de vie</a:t>
            </a:r>
            <a:br>
              <a:rPr lang="fr-FR" altLang="fr-FR" sz="1800">
                <a:solidFill>
                  <a:srgbClr val="CD0000"/>
                </a:solidFill>
                <a:latin typeface="CMSS12" charset="0"/>
              </a:rPr>
            </a:br>
            <a:endParaRPr lang="fr-FR" altLang="fr-FR" sz="1800">
              <a:solidFill>
                <a:srgbClr val="CD0000"/>
              </a:solidFill>
              <a:latin typeface="CMSS12" charset="0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749B5D63-3F30-142B-923B-350F06D7A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02038"/>
            <a:ext cx="8305800" cy="20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813"/>
              </a:spcBef>
              <a:buClrTx/>
              <a:buFontTx/>
              <a:buNone/>
            </a:pPr>
            <a:r>
              <a:rPr lang="fr-CH" altLang="fr-FR" sz="2200" dirty="0">
                <a:solidFill>
                  <a:srgbClr val="000000"/>
                </a:solidFill>
                <a:latin typeface="CMSS10" charset="0"/>
              </a:rPr>
              <a:t>Jacques-Antoine Gauthier, Lavinia Gianettoni, Jean-Marie Le Goff</a:t>
            </a:r>
          </a:p>
          <a:p>
            <a:pPr algn="ctr">
              <a:spcBef>
                <a:spcPts val="813"/>
              </a:spcBef>
              <a:buClrTx/>
              <a:buFontTx/>
              <a:buNone/>
            </a:pPr>
            <a:br>
              <a:rPr lang="fr-CH" altLang="fr-FR" dirty="0">
                <a:solidFill>
                  <a:srgbClr val="000000"/>
                </a:solidFill>
                <a:latin typeface="CMSS10" charset="0"/>
              </a:rPr>
            </a:br>
            <a:r>
              <a:rPr lang="fr-CH" altLang="fr-FR" sz="2200" dirty="0">
                <a:solidFill>
                  <a:srgbClr val="000000"/>
                </a:solidFill>
                <a:latin typeface="CMSS8" charset="0"/>
              </a:rPr>
              <a:t>Université de Lausanne</a:t>
            </a:r>
            <a:br>
              <a:rPr lang="fr-CH" altLang="fr-FR" sz="2200" dirty="0">
                <a:solidFill>
                  <a:srgbClr val="000000"/>
                </a:solidFill>
                <a:latin typeface="CMSS8" charset="0"/>
              </a:rPr>
            </a:br>
            <a:r>
              <a:rPr lang="fr-CH" altLang="fr-FR" sz="2200" dirty="0">
                <a:solidFill>
                  <a:srgbClr val="000000"/>
                </a:solidFill>
                <a:latin typeface="CMSS10" charset="0"/>
              </a:rPr>
              <a:t>Atelier </a:t>
            </a:r>
            <a:r>
              <a:rPr lang="fr-CH" altLang="fr-FR" sz="2200" dirty="0" err="1">
                <a:solidFill>
                  <a:srgbClr val="000000"/>
                </a:solidFill>
                <a:latin typeface="CMSS10" charset="0"/>
              </a:rPr>
              <a:t>DreMSS</a:t>
            </a:r>
            <a:r>
              <a:rPr lang="fr-CH" altLang="fr-FR" sz="2200" dirty="0">
                <a:solidFill>
                  <a:srgbClr val="000000"/>
                </a:solidFill>
                <a:latin typeface="CMSS10" charset="0"/>
              </a:rPr>
              <a:t> (UNIL, FORS)</a:t>
            </a:r>
            <a:br>
              <a:rPr lang="fr-CH" altLang="fr-FR" sz="2200" dirty="0">
                <a:solidFill>
                  <a:srgbClr val="000000"/>
                </a:solidFill>
                <a:latin typeface="CMSS10" charset="0"/>
              </a:rPr>
            </a:br>
            <a:r>
              <a:rPr lang="fr-CH" altLang="fr-FR" sz="2200" dirty="0">
                <a:solidFill>
                  <a:srgbClr val="000000"/>
                </a:solidFill>
                <a:latin typeface="CMSS9" charset="0"/>
              </a:rPr>
              <a:t>3 avril 2023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45838AA4-9DFE-1A6A-8A9A-ED5E69DA3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21663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3200" b="1">
                <a:solidFill>
                  <a:srgbClr val="00B0F0"/>
                </a:solidFill>
                <a:latin typeface="Calibri" panose="020F0502020204030204" pitchFamily="34" charset="0"/>
              </a:rPr>
              <a:t>Travaux en cours et prévus 2023/2024: Indicateurs d’inégalité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6BB40799-097D-99E3-D44A-9BC0B2CA1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2216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4488" indent="-34290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588" indent="0">
              <a:spcBef>
                <a:spcPts val="813"/>
              </a:spcBef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Gauthier, Gianettoni, Le Goff et </a:t>
            </a:r>
            <a:r>
              <a:rPr lang="fr-CH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Rosenstein</a:t>
            </a: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 (HETSL-Observatoire de la précarité)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Construction d’indicateurs d’inégalités sociales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Modèle de L’observatoire des inégalités (France)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Enquêtes FORS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Diffusion large</a:t>
            </a:r>
          </a:p>
          <a:p>
            <a:pPr>
              <a:spcBef>
                <a:spcPts val="813"/>
              </a:spcBef>
              <a:buFont typeface="Calibri" panose="020F0502020204030204" pitchFamily="34" charset="0"/>
              <a:buChar char="-"/>
            </a:pPr>
            <a:endParaRPr lang="fr-CH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813"/>
              </a:spcBef>
              <a:buFont typeface="Calibri" panose="020F0502020204030204" pitchFamily="34" charset="0"/>
              <a:buNone/>
            </a:pPr>
            <a:endParaRPr lang="fr-CH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51A4C335-3571-5871-C0B5-8DFA70FED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-84138"/>
            <a:ext cx="22621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CH" altLang="fr-FR" sz="2000">
                <a:solidFill>
                  <a:srgbClr val="00B0F0"/>
                </a:solidFill>
              </a:rPr>
              <a:t>Inégalités sociales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C612733C-31C8-6999-62E1-296E61C1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21663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32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Gender</a:t>
            </a:r>
            <a:r>
              <a:rPr lang="fr-CH" altLang="fr-FR" sz="3200" b="1" dirty="0">
                <a:solidFill>
                  <a:srgbClr val="00B0F0"/>
                </a:solidFill>
                <a:latin typeface="Calibri" panose="020F0502020204030204" pitchFamily="34" charset="0"/>
              </a:rPr>
              <a:t> and </a:t>
            </a:r>
            <a:r>
              <a:rPr lang="fr-CH" altLang="fr-FR" sz="3200" b="1" dirty="0" err="1">
                <a:solidFill>
                  <a:srgbClr val="00B0F0"/>
                </a:solidFill>
                <a:latin typeface="Calibri" panose="020F0502020204030204" pitchFamily="34" charset="0"/>
              </a:rPr>
              <a:t>Generation</a:t>
            </a:r>
            <a:r>
              <a:rPr lang="fr-CH" altLang="fr-FR" sz="3200" b="1" dirty="0">
                <a:solidFill>
                  <a:srgbClr val="00B0F0"/>
                </a:solidFill>
                <a:latin typeface="Calibri" panose="020F0502020204030204" pitchFamily="34" charset="0"/>
              </a:rPr>
              <a:t> Programme (GGP)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8310C54B-2DD6-0CC8-C2D9-6AA8035F0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16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4488" indent="-34290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125" indent="-34290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Analyser la dynamique familiale et le parcours de vie des famille dans plusieurs pays occidentaux</a:t>
            </a:r>
          </a:p>
          <a:p>
            <a:pPr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Planification: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Enquête longitudinale (trois vagues principales à intervalles de trois ans sur une période de sept ans). 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Des "mini-enquêtes" brèves et spécifiques à chaque pays 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Coordination scientifique et organe exécutif de l'UNIL/FORS + conseil consultatif national</a:t>
            </a:r>
          </a:p>
          <a:p>
            <a:pPr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CH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Statu quo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Officiellement sur la feuille de route nationale, mais sans financement</a:t>
            </a:r>
          </a:p>
          <a:p>
            <a:pPr lvl="1">
              <a:spcBef>
                <a:spcPts val="813"/>
              </a:spcBef>
              <a:buFont typeface="Calibri" panose="020F0502020204030204" pitchFamily="34" charset="0"/>
              <a:buChar char="-"/>
            </a:pPr>
            <a:r>
              <a:rPr lang="fr-FR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Actuellement: </a:t>
            </a:r>
            <a:r>
              <a:rPr lang="fr-FR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conversations avec le SEFRI, le FNS, FORS ainsi qu'avec le rectorat de l'UNIL pour assurer le financement.</a:t>
            </a: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63579566-7568-F1FE-BD8E-5B9CC8268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-84138"/>
            <a:ext cx="7461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CH" altLang="fr-FR" sz="2000">
                <a:solidFill>
                  <a:srgbClr val="00B0F0"/>
                </a:solidFill>
              </a:rPr>
              <a:t>GGP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2D1B1B38-34E6-25D8-B7CF-FF97F7BB1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  <a:t>Objectifs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3C6DBB45-8A87-D3EC-335D-3CFFFD9C4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13"/>
              </a:spcBef>
              <a:buClrTx/>
              <a:buFontTx/>
              <a:buNone/>
            </a:pPr>
            <a:r>
              <a:rPr lang="fr-FR" altLang="fr-FR" sz="2000" dirty="0">
                <a:solidFill>
                  <a:srgbClr val="000000"/>
                </a:solidFill>
                <a:latin typeface="CMSS10" charset="0"/>
              </a:rPr>
              <a:t>Aborder les inégalités sociales et les vulnérabilités au cours de la vie dans une perspective de genre / </a:t>
            </a:r>
            <a:r>
              <a:rPr lang="fr-FR" altLang="fr-FR" sz="2000" dirty="0" err="1">
                <a:solidFill>
                  <a:srgbClr val="000000"/>
                </a:solidFill>
                <a:latin typeface="CMSS10" charset="0"/>
              </a:rPr>
              <a:t>intersectionnelle</a:t>
            </a:r>
            <a:r>
              <a:rPr lang="fr-FR" altLang="fr-FR" sz="2000" dirty="0">
                <a:solidFill>
                  <a:srgbClr val="000000"/>
                </a:solidFill>
                <a:latin typeface="CMSS10" charset="0"/>
              </a:rPr>
              <a:t> :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CMSS10" charset="0"/>
            </a:endParaRPr>
          </a:p>
          <a:p>
            <a:pPr lvl="1">
              <a:spcBef>
                <a:spcPts val="713"/>
              </a:spcBef>
              <a:buFont typeface="Arial" panose="020B0604020202020204" pitchFamily="34" charset="0"/>
              <a:buChar char="•"/>
            </a:pPr>
            <a:r>
              <a:rPr lang="fr-FR" altLang="fr-FR" sz="1800" dirty="0">
                <a:solidFill>
                  <a:srgbClr val="000000"/>
                </a:solidFill>
                <a:latin typeface="CMSS10" charset="0"/>
              </a:rPr>
              <a:t>Exploiter les données FORS existantes</a:t>
            </a:r>
          </a:p>
          <a:p>
            <a:pPr lvl="1">
              <a:spcBef>
                <a:spcPts val="713"/>
              </a:spcBef>
              <a:buFont typeface="Arial" panose="020B0604020202020204" pitchFamily="34" charset="0"/>
              <a:buChar char="•"/>
            </a:pPr>
            <a:r>
              <a:rPr lang="fr-CH" altLang="fr-FR" sz="1800" dirty="0">
                <a:solidFill>
                  <a:srgbClr val="000000"/>
                </a:solidFill>
                <a:latin typeface="CMSS10" charset="0"/>
              </a:rPr>
              <a:t>Produire de nouvelles données</a:t>
            </a:r>
          </a:p>
          <a:p>
            <a:pPr lvl="1">
              <a:spcBef>
                <a:spcPts val="713"/>
              </a:spcBef>
              <a:buFont typeface="Arial" panose="020B0604020202020204" pitchFamily="34" charset="0"/>
              <a:buChar char="•"/>
            </a:pPr>
            <a:r>
              <a:rPr lang="fr-FR" altLang="fr-FR" sz="1800" dirty="0">
                <a:solidFill>
                  <a:srgbClr val="000000"/>
                </a:solidFill>
                <a:latin typeface="CMSS10" charset="0"/>
              </a:rPr>
              <a:t>Contribuer à améliorer la qualité des données qui seront collectées  à </a:t>
            </a:r>
            <a:r>
              <a:rPr lang="fr-CH" altLang="fr-FR" sz="1800" dirty="0">
                <a:solidFill>
                  <a:srgbClr val="000000"/>
                </a:solidFill>
                <a:latin typeface="CMSS10" charset="0"/>
              </a:rPr>
              <a:t>l'avenir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2ECA2182-8FD2-B9D8-2C17-F540AFCAD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  <a:t>Activités 2022</a:t>
            </a:r>
            <a:b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  <a:t>projets (quasi) finis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160A820C-E81F-14DA-A148-DAA20B9FE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Times New Roman" panose="02020603050405020304" pitchFamily="18" charset="0"/>
              <a:buChar char="-"/>
            </a:pP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Transition to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adulthhod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of children of migrants 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(Lives IP6, Le Goff,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Chimenti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	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Bolzman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Guichard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Dasoki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Enquête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Lives cohort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Effets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cumulatifs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durant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le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parcours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de vie (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deux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articles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soumis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Vie des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jeunes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pendant le confinement (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sociabilité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article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cours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lvl="1"/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813"/>
              </a:spcBef>
              <a:buFont typeface="Times New Roman" panose="02020603050405020304" pitchFamily="18" charset="0"/>
              <a:buChar char="-"/>
            </a:pP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Inequalities in spatial mobility: motility, personal networks and couple satisfaction 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(Lives IP6 et EPFL, Gauthier, Kaufmann, …)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Mosaich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2019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Deux papiers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soumis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deux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papiers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finalisés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prêts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à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soumission</a:t>
            </a:r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13D52B7E-E9F3-4FC0-5ED2-9A147366B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  <a:t>Activités 2022</a:t>
            </a:r>
            <a:b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fr-CH" altLang="fr-FR" sz="4000">
                <a:solidFill>
                  <a:srgbClr val="00B0F0"/>
                </a:solidFill>
                <a:latin typeface="Calibri" panose="020F0502020204030204" pitchFamily="34" charset="0"/>
              </a:rPr>
              <a:t>projets en cours ou ayant commencé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96960A41-D74E-6AFE-4BD3-531D41E80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00100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spcBef>
                <a:spcPts val="813"/>
              </a:spcBef>
            </a:pP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Sexism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attitudes and </a:t>
            </a: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inequalities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H" altLang="fr-FR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813"/>
              </a:spcBef>
              <a:buFont typeface="Times New Roman" panose="02020603050405020304" pitchFamily="18" charset="0"/>
              <a:buChar char="-"/>
            </a:pPr>
            <a:r>
              <a:rPr lang="fr-CH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Bornatici</a:t>
            </a: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(supervision of Gauthier and Le Goff)</a:t>
            </a:r>
          </a:p>
          <a:p>
            <a:pPr lvl="1">
              <a:spcBef>
                <a:spcPts val="813"/>
              </a:spcBef>
              <a:buFont typeface="Times New Roman" panose="02020603050405020304" pitchFamily="18" charset="0"/>
              <a:buChar char="-"/>
            </a:pP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 items pour </a:t>
            </a:r>
            <a:r>
              <a:rPr lang="fr-CH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MosaiCh</a:t>
            </a: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(</a:t>
            </a:r>
            <a:r>
              <a:rPr lang="fr-CH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Bornatici</a:t>
            </a: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H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Blondé</a:t>
            </a:r>
            <a:r>
              <a:rPr lang="fr-CH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Gauthier, Gianettoni, le Goff)</a:t>
            </a:r>
            <a:endParaRPr lang="en-GB" altLang="fr-FR" sz="18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en-US" altLang="fr-FR" sz="1800" dirty="0">
                <a:solidFill>
                  <a:srgbClr val="000000"/>
                </a:solidFill>
                <a:latin typeface="CMSSI10" charset="0"/>
              </a:rPr>
              <a:t>	</a:t>
            </a:r>
            <a:r>
              <a:rPr lang="en-US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Matters : The statistical Modeling of Life History (Scott, </a:t>
            </a:r>
            <a:r>
              <a:rPr lang="fr-FR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(NYU), Gauthier 	et Le Goff)</a:t>
            </a:r>
          </a:p>
          <a:p>
            <a:pPr lvl="2" indent="0">
              <a:spcBef>
                <a:spcPts val="613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Données PSM</a:t>
            </a:r>
          </a:p>
          <a:p>
            <a:pPr lvl="2" indent="0">
              <a:spcBef>
                <a:spcPts val="613"/>
              </a:spcBef>
              <a:buClrTx/>
              <a:buFontTx/>
              <a:buNone/>
            </a:pPr>
            <a:r>
              <a:rPr lang="fr-CH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Article publié dans </a:t>
            </a:r>
            <a:r>
              <a:rPr lang="fr-CH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CH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CH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fr-CH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(PSM)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FR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Démarrage d’un projet sur la précarité (PSM vs NLSY79 data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Transmission Chain Experiment (TCE) (Gauthier,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Pollien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		- Measure of attitudes on social processes such as representations of social inequalities</a:t>
            </a: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		- Application to SNF spark in May 2023</a:t>
            </a:r>
          </a:p>
          <a:p>
            <a:pPr>
              <a:spcBef>
                <a:spcPts val="813"/>
              </a:spcBef>
              <a:buClrTx/>
              <a:buSzTx/>
              <a:buFontTx/>
              <a:buNone/>
            </a:pP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Enjeux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psychologiques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et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sociaux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du placement. Une étude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exploratoire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dans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le canton de Vaud (Gauthier, Roman)</a:t>
            </a:r>
          </a:p>
          <a:p>
            <a:pPr marL="742950" indent="-285750">
              <a:spcBef>
                <a:spcPts val="713"/>
              </a:spcBef>
              <a:buClrTx/>
              <a:buSzTx/>
              <a:buFontTx/>
              <a:buChar char="-"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Une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approche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méthodologique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originale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pour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échantillonner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et analyser des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données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registres</a:t>
            </a:r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085850" lvl="2" indent="-285750">
              <a:spcBef>
                <a:spcPts val="613"/>
              </a:spcBef>
              <a:buClrTx/>
              <a:buFontTx/>
              <a:buChar char="-"/>
            </a:pPr>
            <a:endParaRPr lang="fr-FR" altLang="fr-F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DD7D97AF-2910-C4C0-6BAA-4883C08D0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  <a:t>Activités 2022</a:t>
            </a:r>
            <a:br>
              <a:rPr lang="fr-CH" altLang="fr-FR" sz="4400">
                <a:solidFill>
                  <a:srgbClr val="00B0F0"/>
                </a:solidFill>
                <a:latin typeface="Calibri" panose="020F0502020204030204" pitchFamily="34" charset="0"/>
              </a:rPr>
            </a:br>
            <a:r>
              <a:rPr lang="fr-CH" altLang="fr-FR" sz="3200">
                <a:solidFill>
                  <a:srgbClr val="00B0F0"/>
                </a:solidFill>
                <a:latin typeface="Calibri" panose="020F0502020204030204" pitchFamily="34" charset="0"/>
              </a:rPr>
              <a:t>Projets en cours ou ayant commencé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8DFD0B62-A0DB-54D0-2BC2-E997FD11A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13"/>
              </a:spcBef>
              <a:buClrTx/>
              <a:buFontTx/>
              <a:buNone/>
            </a:pPr>
            <a:r>
              <a:rPr lang="en-GB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Vocational Training Pathways through the Lens of Gender and Sexual Orientation 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SNSF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projet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26042659, Gianettoni,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Blondé</a:t>
            </a:r>
            <a:r>
              <a:rPr lang="en-GB" alt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Gross, </a:t>
            </a:r>
            <a:r>
              <a:rPr lang="en-GB" alt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Guilley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) </a:t>
            </a: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	- Basis for the proposal of the selected items in the proposal for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MosaiCH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2022 </a:t>
            </a: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	- A longitudinal validation of these indicators is planned during 2023</a:t>
            </a:r>
            <a:r>
              <a:rPr lang="en-GB" altLang="fr-FR" sz="14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altLang="fr-FR" sz="1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-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Plusieurs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papiers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publiés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soumis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preparation (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p.ex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FORS WP)</a:t>
            </a:r>
          </a:p>
          <a:p>
            <a:pPr lvl="1">
              <a:spcBef>
                <a:spcPts val="713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	- Valorisation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données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longitudinales</a:t>
            </a: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2020-2023!</a:t>
            </a:r>
            <a:endParaRPr lang="en-GB" altLang="fr-FR" sz="20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813"/>
              </a:spcBef>
            </a:pPr>
            <a:r>
              <a:rPr lang="en-GB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Financial problems and somatization trajectories 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Wernli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Gauthier,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Henchoz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(HTSL),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Culatti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(UNIGE), </a:t>
            </a:r>
            <a:r>
              <a:rPr lang="en-GB" altLang="fr-F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Coste</a:t>
            </a:r>
            <a:r>
              <a:rPr lang="en-GB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(HETSL)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PSM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en-GB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Impact of debt on health.</a:t>
            </a:r>
          </a:p>
          <a:p>
            <a:pPr marL="0" indent="0">
              <a:spcBef>
                <a:spcPts val="813"/>
              </a:spcBef>
            </a:pP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inequalities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Covid-19 </a:t>
            </a:r>
            <a:r>
              <a:rPr lang="fr-CH" altLang="fr-FR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lockdown</a:t>
            </a: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(Gauthier and Le Goff)</a:t>
            </a:r>
          </a:p>
          <a:p>
            <a:pPr lvl="1">
              <a:spcBef>
                <a:spcPts val="713"/>
              </a:spcBef>
              <a:buFont typeface="Times New Roman" panose="02020603050405020304" pitchFamily="18" charset="0"/>
              <a:buChar char="-"/>
            </a:pPr>
            <a:r>
              <a:rPr lang="fr-CH" alt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PSM &amp; </a:t>
            </a:r>
            <a:r>
              <a:rPr lang="fr-CH" altLang="fr-FR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FamConf</a:t>
            </a:r>
            <a:endParaRPr lang="fr-CH" altLang="fr-FR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813"/>
              </a:spcBef>
            </a:pPr>
            <a:r>
              <a:rPr lang="fr-CH" alt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Enseignements (données FORS)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FC67BC96-3A92-79E6-9CFC-1B08673FC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60475"/>
            <a:ext cx="8170862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fr-FR" altLang="fr-FR" sz="4000" b="1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fr-FR" altLang="fr-FR" sz="4000" b="1">
                <a:solidFill>
                  <a:srgbClr val="00B0F0"/>
                </a:solidFill>
                <a:latin typeface="Calibri" panose="020F0502020204030204" pitchFamily="34" charset="0"/>
              </a:rPr>
              <a:t>Inégalités, genre et parcours de vie</a:t>
            </a:r>
          </a:p>
          <a:p>
            <a:pPr algn="ctr" eaLnBrk="1" hangingPunct="1">
              <a:buClrTx/>
              <a:buFontTx/>
              <a:buNone/>
            </a:pPr>
            <a:endParaRPr lang="fr-FR" altLang="fr-FR" sz="4000" b="1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fr-FR" altLang="fr-FR" sz="3600" b="1">
                <a:solidFill>
                  <a:srgbClr val="00B0F0"/>
                </a:solidFill>
                <a:latin typeface="Calibri" panose="020F0502020204030204" pitchFamily="34" charset="0"/>
              </a:rPr>
              <a:t>Objectifs 23-24</a:t>
            </a:r>
          </a:p>
          <a:p>
            <a:pPr algn="ctr" eaLnBrk="1" hangingPunct="1">
              <a:buClrTx/>
              <a:buFontTx/>
              <a:buNone/>
            </a:pPr>
            <a:endParaRPr lang="fr-FR" altLang="fr-FR" sz="3600" b="1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3832D839-3762-269F-39EE-0C5E93895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51363"/>
            <a:ext cx="75580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844EE787-1E00-C6A4-61A2-161EAAE52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4400" b="1">
                <a:solidFill>
                  <a:srgbClr val="00B0F0"/>
                </a:solidFill>
                <a:latin typeface="Calibri" panose="020F0502020204030204" pitchFamily="34" charset="0"/>
              </a:rPr>
              <a:t>Objectifs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2E118C6D-95B8-F717-3C04-F93AB31E0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30300"/>
            <a:ext cx="82296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4963" indent="-334963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8663" indent="-333375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9400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63"/>
              </a:spcBef>
              <a:buFont typeface="Arial" panose="020B0604020202020204" pitchFamily="34" charset="0"/>
              <a:buChar char="•"/>
            </a:pPr>
            <a:r>
              <a:rPr lang="fr-CH" altLang="fr-FR">
                <a:solidFill>
                  <a:srgbClr val="000000"/>
                </a:solidFill>
                <a:latin typeface="Calibri" panose="020F0502020204030204" pitchFamily="34" charset="0"/>
              </a:rPr>
              <a:t>Aborder les inégalités sociales dans les parcours de vie en adoptant une perspective de genre. </a:t>
            </a:r>
          </a:p>
          <a:p>
            <a:pPr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fr-CH" altLang="fr-F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Arial" panose="020B0604020202020204" pitchFamily="34" charset="0"/>
              <a:buChar char="•"/>
            </a:pPr>
            <a:r>
              <a:rPr lang="fr-CH" altLang="fr-FR">
                <a:solidFill>
                  <a:srgbClr val="000000"/>
                </a:solidFill>
                <a:latin typeface="Calibri" panose="020F0502020204030204" pitchFamily="34" charset="0"/>
              </a:rPr>
              <a:t>Valoriser les données FORS existantes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fr-CH" altLang="fr-F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Arial" panose="020B0604020202020204" pitchFamily="34" charset="0"/>
              <a:buChar char="•"/>
            </a:pPr>
            <a:r>
              <a:rPr lang="fr-CH" altLang="fr-FR">
                <a:solidFill>
                  <a:srgbClr val="000000"/>
                </a:solidFill>
                <a:latin typeface="Calibri" panose="020F0502020204030204" pitchFamily="34" charset="0"/>
              </a:rPr>
              <a:t>Produire des données 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fr-CH" altLang="fr-F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Arial" panose="020B0604020202020204" pitchFamily="34" charset="0"/>
              <a:buChar char="•"/>
            </a:pPr>
            <a:r>
              <a:rPr lang="fr-CH" altLang="fr-FR">
                <a:solidFill>
                  <a:srgbClr val="000000"/>
                </a:solidFill>
                <a:latin typeface="Calibri" panose="020F0502020204030204" pitchFamily="34" charset="0"/>
              </a:rPr>
              <a:t>Améliorer la qualité des données qui seront récoltées à l’avenir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fr-CH" altLang="fr-F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63"/>
              </a:spcBef>
              <a:buClrTx/>
              <a:buFontTx/>
              <a:buNone/>
            </a:pPr>
            <a:endParaRPr lang="fr-FR" altLang="fr-FR" sz="2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513"/>
              </a:spcBef>
              <a:buClrTx/>
              <a:buFontTx/>
              <a:buNone/>
            </a:pPr>
            <a:endParaRPr lang="fr-FR" altLang="fr-FR" sz="2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F9146FD1-9C06-EBC8-A221-EC99FF69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21663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3200" b="1" dirty="0">
                <a:solidFill>
                  <a:srgbClr val="00B0F0"/>
                </a:solidFill>
                <a:latin typeface="Calibri" panose="020F0502020204030204" pitchFamily="34" charset="0"/>
              </a:rPr>
              <a:t>Travaux en cours et prévus 2023/2024: Indicateurs de genre - I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860A5F7-5802-8E7E-B734-E5208691E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63" y="1828800"/>
            <a:ext cx="82216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Valorisation données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MosaiCH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2022 : rédaction de (au moins) 2 articles scientifiques</a:t>
            </a:r>
          </a:p>
          <a:p>
            <a:pPr>
              <a:spcBef>
                <a:spcPts val="813"/>
              </a:spcBef>
              <a:buClrTx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Blondé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Bornatici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Gauthier, Gianettoni, Le Goff)</a:t>
            </a:r>
            <a:r>
              <a:rPr lang="fr-CH" altLang="fr-FR" sz="180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</a:p>
          <a:p>
            <a:pPr>
              <a:spcBef>
                <a:spcPts val="813"/>
              </a:spcBef>
              <a:buClrTx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  <a:sym typeface="Wingdings" pitchFamily="2" charset="2"/>
              </a:rPr>
              <a:t> parallèles avec données FNS (mêmes questions, autre population 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  <a:sym typeface="Wingdings" pitchFamily="2" charset="2"/>
              </a:rPr>
              <a:t>réplicabilité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  <a:sym typeface="Wingdings" pitchFamily="2" charset="2"/>
              </a:rPr>
              <a:t>)</a:t>
            </a:r>
            <a:endParaRPr lang="fr-CH" altLang="fr-FR" sz="18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	1. Approche psychosociale: identités, discriminations et attitudes: quelles imbrications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	2. Approche sociologique: attitudes et pratiques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endParaRPr lang="fr-CH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80C1584-C156-27E6-EFE5-26449BEED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-84138"/>
            <a:ext cx="2235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CH" altLang="fr-FR" sz="2000">
                <a:solidFill>
                  <a:srgbClr val="00B0F0"/>
                </a:solidFill>
              </a:rPr>
              <a:t>Perspective genre</a:t>
            </a:r>
          </a:p>
        </p:txBody>
      </p:sp>
    </p:spTree>
    <p:extLst>
      <p:ext uri="{BB962C8B-B14F-4D97-AF65-F5344CB8AC3E}">
        <p14:creationId xmlns:p14="http://schemas.microsoft.com/office/powerpoint/2010/main" val="39889153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F9146FD1-9C06-EBC8-A221-EC99FF69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21663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fr-CH" altLang="fr-FR" sz="3200" b="1" dirty="0">
                <a:solidFill>
                  <a:srgbClr val="00B0F0"/>
                </a:solidFill>
                <a:latin typeface="Calibri" panose="020F0502020204030204" pitchFamily="34" charset="0"/>
              </a:rPr>
              <a:t>Travaux en cours et prévus 2023/2024: Indicateurs de genre - II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5860A5F7-5802-8E7E-B734-E5208691E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74" y="1981200"/>
            <a:ext cx="82216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Nouvelle collaboration entre FORS (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Bornatici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Ernst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Staehli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Felder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Mordasini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Pekari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) et SSP (Gauthier, Gianettoni, Le Goff, Steinmetz) visant à renforcer le «pôle de compétence genre»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	1. Rédaction d’un FORS Guide sur les indicateurs de genre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	2. Prochaine rencontre à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agender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en mai/juin 2023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	3. Organisation d’un événement autour des données </a:t>
            </a:r>
            <a:r>
              <a:rPr lang="fr-CH" alt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MosaiCH</a:t>
            </a: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au printemps 2024?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endParaRPr lang="fr-CH" altLang="fr-FR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Diverses publication et interventions en lien avec le projet FNS «parcours de formation professionnelles au prisme du genre»: application du modèle d’indicateurs de genre sur 3 dimensions (attitudes, identités, pratiques et expériences)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endParaRPr lang="fr-CH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813"/>
              </a:spcBef>
              <a:buClrTx/>
              <a:buFontTx/>
              <a:buNone/>
            </a:pPr>
            <a:r>
              <a:rPr lang="fr-CH" altLang="fr-FR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80C1584-C156-27E6-EFE5-26449BEED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-84138"/>
            <a:ext cx="2235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0782300" algn="l"/>
              </a:tabLst>
              <a:defRPr sz="24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CH" altLang="fr-FR" sz="2000">
                <a:solidFill>
                  <a:srgbClr val="00B0F0"/>
                </a:solidFill>
              </a:rPr>
              <a:t>Perspective genre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900</Words>
  <Application>Microsoft Office PowerPoint</Application>
  <PresentationFormat>On-screen Show (4:3)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CMSS10</vt:lpstr>
      <vt:lpstr>CMSS12</vt:lpstr>
      <vt:lpstr>CMSS8</vt:lpstr>
      <vt:lpstr>CMSS9</vt:lpstr>
      <vt:lpstr>CMSSI10</vt:lpstr>
      <vt:lpstr>Times New Roman</vt:lpstr>
      <vt:lpstr>Wingdings</vt:lpstr>
      <vt:lpstr>Thème Office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Steinmetz</dc:creator>
  <cp:lastModifiedBy>Jean-Marie Le Goff</cp:lastModifiedBy>
  <cp:revision>14</cp:revision>
  <dcterms:modified xsi:type="dcterms:W3CDTF">2023-04-03T20:50:54Z</dcterms:modified>
</cp:coreProperties>
</file>