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22"/>
    <p:restoredTop sz="94720"/>
  </p:normalViewPr>
  <p:slideViewPr>
    <p:cSldViewPr snapToGrid="0">
      <p:cViewPr>
        <p:scale>
          <a:sx n="65" d="100"/>
          <a:sy n="65" d="100"/>
        </p:scale>
        <p:origin x="392" y="3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1CC6E8-F93F-8441-AF5F-012C64397ACD}" type="datetimeFigureOut">
              <a:rPr lang="fr-FR" smtClean="0"/>
              <a:t>04/03/2024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044E5F-6402-F845-896F-880055944D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7173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044E5F-6402-F845-896F-880055944DB2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9120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9BC4AC-A496-3CAD-0C44-44357B0C75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7450804-86A2-A951-F921-118B778BEE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3DAB75D-594F-A039-A6B3-9A567A802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E9407-E467-604D-9B8A-6DF8B9973639}" type="datetimeFigureOut">
              <a:rPr lang="fr-FR" smtClean="0"/>
              <a:t>04/03/2024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EBA4876-4000-914D-AA77-93E11FDDF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E67DA49-842A-969E-BA42-4F2C0F48B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A894-2A46-C74B-8F42-E8F8C658EB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177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2C16C9-A474-FB5B-44EE-0F2067395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7B0897B-7F4D-4CC2-8845-D8719A7ED4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C5C20A1-DF0D-D6F0-B7EF-277AC9E42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E9407-E467-604D-9B8A-6DF8B9973639}" type="datetimeFigureOut">
              <a:rPr lang="fr-FR" smtClean="0"/>
              <a:t>04/03/2024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B46E21E-4328-DF3F-5D7A-1178424CE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0C19D3F-F709-97B9-6E5A-FD28C05FE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A894-2A46-C74B-8F42-E8F8C658EB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8402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329075C-9C52-F390-FD55-103E60235F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CF30E38-90C6-236C-A6BD-19DC2CAA74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80AAB0E-CE4D-065A-412C-055F705A4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E9407-E467-604D-9B8A-6DF8B9973639}" type="datetimeFigureOut">
              <a:rPr lang="fr-FR" smtClean="0"/>
              <a:t>04/03/2024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D0C3558-1B1D-2038-88AC-75B23442A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C6CA24B-669A-209E-6922-95655DF64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A894-2A46-C74B-8F42-E8F8C658EB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6042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24F77C-A9C5-B429-56C6-B38D188B6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F500468-CF63-5902-2A46-CB84AB0A2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97445AD-58C0-8415-162D-3709DB761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E9407-E467-604D-9B8A-6DF8B9973639}" type="datetimeFigureOut">
              <a:rPr lang="fr-FR" smtClean="0"/>
              <a:t>04/03/2024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7C85030-F34B-11C8-B234-3EAE4CDAC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060A870-9F07-CDAB-AC26-A7CE46C02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A894-2A46-C74B-8F42-E8F8C658EB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5088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2779E2-B09E-5482-0D9B-C1AF9F453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2FE30E5-6993-BB22-6D37-6808DF0B14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E131633-F01D-5B35-34C4-3FFD118CE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E9407-E467-604D-9B8A-6DF8B9973639}" type="datetimeFigureOut">
              <a:rPr lang="fr-FR" smtClean="0"/>
              <a:t>04/03/2024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91662B1-E701-F9F1-6181-BD6F0E758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A5F7E27-870D-6FC5-4301-CEE4A31E4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A894-2A46-C74B-8F42-E8F8C658EB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9228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BA3498-6857-665C-784E-36946104F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293C5EF-39A8-1FA1-A4E6-88F7A7D1A1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C45FE9F-8823-DCE0-0555-EB2F036075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49A10EF-2C77-FA96-231E-978B80DE2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E9407-E467-604D-9B8A-6DF8B9973639}" type="datetimeFigureOut">
              <a:rPr lang="fr-FR" smtClean="0"/>
              <a:t>04/03/2024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A0229C3-54AC-A9F8-B15A-7B0F8483A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BFBFA73-57BC-E8DE-1221-255ECC58C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A894-2A46-C74B-8F42-E8F8C658EB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5177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CD625E-3887-4D2E-24BD-55E1DE882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E42DC75-346B-A492-2F23-D5D68A579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A3639BD-E197-3F67-FF6F-A114D6DBE6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10C8404-0891-A6F5-4ADD-EABAF5364A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1AA5C1D-1188-7137-7FBA-5610E371FD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E984499-E0D2-1B55-95B1-C51CDE6EA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E9407-E467-604D-9B8A-6DF8B9973639}" type="datetimeFigureOut">
              <a:rPr lang="fr-FR" smtClean="0"/>
              <a:t>04/03/2024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3803CD3-57D0-F3D6-BCF8-8C840D854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729F56C-C03F-0C04-49C7-D220FE6BC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A894-2A46-C74B-8F42-E8F8C658EB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3599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472521-45A6-0C7B-E45C-4FB6BC610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3F60357-6091-C982-C542-FBF79E008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E9407-E467-604D-9B8A-6DF8B9973639}" type="datetimeFigureOut">
              <a:rPr lang="fr-FR" smtClean="0"/>
              <a:t>04/03/2024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1D83DF9-0E0F-8838-E613-E31A4C80D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63AE407-2768-37F1-CFE8-9CA7E0A86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A894-2A46-C74B-8F42-E8F8C658EB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9931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A58BB10-B245-924C-1A65-39F629AB1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E9407-E467-604D-9B8A-6DF8B9973639}" type="datetimeFigureOut">
              <a:rPr lang="fr-FR" smtClean="0"/>
              <a:t>04/03/2024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C4C6DC5-E0D2-ECF6-70F0-BCFB2DF27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1C40EFD-6855-B386-8CC4-448A88EA5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A894-2A46-C74B-8F42-E8F8C658EB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9730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30677F-C29A-4CE9-D4F3-B59FE5A7E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0E6C97F-D63A-BA30-6CC0-53DDFFF24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1944DE3-8267-2DAB-6966-120FEE7C32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7A09540-A243-60B5-9377-750045018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E9407-E467-604D-9B8A-6DF8B9973639}" type="datetimeFigureOut">
              <a:rPr lang="fr-FR" smtClean="0"/>
              <a:t>04/03/2024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5214D4E-C94B-0F76-C0F0-72C10AA25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56DD794-B7D0-188A-8CD5-C4C2B8C9F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A894-2A46-C74B-8F42-E8F8C658EB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1876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B619D8-1E77-6D60-5678-9FB30835E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77B1287-3BCE-3750-16F3-EBB5965356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DCFFE08-F5DF-EAEE-0411-1163A3C574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C320227-DD0D-4D5C-9D9D-0278E7F8B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E9407-E467-604D-9B8A-6DF8B9973639}" type="datetimeFigureOut">
              <a:rPr lang="fr-FR" smtClean="0"/>
              <a:t>04/03/2024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9E6CC97-3E93-A553-BC0C-80763B974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28354DD-D2A4-44AD-9B99-73F1A2B06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A894-2A46-C74B-8F42-E8F8C658EB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4226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8CD8730-95C3-A1FF-60BF-1C06CCA4D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4B9E6EF-B0E0-5A30-4922-035D0F5209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3AAF4CD-F9D4-C048-AB19-9FE351726C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EFE9407-E467-604D-9B8A-6DF8B9973639}" type="datetimeFigureOut">
              <a:rPr lang="fr-FR" smtClean="0"/>
              <a:t>04/03/2024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0AC4353-2124-3430-8D41-B067D7E1F8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778F991-53D6-226D-2935-6CF4C8BF07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B4A894-2A46-C74B-8F42-E8F8C658EB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9309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coledebiologie@unil.ch" TargetMode="External"/><Relationship Id="rId2" Type="http://schemas.openxmlformats.org/officeDocument/2006/relationships/hyperlink" Target="https://www.unil.ch/files/live/sites/ecoledebiologie/files/shared/_Master/Travaux%20de%20Master/Guide-des-travaux-de-Master/FINAL_Guide%20to%20research%20projects_Master%20of%20Science%20in%20BIology_EN_2023-2024_vf.pdf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35319645-23F1-0DE3-4BFD-AD0B26FD98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814425"/>
              </p:ext>
            </p:extLst>
          </p:nvPr>
        </p:nvGraphicFramePr>
        <p:xfrm>
          <a:off x="1503250" y="1151367"/>
          <a:ext cx="9185500" cy="1961280"/>
        </p:xfrm>
        <a:graphic>
          <a:graphicData uri="http://schemas.openxmlformats.org/drawingml/2006/table">
            <a:tbl>
              <a:tblPr firstRow="1" bandRow="1">
                <a:solidFill>
                  <a:srgbClr val="FFFFFF">
                    <a:alpha val="22353"/>
                  </a:srgbClr>
                </a:solidFill>
                <a:tableStyleId>{5C22544A-7EE6-4342-B048-85BDC9FD1C3A}</a:tableStyleId>
              </a:tblPr>
              <a:tblGrid>
                <a:gridCol w="1318971">
                  <a:extLst>
                    <a:ext uri="{9D8B030D-6E8A-4147-A177-3AD203B41FA5}">
                      <a16:colId xmlns:a16="http://schemas.microsoft.com/office/drawing/2014/main" val="19175264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4110680505"/>
                    </a:ext>
                  </a:extLst>
                </a:gridCol>
                <a:gridCol w="2595282">
                  <a:extLst>
                    <a:ext uri="{9D8B030D-6E8A-4147-A177-3AD203B41FA5}">
                      <a16:colId xmlns:a16="http://schemas.microsoft.com/office/drawing/2014/main" val="1512637655"/>
                    </a:ext>
                  </a:extLst>
                </a:gridCol>
                <a:gridCol w="2985247">
                  <a:extLst>
                    <a:ext uri="{9D8B030D-6E8A-4147-A177-3AD203B41FA5}">
                      <a16:colId xmlns:a16="http://schemas.microsoft.com/office/drawing/2014/main" val="32162274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08000" marB="108000" anchor="ctr">
                    <a:solidFill>
                      <a:srgbClr val="008C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08000" marB="108000" anchor="ctr">
                    <a:solidFill>
                      <a:srgbClr val="008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Opening</a:t>
                      </a:r>
                    </a:p>
                  </a:txBody>
                  <a:tcPr marL="0" marR="0" marT="108000" marB="108000" anchor="ctr">
                    <a:solidFill>
                      <a:srgbClr val="008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Closing</a:t>
                      </a:r>
                    </a:p>
                  </a:txBody>
                  <a:tcPr marL="0" marR="0" marT="108000" marB="108000" anchor="ctr">
                    <a:solidFill>
                      <a:srgbClr val="008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213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BEC &amp; MB</a:t>
                      </a:r>
                    </a:p>
                  </a:txBody>
                  <a:tcPr marL="0" marR="0" marT="108000" marB="10800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First step &amp; Master</a:t>
                      </a:r>
                    </a:p>
                  </a:txBody>
                  <a:tcPr marL="0" marR="0" marT="108000" marB="10800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First week of August</a:t>
                      </a:r>
                    </a:p>
                  </a:txBody>
                  <a:tcPr marL="0" marR="0" marT="108000" marB="10800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First week of September </a:t>
                      </a:r>
                    </a:p>
                  </a:txBody>
                  <a:tcPr marL="0" marR="0" marT="108000" marB="10800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9980231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MLS</a:t>
                      </a:r>
                    </a:p>
                  </a:txBody>
                  <a:tcPr marL="0" marR="0" marT="108000" marB="10800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First step</a:t>
                      </a:r>
                    </a:p>
                  </a:txBody>
                  <a:tcPr marL="0" marR="0" marT="108000" marB="10800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First week of October </a:t>
                      </a:r>
                    </a:p>
                  </a:txBody>
                  <a:tcPr marL="0" marR="0" marT="108000" marB="10800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 of October </a:t>
                      </a:r>
                    </a:p>
                  </a:txBody>
                  <a:tcPr marL="0" marR="0" marT="108000" marB="10800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5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581794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Master</a:t>
                      </a:r>
                    </a:p>
                  </a:txBody>
                  <a:tcPr marL="0" marR="0" marT="108000" marB="108000" anchor="ctr">
                    <a:solidFill>
                      <a:schemeClr val="bg2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First week of January </a:t>
                      </a:r>
                    </a:p>
                  </a:txBody>
                  <a:tcPr marL="0" marR="0" marT="108000" marB="108000" anchor="ctr">
                    <a:solidFill>
                      <a:schemeClr val="bg2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Last week of January </a:t>
                      </a:r>
                    </a:p>
                  </a:txBody>
                  <a:tcPr marL="0" marR="0" marT="108000" marB="108000" anchor="ctr">
                    <a:solidFill>
                      <a:schemeClr val="bg2">
                        <a:lumMod val="5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6358456"/>
                  </a:ext>
                </a:extLst>
              </a:tr>
            </a:tbl>
          </a:graphicData>
        </a:graphic>
      </p:graphicFrame>
      <p:sp>
        <p:nvSpPr>
          <p:cNvPr id="2" name="ZoneTexte 1">
            <a:extLst>
              <a:ext uri="{FF2B5EF4-FFF2-40B4-BE49-F238E27FC236}">
                <a16:creationId xmlns:a16="http://schemas.microsoft.com/office/drawing/2014/main" id="{2476D181-21FC-836D-DF9A-3A843B81A8F5}"/>
              </a:ext>
            </a:extLst>
          </p:cNvPr>
          <p:cNvSpPr txBox="1"/>
          <p:nvPr/>
        </p:nvSpPr>
        <p:spPr>
          <a:xfrm>
            <a:off x="390274" y="4049002"/>
            <a:ext cx="11411451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- First step and Master projects submitted for BEC and MB that were not chosen by students can be edited for MLS if needed.</a:t>
            </a:r>
          </a:p>
          <a:p>
            <a:pPr>
              <a:spcAft>
                <a:spcPts val="12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- For each opening session, for each Master, the School of Biology will send an e-mail to the Directors to inform them about the deadlines, procedures etc. </a:t>
            </a:r>
          </a:p>
          <a:p>
            <a:pPr>
              <a:spcAft>
                <a:spcPts val="12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- We invite all Directors to carefully check our guide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« Guide to research projects for the Master of Science in Biology »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which is available on the School of Biology’s website. </a:t>
            </a:r>
          </a:p>
          <a:p>
            <a:pPr>
              <a:spcAft>
                <a:spcPts val="12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- You can always contact the School of Biology by e-mail :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ecoledebiologie@unil.ch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if you have any question.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29063045-DFB7-12D4-D454-2CDB1EF1A465}"/>
              </a:ext>
            </a:extLst>
          </p:cNvPr>
          <p:cNvSpPr txBox="1"/>
          <p:nvPr/>
        </p:nvSpPr>
        <p:spPr>
          <a:xfrm>
            <a:off x="3213640" y="316008"/>
            <a:ext cx="57647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Master project submissions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for teachers</a:t>
            </a:r>
          </a:p>
        </p:txBody>
      </p:sp>
    </p:spTree>
    <p:extLst>
      <p:ext uri="{BB962C8B-B14F-4D97-AF65-F5344CB8AC3E}">
        <p14:creationId xmlns:p14="http://schemas.microsoft.com/office/powerpoint/2010/main" val="1575732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A462A4-7FD1-17E6-3CED-698955BB08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E8E45E25-B46F-A115-085F-441BD402B3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0155281"/>
              </p:ext>
            </p:extLst>
          </p:nvPr>
        </p:nvGraphicFramePr>
        <p:xfrm>
          <a:off x="690283" y="1246938"/>
          <a:ext cx="10811434" cy="3978040"/>
        </p:xfrm>
        <a:graphic>
          <a:graphicData uri="http://schemas.openxmlformats.org/drawingml/2006/table">
            <a:tbl>
              <a:tblPr firstRow="1" bandRow="1">
                <a:solidFill>
                  <a:srgbClr val="FFFFFF">
                    <a:alpha val="22353"/>
                  </a:srgbClr>
                </a:solidFill>
                <a:tableStyleId>{5C22544A-7EE6-4342-B048-85BDC9FD1C3A}</a:tableStyleId>
              </a:tblPr>
              <a:tblGrid>
                <a:gridCol w="1317813">
                  <a:extLst>
                    <a:ext uri="{9D8B030D-6E8A-4147-A177-3AD203B41FA5}">
                      <a16:colId xmlns:a16="http://schemas.microsoft.com/office/drawing/2014/main" val="191752641"/>
                    </a:ext>
                  </a:extLst>
                </a:gridCol>
                <a:gridCol w="1869141">
                  <a:extLst>
                    <a:ext uri="{9D8B030D-6E8A-4147-A177-3AD203B41FA5}">
                      <a16:colId xmlns:a16="http://schemas.microsoft.com/office/drawing/2014/main" val="4110680505"/>
                    </a:ext>
                  </a:extLst>
                </a:gridCol>
                <a:gridCol w="4464424">
                  <a:extLst>
                    <a:ext uri="{9D8B030D-6E8A-4147-A177-3AD203B41FA5}">
                      <a16:colId xmlns:a16="http://schemas.microsoft.com/office/drawing/2014/main" val="1512637655"/>
                    </a:ext>
                  </a:extLst>
                </a:gridCol>
                <a:gridCol w="3160056">
                  <a:extLst>
                    <a:ext uri="{9D8B030D-6E8A-4147-A177-3AD203B41FA5}">
                      <a16:colId xmlns:a16="http://schemas.microsoft.com/office/drawing/2014/main" val="32162274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endParaRPr lang="fr-F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008C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008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Opening</a:t>
                      </a:r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Registrations </a:t>
                      </a:r>
                    </a:p>
                  </a:txBody>
                  <a:tcPr anchor="ctr">
                    <a:solidFill>
                      <a:srgbClr val="008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Attribution by EB </a:t>
                      </a:r>
                    </a:p>
                  </a:txBody>
                  <a:tcPr anchor="ctr">
                    <a:solidFill>
                      <a:srgbClr val="008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213566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BEC &amp; MB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First </a:t>
                      </a:r>
                      <a:r>
                        <a:rPr lang="fr-FR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</a:t>
                      </a:r>
                      <a:endParaRPr lang="fr-F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During</a:t>
                      </a:r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first </a:t>
                      </a:r>
                      <a:r>
                        <a:rPr lang="fr-FR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two</a:t>
                      </a:r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weeks</a:t>
                      </a:r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the </a:t>
                      </a:r>
                      <a:r>
                        <a:rPr lang="fr-FR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autumn</a:t>
                      </a:r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semester</a:t>
                      </a:r>
                      <a:endParaRPr lang="fr-F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08000" marB="10800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Once registrations are closed </a:t>
                      </a:r>
                      <a:endParaRPr lang="fr-F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08000" marB="10800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9980231"/>
                  </a:ext>
                </a:extLst>
              </a:tr>
              <a:tr h="537254">
                <a:tc vMerge="1">
                  <a:txBody>
                    <a:bodyPr/>
                    <a:lstStyle/>
                    <a:p>
                      <a:pPr algn="r"/>
                      <a:endParaRPr lang="fr-F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Master 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Consultation </a:t>
                      </a:r>
                      <a:r>
                        <a:rPr lang="fr-FR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from</a:t>
                      </a:r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</a:t>
                      </a:r>
                      <a:r>
                        <a:rPr lang="fr-FR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beginning</a:t>
                      </a:r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the </a:t>
                      </a:r>
                      <a:r>
                        <a:rPr lang="fr-FR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Autumn</a:t>
                      </a:r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semester</a:t>
                      </a:r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</a:p>
                    <a:p>
                      <a:pPr algn="ctr"/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Registrations </a:t>
                      </a:r>
                      <a:r>
                        <a:rPr lang="fr-FR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from</a:t>
                      </a:r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1-15 </a:t>
                      </a:r>
                      <a:r>
                        <a:rPr lang="fr-FR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November</a:t>
                      </a:r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T="108000" marB="10800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Once registrations are </a:t>
                      </a:r>
                      <a:r>
                        <a:rPr lang="fr-FR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closed</a:t>
                      </a:r>
                      <a:endParaRPr lang="fr-F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08000" marB="10800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5817948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MLS 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50000"/>
                        <a:alpha val="19802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First </a:t>
                      </a:r>
                      <a:r>
                        <a:rPr lang="fr-FR" sz="180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step</a:t>
                      </a:r>
                      <a:r>
                        <a:rPr lang="fr-FR" sz="18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From</a:t>
                      </a:r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mid-November</a:t>
                      </a:r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until</a:t>
                      </a:r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mid-December</a:t>
                      </a:r>
                      <a:endParaRPr lang="fr-F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08000" marB="10800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Once registrations are </a:t>
                      </a:r>
                      <a:r>
                        <a:rPr lang="fr-FR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closed</a:t>
                      </a:r>
                      <a:endParaRPr lang="fr-F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108000" marB="10800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5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982324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Master</a:t>
                      </a:r>
                    </a:p>
                  </a:txBody>
                  <a:tcPr anchor="ctr">
                    <a:solidFill>
                      <a:schemeClr val="bg2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Consultation </a:t>
                      </a:r>
                      <a:r>
                        <a:rPr lang="fr-FR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from</a:t>
                      </a:r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</a:t>
                      </a:r>
                      <a:r>
                        <a:rPr lang="fr-FR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beginning</a:t>
                      </a:r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the Spring </a:t>
                      </a:r>
                      <a:r>
                        <a:rPr lang="fr-FR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semester</a:t>
                      </a:r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</a:p>
                    <a:p>
                      <a:pPr algn="ctr"/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Registrations </a:t>
                      </a:r>
                      <a:r>
                        <a:rPr lang="fr-FR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from</a:t>
                      </a:r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mid</a:t>
                      </a:r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-March </a:t>
                      </a:r>
                      <a:r>
                        <a:rPr lang="fr-FR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until</a:t>
                      </a:r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end of April </a:t>
                      </a:r>
                    </a:p>
                  </a:txBody>
                  <a:tcPr marT="108000" marB="108000" anchor="ctr">
                    <a:solidFill>
                      <a:schemeClr val="bg2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 the end of May</a:t>
                      </a:r>
                    </a:p>
                  </a:txBody>
                  <a:tcPr marT="108000" marB="108000" anchor="ctr">
                    <a:solidFill>
                      <a:schemeClr val="bg2">
                        <a:lumMod val="5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6358456"/>
                  </a:ext>
                </a:extLst>
              </a:tr>
            </a:tbl>
          </a:graphicData>
        </a:graphic>
      </p:graphicFrame>
      <p:sp>
        <p:nvSpPr>
          <p:cNvPr id="3" name="ZoneTexte 2">
            <a:extLst>
              <a:ext uri="{FF2B5EF4-FFF2-40B4-BE49-F238E27FC236}">
                <a16:creationId xmlns:a16="http://schemas.microsoft.com/office/drawing/2014/main" id="{61952236-47C5-B6E1-C19A-24A9771397D0}"/>
              </a:ext>
            </a:extLst>
          </p:cNvPr>
          <p:cNvSpPr txBox="1"/>
          <p:nvPr/>
        </p:nvSpPr>
        <p:spPr>
          <a:xfrm>
            <a:off x="2302093" y="316800"/>
            <a:ext cx="7587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Master project choices and attributions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for students 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3051728E-CC51-E54A-95D9-C1DDDC4B1237}"/>
              </a:ext>
            </a:extLst>
          </p:cNvPr>
          <p:cNvSpPr txBox="1"/>
          <p:nvPr/>
        </p:nvSpPr>
        <p:spPr>
          <a:xfrm>
            <a:off x="690283" y="5846176"/>
            <a:ext cx="3626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For projects outside of UNIL:</a:t>
            </a:r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2A2448D8-E462-3EA0-C7A6-321E33383B17}"/>
              </a:ext>
            </a:extLst>
          </p:cNvPr>
          <p:cNvSpPr/>
          <p:nvPr/>
        </p:nvSpPr>
        <p:spPr>
          <a:xfrm>
            <a:off x="4746915" y="5314776"/>
            <a:ext cx="2698170" cy="1432133"/>
          </a:xfrm>
          <a:prstGeom prst="roundRect">
            <a:avLst/>
          </a:prstGeom>
          <a:noFill/>
          <a:ln w="44450" cmpd="thinThick">
            <a:solidFill>
              <a:srgbClr val="008CC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46800" rtlCol="0" anchor="ctr">
            <a:noAutofit/>
          </a:bodyPr>
          <a:lstStyle/>
          <a:p>
            <a:pPr algn="ctr">
              <a:lnSpc>
                <a:spcPct val="150000"/>
              </a:lnSpc>
            </a:pP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8122A5EC-33DA-FF00-04FC-AF51ABAA8E58}"/>
              </a:ext>
            </a:extLst>
          </p:cNvPr>
          <p:cNvSpPr txBox="1"/>
          <p:nvPr/>
        </p:nvSpPr>
        <p:spPr>
          <a:xfrm>
            <a:off x="4815585" y="5331327"/>
            <a:ext cx="2560829" cy="1298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b="1" dirty="0">
                <a:solidFill>
                  <a:srgbClr val="008CCC"/>
                </a:solidFill>
              </a:rPr>
              <a:t>Deadlines:</a:t>
            </a:r>
          </a:p>
          <a:p>
            <a:pPr algn="ctr">
              <a:lnSpc>
                <a:spcPct val="150000"/>
              </a:lnSpc>
            </a:pPr>
            <a:r>
              <a:rPr lang="fr-FR" dirty="0">
                <a:solidFill>
                  <a:schemeClr val="tx1"/>
                </a:solidFill>
              </a:rPr>
              <a:t>BEC, MLS, HT: </a:t>
            </a:r>
            <a:r>
              <a:rPr lang="fr-FR" b="1" dirty="0">
                <a:solidFill>
                  <a:schemeClr val="tx1"/>
                </a:solidFill>
              </a:rPr>
              <a:t>April 15</a:t>
            </a:r>
            <a:r>
              <a:rPr lang="fr-FR" b="1" baseline="30000" dirty="0">
                <a:solidFill>
                  <a:schemeClr val="tx1"/>
                </a:solidFill>
              </a:rPr>
              <a:t>th</a:t>
            </a:r>
            <a:endParaRPr lang="fr-FR" b="1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fr-FR" dirty="0">
                <a:solidFill>
                  <a:schemeClr val="tx1"/>
                </a:solidFill>
              </a:rPr>
              <a:t>MB: </a:t>
            </a:r>
            <a:r>
              <a:rPr lang="fr-FR" b="1" dirty="0" err="1">
                <a:solidFill>
                  <a:schemeClr val="tx1"/>
                </a:solidFill>
              </a:rPr>
              <a:t>November</a:t>
            </a:r>
            <a:r>
              <a:rPr lang="fr-FR" b="1" dirty="0">
                <a:solidFill>
                  <a:schemeClr val="tx1"/>
                </a:solidFill>
              </a:rPr>
              <a:t> 1</a:t>
            </a:r>
            <a:r>
              <a:rPr lang="fr-FR" b="1" baseline="30000" dirty="0">
                <a:solidFill>
                  <a:schemeClr val="tx1"/>
                </a:solidFill>
              </a:rPr>
              <a:t>st</a:t>
            </a:r>
            <a:endParaRPr lang="fr-F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17181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256</Words>
  <Application>Microsoft Macintosh PowerPoint</Application>
  <PresentationFormat>Grand écran</PresentationFormat>
  <Paragraphs>42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Jessica Lavier</dc:creator>
  <cp:lastModifiedBy>Jessica Lavier</cp:lastModifiedBy>
  <cp:revision>38</cp:revision>
  <dcterms:created xsi:type="dcterms:W3CDTF">2024-02-13T15:40:41Z</dcterms:created>
  <dcterms:modified xsi:type="dcterms:W3CDTF">2024-03-04T10:52:32Z</dcterms:modified>
</cp:coreProperties>
</file>