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874" r:id="rId2"/>
    <p:sldMasterId id="2147483887" r:id="rId3"/>
    <p:sldMasterId id="2147483900" r:id="rId4"/>
  </p:sldMasterIdLst>
  <p:notesMasterIdLst>
    <p:notesMasterId r:id="rId77"/>
  </p:notesMasterIdLst>
  <p:handoutMasterIdLst>
    <p:handoutMasterId r:id="rId78"/>
  </p:handoutMasterIdLst>
  <p:sldIdLst>
    <p:sldId id="465" r:id="rId5"/>
    <p:sldId id="499" r:id="rId6"/>
    <p:sldId id="498" r:id="rId7"/>
    <p:sldId id="466" r:id="rId8"/>
    <p:sldId id="472" r:id="rId9"/>
    <p:sldId id="495" r:id="rId10"/>
    <p:sldId id="477" r:id="rId11"/>
    <p:sldId id="475" r:id="rId12"/>
    <p:sldId id="479" r:id="rId13"/>
    <p:sldId id="478" r:id="rId14"/>
    <p:sldId id="481" r:id="rId15"/>
    <p:sldId id="480" r:id="rId16"/>
    <p:sldId id="482" r:id="rId17"/>
    <p:sldId id="494" r:id="rId18"/>
    <p:sldId id="483" r:id="rId19"/>
    <p:sldId id="484" r:id="rId20"/>
    <p:sldId id="497" r:id="rId21"/>
    <p:sldId id="474" r:id="rId22"/>
    <p:sldId id="487" r:id="rId23"/>
    <p:sldId id="486" r:id="rId24"/>
    <p:sldId id="491" r:id="rId25"/>
    <p:sldId id="489" r:id="rId26"/>
    <p:sldId id="490" r:id="rId27"/>
    <p:sldId id="492" r:id="rId28"/>
    <p:sldId id="488" r:id="rId29"/>
    <p:sldId id="500" r:id="rId30"/>
    <p:sldId id="467" r:id="rId31"/>
    <p:sldId id="470" r:id="rId32"/>
    <p:sldId id="471" r:id="rId33"/>
    <p:sldId id="501" r:id="rId34"/>
    <p:sldId id="502" r:id="rId35"/>
    <p:sldId id="503" r:id="rId36"/>
    <p:sldId id="504" r:id="rId37"/>
    <p:sldId id="505" r:id="rId38"/>
    <p:sldId id="506" r:id="rId39"/>
    <p:sldId id="507" r:id="rId40"/>
    <p:sldId id="508" r:id="rId41"/>
    <p:sldId id="509" r:id="rId42"/>
    <p:sldId id="510" r:id="rId43"/>
    <p:sldId id="511" r:id="rId44"/>
    <p:sldId id="512" r:id="rId45"/>
    <p:sldId id="513" r:id="rId46"/>
    <p:sldId id="514" r:id="rId47"/>
    <p:sldId id="515" r:id="rId48"/>
    <p:sldId id="516" r:id="rId49"/>
    <p:sldId id="517" r:id="rId50"/>
    <p:sldId id="518" r:id="rId51"/>
    <p:sldId id="519" r:id="rId52"/>
    <p:sldId id="520" r:id="rId53"/>
    <p:sldId id="521" r:id="rId54"/>
    <p:sldId id="522" r:id="rId55"/>
    <p:sldId id="523" r:id="rId56"/>
    <p:sldId id="524" r:id="rId57"/>
    <p:sldId id="525" r:id="rId58"/>
    <p:sldId id="526" r:id="rId59"/>
    <p:sldId id="527" r:id="rId60"/>
    <p:sldId id="528" r:id="rId61"/>
    <p:sldId id="529" r:id="rId62"/>
    <p:sldId id="530" r:id="rId63"/>
    <p:sldId id="531" r:id="rId64"/>
    <p:sldId id="532" r:id="rId65"/>
    <p:sldId id="533" r:id="rId66"/>
    <p:sldId id="534" r:id="rId67"/>
    <p:sldId id="535" r:id="rId68"/>
    <p:sldId id="536" r:id="rId69"/>
    <p:sldId id="537" r:id="rId70"/>
    <p:sldId id="538" r:id="rId71"/>
    <p:sldId id="539" r:id="rId72"/>
    <p:sldId id="540" r:id="rId73"/>
    <p:sldId id="541" r:id="rId74"/>
    <p:sldId id="542" r:id="rId75"/>
    <p:sldId id="543" r:id="rId76"/>
  </p:sldIdLst>
  <p:sldSz cx="9144000" cy="6858000" type="screen4x3"/>
  <p:notesSz cx="6870700" cy="9774238"/>
  <p:defaultTextStyle>
    <a:defPPr>
      <a:defRPr lang="en-GB"/>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07E"/>
    <a:srgbClr val="000070"/>
    <a:srgbClr val="000099"/>
    <a:srgbClr val="FFFF66"/>
    <a:srgbClr val="FFFF00"/>
    <a:srgbClr val="990033"/>
    <a:srgbClr val="FF0033"/>
    <a:srgbClr val="336600"/>
    <a:srgbClr val="0000CC"/>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 uri="{FD5EFAAD-0ECE-453E-9831-46B23BE46B34}">
      <p15:chartTrackingRefBased xmlns:mc="http://schemas.openxmlformats.org/markup-compatibility/2006" xmlns:mv="urn:schemas-microsoft-com:mac:vml"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1391" autoAdjust="0"/>
  </p:normalViewPr>
  <p:slideViewPr>
    <p:cSldViewPr>
      <p:cViewPr>
        <p:scale>
          <a:sx n="150" d="100"/>
          <a:sy n="150" d="100"/>
        </p:scale>
        <p:origin x="-420" y="7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643F25-ACF8-DC46-BE72-7807D1EC0BA2}" type="doc">
      <dgm:prSet loTypeId="urn:microsoft.com/office/officeart/2005/8/layout/hProcess9" loCatId="process" qsTypeId="urn:microsoft.com/office/officeart/2005/8/quickstyle/3D9" qsCatId="3D" csTypeId="urn:microsoft.com/office/officeart/2005/8/colors/accent1_2#1" csCatId="accent1" phldr="1"/>
      <dgm:spPr/>
      <dgm:t>
        <a:bodyPr/>
        <a:lstStyle/>
        <a:p>
          <a:endParaRPr lang="en-US"/>
        </a:p>
      </dgm:t>
    </dgm:pt>
    <dgm:pt modelId="{825923A6-8C25-D349-B3F8-0167A33CF3CF}">
      <dgm:prSet phldrT="[Text]"/>
      <dgm:spPr/>
      <dgm:t>
        <a:bodyPr/>
        <a:lstStyle/>
        <a:p>
          <a:r>
            <a:rPr lang="en-US" dirty="0"/>
            <a:t>Better Diet</a:t>
          </a:r>
        </a:p>
      </dgm:t>
    </dgm:pt>
    <dgm:pt modelId="{623B1441-F96B-5640-A311-AE48604EBE69}" type="parTrans" cxnId="{91140487-6B91-E748-8C62-6B1434055FEF}">
      <dgm:prSet/>
      <dgm:spPr/>
      <dgm:t>
        <a:bodyPr/>
        <a:lstStyle/>
        <a:p>
          <a:endParaRPr lang="en-US"/>
        </a:p>
      </dgm:t>
    </dgm:pt>
    <dgm:pt modelId="{DFD964D3-4200-D341-A98F-C0F8208A4AA5}" type="sibTrans" cxnId="{91140487-6B91-E748-8C62-6B1434055FEF}">
      <dgm:prSet/>
      <dgm:spPr/>
      <dgm:t>
        <a:bodyPr/>
        <a:lstStyle/>
        <a:p>
          <a:endParaRPr lang="en-US"/>
        </a:p>
      </dgm:t>
    </dgm:pt>
    <dgm:pt modelId="{24D71084-DBF9-FF42-A2BF-E9A38C7DC81D}">
      <dgm:prSet phldrT="[Text]"/>
      <dgm:spPr/>
      <dgm:t>
        <a:bodyPr/>
        <a:lstStyle/>
        <a:p>
          <a:r>
            <a:rPr lang="en-US" dirty="0"/>
            <a:t>Increased PA</a:t>
          </a:r>
        </a:p>
      </dgm:t>
    </dgm:pt>
    <dgm:pt modelId="{120126EF-E3E2-9C4F-9425-A948C15794BC}" type="parTrans" cxnId="{DEDF1DFE-D609-BD43-8BA9-C8F793EA34F9}">
      <dgm:prSet/>
      <dgm:spPr/>
      <dgm:t>
        <a:bodyPr/>
        <a:lstStyle/>
        <a:p>
          <a:endParaRPr lang="en-US"/>
        </a:p>
      </dgm:t>
    </dgm:pt>
    <dgm:pt modelId="{1DAFA232-B2BE-D444-85A3-B9176F8486FE}" type="sibTrans" cxnId="{DEDF1DFE-D609-BD43-8BA9-C8F793EA34F9}">
      <dgm:prSet/>
      <dgm:spPr/>
      <dgm:t>
        <a:bodyPr/>
        <a:lstStyle/>
        <a:p>
          <a:endParaRPr lang="en-US"/>
        </a:p>
      </dgm:t>
    </dgm:pt>
    <dgm:pt modelId="{898209BD-5ECD-4A4E-BCCB-71F673DA4111}">
      <dgm:prSet phldrT="[Text]"/>
      <dgm:spPr>
        <a:solidFill>
          <a:srgbClr val="FF0000"/>
        </a:solidFill>
      </dgm:spPr>
      <dgm:t>
        <a:bodyPr/>
        <a:lstStyle/>
        <a:p>
          <a:r>
            <a:rPr lang="en-US" dirty="0"/>
            <a:t>Weight (BMI) Loss</a:t>
          </a:r>
        </a:p>
      </dgm:t>
    </dgm:pt>
    <dgm:pt modelId="{DEC8D7CF-A340-C544-8295-0BBAC91DADE2}" type="parTrans" cxnId="{E6618B16-CE5C-234D-A159-D20C1D511FF1}">
      <dgm:prSet/>
      <dgm:spPr/>
      <dgm:t>
        <a:bodyPr/>
        <a:lstStyle/>
        <a:p>
          <a:endParaRPr lang="en-US"/>
        </a:p>
      </dgm:t>
    </dgm:pt>
    <dgm:pt modelId="{1076E533-2EB9-FC43-9463-C8D256659D7C}" type="sibTrans" cxnId="{E6618B16-CE5C-234D-A159-D20C1D511FF1}">
      <dgm:prSet/>
      <dgm:spPr/>
      <dgm:t>
        <a:bodyPr/>
        <a:lstStyle/>
        <a:p>
          <a:endParaRPr lang="en-US"/>
        </a:p>
      </dgm:t>
    </dgm:pt>
    <dgm:pt modelId="{881FD3A1-2D68-FF42-A2F8-0B3687AB522A}" type="pres">
      <dgm:prSet presAssocID="{22643F25-ACF8-DC46-BE72-7807D1EC0BA2}" presName="CompostProcess" presStyleCnt="0">
        <dgm:presLayoutVars>
          <dgm:dir/>
          <dgm:resizeHandles val="exact"/>
        </dgm:presLayoutVars>
      </dgm:prSet>
      <dgm:spPr/>
      <dgm:t>
        <a:bodyPr/>
        <a:lstStyle/>
        <a:p>
          <a:endParaRPr lang="fr-CH"/>
        </a:p>
      </dgm:t>
    </dgm:pt>
    <dgm:pt modelId="{9E084E5A-5039-F544-A9CA-F6BE249D00FE}" type="pres">
      <dgm:prSet presAssocID="{22643F25-ACF8-DC46-BE72-7807D1EC0BA2}" presName="arrow" presStyleLbl="bgShp" presStyleIdx="0" presStyleCnt="1" custLinFactNeighborX="1084" custLinFactNeighborY="-16216"/>
      <dgm:spPr/>
    </dgm:pt>
    <dgm:pt modelId="{E0E7CEF3-705C-554E-B7A3-13A52FABD01A}" type="pres">
      <dgm:prSet presAssocID="{22643F25-ACF8-DC46-BE72-7807D1EC0BA2}" presName="linearProcess" presStyleCnt="0"/>
      <dgm:spPr/>
    </dgm:pt>
    <dgm:pt modelId="{0C817475-6A34-EE47-8EF9-E1296C76BC11}" type="pres">
      <dgm:prSet presAssocID="{825923A6-8C25-D349-B3F8-0167A33CF3CF}" presName="textNode" presStyleLbl="node1" presStyleIdx="0" presStyleCnt="3">
        <dgm:presLayoutVars>
          <dgm:bulletEnabled val="1"/>
        </dgm:presLayoutVars>
      </dgm:prSet>
      <dgm:spPr/>
      <dgm:t>
        <a:bodyPr/>
        <a:lstStyle/>
        <a:p>
          <a:endParaRPr lang="fr-CH"/>
        </a:p>
      </dgm:t>
    </dgm:pt>
    <dgm:pt modelId="{9FADB815-A5E7-4B4B-A491-38707C450856}" type="pres">
      <dgm:prSet presAssocID="{DFD964D3-4200-D341-A98F-C0F8208A4AA5}" presName="sibTrans" presStyleCnt="0"/>
      <dgm:spPr/>
    </dgm:pt>
    <dgm:pt modelId="{9BAB1B23-2E91-BE41-AA1D-F0FFED6530AF}" type="pres">
      <dgm:prSet presAssocID="{24D71084-DBF9-FF42-A2BF-E9A38C7DC81D}" presName="textNode" presStyleLbl="node1" presStyleIdx="1" presStyleCnt="3">
        <dgm:presLayoutVars>
          <dgm:bulletEnabled val="1"/>
        </dgm:presLayoutVars>
      </dgm:prSet>
      <dgm:spPr/>
      <dgm:t>
        <a:bodyPr/>
        <a:lstStyle/>
        <a:p>
          <a:endParaRPr lang="fr-CH"/>
        </a:p>
      </dgm:t>
    </dgm:pt>
    <dgm:pt modelId="{4CB2D3E5-8A8B-7F47-B2AD-8E3D2873B97E}" type="pres">
      <dgm:prSet presAssocID="{1DAFA232-B2BE-D444-85A3-B9176F8486FE}" presName="sibTrans" presStyleCnt="0"/>
      <dgm:spPr/>
    </dgm:pt>
    <dgm:pt modelId="{72D8D24B-B821-C740-BB6B-7F92C2F9F3FE}" type="pres">
      <dgm:prSet presAssocID="{898209BD-5ECD-4A4E-BCCB-71F673DA4111}" presName="textNode" presStyleLbl="node1" presStyleIdx="2" presStyleCnt="3">
        <dgm:presLayoutVars>
          <dgm:bulletEnabled val="1"/>
        </dgm:presLayoutVars>
      </dgm:prSet>
      <dgm:spPr/>
      <dgm:t>
        <a:bodyPr/>
        <a:lstStyle/>
        <a:p>
          <a:endParaRPr lang="fr-CH"/>
        </a:p>
      </dgm:t>
    </dgm:pt>
  </dgm:ptLst>
  <dgm:cxnLst>
    <dgm:cxn modelId="{E6618B16-CE5C-234D-A159-D20C1D511FF1}" srcId="{22643F25-ACF8-DC46-BE72-7807D1EC0BA2}" destId="{898209BD-5ECD-4A4E-BCCB-71F673DA4111}" srcOrd="2" destOrd="0" parTransId="{DEC8D7CF-A340-C544-8295-0BBAC91DADE2}" sibTransId="{1076E533-2EB9-FC43-9463-C8D256659D7C}"/>
    <dgm:cxn modelId="{CFB83AC5-C64E-410F-B7F9-9E9CF14DCA27}" type="presOf" srcId="{825923A6-8C25-D349-B3F8-0167A33CF3CF}" destId="{0C817475-6A34-EE47-8EF9-E1296C76BC11}" srcOrd="0" destOrd="0" presId="urn:microsoft.com/office/officeart/2005/8/layout/hProcess9"/>
    <dgm:cxn modelId="{91140487-6B91-E748-8C62-6B1434055FEF}" srcId="{22643F25-ACF8-DC46-BE72-7807D1EC0BA2}" destId="{825923A6-8C25-D349-B3F8-0167A33CF3CF}" srcOrd="0" destOrd="0" parTransId="{623B1441-F96B-5640-A311-AE48604EBE69}" sibTransId="{DFD964D3-4200-D341-A98F-C0F8208A4AA5}"/>
    <dgm:cxn modelId="{DEDF1DFE-D609-BD43-8BA9-C8F793EA34F9}" srcId="{22643F25-ACF8-DC46-BE72-7807D1EC0BA2}" destId="{24D71084-DBF9-FF42-A2BF-E9A38C7DC81D}" srcOrd="1" destOrd="0" parTransId="{120126EF-E3E2-9C4F-9425-A948C15794BC}" sibTransId="{1DAFA232-B2BE-D444-85A3-B9176F8486FE}"/>
    <dgm:cxn modelId="{DB068291-3476-4507-8C10-11D3C7F7423F}" type="presOf" srcId="{24D71084-DBF9-FF42-A2BF-E9A38C7DC81D}" destId="{9BAB1B23-2E91-BE41-AA1D-F0FFED6530AF}" srcOrd="0" destOrd="0" presId="urn:microsoft.com/office/officeart/2005/8/layout/hProcess9"/>
    <dgm:cxn modelId="{35A38EEB-C3D0-4627-A66B-D81E260A008E}" type="presOf" srcId="{898209BD-5ECD-4A4E-BCCB-71F673DA4111}" destId="{72D8D24B-B821-C740-BB6B-7F92C2F9F3FE}" srcOrd="0" destOrd="0" presId="urn:microsoft.com/office/officeart/2005/8/layout/hProcess9"/>
    <dgm:cxn modelId="{8D9E1D83-EA35-4CE4-977E-5E2E267FFC31}" type="presOf" srcId="{22643F25-ACF8-DC46-BE72-7807D1EC0BA2}" destId="{881FD3A1-2D68-FF42-A2F8-0B3687AB522A}" srcOrd="0" destOrd="0" presId="urn:microsoft.com/office/officeart/2005/8/layout/hProcess9"/>
    <dgm:cxn modelId="{A7DB2657-6E6C-4BB3-AC12-28C48D8E1E9C}" type="presParOf" srcId="{881FD3A1-2D68-FF42-A2F8-0B3687AB522A}" destId="{9E084E5A-5039-F544-A9CA-F6BE249D00FE}" srcOrd="0" destOrd="0" presId="urn:microsoft.com/office/officeart/2005/8/layout/hProcess9"/>
    <dgm:cxn modelId="{33234D68-4D95-414F-8594-48CF059F14EF}" type="presParOf" srcId="{881FD3A1-2D68-FF42-A2F8-0B3687AB522A}" destId="{E0E7CEF3-705C-554E-B7A3-13A52FABD01A}" srcOrd="1" destOrd="0" presId="urn:microsoft.com/office/officeart/2005/8/layout/hProcess9"/>
    <dgm:cxn modelId="{D1CCFFEA-3B00-464D-A90E-23D6F3D95BA9}" type="presParOf" srcId="{E0E7CEF3-705C-554E-B7A3-13A52FABD01A}" destId="{0C817475-6A34-EE47-8EF9-E1296C76BC11}" srcOrd="0" destOrd="0" presId="urn:microsoft.com/office/officeart/2005/8/layout/hProcess9"/>
    <dgm:cxn modelId="{1770767F-3116-4C85-8942-73EEEC32C2D8}" type="presParOf" srcId="{E0E7CEF3-705C-554E-B7A3-13A52FABD01A}" destId="{9FADB815-A5E7-4B4B-A491-38707C450856}" srcOrd="1" destOrd="0" presId="urn:microsoft.com/office/officeart/2005/8/layout/hProcess9"/>
    <dgm:cxn modelId="{4F17EF89-3599-4B93-B564-5B345D63C01C}" type="presParOf" srcId="{E0E7CEF3-705C-554E-B7A3-13A52FABD01A}" destId="{9BAB1B23-2E91-BE41-AA1D-F0FFED6530AF}" srcOrd="2" destOrd="0" presId="urn:microsoft.com/office/officeart/2005/8/layout/hProcess9"/>
    <dgm:cxn modelId="{BD1742E9-F389-48D6-8423-7D061774C587}" type="presParOf" srcId="{E0E7CEF3-705C-554E-B7A3-13A52FABD01A}" destId="{4CB2D3E5-8A8B-7F47-B2AD-8E3D2873B97E}" srcOrd="3" destOrd="0" presId="urn:microsoft.com/office/officeart/2005/8/layout/hProcess9"/>
    <dgm:cxn modelId="{53E662BA-1C49-4EC9-806D-DD5C0B51A09D}" type="presParOf" srcId="{E0E7CEF3-705C-554E-B7A3-13A52FABD01A}" destId="{72D8D24B-B821-C740-BB6B-7F92C2F9F3FE}"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084E5A-5039-F544-A9CA-F6BE249D00FE}">
      <dsp:nvSpPr>
        <dsp:cNvPr id="0" name=""/>
        <dsp:cNvSpPr/>
      </dsp:nvSpPr>
      <dsp:spPr>
        <a:xfrm>
          <a:off x="539036" y="0"/>
          <a:ext cx="5440680" cy="3581400"/>
        </a:xfrm>
        <a:prstGeom prst="rightArrow">
          <a:avLst/>
        </a:prstGeom>
        <a:solidFill>
          <a:schemeClr val="accent1">
            <a:tint val="4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dsp:style>
    </dsp:sp>
    <dsp:sp modelId="{0C817475-6A34-EE47-8EF9-E1296C76BC11}">
      <dsp:nvSpPr>
        <dsp:cNvPr id="0" name=""/>
        <dsp:cNvSpPr/>
      </dsp:nvSpPr>
      <dsp:spPr>
        <a:xfrm>
          <a:off x="3465" y="1074420"/>
          <a:ext cx="2059301" cy="14325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a:lnSpc>
              <a:spcPct val="90000"/>
            </a:lnSpc>
            <a:spcBef>
              <a:spcPct val="0"/>
            </a:spcBef>
            <a:spcAft>
              <a:spcPct val="35000"/>
            </a:spcAft>
          </a:pPr>
          <a:r>
            <a:rPr lang="en-US" sz="3100" kern="1200" dirty="0"/>
            <a:t>Better Diet</a:t>
          </a:r>
        </a:p>
      </dsp:txBody>
      <dsp:txXfrm>
        <a:off x="3465" y="1074420"/>
        <a:ext cx="2059301" cy="1432560"/>
      </dsp:txXfrm>
    </dsp:sp>
    <dsp:sp modelId="{9BAB1B23-2E91-BE41-AA1D-F0FFED6530AF}">
      <dsp:nvSpPr>
        <dsp:cNvPr id="0" name=""/>
        <dsp:cNvSpPr/>
      </dsp:nvSpPr>
      <dsp:spPr>
        <a:xfrm>
          <a:off x="2170749" y="1074420"/>
          <a:ext cx="2059301" cy="143256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a:lnSpc>
              <a:spcPct val="90000"/>
            </a:lnSpc>
            <a:spcBef>
              <a:spcPct val="0"/>
            </a:spcBef>
            <a:spcAft>
              <a:spcPct val="35000"/>
            </a:spcAft>
          </a:pPr>
          <a:r>
            <a:rPr lang="en-US" sz="3100" kern="1200" dirty="0"/>
            <a:t>Increased PA</a:t>
          </a:r>
        </a:p>
      </dsp:txBody>
      <dsp:txXfrm>
        <a:off x="2170749" y="1074420"/>
        <a:ext cx="2059301" cy="1432560"/>
      </dsp:txXfrm>
    </dsp:sp>
    <dsp:sp modelId="{72D8D24B-B821-C740-BB6B-7F92C2F9F3FE}">
      <dsp:nvSpPr>
        <dsp:cNvPr id="0" name=""/>
        <dsp:cNvSpPr/>
      </dsp:nvSpPr>
      <dsp:spPr>
        <a:xfrm>
          <a:off x="4338032" y="1074420"/>
          <a:ext cx="2059301" cy="1432560"/>
        </a:xfrm>
        <a:prstGeom prst="roundRect">
          <a:avLst/>
        </a:prstGeom>
        <a:solidFill>
          <a:srgbClr val="FF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sp3d extrusionH="28000" prstMaterial="matte"/>
        </a:bodyPr>
        <a:lstStyle/>
        <a:p>
          <a:pPr lvl="0" algn="ctr" defTabSz="1377950">
            <a:lnSpc>
              <a:spcPct val="90000"/>
            </a:lnSpc>
            <a:spcBef>
              <a:spcPct val="0"/>
            </a:spcBef>
            <a:spcAft>
              <a:spcPct val="35000"/>
            </a:spcAft>
          </a:pPr>
          <a:r>
            <a:rPr lang="en-US" sz="3100" kern="1200" dirty="0"/>
            <a:t>Weight (BMI) Loss</a:t>
          </a:r>
        </a:p>
      </dsp:txBody>
      <dsp:txXfrm>
        <a:off x="4338032" y="1074420"/>
        <a:ext cx="2059301" cy="14325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mc="http://schemas.openxmlformats.org/markup-compatibility/2006" xmlns:mv="urn:schemas-microsoft-com:mac:vml" xmlns:p14="http://schemas.microsoft.com/office/powerpoint/2010/main" xmlns="" val="176562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6563"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defTabSz="792163">
              <a:defRPr sz="1000" i="1"/>
            </a:lvl1pPr>
          </a:lstStyle>
          <a:p>
            <a:pPr>
              <a:defRPr/>
            </a:pPr>
            <a:endParaRPr lang="en-GB"/>
          </a:p>
        </p:txBody>
      </p:sp>
      <p:sp>
        <p:nvSpPr>
          <p:cNvPr id="2051" name="Rectangle 3"/>
          <p:cNvSpPr>
            <a:spLocks noGrp="1" noChangeArrowheads="1"/>
          </p:cNvSpPr>
          <p:nvPr>
            <p:ph type="dt" idx="1"/>
          </p:nvPr>
        </p:nvSpPr>
        <p:spPr bwMode="auto">
          <a:xfrm>
            <a:off x="3894138" y="0"/>
            <a:ext cx="2976562" cy="488950"/>
          </a:xfrm>
          <a:prstGeom prst="rect">
            <a:avLst/>
          </a:prstGeom>
          <a:noFill/>
          <a:ln w="9525">
            <a:noFill/>
            <a:miter lim="800000"/>
            <a:headEnd/>
            <a:tailEnd/>
          </a:ln>
          <a:effectLst/>
        </p:spPr>
        <p:txBody>
          <a:bodyPr vert="horz" wrap="square" lIns="19814" tIns="0" rIns="19814" bIns="0" numCol="1" anchor="t" anchorCtr="0" compatLnSpc="1">
            <a:prstTxWarp prst="textNoShape">
              <a:avLst/>
            </a:prstTxWarp>
          </a:bodyPr>
          <a:lstStyle>
            <a:lvl1pPr algn="r" defTabSz="792163">
              <a:defRPr sz="1000" i="1"/>
            </a:lvl1pPr>
          </a:lstStyle>
          <a:p>
            <a:pPr>
              <a:defRPr/>
            </a:pPr>
            <a:endParaRPr lang="en-GB"/>
          </a:p>
        </p:txBody>
      </p:sp>
      <p:sp>
        <p:nvSpPr>
          <p:cNvPr id="24580" name="Rectangle 4"/>
          <p:cNvSpPr>
            <a:spLocks noGrp="1" noRot="1" noChangeAspect="1" noChangeArrowheads="1" noTextEdit="1"/>
          </p:cNvSpPr>
          <p:nvPr>
            <p:ph type="sldImg" idx="2"/>
          </p:nvPr>
        </p:nvSpPr>
        <p:spPr bwMode="auto">
          <a:xfrm>
            <a:off x="1001713" y="739775"/>
            <a:ext cx="4868862" cy="365125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5988" y="4643438"/>
            <a:ext cx="5038725" cy="4397375"/>
          </a:xfrm>
          <a:prstGeom prst="rect">
            <a:avLst/>
          </a:prstGeom>
          <a:noFill/>
          <a:ln w="9525">
            <a:noFill/>
            <a:miter lim="800000"/>
            <a:headEnd/>
            <a:tailEnd/>
          </a:ln>
          <a:effectLst/>
        </p:spPr>
        <p:txBody>
          <a:bodyPr vert="horz" wrap="square" lIns="95767" tIns="47884" rIns="95767" bIns="47884" numCol="1" anchor="t" anchorCtr="0" compatLnSpc="1">
            <a:prstTxWarp prst="textNoShape">
              <a:avLst/>
            </a:prstTxWarp>
          </a:bodyPr>
          <a:lstStyle/>
          <a:p>
            <a:pPr lvl="0"/>
            <a:r>
              <a:rPr lang="en-GB" noProof="0" smtClean="0"/>
              <a:t>Cliquez pour modifier les styles du texte du masque</a:t>
            </a:r>
          </a:p>
          <a:p>
            <a:pPr lvl="1"/>
            <a:r>
              <a:rPr lang="en-GB" noProof="0" smtClean="0"/>
              <a:t>Deuxième niveau</a:t>
            </a:r>
          </a:p>
          <a:p>
            <a:pPr lvl="2"/>
            <a:r>
              <a:rPr lang="en-GB" noProof="0" smtClean="0"/>
              <a:t>Troisième niveau</a:t>
            </a:r>
          </a:p>
          <a:p>
            <a:pPr lvl="3"/>
            <a:r>
              <a:rPr lang="en-GB" noProof="0" smtClean="0"/>
              <a:t>Quatrième niveau</a:t>
            </a:r>
          </a:p>
          <a:p>
            <a:pPr lvl="4"/>
            <a:r>
              <a:rPr lang="en-GB" noProof="0" smtClean="0"/>
              <a:t>Cinquième niveau</a:t>
            </a:r>
          </a:p>
        </p:txBody>
      </p:sp>
      <p:sp>
        <p:nvSpPr>
          <p:cNvPr id="2054" name="Rectangle 6"/>
          <p:cNvSpPr>
            <a:spLocks noGrp="1" noChangeArrowheads="1"/>
          </p:cNvSpPr>
          <p:nvPr>
            <p:ph type="ftr" sz="quarter" idx="4"/>
          </p:nvPr>
        </p:nvSpPr>
        <p:spPr bwMode="auto">
          <a:xfrm>
            <a:off x="0" y="9285288"/>
            <a:ext cx="2976563"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defTabSz="792163">
              <a:defRPr sz="1000" i="1"/>
            </a:lvl1pPr>
          </a:lstStyle>
          <a:p>
            <a:pPr>
              <a:defRPr/>
            </a:pPr>
            <a:endParaRPr lang="en-GB"/>
          </a:p>
        </p:txBody>
      </p:sp>
      <p:sp>
        <p:nvSpPr>
          <p:cNvPr id="2055" name="Rectangle 7"/>
          <p:cNvSpPr>
            <a:spLocks noGrp="1" noChangeArrowheads="1"/>
          </p:cNvSpPr>
          <p:nvPr>
            <p:ph type="sldNum" sz="quarter" idx="5"/>
          </p:nvPr>
        </p:nvSpPr>
        <p:spPr bwMode="auto">
          <a:xfrm>
            <a:off x="3894138" y="9285288"/>
            <a:ext cx="2976562" cy="488950"/>
          </a:xfrm>
          <a:prstGeom prst="rect">
            <a:avLst/>
          </a:prstGeom>
          <a:noFill/>
          <a:ln w="9525">
            <a:noFill/>
            <a:miter lim="800000"/>
            <a:headEnd/>
            <a:tailEnd/>
          </a:ln>
          <a:effectLst/>
        </p:spPr>
        <p:txBody>
          <a:bodyPr vert="horz" wrap="square" lIns="19814" tIns="0" rIns="19814" bIns="0" numCol="1" anchor="b" anchorCtr="0" compatLnSpc="1">
            <a:prstTxWarp prst="textNoShape">
              <a:avLst/>
            </a:prstTxWarp>
          </a:bodyPr>
          <a:lstStyle>
            <a:lvl1pPr algn="r" defTabSz="792163">
              <a:defRPr sz="1000" i="1"/>
            </a:lvl1pPr>
          </a:lstStyle>
          <a:p>
            <a:pPr>
              <a:defRPr/>
            </a:pPr>
            <a:fld id="{4052017D-0A0C-4995-BA10-7FD96D5B3AB8}" type="slidenum">
              <a:rPr lang="en-GB"/>
              <a:pPr>
                <a:defRPr/>
              </a:pPr>
              <a:t>‹N°›</a:t>
            </a:fld>
            <a:endParaRPr lang="en-GB"/>
          </a:p>
        </p:txBody>
      </p:sp>
    </p:spTree>
    <p:extLst>
      <p:ext uri="{BB962C8B-B14F-4D97-AF65-F5344CB8AC3E}">
        <p14:creationId xmlns:mc="http://schemas.openxmlformats.org/markup-compatibility/2006" xmlns:mv="urn:schemas-microsoft-com:mac:vml" xmlns:p14="http://schemas.microsoft.com/office/powerpoint/2010/main" xmlns="" val="418945500"/>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In </a:t>
            </a:r>
            <a:r>
              <a:rPr lang="de-DE" dirty="0" err="1" smtClean="0"/>
              <a:t>the</a:t>
            </a:r>
            <a:r>
              <a:rPr lang="de-DE" dirty="0" smtClean="0"/>
              <a:t> </a:t>
            </a:r>
            <a:r>
              <a:rPr lang="de-DE" dirty="0" err="1" smtClean="0"/>
              <a:t>us</a:t>
            </a:r>
            <a:r>
              <a:rPr lang="de-DE" dirty="0" smtClean="0"/>
              <a:t> </a:t>
            </a:r>
            <a:r>
              <a:rPr lang="de-DE" dirty="0" err="1" smtClean="0"/>
              <a:t>there</a:t>
            </a:r>
            <a:r>
              <a:rPr lang="de-DE" dirty="0" smtClean="0"/>
              <a:t> </a:t>
            </a:r>
            <a:r>
              <a:rPr lang="de-DE" dirty="0" err="1" smtClean="0"/>
              <a:t>is</a:t>
            </a:r>
            <a:r>
              <a:rPr lang="de-DE" dirty="0" smtClean="0"/>
              <a:t> 16% of total</a:t>
            </a:r>
            <a:r>
              <a:rPr lang="de-DE" baseline="0" dirty="0" smtClean="0"/>
              <a:t> </a:t>
            </a:r>
            <a:r>
              <a:rPr lang="de-DE" baseline="0" dirty="0" err="1" smtClean="0"/>
              <a:t>energy</a:t>
            </a:r>
            <a:r>
              <a:rPr lang="de-DE" baseline="0" dirty="0" smtClean="0"/>
              <a:t> </a:t>
            </a:r>
            <a:r>
              <a:rPr lang="de-DE" baseline="0" dirty="0" err="1" smtClean="0"/>
              <a:t>for</a:t>
            </a:r>
            <a:r>
              <a:rPr lang="de-DE" baseline="0" dirty="0" smtClean="0"/>
              <a:t> soft </a:t>
            </a:r>
            <a:r>
              <a:rPr lang="de-DE" baseline="0" dirty="0" err="1" smtClean="0"/>
              <a:t>drinks</a:t>
            </a:r>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9</a:t>
            </a:fld>
            <a:endParaRPr lang="en-GB"/>
          </a:p>
        </p:txBody>
      </p:sp>
    </p:spTree>
    <p:extLst>
      <p:ext uri="{BB962C8B-B14F-4D97-AF65-F5344CB8AC3E}">
        <p14:creationId xmlns:mc="http://schemas.openxmlformats.org/markup-compatibility/2006" xmlns:mv="urn:schemas-microsoft-com:mac:vml" xmlns:p14="http://schemas.microsoft.com/office/powerpoint/2010/main" xmlns="" val="108610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Marcador de Posição da Imagem do Diapositivo 1"/>
          <p:cNvSpPr>
            <a:spLocks noGrp="1" noRot="1" noChangeAspect="1" noTextEdit="1"/>
          </p:cNvSpPr>
          <p:nvPr>
            <p:ph type="sldImg"/>
          </p:nvPr>
        </p:nvSpPr>
        <p:spPr>
          <a:xfrm>
            <a:off x="1153070" y="739855"/>
            <a:ext cx="4564562" cy="3651764"/>
          </a:xfrm>
          <a:ln/>
        </p:spPr>
      </p:sp>
      <p:sp>
        <p:nvSpPr>
          <p:cNvPr id="101379" name="Marcador de Posição de Notas 2"/>
          <p:cNvSpPr>
            <a:spLocks noGrp="1"/>
          </p:cNvSpPr>
          <p:nvPr>
            <p:ph type="body" idx="1"/>
          </p:nvPr>
        </p:nvSpPr>
        <p:spPr>
          <a:noFill/>
          <a:ln/>
        </p:spPr>
        <p:txBody>
          <a:bodyPr/>
          <a:lstStyle/>
          <a:p>
            <a:pPr>
              <a:spcBef>
                <a:spcPct val="0"/>
              </a:spcBef>
            </a:pPr>
            <a:endParaRPr lang="pt-PT"/>
          </a:p>
        </p:txBody>
      </p:sp>
      <p:sp>
        <p:nvSpPr>
          <p:cNvPr id="101380" name="Marcador de Posição do Número do Diapositivo 3"/>
          <p:cNvSpPr>
            <a:spLocks noGrp="1"/>
          </p:cNvSpPr>
          <p:nvPr>
            <p:ph type="sldNum" sz="quarter" idx="5"/>
          </p:nvPr>
        </p:nvSpPr>
        <p:spPr>
          <a:noFill/>
        </p:spPr>
        <p:txBody>
          <a:bodyPr/>
          <a:lstStyle/>
          <a:p>
            <a:fld id="{5172BDFA-3B1D-411D-843E-F5134BB59CC6}" type="slidenum">
              <a:rPr lang="pt-PT" smtClean="0">
                <a:solidFill>
                  <a:prstClr val="black"/>
                </a:solidFill>
              </a:rPr>
              <a:pPr/>
              <a:t>39</a:t>
            </a:fld>
            <a:endParaRPr lang="pt-PT">
              <a:solidFill>
                <a:prstClr val="black"/>
              </a:solidFill>
            </a:endParaRPr>
          </a:p>
        </p:txBody>
      </p:sp>
    </p:spTree>
    <p:extLst>
      <p:ext uri="{BB962C8B-B14F-4D97-AF65-F5344CB8AC3E}">
        <p14:creationId xmlns:p14="http://schemas.microsoft.com/office/powerpoint/2010/main" xmlns="" val="1596054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554789" indent="-554789">
              <a:lnSpc>
                <a:spcPct val="80000"/>
              </a:lnSpc>
            </a:pPr>
            <a:r>
              <a:rPr lang="en-GB" b="1" dirty="0"/>
              <a:t>Body compartments change a lot throughout adolescence and they do not grow all at the same </a:t>
            </a:r>
          </a:p>
          <a:p>
            <a:pPr marL="554789" indent="-554789">
              <a:lnSpc>
                <a:spcPct val="80000"/>
              </a:lnSpc>
            </a:pPr>
            <a:r>
              <a:rPr lang="en-GB" b="1" dirty="0"/>
              <a:t>time.</a:t>
            </a:r>
          </a:p>
          <a:p>
            <a:pPr marL="554789" indent="-554789">
              <a:lnSpc>
                <a:spcPct val="80000"/>
              </a:lnSpc>
            </a:pPr>
            <a:r>
              <a:rPr lang="en-GB" b="1" dirty="0"/>
              <a:t>For example the adipose mass increases at a great rate in females and as you can see here, the % of body </a:t>
            </a:r>
          </a:p>
          <a:p>
            <a:pPr marL="554789" indent="-554789">
              <a:lnSpc>
                <a:spcPct val="80000"/>
              </a:lnSpc>
            </a:pPr>
            <a:r>
              <a:rPr lang="en-GB" b="1" dirty="0"/>
              <a:t>fat  increases in females during puberty and decreases in males in whom lean body mass </a:t>
            </a:r>
          </a:p>
          <a:p>
            <a:pPr marL="554789" indent="-554789">
              <a:lnSpc>
                <a:spcPct val="80000"/>
              </a:lnSpc>
            </a:pPr>
            <a:r>
              <a:rPr lang="en-GB" b="1" dirty="0"/>
              <a:t>increases due to increased muscle mass from circulating androgens. This increase in adipose </a:t>
            </a:r>
          </a:p>
          <a:p>
            <a:pPr marL="554789" indent="-554789">
              <a:lnSpc>
                <a:spcPct val="80000"/>
              </a:lnSpc>
            </a:pPr>
            <a:r>
              <a:rPr lang="en-GB" b="1" dirty="0"/>
              <a:t>tissue in girls together with pelvic remodelling may predispose for discomfort regarding body </a:t>
            </a:r>
          </a:p>
          <a:p>
            <a:pPr marL="554789" indent="-554789">
              <a:lnSpc>
                <a:spcPct val="80000"/>
              </a:lnSpc>
            </a:pPr>
            <a:r>
              <a:rPr lang="en-GB" b="1" dirty="0"/>
              <a:t>image and may predispose for disordered eating.</a:t>
            </a:r>
          </a:p>
        </p:txBody>
      </p:sp>
      <p:sp>
        <p:nvSpPr>
          <p:cNvPr id="4" name="Marcador de Posição do Número do Diapositivo 3"/>
          <p:cNvSpPr>
            <a:spLocks noGrp="1"/>
          </p:cNvSpPr>
          <p:nvPr>
            <p:ph type="sldNum" sz="quarter" idx="10"/>
          </p:nvPr>
        </p:nvSpPr>
        <p:spPr/>
        <p:txBody>
          <a:bodyPr/>
          <a:lstStyle/>
          <a:p>
            <a:fld id="{90786F42-F45E-4F8A-8575-B9F1E8210DE9}"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328251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8192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81923"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149CB6E9-57E0-4478-9F7A-0C5A16D4B539}" type="slidenum">
              <a:rPr lang="pt-PT" sz="1200">
                <a:solidFill>
                  <a:prstClr val="black"/>
                </a:solidFill>
                <a:latin typeface="Calibri" pitchFamily="34" charset="0"/>
              </a:rPr>
              <a:pPr algn="r" eaLnBrk="1" hangingPunct="1"/>
              <a:t>42</a:t>
            </a:fld>
            <a:endParaRPr lang="pt-PT" sz="1200" dirty="0">
              <a:solidFill>
                <a:prstClr val="black"/>
              </a:solidFill>
              <a:latin typeface="Calibri" pitchFamily="34" charset="0"/>
            </a:endParaRPr>
          </a:p>
        </p:txBody>
      </p:sp>
    </p:spTree>
    <p:extLst>
      <p:ext uri="{BB962C8B-B14F-4D97-AF65-F5344CB8AC3E}">
        <p14:creationId xmlns:p14="http://schemas.microsoft.com/office/powerpoint/2010/main" xmlns="" val="225449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9421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PT"/>
              <a:t>O mesmo se passa com o perímetro abdominal. Fornece informação indirecta sobre sobre a adiposidade visceral, que por sua vez se correlaciona com os factores de risco cardiovascular e metabólico e tem a vantagem de ser de execução mais fácil do que as pregas mas não existem disponíveis valores de referência para crianças que identifiquem o risco  para além do risco já atribuído fruto da categorização do IMC. Quando houver pontos de corte que permitam obter informação adicional e influenciar a avaliação ou a terapeutica, aí sim a medição do PA passará a ser um instrumento útil.</a:t>
            </a:r>
          </a:p>
        </p:txBody>
      </p:sp>
      <p:sp>
        <p:nvSpPr>
          <p:cNvPr id="94211"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46016D8C-3AE1-4F57-AEDB-84BA4B9240EE}" type="slidenum">
              <a:rPr lang="pt-PT" sz="1200">
                <a:solidFill>
                  <a:prstClr val="black"/>
                </a:solidFill>
                <a:latin typeface="Calibri" pitchFamily="34" charset="0"/>
              </a:rPr>
              <a:pPr algn="r" eaLnBrk="1" hangingPunct="1"/>
              <a:t>43</a:t>
            </a:fld>
            <a:endParaRPr lang="pt-PT" sz="1200" dirty="0">
              <a:solidFill>
                <a:prstClr val="black"/>
              </a:solidFill>
              <a:latin typeface="Calibri" pitchFamily="34" charset="0"/>
            </a:endParaRPr>
          </a:p>
        </p:txBody>
      </p:sp>
    </p:spTree>
    <p:extLst>
      <p:ext uri="{BB962C8B-B14F-4D97-AF65-F5344CB8AC3E}">
        <p14:creationId xmlns:p14="http://schemas.microsoft.com/office/powerpoint/2010/main" xmlns="" val="1496791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90114"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PT"/>
              <a:t>A distância do IMC ao P</a:t>
            </a:r>
            <a:r>
              <a:rPr lang="pt-PT" baseline="-25000"/>
              <a:t>95</a:t>
            </a:r>
            <a:r>
              <a:rPr lang="pt-PT"/>
              <a:t> pode configurar realidades médicas e psicossociais muito diversas.</a:t>
            </a:r>
          </a:p>
        </p:txBody>
      </p:sp>
      <p:sp>
        <p:nvSpPr>
          <p:cNvPr id="90115"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1395F72-C56E-4164-B12C-C900E8B5ED42}" type="slidenum">
              <a:rPr lang="pt-PT">
                <a:solidFill>
                  <a:prstClr val="black"/>
                </a:solidFill>
              </a:rPr>
              <a:pPr>
                <a:defRPr/>
              </a:pPr>
              <a:t>46</a:t>
            </a:fld>
            <a:endParaRPr lang="pt-PT">
              <a:solidFill>
                <a:prstClr val="black"/>
              </a:solidFill>
            </a:endParaRPr>
          </a:p>
        </p:txBody>
      </p:sp>
    </p:spTree>
    <p:extLst>
      <p:ext uri="{BB962C8B-B14F-4D97-AF65-F5344CB8AC3E}">
        <p14:creationId xmlns:p14="http://schemas.microsoft.com/office/powerpoint/2010/main" xmlns="" val="234021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9216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92163"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A5081851-2D35-4883-BDAC-E32AE87A2A1A}" type="slidenum">
              <a:rPr lang="pt-PT" sz="1200">
                <a:solidFill>
                  <a:prstClr val="black"/>
                </a:solidFill>
                <a:latin typeface="Calibri" pitchFamily="34" charset="0"/>
              </a:rPr>
              <a:pPr algn="r" eaLnBrk="1" hangingPunct="1"/>
              <a:t>47</a:t>
            </a:fld>
            <a:endParaRPr lang="pt-PT" sz="1200" dirty="0">
              <a:solidFill>
                <a:prstClr val="black"/>
              </a:solidFill>
              <a:latin typeface="Calibri" pitchFamily="34" charset="0"/>
            </a:endParaRPr>
          </a:p>
        </p:txBody>
      </p:sp>
    </p:spTree>
    <p:extLst>
      <p:ext uri="{BB962C8B-B14F-4D97-AF65-F5344CB8AC3E}">
        <p14:creationId xmlns:p14="http://schemas.microsoft.com/office/powerpoint/2010/main" xmlns="" val="1408010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TextEdit="1"/>
          </p:cNvSpPr>
          <p:nvPr>
            <p:ph type="sldImg"/>
          </p:nvPr>
        </p:nvSpPr>
        <p:spPr bwMode="auto">
          <a:xfrm>
            <a:off x="367393" y="615982"/>
            <a:ext cx="2616273" cy="2093995"/>
          </a:xfrm>
          <a:noFill/>
          <a:ln>
            <a:solidFill>
              <a:srgbClr val="000000"/>
            </a:solidFill>
            <a:miter lim="800000"/>
            <a:headEnd/>
            <a:tailEnd/>
          </a:ln>
        </p:spPr>
      </p:sp>
      <p:sp>
        <p:nvSpPr>
          <p:cNvPr id="98306" name="Rectangle 3"/>
          <p:cNvSpPr>
            <a:spLocks noGrp="1"/>
          </p:cNvSpPr>
          <p:nvPr>
            <p:ph type="body" idx="1"/>
          </p:nvPr>
        </p:nvSpPr>
        <p:spPr bwMode="auto">
          <a:xfrm>
            <a:off x="367393" y="2808398"/>
            <a:ext cx="5988005" cy="6232773"/>
          </a:xfrm>
          <a:noFill/>
        </p:spPr>
        <p:txBody>
          <a:bodyPr wrap="square" numCol="1" anchor="t" anchorCtr="0" compatLnSpc="1">
            <a:prstTxWarp prst="textNoShape">
              <a:avLst/>
            </a:prstTxWarp>
          </a:bodyPr>
          <a:lstStyle/>
          <a:p>
            <a:pPr eaLnBrk="1" hangingPunct="1">
              <a:spcBef>
                <a:spcPct val="0"/>
              </a:spcBef>
            </a:pPr>
            <a:endParaRPr lang="en-GB"/>
          </a:p>
        </p:txBody>
      </p:sp>
    </p:spTree>
    <p:extLst>
      <p:ext uri="{BB962C8B-B14F-4D97-AF65-F5344CB8AC3E}">
        <p14:creationId xmlns:p14="http://schemas.microsoft.com/office/powerpoint/2010/main" xmlns="" val="3164704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10240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PT" b="1">
                <a:solidFill>
                  <a:srgbClr val="4BACC6"/>
                </a:solidFill>
              </a:rPr>
              <a:t>Doença de Blount (tíbia vara) ocorre + frequentemente em crianças obesas e o seu início habitualmente tem lugar após os 8 anos.</a:t>
            </a:r>
          </a:p>
          <a:p>
            <a:pPr eaLnBrk="1" hangingPunct="1">
              <a:spcBef>
                <a:spcPct val="0"/>
              </a:spcBef>
            </a:pPr>
            <a:r>
              <a:rPr lang="pt-PT" b="1">
                <a:solidFill>
                  <a:srgbClr val="4BACC6"/>
                </a:solidFill>
              </a:rPr>
              <a:t>Epifisiólise  da cabeça do femur entre os 9 e os 16 anos, afecta + os rapazes, incidência estimada de 11 casos /100.000 crianças. Também ocorre + frequentemente quando a criança é obesa</a:t>
            </a:r>
          </a:p>
          <a:p>
            <a:pPr eaLnBrk="1" hangingPunct="1">
              <a:spcBef>
                <a:spcPct val="0"/>
              </a:spcBef>
            </a:pPr>
            <a:endParaRPr lang="pt-PT"/>
          </a:p>
        </p:txBody>
      </p:sp>
      <p:sp>
        <p:nvSpPr>
          <p:cNvPr id="102403"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BF2738B4-E90A-487E-A080-D71ED00B56D6}" type="slidenum">
              <a:rPr lang="pt-PT" sz="1200">
                <a:solidFill>
                  <a:prstClr val="black"/>
                </a:solidFill>
                <a:latin typeface="Calibri" pitchFamily="34" charset="0"/>
              </a:rPr>
              <a:pPr algn="r" eaLnBrk="1" hangingPunct="1"/>
              <a:t>49</a:t>
            </a:fld>
            <a:endParaRPr lang="pt-PT" sz="1200" dirty="0">
              <a:solidFill>
                <a:prstClr val="black"/>
              </a:solidFill>
              <a:latin typeface="Calibri" pitchFamily="34" charset="0"/>
            </a:endParaRPr>
          </a:p>
        </p:txBody>
      </p:sp>
    </p:spTree>
    <p:extLst>
      <p:ext uri="{BB962C8B-B14F-4D97-AF65-F5344CB8AC3E}">
        <p14:creationId xmlns:p14="http://schemas.microsoft.com/office/powerpoint/2010/main" xmlns="" val="1901772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10445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104451"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24394E73-DDB2-4C44-9F79-42244483CEC1}" type="slidenum">
              <a:rPr lang="pt-PT" sz="1200">
                <a:solidFill>
                  <a:prstClr val="black"/>
                </a:solidFill>
                <a:latin typeface="Calibri" pitchFamily="34" charset="0"/>
              </a:rPr>
              <a:pPr algn="r" eaLnBrk="1" hangingPunct="1"/>
              <a:t>50</a:t>
            </a:fld>
            <a:endParaRPr lang="pt-PT" sz="1200" dirty="0">
              <a:solidFill>
                <a:prstClr val="black"/>
              </a:solidFill>
              <a:latin typeface="Calibri" pitchFamily="34" charset="0"/>
            </a:endParaRPr>
          </a:p>
        </p:txBody>
      </p:sp>
    </p:spTree>
    <p:extLst>
      <p:ext uri="{BB962C8B-B14F-4D97-AF65-F5344CB8AC3E}">
        <p14:creationId xmlns:p14="http://schemas.microsoft.com/office/powerpoint/2010/main" xmlns="" val="4167829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Marcador de Posição da Imagem do Diapositivo 1"/>
          <p:cNvSpPr>
            <a:spLocks noGrp="1" noRot="1" noChangeAspect="1" noTextEdit="1"/>
          </p:cNvSpPr>
          <p:nvPr>
            <p:ph type="sldImg"/>
          </p:nvPr>
        </p:nvSpPr>
        <p:spPr bwMode="auto">
          <a:noFill/>
          <a:ln>
            <a:solidFill>
              <a:srgbClr val="000000"/>
            </a:solidFill>
            <a:miter lim="800000"/>
            <a:headEnd/>
            <a:tailEnd/>
          </a:ln>
        </p:spPr>
      </p:sp>
      <p:sp>
        <p:nvSpPr>
          <p:cNvPr id="60418"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60419" name="Marcador de Posição do Número do Diapositivo 3"/>
          <p:cNvSpPr txBox="1">
            <a:spLocks noGrp="1"/>
          </p:cNvSpPr>
          <p:nvPr/>
        </p:nvSpPr>
        <p:spPr bwMode="auto">
          <a:xfrm>
            <a:off x="3891807" y="9283830"/>
            <a:ext cx="2977303" cy="488712"/>
          </a:xfrm>
          <a:prstGeom prst="rect">
            <a:avLst/>
          </a:prstGeom>
          <a:noFill/>
          <a:ln w="9525">
            <a:noFill/>
            <a:miter lim="800000"/>
            <a:headEnd/>
            <a:tailEnd/>
          </a:ln>
        </p:spPr>
        <p:txBody>
          <a:bodyPr lIns="95107" tIns="47553" rIns="95107" bIns="47553" anchor="b"/>
          <a:lstStyle/>
          <a:p>
            <a:pPr algn="r" eaLnBrk="1" hangingPunct="1"/>
            <a:fld id="{B33773FC-CF05-476B-86C6-B9693A4D2AD8}" type="slidenum">
              <a:rPr lang="pt-PT" sz="1200">
                <a:solidFill>
                  <a:prstClr val="black"/>
                </a:solidFill>
                <a:latin typeface="Calibri" pitchFamily="34" charset="0"/>
                <a:cs typeface="Arial" charset="0"/>
              </a:rPr>
              <a:pPr algn="r" eaLnBrk="1" hangingPunct="1"/>
              <a:t>51</a:t>
            </a:fld>
            <a:endParaRPr lang="pt-PT" sz="1200" dirty="0">
              <a:solidFill>
                <a:prstClr val="black"/>
              </a:solidFill>
              <a:latin typeface="Calibri" pitchFamily="34" charset="0"/>
              <a:cs typeface="Arial" charset="0"/>
            </a:endParaRPr>
          </a:p>
        </p:txBody>
      </p:sp>
    </p:spTree>
    <p:extLst>
      <p:ext uri="{BB962C8B-B14F-4D97-AF65-F5344CB8AC3E}">
        <p14:creationId xmlns:p14="http://schemas.microsoft.com/office/powerpoint/2010/main" xmlns="" val="282556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RDA 9-13y: 0.95g/kg/d</a:t>
            </a:r>
          </a:p>
          <a:p>
            <a:r>
              <a:rPr lang="de-DE" dirty="0" smtClean="0"/>
              <a:t>14-18y 0.85g/kg/d</a:t>
            </a:r>
          </a:p>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10</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Marcador de Posição da Imagem do Diapositivo 1"/>
          <p:cNvSpPr>
            <a:spLocks noGrp="1" noRot="1" noChangeAspect="1" noTextEdit="1"/>
          </p:cNvSpPr>
          <p:nvPr>
            <p:ph type="sldImg"/>
          </p:nvPr>
        </p:nvSpPr>
        <p:spPr>
          <a:xfrm>
            <a:off x="1153070" y="739855"/>
            <a:ext cx="4564562" cy="3651764"/>
          </a:xfrm>
          <a:ln/>
        </p:spPr>
      </p:sp>
      <p:sp>
        <p:nvSpPr>
          <p:cNvPr id="67587"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67588" name="Marcador de Posição do Número do Diapositivo 3"/>
          <p:cNvSpPr>
            <a:spLocks noGrp="1"/>
          </p:cNvSpPr>
          <p:nvPr>
            <p:ph type="sldNum" sz="quarter" idx="5"/>
          </p:nvPr>
        </p:nvSpPr>
        <p:spPr>
          <a:noFill/>
        </p:spPr>
        <p:txBody>
          <a:bodyPr/>
          <a:lstStyle/>
          <a:p>
            <a:fld id="{4DB27495-4141-49FA-A58C-0BFAC7199B9F}" type="slidenum">
              <a:rPr lang="pt-PT" smtClean="0">
                <a:solidFill>
                  <a:prstClr val="black"/>
                </a:solidFill>
                <a:cs typeface="Arial" pitchFamily="34" charset="0"/>
              </a:rPr>
              <a:pPr/>
              <a:t>53</a:t>
            </a:fld>
            <a:endParaRPr lang="pt-PT">
              <a:solidFill>
                <a:prstClr val="black"/>
              </a:solidFill>
              <a:cs typeface="Arial" pitchFamily="34" charset="0"/>
            </a:endParaRPr>
          </a:p>
        </p:txBody>
      </p:sp>
    </p:spTree>
    <p:extLst>
      <p:ext uri="{BB962C8B-B14F-4D97-AF65-F5344CB8AC3E}">
        <p14:creationId xmlns:p14="http://schemas.microsoft.com/office/powerpoint/2010/main" xmlns="" val="1710796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Marcador de Posição da Imagem do Diapositivo 1"/>
          <p:cNvSpPr>
            <a:spLocks noGrp="1" noRot="1" noChangeAspect="1" noTextEdit="1"/>
          </p:cNvSpPr>
          <p:nvPr>
            <p:ph type="sldImg"/>
          </p:nvPr>
        </p:nvSpPr>
        <p:spPr>
          <a:xfrm>
            <a:off x="1153070" y="739855"/>
            <a:ext cx="4564562" cy="3651764"/>
          </a:xfrm>
          <a:ln/>
        </p:spPr>
      </p:sp>
      <p:sp>
        <p:nvSpPr>
          <p:cNvPr id="68611"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68612" name="Marcador de Posição do Número do Diapositivo 3"/>
          <p:cNvSpPr>
            <a:spLocks noGrp="1"/>
          </p:cNvSpPr>
          <p:nvPr>
            <p:ph type="sldNum" sz="quarter" idx="5"/>
          </p:nvPr>
        </p:nvSpPr>
        <p:spPr>
          <a:noFill/>
        </p:spPr>
        <p:txBody>
          <a:bodyPr/>
          <a:lstStyle/>
          <a:p>
            <a:fld id="{2018BA8D-BE3A-453A-A453-1D05D0F34206}" type="slidenum">
              <a:rPr lang="pt-PT" smtClean="0">
                <a:solidFill>
                  <a:prstClr val="black"/>
                </a:solidFill>
                <a:cs typeface="Arial" pitchFamily="34" charset="0"/>
              </a:rPr>
              <a:pPr/>
              <a:t>54</a:t>
            </a:fld>
            <a:endParaRPr lang="pt-PT">
              <a:solidFill>
                <a:prstClr val="black"/>
              </a:solidFill>
              <a:cs typeface="Arial" pitchFamily="34" charset="0"/>
            </a:endParaRPr>
          </a:p>
        </p:txBody>
      </p:sp>
    </p:spTree>
    <p:extLst>
      <p:ext uri="{BB962C8B-B14F-4D97-AF65-F5344CB8AC3E}">
        <p14:creationId xmlns:p14="http://schemas.microsoft.com/office/powerpoint/2010/main" xmlns="" val="2286558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Marcador de Posição da Imagem do Diapositivo 1"/>
          <p:cNvSpPr>
            <a:spLocks noGrp="1" noRot="1" noChangeAspect="1" noTextEdit="1"/>
          </p:cNvSpPr>
          <p:nvPr>
            <p:ph type="sldImg"/>
          </p:nvPr>
        </p:nvSpPr>
        <p:spPr>
          <a:xfrm>
            <a:off x="1153070" y="739855"/>
            <a:ext cx="4564562" cy="3651764"/>
          </a:xfrm>
          <a:ln/>
        </p:spPr>
      </p:sp>
      <p:sp>
        <p:nvSpPr>
          <p:cNvPr id="73731"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73732" name="Marcador de Posição do Número do Diapositivo 3"/>
          <p:cNvSpPr>
            <a:spLocks noGrp="1"/>
          </p:cNvSpPr>
          <p:nvPr>
            <p:ph type="sldNum" sz="quarter" idx="5"/>
          </p:nvPr>
        </p:nvSpPr>
        <p:spPr>
          <a:noFill/>
        </p:spPr>
        <p:txBody>
          <a:bodyPr/>
          <a:lstStyle/>
          <a:p>
            <a:fld id="{D0E60667-6509-4EA0-9AAC-FA01B518A6D0}" type="slidenum">
              <a:rPr lang="pt-PT" smtClean="0">
                <a:solidFill>
                  <a:prstClr val="black"/>
                </a:solidFill>
                <a:cs typeface="Arial" pitchFamily="34" charset="0"/>
              </a:rPr>
              <a:pPr/>
              <a:t>60</a:t>
            </a:fld>
            <a:endParaRPr lang="pt-PT">
              <a:solidFill>
                <a:prstClr val="black"/>
              </a:solidFill>
              <a:cs typeface="Arial" pitchFamily="34" charset="0"/>
            </a:endParaRPr>
          </a:p>
        </p:txBody>
      </p:sp>
    </p:spTree>
    <p:extLst>
      <p:ext uri="{BB962C8B-B14F-4D97-AF65-F5344CB8AC3E}">
        <p14:creationId xmlns:p14="http://schemas.microsoft.com/office/powerpoint/2010/main" xmlns="" val="1267005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Marcador de Posição da Imagem do Diapositivo 1"/>
          <p:cNvSpPr>
            <a:spLocks noGrp="1" noRot="1" noChangeAspect="1" noTextEdit="1"/>
          </p:cNvSpPr>
          <p:nvPr>
            <p:ph type="sldImg"/>
          </p:nvPr>
        </p:nvSpPr>
        <p:spPr>
          <a:xfrm>
            <a:off x="1153070" y="739855"/>
            <a:ext cx="4564562" cy="3651764"/>
          </a:xfrm>
          <a:ln/>
        </p:spPr>
      </p:sp>
      <p:sp>
        <p:nvSpPr>
          <p:cNvPr id="72707"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72708" name="Marcador de Posição do Número do Diapositivo 3"/>
          <p:cNvSpPr>
            <a:spLocks noGrp="1"/>
          </p:cNvSpPr>
          <p:nvPr>
            <p:ph type="sldNum" sz="quarter" idx="5"/>
          </p:nvPr>
        </p:nvSpPr>
        <p:spPr>
          <a:noFill/>
        </p:spPr>
        <p:txBody>
          <a:bodyPr/>
          <a:lstStyle/>
          <a:p>
            <a:fld id="{9326A1DE-B1D4-4E48-96D3-694CEA43E774}" type="slidenum">
              <a:rPr lang="pt-PT" smtClean="0">
                <a:solidFill>
                  <a:prstClr val="black"/>
                </a:solidFill>
                <a:cs typeface="Arial" pitchFamily="34" charset="0"/>
              </a:rPr>
              <a:pPr/>
              <a:t>61</a:t>
            </a:fld>
            <a:endParaRPr lang="pt-PT">
              <a:solidFill>
                <a:prstClr val="black"/>
              </a:solidFill>
              <a:cs typeface="Arial" pitchFamily="34" charset="0"/>
            </a:endParaRPr>
          </a:p>
        </p:txBody>
      </p:sp>
    </p:spTree>
    <p:extLst>
      <p:ext uri="{BB962C8B-B14F-4D97-AF65-F5344CB8AC3E}">
        <p14:creationId xmlns:p14="http://schemas.microsoft.com/office/powerpoint/2010/main" xmlns="" val="2114778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6562"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66563"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2BFF552-C9A4-41FB-B540-C075DD475EB0}" type="slidenum">
              <a:rPr lang="pt-PT">
                <a:solidFill>
                  <a:prstClr val="black"/>
                </a:solidFill>
                <a:cs typeface="Arial" charset="0"/>
              </a:rPr>
              <a:pPr>
                <a:defRPr/>
              </a:pPr>
              <a:t>62</a:t>
            </a:fld>
            <a:endParaRPr lang="pt-PT">
              <a:solidFill>
                <a:prstClr val="black"/>
              </a:solidFill>
              <a:cs typeface="Arial" charset="0"/>
            </a:endParaRPr>
          </a:p>
        </p:txBody>
      </p:sp>
    </p:spTree>
    <p:extLst>
      <p:ext uri="{BB962C8B-B14F-4D97-AF65-F5344CB8AC3E}">
        <p14:creationId xmlns:p14="http://schemas.microsoft.com/office/powerpoint/2010/main" xmlns="" val="42129877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Marcador de Posição da Imagem do Diapositivo 1"/>
          <p:cNvSpPr>
            <a:spLocks noGrp="1" noRot="1" noChangeAspect="1" noTextEdit="1"/>
          </p:cNvSpPr>
          <p:nvPr>
            <p:ph type="sldImg"/>
          </p:nvPr>
        </p:nvSpPr>
        <p:spPr>
          <a:xfrm>
            <a:off x="1153070" y="739855"/>
            <a:ext cx="4564562" cy="3651764"/>
          </a:xfrm>
          <a:ln/>
        </p:spPr>
      </p:sp>
      <p:sp>
        <p:nvSpPr>
          <p:cNvPr id="74755"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74756" name="Marcador de Posição do Número do Diapositivo 3"/>
          <p:cNvSpPr>
            <a:spLocks noGrp="1"/>
          </p:cNvSpPr>
          <p:nvPr>
            <p:ph type="sldNum" sz="quarter" idx="5"/>
          </p:nvPr>
        </p:nvSpPr>
        <p:spPr>
          <a:noFill/>
        </p:spPr>
        <p:txBody>
          <a:bodyPr/>
          <a:lstStyle/>
          <a:p>
            <a:fld id="{C1163346-4821-4E7F-A21E-A956922A42F9}" type="slidenum">
              <a:rPr lang="pt-PT" smtClean="0">
                <a:solidFill>
                  <a:prstClr val="black"/>
                </a:solidFill>
                <a:cs typeface="Arial" pitchFamily="34" charset="0"/>
              </a:rPr>
              <a:pPr/>
              <a:t>63</a:t>
            </a:fld>
            <a:endParaRPr lang="pt-PT">
              <a:solidFill>
                <a:prstClr val="black"/>
              </a:solidFill>
              <a:cs typeface="Arial" pitchFamily="34" charset="0"/>
            </a:endParaRPr>
          </a:p>
        </p:txBody>
      </p:sp>
    </p:spTree>
    <p:extLst>
      <p:ext uri="{BB962C8B-B14F-4D97-AF65-F5344CB8AC3E}">
        <p14:creationId xmlns:p14="http://schemas.microsoft.com/office/powerpoint/2010/main" xmlns="" val="3108892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Marcador de Posição da Imagem do Diapositivo 1"/>
          <p:cNvSpPr>
            <a:spLocks noGrp="1" noRot="1" noChangeAspect="1"/>
          </p:cNvSpPr>
          <p:nvPr>
            <p:ph type="sldImg"/>
          </p:nvPr>
        </p:nvSpPr>
        <p:spPr bwMode="auto">
          <a:noFill/>
          <a:ln>
            <a:solidFill>
              <a:srgbClr val="000000"/>
            </a:solidFill>
            <a:miter lim="800000"/>
            <a:headEnd/>
            <a:tailEnd/>
          </a:ln>
        </p:spPr>
      </p:sp>
      <p:sp>
        <p:nvSpPr>
          <p:cNvPr id="68610" name="Marcador de Posição de Nota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a:p>
        </p:txBody>
      </p:sp>
      <p:sp>
        <p:nvSpPr>
          <p:cNvPr id="68611" name="Marcador de Posição do Número do Diapositivo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55912C-3295-4A16-99A6-DC7E0148581E}" type="slidenum">
              <a:rPr lang="pt-PT">
                <a:solidFill>
                  <a:prstClr val="black"/>
                </a:solidFill>
                <a:cs typeface="Arial" charset="0"/>
              </a:rPr>
              <a:pPr>
                <a:defRPr/>
              </a:pPr>
              <a:t>64</a:t>
            </a:fld>
            <a:endParaRPr lang="pt-PT">
              <a:solidFill>
                <a:prstClr val="black"/>
              </a:solidFill>
              <a:cs typeface="Arial" charset="0"/>
            </a:endParaRPr>
          </a:p>
        </p:txBody>
      </p:sp>
    </p:spTree>
    <p:extLst>
      <p:ext uri="{BB962C8B-B14F-4D97-AF65-F5344CB8AC3E}">
        <p14:creationId xmlns:p14="http://schemas.microsoft.com/office/powerpoint/2010/main" xmlns="" val="2245609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Marcador de Posição da Imagem do Diapositivo 1"/>
          <p:cNvSpPr>
            <a:spLocks noGrp="1" noRot="1" noChangeAspect="1" noTextEdit="1"/>
          </p:cNvSpPr>
          <p:nvPr>
            <p:ph type="sldImg"/>
          </p:nvPr>
        </p:nvSpPr>
        <p:spPr>
          <a:xfrm>
            <a:off x="1153070" y="739855"/>
            <a:ext cx="4564562" cy="3651764"/>
          </a:xfrm>
          <a:ln/>
        </p:spPr>
      </p:sp>
      <p:sp>
        <p:nvSpPr>
          <p:cNvPr id="77827"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77828" name="Marcador de Posição do Número do Diapositivo 3"/>
          <p:cNvSpPr>
            <a:spLocks noGrp="1"/>
          </p:cNvSpPr>
          <p:nvPr>
            <p:ph type="sldNum" sz="quarter" idx="5"/>
          </p:nvPr>
        </p:nvSpPr>
        <p:spPr>
          <a:noFill/>
        </p:spPr>
        <p:txBody>
          <a:bodyPr/>
          <a:lstStyle/>
          <a:p>
            <a:fld id="{CF273A6B-0298-4EE0-94BD-C4FD50EC095A}" type="slidenum">
              <a:rPr lang="pt-PT" smtClean="0">
                <a:solidFill>
                  <a:prstClr val="black"/>
                </a:solidFill>
                <a:cs typeface="Arial" pitchFamily="34" charset="0"/>
              </a:rPr>
              <a:pPr/>
              <a:t>65</a:t>
            </a:fld>
            <a:endParaRPr lang="pt-PT">
              <a:solidFill>
                <a:prstClr val="black"/>
              </a:solidFill>
              <a:cs typeface="Arial" pitchFamily="34" charset="0"/>
            </a:endParaRPr>
          </a:p>
        </p:txBody>
      </p:sp>
    </p:spTree>
    <p:extLst>
      <p:ext uri="{BB962C8B-B14F-4D97-AF65-F5344CB8AC3E}">
        <p14:creationId xmlns:p14="http://schemas.microsoft.com/office/powerpoint/2010/main" xmlns="" val="1512537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Marcador de Posição da Imagem do Diapositivo 1"/>
          <p:cNvSpPr>
            <a:spLocks noGrp="1" noRot="1" noChangeAspect="1" noTextEdit="1"/>
          </p:cNvSpPr>
          <p:nvPr>
            <p:ph type="sldImg"/>
          </p:nvPr>
        </p:nvSpPr>
        <p:spPr>
          <a:xfrm>
            <a:off x="1153070" y="739855"/>
            <a:ext cx="4564562" cy="3651764"/>
          </a:xfrm>
          <a:ln/>
        </p:spPr>
      </p:sp>
      <p:sp>
        <p:nvSpPr>
          <p:cNvPr id="78851"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78852" name="Marcador de Posição do Número do Diapositivo 3"/>
          <p:cNvSpPr>
            <a:spLocks noGrp="1"/>
          </p:cNvSpPr>
          <p:nvPr>
            <p:ph type="sldNum" sz="quarter" idx="5"/>
          </p:nvPr>
        </p:nvSpPr>
        <p:spPr>
          <a:noFill/>
        </p:spPr>
        <p:txBody>
          <a:bodyPr/>
          <a:lstStyle/>
          <a:p>
            <a:fld id="{6AAD96B1-4CFD-43E6-B55F-668A0B1ED8A3}" type="slidenum">
              <a:rPr lang="pt-PT" smtClean="0">
                <a:solidFill>
                  <a:prstClr val="black"/>
                </a:solidFill>
                <a:cs typeface="Arial" pitchFamily="34" charset="0"/>
              </a:rPr>
              <a:pPr/>
              <a:t>66</a:t>
            </a:fld>
            <a:endParaRPr lang="pt-PT">
              <a:solidFill>
                <a:prstClr val="black"/>
              </a:solidFill>
              <a:cs typeface="Arial" pitchFamily="34" charset="0"/>
            </a:endParaRPr>
          </a:p>
        </p:txBody>
      </p:sp>
    </p:spTree>
    <p:extLst>
      <p:ext uri="{BB962C8B-B14F-4D97-AF65-F5344CB8AC3E}">
        <p14:creationId xmlns:p14="http://schemas.microsoft.com/office/powerpoint/2010/main" xmlns="" val="996948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Marcador de Posição da Imagem do Diapositivo 1"/>
          <p:cNvSpPr>
            <a:spLocks noGrp="1" noRot="1" noChangeAspect="1" noTextEdit="1"/>
          </p:cNvSpPr>
          <p:nvPr>
            <p:ph type="sldImg"/>
          </p:nvPr>
        </p:nvSpPr>
        <p:spPr>
          <a:xfrm>
            <a:off x="1153070" y="739855"/>
            <a:ext cx="4564562" cy="3651764"/>
          </a:xfrm>
          <a:ln/>
        </p:spPr>
      </p:sp>
      <p:sp>
        <p:nvSpPr>
          <p:cNvPr id="95235" name="Marcador de Posição de Notas 2"/>
          <p:cNvSpPr>
            <a:spLocks noGrp="1"/>
          </p:cNvSpPr>
          <p:nvPr>
            <p:ph type="body" idx="1"/>
          </p:nvPr>
        </p:nvSpPr>
        <p:spPr>
          <a:noFill/>
          <a:ln/>
        </p:spPr>
        <p:txBody>
          <a:bodyPr/>
          <a:lstStyle/>
          <a:p>
            <a:pPr eaLnBrk="1" hangingPunct="1"/>
            <a:endParaRPr lang="pt-PT"/>
          </a:p>
        </p:txBody>
      </p:sp>
      <p:sp>
        <p:nvSpPr>
          <p:cNvPr id="95236" name="Marcador de Posição do Número do Diapositivo 3"/>
          <p:cNvSpPr>
            <a:spLocks noGrp="1"/>
          </p:cNvSpPr>
          <p:nvPr>
            <p:ph type="sldNum" sz="quarter" idx="5"/>
          </p:nvPr>
        </p:nvSpPr>
        <p:spPr>
          <a:noFill/>
        </p:spPr>
        <p:txBody>
          <a:bodyPr/>
          <a:lstStyle/>
          <a:p>
            <a:fld id="{3949CE66-DE72-45E3-95AE-6CEF0DB8EBB8}" type="slidenum">
              <a:rPr lang="pt-PT" smtClean="0">
                <a:solidFill>
                  <a:prstClr val="black"/>
                </a:solidFill>
              </a:rPr>
              <a:pPr/>
              <a:t>68</a:t>
            </a:fld>
            <a:endParaRPr lang="pt-PT">
              <a:solidFill>
                <a:prstClr val="black"/>
              </a:solidFill>
            </a:endParaRPr>
          </a:p>
        </p:txBody>
      </p:sp>
    </p:spTree>
    <p:extLst>
      <p:ext uri="{BB962C8B-B14F-4D97-AF65-F5344CB8AC3E}">
        <p14:creationId xmlns:p14="http://schemas.microsoft.com/office/powerpoint/2010/main" xmlns="" val="361096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Quelle: </a:t>
            </a:r>
            <a:r>
              <a:rPr lang="de-DE" dirty="0" err="1" smtClean="0"/>
              <a:t>Stang</a:t>
            </a:r>
            <a:r>
              <a:rPr lang="de-DE" dirty="0" smtClean="0"/>
              <a:t> and Story, 2005</a:t>
            </a:r>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11</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Marcador de Posição da Imagem do Diapositivo 1"/>
          <p:cNvSpPr>
            <a:spLocks noGrp="1" noRot="1" noChangeAspect="1" noTextEdit="1"/>
          </p:cNvSpPr>
          <p:nvPr>
            <p:ph type="sldImg"/>
          </p:nvPr>
        </p:nvSpPr>
        <p:spPr>
          <a:xfrm>
            <a:off x="1153070" y="739855"/>
            <a:ext cx="4564562" cy="3651764"/>
          </a:xfrm>
          <a:ln/>
        </p:spPr>
      </p:sp>
      <p:sp>
        <p:nvSpPr>
          <p:cNvPr id="96259" name="Marcador de Posição de Notas 2"/>
          <p:cNvSpPr>
            <a:spLocks noGrp="1"/>
          </p:cNvSpPr>
          <p:nvPr>
            <p:ph type="body" idx="1"/>
          </p:nvPr>
        </p:nvSpPr>
        <p:spPr>
          <a:noFill/>
          <a:ln/>
        </p:spPr>
        <p:txBody>
          <a:bodyPr/>
          <a:lstStyle/>
          <a:p>
            <a:pPr eaLnBrk="1" hangingPunct="1"/>
            <a:endParaRPr lang="pt-PT"/>
          </a:p>
        </p:txBody>
      </p:sp>
      <p:sp>
        <p:nvSpPr>
          <p:cNvPr id="96260" name="Marcador de Posição do Número do Diapositivo 3"/>
          <p:cNvSpPr>
            <a:spLocks noGrp="1"/>
          </p:cNvSpPr>
          <p:nvPr>
            <p:ph type="sldNum" sz="quarter" idx="5"/>
          </p:nvPr>
        </p:nvSpPr>
        <p:spPr>
          <a:noFill/>
        </p:spPr>
        <p:txBody>
          <a:bodyPr/>
          <a:lstStyle/>
          <a:p>
            <a:fld id="{ADF30962-FC66-4D76-8D90-7575453841C5}" type="slidenum">
              <a:rPr lang="pt-PT" smtClean="0">
                <a:solidFill>
                  <a:prstClr val="black"/>
                </a:solidFill>
              </a:rPr>
              <a:pPr/>
              <a:t>69</a:t>
            </a:fld>
            <a:endParaRPr lang="pt-PT">
              <a:solidFill>
                <a:prstClr val="black"/>
              </a:solidFill>
            </a:endParaRPr>
          </a:p>
        </p:txBody>
      </p:sp>
    </p:spTree>
    <p:extLst>
      <p:ext uri="{BB962C8B-B14F-4D97-AF65-F5344CB8AC3E}">
        <p14:creationId xmlns:p14="http://schemas.microsoft.com/office/powerpoint/2010/main" xmlns="" val="4639064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056C76D-4AA1-4758-B725-5D3F04C88F4A}" type="slidenum">
              <a:rPr lang="pt-PT" smtClean="0">
                <a:solidFill>
                  <a:prstClr val="black"/>
                </a:solidFill>
              </a:rPr>
              <a:pPr/>
              <a:t>70</a:t>
            </a:fld>
            <a:endParaRPr lang="pt-PT">
              <a:solidFill>
                <a:prstClr val="black"/>
              </a:solidFill>
            </a:endParaRPr>
          </a:p>
        </p:txBody>
      </p:sp>
      <p:sp>
        <p:nvSpPr>
          <p:cNvPr id="94211" name="Rectangle 2"/>
          <p:cNvSpPr>
            <a:spLocks noGrp="1" noRot="1" noChangeAspect="1" noChangeArrowheads="1" noTextEdit="1"/>
          </p:cNvSpPr>
          <p:nvPr>
            <p:ph type="sldImg"/>
          </p:nvPr>
        </p:nvSpPr>
        <p:spPr>
          <a:xfrm>
            <a:off x="1153070" y="739855"/>
            <a:ext cx="4564562" cy="3651764"/>
          </a:xfrm>
          <a:ln/>
        </p:spPr>
      </p:sp>
      <p:sp>
        <p:nvSpPr>
          <p:cNvPr id="94212" name="Rectangle 3"/>
          <p:cNvSpPr>
            <a:spLocks noGrp="1" noChangeArrowheads="1"/>
          </p:cNvSpPr>
          <p:nvPr>
            <p:ph type="body" idx="1"/>
          </p:nvPr>
        </p:nvSpPr>
        <p:spPr>
          <a:noFill/>
          <a:ln/>
        </p:spPr>
        <p:txBody>
          <a:bodyPr/>
          <a:lstStyle/>
          <a:p>
            <a:pPr eaLnBrk="1" hangingPunct="1"/>
            <a:endParaRPr lang="pt-PT"/>
          </a:p>
        </p:txBody>
      </p:sp>
    </p:spTree>
    <p:extLst>
      <p:ext uri="{BB962C8B-B14F-4D97-AF65-F5344CB8AC3E}">
        <p14:creationId xmlns:p14="http://schemas.microsoft.com/office/powerpoint/2010/main" xmlns="" val="3396812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DRI = </a:t>
            </a:r>
            <a:r>
              <a:rPr lang="de-DE" dirty="0" err="1" smtClean="0"/>
              <a:t>daliy</a:t>
            </a:r>
            <a:r>
              <a:rPr lang="de-DE" dirty="0" smtClean="0"/>
              <a:t> </a:t>
            </a:r>
            <a:r>
              <a:rPr lang="de-DE" dirty="0" err="1" smtClean="0"/>
              <a:t>reference</a:t>
            </a:r>
            <a:r>
              <a:rPr lang="de-DE" dirty="0" smtClean="0"/>
              <a:t> </a:t>
            </a:r>
            <a:r>
              <a:rPr lang="de-DE" dirty="0" err="1" smtClean="0"/>
              <a:t>intake</a:t>
            </a:r>
            <a:r>
              <a:rPr lang="de-DE" baseline="0" dirty="0" smtClean="0"/>
              <a:t> </a:t>
            </a:r>
            <a:r>
              <a:rPr lang="de-DE" baseline="0" dirty="0" err="1" smtClean="0"/>
              <a:t>or</a:t>
            </a:r>
            <a:r>
              <a:rPr lang="de-DE" baseline="0" dirty="0" smtClean="0"/>
              <a:t> </a:t>
            </a:r>
            <a:r>
              <a:rPr lang="de-DE" baseline="0" dirty="0" err="1" smtClean="0"/>
              <a:t>daily</a:t>
            </a:r>
            <a:r>
              <a:rPr lang="de-DE" baseline="0" dirty="0" smtClean="0"/>
              <a:t> </a:t>
            </a:r>
            <a:r>
              <a:rPr lang="de-DE" baseline="0" dirty="0" err="1" smtClean="0"/>
              <a:t>recommended</a:t>
            </a:r>
            <a:r>
              <a:rPr lang="de-DE" baseline="0" dirty="0" smtClean="0"/>
              <a:t> </a:t>
            </a:r>
            <a:r>
              <a:rPr lang="de-DE" baseline="0" dirty="0" err="1" smtClean="0"/>
              <a:t>intake</a:t>
            </a:r>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12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Marcador de Posição da Imagem do Diapositivo 1"/>
          <p:cNvSpPr>
            <a:spLocks noGrp="1" noRot="1" noChangeAspect="1" noTextEdit="1"/>
          </p:cNvSpPr>
          <p:nvPr>
            <p:ph type="sldImg"/>
          </p:nvPr>
        </p:nvSpPr>
        <p:spPr>
          <a:xfrm>
            <a:off x="1153070" y="739855"/>
            <a:ext cx="4564562" cy="3651764"/>
          </a:xfrm>
          <a:ln/>
        </p:spPr>
      </p:sp>
      <p:sp>
        <p:nvSpPr>
          <p:cNvPr id="105475" name="Marcador de Posição de Notas 2"/>
          <p:cNvSpPr>
            <a:spLocks noGrp="1"/>
          </p:cNvSpPr>
          <p:nvPr>
            <p:ph type="body" idx="1"/>
          </p:nvPr>
        </p:nvSpPr>
        <p:spPr>
          <a:noFill/>
          <a:ln/>
        </p:spPr>
        <p:txBody>
          <a:bodyPr/>
          <a:lstStyle/>
          <a:p>
            <a:pPr eaLnBrk="1" hangingPunct="1">
              <a:spcBef>
                <a:spcPct val="0"/>
              </a:spcBef>
            </a:pPr>
            <a:r>
              <a:rPr lang="pt-PT"/>
              <a:t>Este estudo forneceu um forte evidência de que…</a:t>
            </a:r>
          </a:p>
        </p:txBody>
      </p:sp>
      <p:sp>
        <p:nvSpPr>
          <p:cNvPr id="105476" name="Marcador de Posição do Número do Diapositivo 3"/>
          <p:cNvSpPr>
            <a:spLocks noGrp="1"/>
          </p:cNvSpPr>
          <p:nvPr>
            <p:ph type="sldNum" sz="quarter" idx="5"/>
          </p:nvPr>
        </p:nvSpPr>
        <p:spPr>
          <a:noFill/>
        </p:spPr>
        <p:txBody>
          <a:bodyPr/>
          <a:lstStyle/>
          <a:p>
            <a:fld id="{064F5B12-A84F-409D-BED8-4D0C67BD88A6}" type="slidenum">
              <a:rPr lang="pt-PT" smtClean="0">
                <a:solidFill>
                  <a:prstClr val="black"/>
                </a:solidFill>
                <a:cs typeface="Arial" pitchFamily="34" charset="0"/>
              </a:rPr>
              <a:pPr/>
              <a:t>31</a:t>
            </a:fld>
            <a:endParaRPr lang="pt-PT">
              <a:solidFill>
                <a:prstClr val="black"/>
              </a:solidFill>
              <a:cs typeface="Arial" pitchFamily="34" charset="0"/>
            </a:endParaRPr>
          </a:p>
        </p:txBody>
      </p:sp>
    </p:spTree>
    <p:extLst>
      <p:ext uri="{BB962C8B-B14F-4D97-AF65-F5344CB8AC3E}">
        <p14:creationId xmlns:p14="http://schemas.microsoft.com/office/powerpoint/2010/main" xmlns="" val="2007143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Marcador de Posição da Imagem do Diapositivo 1"/>
          <p:cNvSpPr>
            <a:spLocks noGrp="1" noRot="1" noChangeAspect="1" noTextEdit="1"/>
          </p:cNvSpPr>
          <p:nvPr>
            <p:ph type="sldImg"/>
          </p:nvPr>
        </p:nvSpPr>
        <p:spPr>
          <a:xfrm>
            <a:off x="1153070" y="739855"/>
            <a:ext cx="4564562" cy="3651764"/>
          </a:xfrm>
          <a:ln/>
        </p:spPr>
      </p:sp>
      <p:sp>
        <p:nvSpPr>
          <p:cNvPr id="98307" name="Marcador de Posição de Notas 2"/>
          <p:cNvSpPr>
            <a:spLocks noGrp="1"/>
          </p:cNvSpPr>
          <p:nvPr>
            <p:ph type="body" idx="1"/>
          </p:nvPr>
        </p:nvSpPr>
        <p:spPr>
          <a:noFill/>
          <a:ln/>
        </p:spPr>
        <p:txBody>
          <a:bodyPr/>
          <a:lstStyle/>
          <a:p>
            <a:pPr eaLnBrk="1" hangingPunct="1">
              <a:spcBef>
                <a:spcPct val="0"/>
              </a:spcBef>
            </a:pPr>
            <a:endParaRPr lang="pt-PT"/>
          </a:p>
        </p:txBody>
      </p:sp>
      <p:sp>
        <p:nvSpPr>
          <p:cNvPr id="98308" name="Marcador de Posição do Número do Diapositivo 3"/>
          <p:cNvSpPr>
            <a:spLocks noGrp="1"/>
          </p:cNvSpPr>
          <p:nvPr>
            <p:ph type="sldNum" sz="quarter" idx="5"/>
          </p:nvPr>
        </p:nvSpPr>
        <p:spPr>
          <a:noFill/>
        </p:spPr>
        <p:txBody>
          <a:bodyPr/>
          <a:lstStyle/>
          <a:p>
            <a:fld id="{D962E6FE-317A-40C9-BDF2-75CAB12776AA}" type="slidenum">
              <a:rPr lang="pt-PT" smtClean="0">
                <a:solidFill>
                  <a:prstClr val="black"/>
                </a:solidFill>
                <a:cs typeface="Arial" pitchFamily="34" charset="0"/>
              </a:rPr>
              <a:pPr/>
              <a:t>33</a:t>
            </a:fld>
            <a:endParaRPr lang="pt-PT">
              <a:solidFill>
                <a:prstClr val="black"/>
              </a:solidFill>
              <a:cs typeface="Arial" pitchFamily="34" charset="0"/>
            </a:endParaRPr>
          </a:p>
        </p:txBody>
      </p:sp>
    </p:spTree>
    <p:extLst>
      <p:ext uri="{BB962C8B-B14F-4D97-AF65-F5344CB8AC3E}">
        <p14:creationId xmlns:p14="http://schemas.microsoft.com/office/powerpoint/2010/main" xmlns="" val="223948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Marcador de Posição da Imagem do Diapositivo 1"/>
          <p:cNvSpPr>
            <a:spLocks noGrp="1" noRot="1" noChangeAspect="1" noTextEdit="1"/>
          </p:cNvSpPr>
          <p:nvPr>
            <p:ph type="sldImg"/>
          </p:nvPr>
        </p:nvSpPr>
        <p:spPr>
          <a:xfrm>
            <a:off x="1153070" y="739855"/>
            <a:ext cx="4564562" cy="3651764"/>
          </a:xfrm>
          <a:ln/>
        </p:spPr>
      </p:sp>
      <p:sp>
        <p:nvSpPr>
          <p:cNvPr id="99331" name="Marcador de Posição de Notas 2"/>
          <p:cNvSpPr>
            <a:spLocks noGrp="1"/>
          </p:cNvSpPr>
          <p:nvPr>
            <p:ph type="body" idx="1"/>
          </p:nvPr>
        </p:nvSpPr>
        <p:spPr>
          <a:noFill/>
          <a:ln/>
        </p:spPr>
        <p:txBody>
          <a:bodyPr/>
          <a:lstStyle/>
          <a:p>
            <a:pPr eaLnBrk="1" hangingPunct="1">
              <a:spcBef>
                <a:spcPct val="0"/>
              </a:spcBef>
            </a:pPr>
            <a:r>
              <a:rPr lang="pt-PT"/>
              <a:t>Sabemos que … e também que</a:t>
            </a:r>
          </a:p>
        </p:txBody>
      </p:sp>
      <p:sp>
        <p:nvSpPr>
          <p:cNvPr id="99332" name="Marcador de Posição do Número do Diapositivo 3"/>
          <p:cNvSpPr>
            <a:spLocks noGrp="1"/>
          </p:cNvSpPr>
          <p:nvPr>
            <p:ph type="sldNum" sz="quarter" idx="5"/>
          </p:nvPr>
        </p:nvSpPr>
        <p:spPr>
          <a:noFill/>
        </p:spPr>
        <p:txBody>
          <a:bodyPr/>
          <a:lstStyle/>
          <a:p>
            <a:fld id="{573A2546-A1D2-4321-90E1-CDA6A1EC83A2}" type="slidenum">
              <a:rPr lang="pt-PT" smtClean="0">
                <a:solidFill>
                  <a:prstClr val="black"/>
                </a:solidFill>
                <a:cs typeface="Arial" pitchFamily="34" charset="0"/>
              </a:rPr>
              <a:pPr/>
              <a:t>34</a:t>
            </a:fld>
            <a:endParaRPr lang="pt-PT">
              <a:solidFill>
                <a:prstClr val="black"/>
              </a:solidFill>
              <a:cs typeface="Arial" pitchFamily="34" charset="0"/>
            </a:endParaRPr>
          </a:p>
        </p:txBody>
      </p:sp>
    </p:spTree>
    <p:extLst>
      <p:ext uri="{BB962C8B-B14F-4D97-AF65-F5344CB8AC3E}">
        <p14:creationId xmlns:p14="http://schemas.microsoft.com/office/powerpoint/2010/main" xmlns="" val="389460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PT"/>
              <a:t>Essas associações têm vindo a lançar tomadas de posição e guidelines sobre o combate à obesidade pediátrica.</a:t>
            </a:r>
          </a:p>
          <a:p>
            <a:pPr eaLnBrk="1" hangingPunct="1">
              <a:spcBef>
                <a:spcPct val="0"/>
              </a:spcBef>
            </a:pPr>
            <a:r>
              <a:rPr lang="pt-PT"/>
              <a:t>Salientam-se as mais recentes da AAP e da Sociedade de Medicina Adolescente</a:t>
            </a:r>
          </a:p>
          <a:p>
            <a:pPr eaLnBrk="1" hangingPunct="1">
              <a:spcBef>
                <a:spcPct val="0"/>
              </a:spcBef>
            </a:pPr>
            <a:endParaRPr lang="pt-PT"/>
          </a:p>
          <a:p>
            <a:pPr eaLnBrk="1" hangingPunct="1">
              <a:spcBef>
                <a:spcPct val="0"/>
              </a:spcBef>
            </a:pPr>
            <a:r>
              <a:rPr lang="pt-PT"/>
              <a:t>A promoção da AF é um dos aspectos fulcrais trabalhados nestes documentos</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A46A851-3E85-4CCF-A249-82AD110A817A}" type="slidenum">
              <a:rPr lang="pt-PT">
                <a:solidFill>
                  <a:prstClr val="black"/>
                </a:solidFill>
              </a:rPr>
              <a:pPr>
                <a:defRPr/>
              </a:pPr>
              <a:t>35</a:t>
            </a:fld>
            <a:endParaRPr lang="pt-PT">
              <a:solidFill>
                <a:prstClr val="black"/>
              </a:solidFill>
            </a:endParaRPr>
          </a:p>
        </p:txBody>
      </p:sp>
    </p:spTree>
    <p:extLst>
      <p:ext uri="{BB962C8B-B14F-4D97-AF65-F5344CB8AC3E}">
        <p14:creationId xmlns:p14="http://schemas.microsoft.com/office/powerpoint/2010/main" xmlns="" val="1138134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xfrm>
            <a:off x="916094" y="4642763"/>
            <a:ext cx="5038513" cy="4398407"/>
          </a:xfrm>
          <a:noFill/>
        </p:spPr>
        <p:txBody>
          <a:bodyPr wrap="square" numCol="1" anchor="t" anchorCtr="0" compatLnSpc="1">
            <a:prstTxWarp prst="textNoShape">
              <a:avLst/>
            </a:prstTxWarp>
          </a:bodyPr>
          <a:lstStyle/>
          <a:p>
            <a:pPr marL="237767" indent="-237767" eaLnBrk="1" hangingPunct="1">
              <a:spcBef>
                <a:spcPct val="0"/>
              </a:spcBef>
            </a:pPr>
            <a:r>
              <a:rPr lang="en-US" b="1" dirty="0"/>
              <a:t>Obesity is caused by long-term positive energy balance</a:t>
            </a:r>
          </a:p>
          <a:p>
            <a:pPr marL="237767" indent="-237767" eaLnBrk="1" hangingPunct="1">
              <a:spcBef>
                <a:spcPct val="0"/>
              </a:spcBef>
            </a:pPr>
            <a:r>
              <a:rPr lang="en-US" dirty="0"/>
              <a:t>Obesity is caused by ingesting more energy than is expended over a long period of time.  The excess calories that are consumed lead to an accumulation of body fat either by being stored as fat or preventing the mobilization and oxidation of endogenous fat.  In general, ingesting 3500 kcal more (or less) than expended will lead to a gain (or loss) of approximately 1 lb of fat.  Genetic factors may influence the amount of weight gained with overfeeding.  In one study, weight gain varied greatly among 12 monozygotic twin pairs who were chronically overfed 1000 kcal/d [1].  However, weight gains were very similar within each member of a twin pair.  In another study, body fat gain after 8 weeks of overfeeding also varied among study subjects but was inversely related to changes in non-volitional energy expenditure, such as fidgeting, which may be determined genetically [2]. </a:t>
            </a:r>
          </a:p>
          <a:p>
            <a:pPr marL="237767" indent="-237767" eaLnBrk="1" hangingPunct="1">
              <a:spcBef>
                <a:spcPct val="0"/>
              </a:spcBef>
            </a:pPr>
            <a:endParaRPr lang="en-US" dirty="0"/>
          </a:p>
          <a:p>
            <a:pPr marL="237767" indent="-237767" eaLnBrk="1" hangingPunct="1">
              <a:spcBef>
                <a:spcPct val="0"/>
              </a:spcBef>
              <a:buFontTx/>
              <a:buAutoNum type="arabicPeriod"/>
            </a:pPr>
            <a:r>
              <a:rPr lang="en-US" dirty="0"/>
              <a:t>Bouchard C, Tremblay A, </a:t>
            </a:r>
            <a:r>
              <a:rPr lang="en-US" dirty="0" err="1"/>
              <a:t>Despres</a:t>
            </a:r>
            <a:r>
              <a:rPr lang="en-US" dirty="0"/>
              <a:t> JP, et al. The response to long-term overfeeding in identical twins. N </a:t>
            </a:r>
            <a:r>
              <a:rPr lang="en-US" dirty="0" err="1"/>
              <a:t>Engl</a:t>
            </a:r>
            <a:r>
              <a:rPr lang="en-US" dirty="0"/>
              <a:t> J Med 1990;322:1477-1482.</a:t>
            </a:r>
          </a:p>
          <a:p>
            <a:pPr marL="237767" indent="-237767" eaLnBrk="1" hangingPunct="1">
              <a:spcBef>
                <a:spcPct val="0"/>
              </a:spcBef>
              <a:buFontTx/>
              <a:buAutoNum type="arabicPeriod"/>
            </a:pPr>
            <a:r>
              <a:rPr lang="en-US" dirty="0"/>
              <a:t>Levine JA, </a:t>
            </a:r>
            <a:r>
              <a:rPr lang="en-US" dirty="0" err="1"/>
              <a:t>Eberhardt</a:t>
            </a:r>
            <a:r>
              <a:rPr lang="en-US" dirty="0"/>
              <a:t> NL, Jensen MD. Role of </a:t>
            </a:r>
            <a:r>
              <a:rPr lang="en-US" dirty="0" err="1"/>
              <a:t>nonexercise</a:t>
            </a:r>
            <a:r>
              <a:rPr lang="en-US" dirty="0"/>
              <a:t> activity </a:t>
            </a:r>
            <a:r>
              <a:rPr lang="en-US" dirty="0" err="1"/>
              <a:t>thermogenesis</a:t>
            </a:r>
            <a:r>
              <a:rPr lang="en-US" dirty="0"/>
              <a:t> in resistance to fat gain in humans. Science 1999;282:212-214.</a:t>
            </a:r>
          </a:p>
        </p:txBody>
      </p:sp>
    </p:spTree>
    <p:extLst>
      <p:ext uri="{BB962C8B-B14F-4D97-AF65-F5344CB8AC3E}">
        <p14:creationId xmlns:p14="http://schemas.microsoft.com/office/powerpoint/2010/main" xmlns="" val="3323595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CH"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Cliquez pour modifier le style des sous-titres du masque</a:t>
            </a:r>
            <a:endParaRPr lang="en-US" noProof="0"/>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6"/>
          <p:cNvSpPr>
            <a:spLocks noGrp="1" noChangeArrowheads="1"/>
          </p:cNvSpPr>
          <p:nvPr>
            <p:ph type="sldNum" sz="quarter" idx="11"/>
          </p:nvPr>
        </p:nvSpPr>
        <p:spPr/>
        <p:txBody>
          <a:bodyPr/>
          <a:lstStyle>
            <a:lvl1pPr>
              <a:defRPr/>
            </a:lvl1pPr>
          </a:lstStyle>
          <a:p>
            <a:pPr>
              <a:defRPr/>
            </a:pPr>
            <a:fld id="{1BEC1F98-A54B-42C6-BE7D-CA6E72AA3C8A}" type="slidenum">
              <a:rPr lang="en-GB"/>
              <a:pPr>
                <a:defRPr/>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C41A7893-DE67-4ED2-96DB-21E6722BB337}" type="slidenum">
              <a:rPr lang="en-GB"/>
              <a:pPr>
                <a:defRPr/>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228600"/>
            <a:ext cx="2171700" cy="6477000"/>
          </a:xfrm>
        </p:spPr>
        <p:txBody>
          <a:bodyPr vert="eaVert"/>
          <a:lstStyle/>
          <a:p>
            <a:r>
              <a:rPr lang="fr-FR" smtClean="0"/>
              <a:t>Cliquez pour modifier le style du titre</a:t>
            </a:r>
            <a:endParaRPr lang="fr-CH"/>
          </a:p>
        </p:txBody>
      </p:sp>
      <p:sp>
        <p:nvSpPr>
          <p:cNvPr id="3" name="Espace réservé du texte vertical 2"/>
          <p:cNvSpPr>
            <a:spLocks noGrp="1"/>
          </p:cNvSpPr>
          <p:nvPr>
            <p:ph type="body" orient="vert" idx="1"/>
          </p:nvPr>
        </p:nvSpPr>
        <p:spPr>
          <a:xfrm>
            <a:off x="228600" y="228600"/>
            <a:ext cx="6362700" cy="64770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6"/>
          <p:cNvSpPr>
            <a:spLocks noGrp="1" noChangeArrowheads="1"/>
          </p:cNvSpPr>
          <p:nvPr>
            <p:ph type="sldNum" sz="quarter" idx="11"/>
          </p:nvPr>
        </p:nvSpPr>
        <p:spPr>
          <a:ln/>
        </p:spPr>
        <p:txBody>
          <a:bodyPr/>
          <a:lstStyle>
            <a:lvl1pPr>
              <a:defRPr/>
            </a:lvl1pPr>
          </a:lstStyle>
          <a:p>
            <a:pPr>
              <a:defRPr/>
            </a:pPr>
            <a:fld id="{48CFBFC2-56EE-4271-8720-C90C6A89D461}" type="slidenum">
              <a:rPr lang="en-GB"/>
              <a:pPr>
                <a:defRPr/>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28600" y="228600"/>
            <a:ext cx="8686800" cy="1371600"/>
          </a:xfrm>
        </p:spPr>
        <p:txBody>
          <a:bodyPr/>
          <a:lstStyle/>
          <a:p>
            <a:r>
              <a:rPr lang="fr-FR" smtClean="0"/>
              <a:t>Cliquez pour modifier le style du titre</a:t>
            </a:r>
            <a:endParaRPr lang="fr-CH"/>
          </a:p>
        </p:txBody>
      </p:sp>
      <p:sp>
        <p:nvSpPr>
          <p:cNvPr id="3" name="Espace réservé du texte 2"/>
          <p:cNvSpPr>
            <a:spLocks noGrp="1"/>
          </p:cNvSpPr>
          <p:nvPr>
            <p:ph type="body" sz="half" idx="1"/>
          </p:nvPr>
        </p:nvSpPr>
        <p:spPr>
          <a:xfrm>
            <a:off x="228600" y="1828800"/>
            <a:ext cx="4267200" cy="487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E1C7EB42-5725-4BFC-AA9D-08A57D071A42}" type="slidenum">
              <a:rPr lang="en-GB"/>
              <a:pPr>
                <a:defRPr/>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C32FE72-506E-4DA0-9E38-637D32FF20B8}" type="datetime1">
              <a:rPr lang="en-CA" smtClean="0">
                <a:solidFill>
                  <a:prstClr val="black">
                    <a:tint val="75000"/>
                  </a:prstClr>
                </a:solidFill>
              </a:rPr>
              <a:pPr/>
              <a:t>06/10/2017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3068478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323529" y="332656"/>
            <a:ext cx="8568952" cy="61926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a:xfrm>
            <a:off x="395536" y="1484786"/>
            <a:ext cx="8229600" cy="4713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C47BCF1-4FBD-4DC2-88F8-AB050C2573C9}" type="datetime1">
              <a:rPr lang="en-CA" smtClean="0">
                <a:solidFill>
                  <a:prstClr val="black">
                    <a:tint val="75000"/>
                  </a:prstClr>
                </a:solidFill>
              </a:rPr>
              <a:pPr/>
              <a:t>06/10/2017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pic>
        <p:nvPicPr>
          <p:cNvPr id="9" name="Picture 8" descr="IPA 2016-logo-CMYK.jpg"/>
          <p:cNvPicPr>
            <a:picLocks noChangeAspect="1"/>
          </p:cNvPicPr>
          <p:nvPr userDrawn="1"/>
        </p:nvPicPr>
        <p:blipFill>
          <a:blip r:embed="rId2" cstate="print"/>
          <a:stretch>
            <a:fillRect/>
          </a:stretch>
        </p:blipFill>
        <p:spPr>
          <a:xfrm>
            <a:off x="6876257" y="5589242"/>
            <a:ext cx="1861948" cy="837803"/>
          </a:xfrm>
          <a:prstGeom prst="rect">
            <a:avLst/>
          </a:prstGeom>
        </p:spPr>
      </p:pic>
    </p:spTree>
    <p:extLst>
      <p:ext uri="{BB962C8B-B14F-4D97-AF65-F5344CB8AC3E}">
        <p14:creationId xmlns:p14="http://schemas.microsoft.com/office/powerpoint/2010/main" xmlns="" val="3898991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1C9BA4-3DB9-46DA-9A95-4AAD42759558}" type="datetime1">
              <a:rPr lang="en-CA" smtClean="0">
                <a:solidFill>
                  <a:prstClr val="black">
                    <a:tint val="75000"/>
                  </a:prstClr>
                </a:solidFill>
              </a:rPr>
              <a:pPr/>
              <a:t>06/10/2017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158882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60ED28-181B-432B-9DDE-DE9B68CDEA79}" type="datetime1">
              <a:rPr lang="en-CA" smtClean="0">
                <a:solidFill>
                  <a:prstClr val="black">
                    <a:tint val="75000"/>
                  </a:prstClr>
                </a:solidFill>
              </a:rPr>
              <a:pPr/>
              <a:t>06/10/2017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3005668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ED9367E1-DC8D-467A-91D6-15673B5863EE}" type="datetime1">
              <a:rPr lang="en-CA" smtClean="0">
                <a:solidFill>
                  <a:prstClr val="black">
                    <a:tint val="75000"/>
                  </a:prstClr>
                </a:solidFill>
              </a:rPr>
              <a:pPr/>
              <a:t>06/10/2017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2832264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1863EE60-5430-4580-AA48-D86E838638E8}" type="datetime1">
              <a:rPr lang="en-CA" smtClean="0">
                <a:solidFill>
                  <a:prstClr val="black">
                    <a:tint val="75000"/>
                  </a:prstClr>
                </a:solidFill>
              </a:rPr>
              <a:pPr/>
              <a:t>06/10/2017</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68416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A648A-42CD-4CCA-A826-8E1F45AEDF8F}" type="datetime1">
              <a:rPr lang="en-CA" smtClean="0">
                <a:solidFill>
                  <a:prstClr val="black">
                    <a:tint val="75000"/>
                  </a:prstClr>
                </a:solidFill>
              </a:rPr>
              <a:pPr/>
              <a:t>06/10/2017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1077805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noProof="0" smtClean="0"/>
              <a:t>Cliquez pour modifier le style du titre</a:t>
            </a:r>
            <a:endParaRPr lang="en-CA" noProof="0"/>
          </a:p>
        </p:txBody>
      </p:sp>
      <p:sp>
        <p:nvSpPr>
          <p:cNvPr id="3" name="Espace réservé du contenu 2"/>
          <p:cNvSpPr>
            <a:spLocks noGrp="1"/>
          </p:cNvSpPr>
          <p:nvPr>
            <p:ph idx="1"/>
          </p:nvPr>
        </p:nvSpPr>
        <p:spPr>
          <a:xfrm>
            <a:off x="228600" y="1828800"/>
            <a:ext cx="8686800" cy="45525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CA" noProof="0" smtClean="0"/>
              <a:t>Cliquez pour modifier les styles du texte du masque</a:t>
            </a:r>
          </a:p>
          <a:p>
            <a:pPr lvl="1"/>
            <a:r>
              <a:rPr lang="en-CA" noProof="0" smtClean="0"/>
              <a:t>Deuxième niveau</a:t>
            </a:r>
          </a:p>
          <a:p>
            <a:pPr lvl="2"/>
            <a:r>
              <a:rPr lang="en-CA" noProof="0" smtClean="0"/>
              <a:t>Troisième niveau</a:t>
            </a:r>
          </a:p>
          <a:p>
            <a:pPr lvl="3"/>
            <a:r>
              <a:rPr lang="en-CA" noProof="0" smtClean="0"/>
              <a:t>Quatrième niveau</a:t>
            </a:r>
          </a:p>
          <a:p>
            <a:pPr lvl="4"/>
            <a:r>
              <a:rPr lang="en-CA" noProof="0" smtClean="0"/>
              <a:t>Cinquième niveau</a:t>
            </a:r>
            <a:endParaRPr lang="en-CA" noProof="0"/>
          </a:p>
        </p:txBody>
      </p:sp>
      <p:sp>
        <p:nvSpPr>
          <p:cNvPr id="6" name="Rectangle 5"/>
          <p:cNvSpPr>
            <a:spLocks noGrp="1" noChangeArrowheads="1"/>
          </p:cNvSpPr>
          <p:nvPr>
            <p:ph type="dt" sz="half" idx="10"/>
          </p:nvPr>
        </p:nvSpPr>
        <p:spPr/>
        <p:txBody>
          <a:bodyPr/>
          <a:lstStyle>
            <a:lvl1pPr>
              <a:defRPr/>
            </a:lvl1pPr>
          </a:lstStyle>
          <a:p>
            <a:pPr>
              <a:defRPr/>
            </a:pPr>
            <a:endParaRPr lang="fr-FR"/>
          </a:p>
        </p:txBody>
      </p:sp>
      <p:sp>
        <p:nvSpPr>
          <p:cNvPr id="7" name="Rectangle 6"/>
          <p:cNvSpPr>
            <a:spLocks noGrp="1" noChangeArrowheads="1"/>
          </p:cNvSpPr>
          <p:nvPr>
            <p:ph type="sldNum" sz="quarter" idx="11"/>
          </p:nvPr>
        </p:nvSpPr>
        <p:spPr/>
        <p:txBody>
          <a:bodyPr/>
          <a:lstStyle>
            <a:lvl1pPr>
              <a:defRPr/>
            </a:lvl1pPr>
          </a:lstStyle>
          <a:p>
            <a:pPr>
              <a:defRPr/>
            </a:pPr>
            <a:fld id="{A5692A95-3AB9-457A-95F5-80E337721622}" type="slidenum">
              <a:rPr lang="en-GB"/>
              <a:pPr>
                <a:defRPr/>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CA"/>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A8C96EF0-6313-4F9B-88C9-44DCCF70B681}" type="datetime1">
              <a:rPr lang="en-CA" smtClean="0">
                <a:solidFill>
                  <a:prstClr val="black">
                    <a:tint val="75000"/>
                  </a:prstClr>
                </a:solidFill>
              </a:rPr>
              <a:pPr/>
              <a:t>06/10/2017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3858102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216F903-4AC7-41E3-ADAF-439350735902}" type="datetime1">
              <a:rPr lang="en-CA" smtClean="0">
                <a:solidFill>
                  <a:prstClr val="black">
                    <a:tint val="75000"/>
                  </a:prstClr>
                </a:solidFill>
              </a:rPr>
              <a:pPr/>
              <a:t>06/10/2017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3500729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BA77217-F031-4904-8C4E-E5DC1C5D17C2}" type="datetime1">
              <a:rPr lang="en-CA" smtClean="0">
                <a:solidFill>
                  <a:prstClr val="black">
                    <a:tint val="75000"/>
                  </a:prstClr>
                </a:solidFill>
              </a:rPr>
              <a:pPr/>
              <a:t>06/10/2017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399417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9A85C18D-D16B-44AC-B83B-437F871C9CAA}" type="datetime1">
              <a:rPr lang="en-CA" smtClean="0">
                <a:solidFill>
                  <a:prstClr val="black">
                    <a:tint val="75000"/>
                  </a:prstClr>
                </a:solidFill>
              </a:rPr>
              <a:pPr/>
              <a:t>06/10/2017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3656766-25E9-4760-AFD9-6098DCBCEE67}" type="slidenum">
              <a:rPr lang="en-CA" smtClean="0">
                <a:solidFill>
                  <a:prstClr val="black">
                    <a:tint val="75000"/>
                  </a:prstClr>
                </a:solidFill>
              </a:rPr>
              <a:pPr/>
              <a:t>‹N°›</a:t>
            </a:fld>
            <a:endParaRPr lang="en-CA">
              <a:solidFill>
                <a:prstClr val="black">
                  <a:tint val="75000"/>
                </a:prstClr>
              </a:solidFill>
            </a:endParaRPr>
          </a:p>
        </p:txBody>
      </p:sp>
    </p:spTree>
    <p:extLst>
      <p:ext uri="{BB962C8B-B14F-4D97-AF65-F5344CB8AC3E}">
        <p14:creationId xmlns:p14="http://schemas.microsoft.com/office/powerpoint/2010/main" xmlns="" val="434165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xmlns="" id="{8E152BAC-D7C6-46BA-84B4-59DED5C7B438}"/>
              </a:ext>
            </a:extLst>
          </p:cNvPr>
          <p:cNvSpPr>
            <a:spLocks noChangeArrowheads="1"/>
          </p:cNvSpPr>
          <p:nvPr userDrawn="1"/>
        </p:nvSpPr>
        <p:spPr bwMode="auto">
          <a:xfrm>
            <a:off x="457200" y="606425"/>
            <a:ext cx="234950" cy="5584825"/>
          </a:xfrm>
          <a:prstGeom prst="rect">
            <a:avLst/>
          </a:prstGeom>
          <a:solidFill>
            <a:srgbClr val="376092"/>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defRPr/>
            </a:pPr>
            <a:endParaRPr lang="en-US" altLang="en-US" sz="1800">
              <a:solidFill>
                <a:srgbClr val="FFFFFF"/>
              </a:solidFill>
            </a:endParaRPr>
          </a:p>
        </p:txBody>
      </p:sp>
      <p:graphicFrame>
        <p:nvGraphicFramePr>
          <p:cNvPr id="6" name="Object 7">
            <a:extLst>
              <a:ext uri="{FF2B5EF4-FFF2-40B4-BE49-F238E27FC236}">
                <a16:creationId xmlns:a16="http://schemas.microsoft.com/office/drawing/2014/main" xmlns="" id="{9CBB483C-9325-44F5-91BF-56889923C8B9}"/>
              </a:ext>
            </a:extLst>
          </p:cNvPr>
          <p:cNvGraphicFramePr>
            <a:graphicFrameLocks/>
          </p:cNvGraphicFramePr>
          <p:nvPr userDrawn="1"/>
        </p:nvGraphicFramePr>
        <p:xfrm>
          <a:off x="822325" y="4400550"/>
          <a:ext cx="5197475" cy="1717675"/>
        </p:xfrm>
        <a:graphic>
          <a:graphicData uri="http://schemas.openxmlformats.org/presentationml/2006/ole">
            <p:oleObj spid="_x0000_s67586" name="Document" r:id="rId3" imgW="2706629" imgH="860412" progId="Word.Document.8">
              <p:embed/>
            </p:oleObj>
          </a:graphicData>
        </a:graphic>
      </p:graphicFrame>
      <p:cxnSp>
        <p:nvCxnSpPr>
          <p:cNvPr id="7" name="Connecteur droit 8">
            <a:extLst>
              <a:ext uri="{FF2B5EF4-FFF2-40B4-BE49-F238E27FC236}">
                <a16:creationId xmlns:a16="http://schemas.microsoft.com/office/drawing/2014/main" xmlns="" id="{DA065A99-F23C-4FA4-9139-AE742A299455}"/>
              </a:ext>
            </a:extLst>
          </p:cNvPr>
          <p:cNvCxnSpPr>
            <a:cxnSpLocks noChangeShapeType="1"/>
          </p:cNvCxnSpPr>
          <p:nvPr userDrawn="1"/>
        </p:nvCxnSpPr>
        <p:spPr bwMode="auto">
          <a:xfrm>
            <a:off x="914400" y="1022350"/>
            <a:ext cx="7772400" cy="0"/>
          </a:xfrm>
          <a:prstGeom prst="line">
            <a:avLst/>
          </a:prstGeom>
          <a:noFill/>
          <a:ln w="25400">
            <a:solidFill>
              <a:srgbClr val="BFBFBF"/>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2" name="Titre 1"/>
          <p:cNvSpPr>
            <a:spLocks noGrp="1"/>
          </p:cNvSpPr>
          <p:nvPr>
            <p:ph type="ctrTitle"/>
          </p:nvPr>
        </p:nvSpPr>
        <p:spPr>
          <a:xfrm>
            <a:off x="914400" y="1138097"/>
            <a:ext cx="7772400" cy="1805693"/>
          </a:xfrm>
        </p:spPr>
        <p:txBody>
          <a:bodyPr anchor="t"/>
          <a:lstStyle>
            <a:lvl1pPr algn="l">
              <a:defRPr>
                <a:latin typeface="Corbel"/>
                <a:cs typeface="Corbel"/>
              </a:defRPr>
            </a:lvl1pPr>
          </a:lstStyle>
          <a:p>
            <a:r>
              <a:rPr lang="fr-FR"/>
              <a:t>Cliquez et modifiez le titre</a:t>
            </a:r>
            <a:endParaRPr lang="fr-FR" dirty="0"/>
          </a:p>
        </p:txBody>
      </p:sp>
      <p:sp>
        <p:nvSpPr>
          <p:cNvPr id="3" name="Sous-titre 2"/>
          <p:cNvSpPr>
            <a:spLocks noGrp="1"/>
          </p:cNvSpPr>
          <p:nvPr>
            <p:ph type="subTitle" idx="1"/>
          </p:nvPr>
        </p:nvSpPr>
        <p:spPr>
          <a:xfrm>
            <a:off x="914400" y="532017"/>
            <a:ext cx="3448287" cy="447344"/>
          </a:xfrm>
          <a:prstGeom prst="rect">
            <a:avLst/>
          </a:prstGeom>
        </p:spPr>
        <p:txBody>
          <a:bodyPr>
            <a:normAutofit/>
          </a:bodyPr>
          <a:lstStyle>
            <a:lvl1pPr marL="0" indent="0" algn="l">
              <a:buNone/>
              <a:defRPr sz="2000" b="1" baseline="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FR" dirty="0"/>
          </a:p>
        </p:txBody>
      </p:sp>
      <p:sp>
        <p:nvSpPr>
          <p:cNvPr id="16" name="Espace réservé du texte 15"/>
          <p:cNvSpPr>
            <a:spLocks noGrp="1"/>
          </p:cNvSpPr>
          <p:nvPr>
            <p:ph type="body" sz="quarter" idx="13"/>
          </p:nvPr>
        </p:nvSpPr>
        <p:spPr>
          <a:xfrm>
            <a:off x="5887949" y="5858735"/>
            <a:ext cx="2798851" cy="346135"/>
          </a:xfrm>
          <a:prstGeom prst="rect">
            <a:avLst/>
          </a:prstGeom>
        </p:spPr>
        <p:txBody>
          <a:bodyPr>
            <a:noAutofit/>
          </a:bodyPr>
          <a:lstStyle>
            <a:lvl1pPr marL="0" indent="0" algn="r">
              <a:buNone/>
              <a:defRPr sz="1600" i="1" baseline="0">
                <a:solidFill>
                  <a:schemeClr val="bg1">
                    <a:lumMod val="50000"/>
                  </a:schemeClr>
                </a:solidFill>
                <a:latin typeface="Corbel"/>
                <a:cs typeface="Corbel"/>
              </a:defRPr>
            </a:lvl1pPr>
          </a:lstStyle>
          <a:p>
            <a:pPr lvl="0"/>
            <a:r>
              <a:rPr lang="fr-FR"/>
              <a:t>Cliquez pour modifier les styles du texte du masque</a:t>
            </a:r>
          </a:p>
        </p:txBody>
      </p:sp>
    </p:spTree>
    <p:extLst>
      <p:ext uri="{BB962C8B-B14F-4D97-AF65-F5344CB8AC3E}">
        <p14:creationId xmlns:p14="http://schemas.microsoft.com/office/powerpoint/2010/main" xmlns="" val="25505024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D03426D-EAF2-452E-B117-F9ACB9FD4696}" type="datetimeFigureOut">
              <a:rPr lang="en-US">
                <a:solidFill>
                  <a:prstClr val="black">
                    <a:tint val="75000"/>
                  </a:prstClr>
                </a:solidFill>
              </a:rPr>
              <a:pPr>
                <a:defRPr/>
              </a:pPr>
              <a:t>10/6/2017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00A9E5-1C62-46EE-B22D-5B58A52D348B}"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408761A9-DBA5-4DF7-BCC8-F83CEAEEFF55}" type="datetimeFigureOut">
              <a:rPr lang="en-US">
                <a:solidFill>
                  <a:prstClr val="black">
                    <a:tint val="75000"/>
                  </a:prstClr>
                </a:solidFill>
              </a:rPr>
              <a:pPr>
                <a:defRPr/>
              </a:pPr>
              <a:t>10/6/2017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BBDBA5-C5F2-4647-99CF-DE7ECD2BB3E6}"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B46D2CF-B7DC-41BA-85B5-2F24EF2D9433}" type="datetimeFigureOut">
              <a:rPr lang="en-US">
                <a:solidFill>
                  <a:prstClr val="black">
                    <a:tint val="75000"/>
                  </a:prstClr>
                </a:solidFill>
              </a:rPr>
              <a:pPr>
                <a:defRPr/>
              </a:pPr>
              <a:t>10/6/2017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3557B0-7325-4CD1-BEAF-1B8D7C1760EE}"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ABDFAD8-2716-44EA-99C8-6850BE2209C6}" type="datetimeFigureOut">
              <a:rPr lang="en-US">
                <a:solidFill>
                  <a:prstClr val="black">
                    <a:tint val="75000"/>
                  </a:prstClr>
                </a:solidFill>
              </a:rPr>
              <a:pPr>
                <a:defRPr/>
              </a:pPr>
              <a:t>10/6/2017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83B508-B4B3-4BAA-9B50-99D175192F0C}"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98DA3321-E3D1-470E-A6F3-5278575AA39A}" type="datetimeFigureOut">
              <a:rPr lang="en-US">
                <a:solidFill>
                  <a:prstClr val="black">
                    <a:tint val="75000"/>
                  </a:prstClr>
                </a:solidFill>
              </a:rPr>
              <a:pPr>
                <a:defRPr/>
              </a:pPr>
              <a:t>10/6/2017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C4747849-BCF5-456C-B3FE-425A262935A7}"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6"/>
          <p:cNvSpPr>
            <a:spLocks noGrp="1" noChangeArrowheads="1"/>
          </p:cNvSpPr>
          <p:nvPr>
            <p:ph type="sldNum" sz="quarter" idx="11"/>
          </p:nvPr>
        </p:nvSpPr>
        <p:spPr/>
        <p:txBody>
          <a:bodyPr/>
          <a:lstStyle>
            <a:lvl1pPr>
              <a:defRPr/>
            </a:lvl1pPr>
          </a:lstStyle>
          <a:p>
            <a:pPr>
              <a:defRPr/>
            </a:pPr>
            <a:fld id="{879E17F5-0374-4375-851F-2535B805672A}" type="slidenum">
              <a:rPr lang="en-GB"/>
              <a:pPr>
                <a:defRPr/>
              </a:pPr>
              <a:t>‹N°›</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EBE996A-2849-497B-8318-DE55663FFAA4}" type="datetimeFigureOut">
              <a:rPr lang="en-US">
                <a:solidFill>
                  <a:prstClr val="black">
                    <a:tint val="75000"/>
                  </a:prstClr>
                </a:solidFill>
              </a:rPr>
              <a:pPr>
                <a:defRPr/>
              </a:pPr>
              <a:t>10/6/2017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E4843174-C727-4724-93CD-F1CD24E95158}"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D56D42-1D5F-40A4-9308-F37E5EE10C04}" type="datetimeFigureOut">
              <a:rPr lang="en-US">
                <a:solidFill>
                  <a:prstClr val="black">
                    <a:tint val="75000"/>
                  </a:prstClr>
                </a:solidFill>
              </a:rPr>
              <a:pPr>
                <a:defRPr/>
              </a:pPr>
              <a:t>10/6/2017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3D202A0-9C86-4F87-B298-30AC8EDC25C3}"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64C0992-91F9-4389-9460-3E3EB3A0B87B}" type="datetimeFigureOut">
              <a:rPr lang="en-US">
                <a:solidFill>
                  <a:prstClr val="black">
                    <a:tint val="75000"/>
                  </a:prstClr>
                </a:solidFill>
              </a:rPr>
              <a:pPr>
                <a:defRPr/>
              </a:pPr>
              <a:t>10/6/2017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3FF2E3F-E261-476F-BB5E-FF60ECA20A4D}"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FD28F83-52D3-4372-83F9-9C9DE9B56CBA}" type="datetimeFigureOut">
              <a:rPr lang="en-US">
                <a:solidFill>
                  <a:prstClr val="black">
                    <a:tint val="75000"/>
                  </a:prstClr>
                </a:solidFill>
              </a:rPr>
              <a:pPr>
                <a:defRPr/>
              </a:pPr>
              <a:t>10/6/2017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906FFD8-5D66-43DB-BB0F-5736A3A29750}"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EA644E8-5B59-4E13-8855-DC022FA2D3E0}" type="datetimeFigureOut">
              <a:rPr lang="en-US">
                <a:solidFill>
                  <a:prstClr val="black">
                    <a:tint val="75000"/>
                  </a:prstClr>
                </a:solidFill>
              </a:rPr>
              <a:pPr>
                <a:defRPr/>
              </a:pPr>
              <a:t>10/6/2017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43F4E9-E459-4C24-BCB1-866153EA36FC}"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16E163A-4BBF-460A-A58D-F1D02611B444}" type="datetimeFigureOut">
              <a:rPr lang="en-US">
                <a:solidFill>
                  <a:prstClr val="black">
                    <a:tint val="75000"/>
                  </a:prstClr>
                </a:solidFill>
              </a:rPr>
              <a:pPr>
                <a:defRPr/>
              </a:pPr>
              <a:t>10/6/2017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0E6257-4010-44E1-A181-3FE3E12AACD4}" type="slidenum">
              <a:rPr lang="en-GB">
                <a:solidFill>
                  <a:prstClr val="black">
                    <a:tint val="75000"/>
                  </a:prstClr>
                </a:solidFill>
              </a:rPr>
              <a:pPr>
                <a:defRPr/>
              </a:pPr>
              <a:t>‹N°›</a:t>
            </a:fld>
            <a:endParaRPr lang="en-GB">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Only">
  <p:cSld name="Objecto">
    <p:spTree>
      <p:nvGrpSpPr>
        <p:cNvPr id="1" name=""/>
        <p:cNvGrpSpPr/>
        <p:nvPr/>
      </p:nvGrpSpPr>
      <p:grpSpPr>
        <a:xfrm>
          <a:off x="0" y="0"/>
          <a:ext cx="0" cy="0"/>
          <a:chOff x="0" y="0"/>
          <a:chExt cx="0" cy="0"/>
        </a:xfrm>
      </p:grpSpPr>
      <p:sp>
        <p:nvSpPr>
          <p:cNvPr id="2" name="Marcador de Posição de Conteúdo 1"/>
          <p:cNvSpPr>
            <a:spLocks noGrp="1"/>
          </p:cNvSpPr>
          <p:nvPr>
            <p:ph/>
          </p:nvPr>
        </p:nvSpPr>
        <p:spPr>
          <a:xfrm>
            <a:off x="457200" y="274638"/>
            <a:ext cx="8229600" cy="5851525"/>
          </a:xfrm>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3" name="Marcador de Posição da Data 2"/>
          <p:cNvSpPr>
            <a:spLocks noGrp="1"/>
          </p:cNvSpPr>
          <p:nvPr>
            <p:ph type="dt" sz="half" idx="10"/>
          </p:nvPr>
        </p:nvSpPr>
        <p:spPr>
          <a:xfrm>
            <a:off x="457200" y="6245225"/>
            <a:ext cx="2133600" cy="476250"/>
          </a:xfrm>
        </p:spPr>
        <p:txBody>
          <a:bodyPr/>
          <a:lstStyle>
            <a:lvl1pPr>
              <a:defRPr/>
            </a:lvl1pPr>
          </a:lstStyle>
          <a:p>
            <a:pPr>
              <a:defRPr/>
            </a:pPr>
            <a:endParaRPr lang="pt-PT">
              <a:solidFill>
                <a:prstClr val="black">
                  <a:tint val="75000"/>
                </a:prstClr>
              </a:solidFill>
            </a:endParaRPr>
          </a:p>
        </p:txBody>
      </p:sp>
      <p:sp>
        <p:nvSpPr>
          <p:cNvPr id="4" name="Marcador de Posição do Rodapé 3"/>
          <p:cNvSpPr>
            <a:spLocks noGrp="1"/>
          </p:cNvSpPr>
          <p:nvPr>
            <p:ph type="ftr" sz="quarter" idx="11"/>
          </p:nvPr>
        </p:nvSpPr>
        <p:spPr>
          <a:xfrm>
            <a:off x="3124200" y="6245225"/>
            <a:ext cx="2895600" cy="476250"/>
          </a:xfrm>
        </p:spPr>
        <p:txBody>
          <a:bodyPr/>
          <a:lstStyle>
            <a:lvl1pPr>
              <a:defRPr/>
            </a:lvl1pPr>
          </a:lstStyle>
          <a:p>
            <a:pPr>
              <a:defRPr/>
            </a:pPr>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a:xfrm>
            <a:off x="6553200" y="6245225"/>
            <a:ext cx="2133600" cy="476250"/>
          </a:xfrm>
        </p:spPr>
        <p:txBody>
          <a:bodyPr/>
          <a:lstStyle>
            <a:lvl1pPr>
              <a:defRPr/>
            </a:lvl1pPr>
          </a:lstStyle>
          <a:p>
            <a:pPr>
              <a:defRPr/>
            </a:pPr>
            <a:fld id="{F160BE35-B1AE-4EB3-ADE6-8E6399FC35B1}" type="slidenum">
              <a:rPr lang="pt-PT">
                <a:solidFill>
                  <a:prstClr val="black">
                    <a:tint val="75000"/>
                  </a:prstClr>
                </a:solidFill>
              </a:rPr>
              <a:pPr>
                <a:defRPr/>
              </a:pPr>
              <a:t>‹N°›</a:t>
            </a:fld>
            <a:endParaRPr lang="pt-PT">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64C290B3-5FF6-4AEE-BC86-7B4BBC1044BB}" type="datetime1">
              <a:rPr lang="en-US" smtClean="0"/>
              <a:pPr/>
              <a:t>10/6/2017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GB">
                <a:solidFill>
                  <a:srgbClr val="5A6378"/>
                </a:solidFill>
              </a:rPr>
              <a:t>Helena Fonseca - Why and how should AHC professionals be trained? </a:t>
            </a:r>
            <a:endParaRPr lang="en-US">
              <a:solidFill>
                <a:srgbClr val="5A6378"/>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31E487B-3C6A-4AAE-805F-9AAD32C9D213}" type="slidenum">
              <a:rPr lang="en-US" smtClean="0">
                <a:solidFill>
                  <a:srgbClr val="5A6378"/>
                </a:solidFill>
              </a:rPr>
              <a:pPr/>
              <a:t>‹N°›</a:t>
            </a:fld>
            <a:endParaRPr lang="en-US">
              <a:solidFill>
                <a:srgbClr val="5A6378"/>
              </a:solidFill>
            </a:endParaRPr>
          </a:p>
        </p:txBody>
      </p:sp>
    </p:spTree>
    <p:extLst>
      <p:ext uri="{BB962C8B-B14F-4D97-AF65-F5344CB8AC3E}">
        <p14:creationId xmlns:p14="http://schemas.microsoft.com/office/powerpoint/2010/main" xmlns="" val="2710877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2C41CED-08E2-4B6F-A7FC-E3D9082F2FC0}" type="datetime1">
              <a:rPr lang="en-US" smtClean="0">
                <a:solidFill>
                  <a:srgbClr val="5A6378"/>
                </a:solidFill>
              </a:rPr>
              <a:pPr/>
              <a:t>10/6/2017</a:t>
            </a:fld>
            <a:endParaRPr lang="en-US">
              <a:solidFill>
                <a:srgbClr val="5A6378"/>
              </a:solidFill>
            </a:endParaRPr>
          </a:p>
        </p:txBody>
      </p:sp>
      <p:sp>
        <p:nvSpPr>
          <p:cNvPr id="5" name="Footer Placeholder 4"/>
          <p:cNvSpPr>
            <a:spLocks noGrp="1"/>
          </p:cNvSpPr>
          <p:nvPr>
            <p:ph type="ftr" sz="quarter" idx="11"/>
          </p:nvPr>
        </p:nvSpPr>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31E487B-3C6A-4AAE-805F-9AAD32C9D213}" type="slidenum">
              <a:rPr lang="en-US" smtClean="0"/>
              <a:pPr/>
              <a:t>‹N°›</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701238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5D20CE8-CCC5-4364-BFAE-1F8B355307A6}" type="datetime1">
              <a:rPr lang="en-US" smtClean="0">
                <a:solidFill>
                  <a:srgbClr val="5A6378"/>
                </a:solidFill>
              </a:rPr>
              <a:pPr/>
              <a:t>10/6/2017</a:t>
            </a:fld>
            <a:endParaRPr lang="en-US">
              <a:solidFill>
                <a:srgbClr val="5A6378"/>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31E487B-3C6A-4AAE-805F-9AAD32C9D213}" type="slidenum">
              <a:rPr lang="en-US" smtClean="0"/>
              <a:pPr/>
              <a:t>‹N°›</a:t>
            </a:fld>
            <a:endParaRPr lang="en-US"/>
          </a:p>
        </p:txBody>
      </p:sp>
      <p:sp>
        <p:nvSpPr>
          <p:cNvPr id="14" name="Footer Placeholder 13"/>
          <p:cNvSpPr>
            <a:spLocks noGrp="1"/>
          </p:cNvSpPr>
          <p:nvPr>
            <p:ph type="ftr" sz="quarter" idx="12"/>
          </p:nvPr>
        </p:nvSpPr>
        <p:spPr/>
        <p:txBody>
          <a:bodyPr/>
          <a:lstStyle/>
          <a:p>
            <a:r>
              <a:rPr lang="en-GB">
                <a:solidFill>
                  <a:srgbClr val="5A6378"/>
                </a:solidFill>
              </a:rPr>
              <a:t>Helena Fonseca - Why and how should AHC professionals be trained? </a:t>
            </a:r>
            <a:endParaRPr lang="en-US">
              <a:solidFill>
                <a:srgbClr val="5A6378"/>
              </a:solidFill>
            </a:endParaRPr>
          </a:p>
        </p:txBody>
      </p:sp>
    </p:spTree>
    <p:extLst>
      <p:ext uri="{BB962C8B-B14F-4D97-AF65-F5344CB8AC3E}">
        <p14:creationId xmlns:p14="http://schemas.microsoft.com/office/powerpoint/2010/main" xmlns="" val="2967684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2286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828800"/>
            <a:ext cx="42672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Rectangle 5"/>
          <p:cNvSpPr>
            <a:spLocks noGrp="1" noChangeArrowheads="1"/>
          </p:cNvSpPr>
          <p:nvPr>
            <p:ph type="dt" sz="half" idx="10"/>
          </p:nvPr>
        </p:nvSpPr>
        <p:spPr/>
        <p:txBody>
          <a:bodyPr/>
          <a:lstStyle>
            <a:lvl1pPr>
              <a:defRPr/>
            </a:lvl1pPr>
          </a:lstStyle>
          <a:p>
            <a:pPr>
              <a:defRPr/>
            </a:pPr>
            <a:endParaRPr lang="fr-FR"/>
          </a:p>
        </p:txBody>
      </p:sp>
      <p:sp>
        <p:nvSpPr>
          <p:cNvPr id="7" name="Rectangle 6"/>
          <p:cNvSpPr>
            <a:spLocks noGrp="1" noChangeArrowheads="1"/>
          </p:cNvSpPr>
          <p:nvPr>
            <p:ph type="sldNum" sz="quarter" idx="11"/>
          </p:nvPr>
        </p:nvSpPr>
        <p:spPr/>
        <p:txBody>
          <a:bodyPr/>
          <a:lstStyle>
            <a:lvl1pPr>
              <a:defRPr/>
            </a:lvl1pPr>
          </a:lstStyle>
          <a:p>
            <a:pPr>
              <a:defRPr/>
            </a:pPr>
            <a:fld id="{0261F00F-A245-4FD8-BB8D-3BC3D3EBDCFF}" type="slidenum">
              <a:rPr lang="en-GB"/>
              <a:pPr>
                <a:defRPr/>
              </a:pPr>
              <a:t>‹N°›</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7ED50BA-EA4F-496E-BDD8-829ADD84F7F9}" type="datetime1">
              <a:rPr lang="en-US" smtClean="0">
                <a:solidFill>
                  <a:srgbClr val="5A6378"/>
                </a:solidFill>
              </a:rPr>
              <a:pPr/>
              <a:t>10/6/2017</a:t>
            </a:fld>
            <a:endParaRPr lang="en-US">
              <a:solidFill>
                <a:srgbClr val="5A6378"/>
              </a:solidFill>
            </a:endParaRPr>
          </a:p>
        </p:txBody>
      </p:sp>
      <p:sp>
        <p:nvSpPr>
          <p:cNvPr id="10" name="Slide Number Placeholder 9"/>
          <p:cNvSpPr>
            <a:spLocks noGrp="1"/>
          </p:cNvSpPr>
          <p:nvPr>
            <p:ph type="sldNum" sz="quarter" idx="16"/>
          </p:nvPr>
        </p:nvSpPr>
        <p:spPr/>
        <p:txBody>
          <a:bodyPr rtlCol="0"/>
          <a:lstStyle/>
          <a:p>
            <a:fld id="{D31E487B-3C6A-4AAE-805F-9AAD32C9D213}" type="slidenum">
              <a:rPr lang="en-US" smtClean="0"/>
              <a:pPr/>
              <a:t>‹N°›</a:t>
            </a:fld>
            <a:endParaRPr lang="en-US"/>
          </a:p>
        </p:txBody>
      </p:sp>
      <p:sp>
        <p:nvSpPr>
          <p:cNvPr id="12" name="Footer Placeholder 11"/>
          <p:cNvSpPr>
            <a:spLocks noGrp="1"/>
          </p:cNvSpPr>
          <p:nvPr>
            <p:ph type="ftr" sz="quarter" idx="17"/>
          </p:nvPr>
        </p:nvSpPr>
        <p:spPr/>
        <p:txBody>
          <a:bodyPr rtlCol="0"/>
          <a:lstStyle/>
          <a:p>
            <a:r>
              <a:rPr lang="en-GB">
                <a:solidFill>
                  <a:srgbClr val="5A6378"/>
                </a:solidFill>
              </a:rPr>
              <a:t>Helena Fonseca - Why and how should AHC professionals be trained? </a:t>
            </a:r>
            <a:endParaRPr lang="en-US">
              <a:solidFill>
                <a:srgbClr val="5A6378"/>
              </a:solidFill>
            </a:endParaRPr>
          </a:p>
        </p:txBody>
      </p:sp>
    </p:spTree>
    <p:extLst>
      <p:ext uri="{BB962C8B-B14F-4D97-AF65-F5344CB8AC3E}">
        <p14:creationId xmlns:p14="http://schemas.microsoft.com/office/powerpoint/2010/main" xmlns="" val="33405993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70C73B1E-A8C2-4CE9-A340-15AD0348B8B2}" type="datetime1">
              <a:rPr lang="en-US" smtClean="0">
                <a:solidFill>
                  <a:srgbClr val="5A6378"/>
                </a:solidFill>
              </a:rPr>
              <a:pPr/>
              <a:t>10/6/2017</a:t>
            </a:fld>
            <a:endParaRPr lang="en-US">
              <a:solidFill>
                <a:srgbClr val="5A6378"/>
              </a:solidFill>
            </a:endParaRPr>
          </a:p>
        </p:txBody>
      </p:sp>
      <p:sp>
        <p:nvSpPr>
          <p:cNvPr id="12" name="Slide Number Placeholder 11"/>
          <p:cNvSpPr>
            <a:spLocks noGrp="1"/>
          </p:cNvSpPr>
          <p:nvPr>
            <p:ph type="sldNum" sz="quarter" idx="16"/>
          </p:nvPr>
        </p:nvSpPr>
        <p:spPr/>
        <p:txBody>
          <a:bodyPr rtlCol="0"/>
          <a:lstStyle/>
          <a:p>
            <a:fld id="{D31E487B-3C6A-4AAE-805F-9AAD32C9D213}" type="slidenum">
              <a:rPr lang="en-US" smtClean="0"/>
              <a:pPr/>
              <a:t>‹N°›</a:t>
            </a:fld>
            <a:endParaRPr lang="en-US"/>
          </a:p>
        </p:txBody>
      </p:sp>
      <p:sp>
        <p:nvSpPr>
          <p:cNvPr id="14" name="Footer Placeholder 13"/>
          <p:cNvSpPr>
            <a:spLocks noGrp="1"/>
          </p:cNvSpPr>
          <p:nvPr>
            <p:ph type="ftr" sz="quarter" idx="17"/>
          </p:nvPr>
        </p:nvSpPr>
        <p:spPr/>
        <p:txBody>
          <a:bodyPr rtlCol="0"/>
          <a:lstStyle/>
          <a:p>
            <a:r>
              <a:rPr lang="en-GB">
                <a:solidFill>
                  <a:srgbClr val="5A6378"/>
                </a:solidFill>
              </a:rPr>
              <a:t>Helena Fonseca - Why and how should AHC professionals be trained? </a:t>
            </a:r>
            <a:endParaRPr lang="en-US">
              <a:solidFill>
                <a:srgbClr val="5A6378"/>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xmlns="" val="38774436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4534F30-CD84-4FC3-BA49-82F3F02CCF3B}" type="datetime1">
              <a:rPr lang="en-US" smtClean="0">
                <a:solidFill>
                  <a:srgbClr val="5A6378"/>
                </a:solidFill>
              </a:rPr>
              <a:pPr/>
              <a:t>10/6/2017</a:t>
            </a:fld>
            <a:endParaRPr lang="en-US">
              <a:solidFill>
                <a:srgbClr val="5A6378"/>
              </a:solidFill>
            </a:endParaRPr>
          </a:p>
        </p:txBody>
      </p:sp>
      <p:sp>
        <p:nvSpPr>
          <p:cNvPr id="4" name="Footer Placeholder 3"/>
          <p:cNvSpPr>
            <a:spLocks noGrp="1"/>
          </p:cNvSpPr>
          <p:nvPr>
            <p:ph type="ftr" sz="quarter" idx="11"/>
          </p:nvPr>
        </p:nvSpPr>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31E487B-3C6A-4AAE-805F-9AAD32C9D213}" type="slidenum">
              <a:rPr lang="en-US" smtClean="0"/>
              <a:pPr/>
              <a:t>‹N°›</a:t>
            </a:fld>
            <a:endParaRPr lang="en-US"/>
          </a:p>
        </p:txBody>
      </p:sp>
    </p:spTree>
    <p:extLst>
      <p:ext uri="{BB962C8B-B14F-4D97-AF65-F5344CB8AC3E}">
        <p14:creationId xmlns:p14="http://schemas.microsoft.com/office/powerpoint/2010/main" xmlns="" val="77481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1EACD-66D2-4619-B53E-5508DECDB542}" type="datetime1">
              <a:rPr lang="en-US" smtClean="0">
                <a:solidFill>
                  <a:srgbClr val="5A6378"/>
                </a:solidFill>
              </a:rPr>
              <a:pPr/>
              <a:t>10/6/2017</a:t>
            </a:fld>
            <a:endParaRPr lang="en-US">
              <a:solidFill>
                <a:srgbClr val="5A6378"/>
              </a:solidFill>
            </a:endParaRPr>
          </a:p>
        </p:txBody>
      </p:sp>
      <p:sp>
        <p:nvSpPr>
          <p:cNvPr id="3" name="Footer Placeholder 2"/>
          <p:cNvSpPr>
            <a:spLocks noGrp="1"/>
          </p:cNvSpPr>
          <p:nvPr>
            <p:ph type="ftr" sz="quarter" idx="11"/>
          </p:nvPr>
        </p:nvSpPr>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31E487B-3C6A-4AAE-805F-9AAD32C9D213}" type="slidenum">
              <a:rPr lang="en-US" smtClean="0">
                <a:solidFill>
                  <a:srgbClr val="5A6378"/>
                </a:solidFill>
              </a:rPr>
              <a:pPr/>
              <a:t>‹N°›</a:t>
            </a:fld>
            <a:endParaRPr lang="en-US">
              <a:solidFill>
                <a:srgbClr val="5A6378"/>
              </a:solidFill>
            </a:endParaRPr>
          </a:p>
        </p:txBody>
      </p:sp>
    </p:spTree>
    <p:extLst>
      <p:ext uri="{BB962C8B-B14F-4D97-AF65-F5344CB8AC3E}">
        <p14:creationId xmlns:p14="http://schemas.microsoft.com/office/powerpoint/2010/main" xmlns="" val="40015366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84C0D92B-A993-4FC0-BD65-566843639A15}" type="datetime1">
              <a:rPr lang="en-US" smtClean="0">
                <a:solidFill>
                  <a:srgbClr val="5A6378"/>
                </a:solidFill>
              </a:rPr>
              <a:pPr/>
              <a:t>10/6/2017</a:t>
            </a:fld>
            <a:endParaRPr lang="en-US">
              <a:solidFill>
                <a:srgbClr val="5A6378"/>
              </a:solidFill>
            </a:endParaRPr>
          </a:p>
        </p:txBody>
      </p:sp>
      <p:sp>
        <p:nvSpPr>
          <p:cNvPr id="6" name="Footer Placeholder 5"/>
          <p:cNvSpPr>
            <a:spLocks noGrp="1"/>
          </p:cNvSpPr>
          <p:nvPr>
            <p:ph type="ftr" sz="quarter" idx="11"/>
          </p:nvPr>
        </p:nvSpPr>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31E487B-3C6A-4AAE-805F-9AAD32C9D213}" type="slidenum">
              <a:rPr lang="en-US" smtClean="0"/>
              <a:pPr/>
              <a:t>‹N°›</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10912470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12" name="Date Placeholder 11"/>
          <p:cNvSpPr>
            <a:spLocks noGrp="1"/>
          </p:cNvSpPr>
          <p:nvPr>
            <p:ph type="dt" sz="half" idx="10"/>
          </p:nvPr>
        </p:nvSpPr>
        <p:spPr>
          <a:xfrm>
            <a:off x="6248400" y="6248400"/>
            <a:ext cx="2667000" cy="365125"/>
          </a:xfrm>
        </p:spPr>
        <p:txBody>
          <a:bodyPr rtlCol="0"/>
          <a:lstStyle/>
          <a:p>
            <a:fld id="{1376A3B8-D6E9-401D-85D8-8D98E19D2A0E}" type="datetime1">
              <a:rPr lang="en-US" smtClean="0">
                <a:solidFill>
                  <a:srgbClr val="5A6378"/>
                </a:solidFill>
              </a:rPr>
              <a:pPr/>
              <a:t>10/6/2017</a:t>
            </a:fld>
            <a:endParaRPr lang="en-US">
              <a:solidFill>
                <a:srgbClr val="5A6378"/>
              </a:solidFill>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31E487B-3C6A-4AAE-805F-9AAD32C9D213}" type="slidenum">
              <a:rPr lang="en-US" smtClean="0"/>
              <a:pPr/>
              <a:t>‹N°›</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en-GB">
                <a:solidFill>
                  <a:srgbClr val="5A6378"/>
                </a:solidFill>
              </a:rPr>
              <a:t>Helena Fonseca - Why and how should AHC professionals be trained? </a:t>
            </a:r>
            <a:endParaRPr lang="en-US">
              <a:solidFill>
                <a:srgbClr val="5A6378"/>
              </a:solidFill>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xmlns="" val="2096381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70E0DA5-6EEB-44A8-95BC-175871633D28}" type="datetime1">
              <a:rPr lang="en-US" smtClean="0">
                <a:solidFill>
                  <a:srgbClr val="5A6378"/>
                </a:solidFill>
              </a:rPr>
              <a:pPr/>
              <a:t>10/6/2017</a:t>
            </a:fld>
            <a:endParaRPr lang="en-US">
              <a:solidFill>
                <a:srgbClr val="5A6378"/>
              </a:solidFill>
            </a:endParaRPr>
          </a:p>
        </p:txBody>
      </p:sp>
      <p:sp>
        <p:nvSpPr>
          <p:cNvPr id="5" name="Footer Placeholder 4"/>
          <p:cNvSpPr>
            <a:spLocks noGrp="1"/>
          </p:cNvSpPr>
          <p:nvPr>
            <p:ph type="ftr" sz="quarter" idx="11"/>
          </p:nvPr>
        </p:nvSpPr>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6" name="Slide Number Placeholder 5"/>
          <p:cNvSpPr>
            <a:spLocks noGrp="1"/>
          </p:cNvSpPr>
          <p:nvPr>
            <p:ph type="sldNum" sz="quarter" idx="12"/>
          </p:nvPr>
        </p:nvSpPr>
        <p:spPr/>
        <p:txBody>
          <a:bodyPr/>
          <a:lstStyle/>
          <a:p>
            <a:fld id="{D31E487B-3C6A-4AAE-805F-9AAD32C9D213}" type="slidenum">
              <a:rPr lang="en-US" smtClean="0"/>
              <a:pPr/>
              <a:t>‹N°›</a:t>
            </a:fld>
            <a:endParaRPr lang="en-US"/>
          </a:p>
        </p:txBody>
      </p:sp>
    </p:spTree>
    <p:extLst>
      <p:ext uri="{BB962C8B-B14F-4D97-AF65-F5344CB8AC3E}">
        <p14:creationId xmlns:p14="http://schemas.microsoft.com/office/powerpoint/2010/main" xmlns="" val="4135833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7360893-1434-4D72-8119-3202E1D2DFC0}" type="datetime1">
              <a:rPr lang="en-US" smtClean="0">
                <a:solidFill>
                  <a:srgbClr val="5A6378"/>
                </a:solidFill>
              </a:rPr>
              <a:pPr/>
              <a:t>10/6/2017</a:t>
            </a:fld>
            <a:endParaRPr lang="en-US">
              <a:solidFill>
                <a:srgbClr val="5A6378"/>
              </a:solidFill>
            </a:endParaRPr>
          </a:p>
        </p:txBody>
      </p:sp>
      <p:sp>
        <p:nvSpPr>
          <p:cNvPr id="5" name="Footer Placeholder 4"/>
          <p:cNvSpPr>
            <a:spLocks noGrp="1"/>
          </p:cNvSpPr>
          <p:nvPr>
            <p:ph type="ftr" sz="quarter" idx="11"/>
          </p:nvPr>
        </p:nvSpPr>
        <p:spPr>
          <a:xfrm>
            <a:off x="457201" y="6248207"/>
            <a:ext cx="5573483" cy="365125"/>
          </a:xfrm>
        </p:spPr>
        <p:txBody>
          <a:bodyPr/>
          <a:lstStyle/>
          <a:p>
            <a:r>
              <a:rPr lang="en-GB">
                <a:solidFill>
                  <a:srgbClr val="5A6378"/>
                </a:solidFill>
              </a:rPr>
              <a:t>Helena Fonseca - Why and how should AHC professionals be trained? </a:t>
            </a:r>
            <a:endParaRPr lang="en-US">
              <a:solidFill>
                <a:srgbClr val="5A6378"/>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D31E487B-3C6A-4AAE-805F-9AAD32C9D213}" type="slidenum">
              <a:rPr lang="en-US" smtClean="0"/>
              <a:pPr/>
              <a:t>‹N°›</a:t>
            </a:fld>
            <a:endParaRPr lang="en-US"/>
          </a:p>
        </p:txBody>
      </p:sp>
    </p:spTree>
    <p:extLst>
      <p:ext uri="{BB962C8B-B14F-4D97-AF65-F5344CB8AC3E}">
        <p14:creationId xmlns:p14="http://schemas.microsoft.com/office/powerpoint/2010/main" xmlns="" val="2057958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5368F6ED-A879-4C00-94B8-FF2877A6D21D}" type="datetime1">
              <a:rPr lang="en-US" smtClean="0">
                <a:solidFill>
                  <a:srgbClr val="5A6378"/>
                </a:solidFill>
              </a:rPr>
              <a:pPr/>
              <a:t>10/6/2017</a:t>
            </a:fld>
            <a:endParaRPr lang="en-US">
              <a:solidFill>
                <a:srgbClr val="5A6378"/>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GB">
                <a:solidFill>
                  <a:srgbClr val="5A6378"/>
                </a:solidFill>
              </a:rPr>
              <a:t>Helena Fonseca - Why and how should AHC professionals be trained? </a:t>
            </a:r>
            <a:endParaRPr lang="en-US">
              <a:solidFill>
                <a:srgbClr val="5A6378"/>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9A3FDB7-8F1D-4C1D-BAF7-ED760A99675B}" type="slidenum">
              <a:rPr lang="en-US"/>
              <a:pPr/>
              <a:t>‹N°›</a:t>
            </a:fld>
            <a:endParaRPr lang="en-US"/>
          </a:p>
        </p:txBody>
      </p:sp>
    </p:spTree>
    <p:extLst>
      <p:ext uri="{BB962C8B-B14F-4D97-AF65-F5344CB8AC3E}">
        <p14:creationId xmlns:p14="http://schemas.microsoft.com/office/powerpoint/2010/main" xmlns="" val="5151955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4BCB3BF0-EB38-4D84-972C-B7E2EECE36A9}" type="datetime1">
              <a:rPr lang="en-US" smtClean="0">
                <a:solidFill>
                  <a:srgbClr val="5A6378"/>
                </a:solidFill>
              </a:rPr>
              <a:pPr/>
              <a:t>10/6/2017</a:t>
            </a:fld>
            <a:endParaRPr lang="en-US">
              <a:solidFill>
                <a:srgbClr val="5A6378"/>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a:solidFill>
                  <a:srgbClr val="5A6378"/>
                </a:solidFill>
              </a:rPr>
              <a:t>Helena Fonseca - Why and how should AHC professionals be trained? </a:t>
            </a:r>
            <a:endParaRPr lang="en-US">
              <a:solidFill>
                <a:srgbClr val="5A6378"/>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EE8AB74-AAC0-4656-9042-E20DCB9BD424}" type="slidenum">
              <a:rPr lang="en-US"/>
              <a:pPr/>
              <a:t>‹N°›</a:t>
            </a:fld>
            <a:endParaRPr lang="en-US"/>
          </a:p>
        </p:txBody>
      </p:sp>
    </p:spTree>
    <p:extLst>
      <p:ext uri="{BB962C8B-B14F-4D97-AF65-F5344CB8AC3E}">
        <p14:creationId xmlns:p14="http://schemas.microsoft.com/office/powerpoint/2010/main" xmlns="" val="1517118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8" name="Rectangle 4"/>
          <p:cNvSpPr>
            <a:spLocks noGrp="1" noChangeArrowheads="1"/>
          </p:cNvSpPr>
          <p:nvPr>
            <p:ph type="dt" sz="half" idx="10"/>
          </p:nvPr>
        </p:nvSpPr>
        <p:spPr/>
        <p:txBody>
          <a:bodyPr/>
          <a:lstStyle>
            <a:lvl1pPr>
              <a:defRPr/>
            </a:lvl1pPr>
          </a:lstStyle>
          <a:p>
            <a:pPr>
              <a:defRPr/>
            </a:pPr>
            <a:endParaRPr lang="fr-FR"/>
          </a:p>
        </p:txBody>
      </p:sp>
      <p:sp>
        <p:nvSpPr>
          <p:cNvPr id="9" name="Rectangle 6"/>
          <p:cNvSpPr>
            <a:spLocks noGrp="1" noChangeArrowheads="1"/>
          </p:cNvSpPr>
          <p:nvPr>
            <p:ph type="sldNum" sz="quarter" idx="11"/>
          </p:nvPr>
        </p:nvSpPr>
        <p:spPr/>
        <p:txBody>
          <a:bodyPr/>
          <a:lstStyle>
            <a:lvl1pPr>
              <a:defRPr/>
            </a:lvl1pPr>
          </a:lstStyle>
          <a:p>
            <a:pPr>
              <a:defRPr/>
            </a:pPr>
            <a:fld id="{A8C77406-334D-42B5-B0FF-17E360A5B410}" type="slidenum">
              <a:rPr lang="en-GB"/>
              <a:pPr>
                <a:defRPr/>
              </a:pPr>
              <a:t>‹N°›</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5941334D-416E-4ED4-862D-1EF2C5B69776}" type="datetime1">
              <a:rPr lang="en-US" smtClean="0">
                <a:solidFill>
                  <a:srgbClr val="5A6378"/>
                </a:solidFill>
              </a:rPr>
              <a:pPr/>
              <a:t>10/6/2017</a:t>
            </a:fld>
            <a:endParaRPr lang="en-US">
              <a:solidFill>
                <a:srgbClr val="5A6378"/>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GB">
                <a:solidFill>
                  <a:srgbClr val="5A6378"/>
                </a:solidFill>
              </a:rPr>
              <a:t>Helena Fonseca - Why and how should AHC professionals be trained? </a:t>
            </a:r>
            <a:endParaRPr lang="en-US">
              <a:solidFill>
                <a:srgbClr val="5A6378"/>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A0411AD-DED7-489F-9E61-E69D64CA5B19}" type="slidenum">
              <a:rPr lang="en-US"/>
              <a:pPr/>
              <a:t>‹N°›</a:t>
            </a:fld>
            <a:endParaRPr lang="en-US"/>
          </a:p>
        </p:txBody>
      </p:sp>
    </p:spTree>
    <p:extLst>
      <p:ext uri="{BB962C8B-B14F-4D97-AF65-F5344CB8AC3E}">
        <p14:creationId xmlns:p14="http://schemas.microsoft.com/office/powerpoint/2010/main" xmlns="" val="242050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6"/>
          <p:cNvSpPr>
            <a:spLocks noGrp="1" noChangeArrowheads="1"/>
          </p:cNvSpPr>
          <p:nvPr>
            <p:ph type="sldNum" sz="quarter" idx="11"/>
          </p:nvPr>
        </p:nvSpPr>
        <p:spPr/>
        <p:txBody>
          <a:bodyPr/>
          <a:lstStyle>
            <a:lvl1pPr>
              <a:defRPr/>
            </a:lvl1pPr>
          </a:lstStyle>
          <a:p>
            <a:pPr>
              <a:defRPr/>
            </a:pPr>
            <a:fld id="{E331668D-46F4-49AD-8E98-E5D5991670A4}"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fr-FR"/>
          </a:p>
        </p:txBody>
      </p:sp>
      <p:sp>
        <p:nvSpPr>
          <p:cNvPr id="4" name="Rectangle 6"/>
          <p:cNvSpPr>
            <a:spLocks noGrp="1" noChangeArrowheads="1"/>
          </p:cNvSpPr>
          <p:nvPr>
            <p:ph type="sldNum" sz="quarter" idx="11"/>
          </p:nvPr>
        </p:nvSpPr>
        <p:spPr/>
        <p:txBody>
          <a:bodyPr/>
          <a:lstStyle>
            <a:lvl1pPr>
              <a:defRPr/>
            </a:lvl1pPr>
          </a:lstStyle>
          <a:p>
            <a:pPr>
              <a:defRPr/>
            </a:pPr>
            <a:fld id="{A23ECD94-CD70-4E75-ADA5-EC7527C728FD}"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95855A37-26C3-4892-BD66-BE1E55AE3BE5}" type="slidenum">
              <a:rPr lang="en-GB"/>
              <a:pPr>
                <a:defRPr/>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H"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6"/>
          <p:cNvSpPr>
            <a:spLocks noGrp="1" noChangeArrowheads="1"/>
          </p:cNvSpPr>
          <p:nvPr>
            <p:ph type="sldNum" sz="quarter" idx="11"/>
          </p:nvPr>
        </p:nvSpPr>
        <p:spPr>
          <a:ln/>
        </p:spPr>
        <p:txBody>
          <a:bodyPr/>
          <a:lstStyle>
            <a:lvl1pPr>
              <a:defRPr/>
            </a:lvl1pPr>
          </a:lstStyle>
          <a:p>
            <a:pPr>
              <a:defRPr/>
            </a:pPr>
            <a:fld id="{C7E57F71-1FF8-40A8-95B3-173FBFD4338A}"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heme" Target="../theme/theme4.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251520" y="332656"/>
            <a:ext cx="8686800" cy="1371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GB" dirty="0" err="1" smtClean="0"/>
              <a:t>Cliquez</a:t>
            </a:r>
            <a:r>
              <a:rPr lang="en-GB" dirty="0" smtClean="0"/>
              <a:t> pour modifier le style du titre du masque</a:t>
            </a:r>
          </a:p>
        </p:txBody>
      </p:sp>
      <p:sp>
        <p:nvSpPr>
          <p:cNvPr id="1029" name="Rectangle 3"/>
          <p:cNvSpPr>
            <a:spLocks noGrp="1" noChangeArrowheads="1"/>
          </p:cNvSpPr>
          <p:nvPr>
            <p:ph type="body" idx="1"/>
          </p:nvPr>
        </p:nvSpPr>
        <p:spPr bwMode="auto">
          <a:xfrm>
            <a:off x="228600" y="1828800"/>
            <a:ext cx="8686800" cy="4876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GB" smtClean="0"/>
              <a:t>Cliquez pour modifier les styles du texte du masque</a:t>
            </a:r>
          </a:p>
          <a:p>
            <a:pPr lvl="1"/>
            <a:r>
              <a:rPr lang="en-GB" smtClean="0"/>
              <a:t>Deuxième niveau</a:t>
            </a:r>
          </a:p>
          <a:p>
            <a:pPr lvl="2"/>
            <a:r>
              <a:rPr lang="en-GB" smtClean="0"/>
              <a:t>Troisième niveau</a:t>
            </a:r>
          </a:p>
          <a:p>
            <a:pPr lvl="3"/>
            <a:r>
              <a:rPr lang="en-GB" smtClean="0"/>
              <a:t>Quatrième niveau</a:t>
            </a:r>
          </a:p>
          <a:p>
            <a:pPr lvl="4"/>
            <a:r>
              <a:rPr lang="en-GB" smtClean="0"/>
              <a:t>Cinquième niveau</a:t>
            </a:r>
          </a:p>
        </p:txBody>
      </p:sp>
      <p:sp>
        <p:nvSpPr>
          <p:cNvPr id="2" name="Rectangle 4"/>
          <p:cNvSpPr>
            <a:spLocks noGrp="1" noChangeArrowheads="1"/>
          </p:cNvSpPr>
          <p:nvPr>
            <p:ph type="dt" sz="half" idx="2"/>
          </p:nvPr>
        </p:nvSpPr>
        <p:spPr bwMode="auto">
          <a:xfrm>
            <a:off x="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fr-FR"/>
          </a:p>
        </p:txBody>
      </p:sp>
      <p:sp>
        <p:nvSpPr>
          <p:cNvPr id="1030" name="Rectangle 6"/>
          <p:cNvSpPr>
            <a:spLocks noGrp="1" noChangeArrowheads="1"/>
          </p:cNvSpPr>
          <p:nvPr>
            <p:ph type="sldNum" sz="quarter" idx="4"/>
          </p:nvPr>
        </p:nvSpPr>
        <p:spPr bwMode="auto">
          <a:xfrm>
            <a:off x="7162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b="1">
                <a:solidFill>
                  <a:schemeClr val="tx1"/>
                </a:solidFill>
              </a:defRPr>
            </a:lvl1pPr>
          </a:lstStyle>
          <a:p>
            <a:pPr>
              <a:defRPr/>
            </a:pPr>
            <a:fld id="{59DE7281-26C3-42D4-BCAA-BCF2CE710052}" type="slidenum">
              <a:rPr lang="en-GB" smtClean="0"/>
              <a:pPr>
                <a:defRPr/>
              </a:pPr>
              <a:t>‹N°›</a:t>
            </a:fld>
            <a:endParaRPr lang="en-GB" dirty="0"/>
          </a:p>
        </p:txBody>
      </p:sp>
      <p:graphicFrame>
        <p:nvGraphicFramePr>
          <p:cNvPr id="1026" name="Object 7"/>
          <p:cNvGraphicFramePr>
            <a:graphicFrameLocks/>
          </p:cNvGraphicFramePr>
          <p:nvPr/>
        </p:nvGraphicFramePr>
        <p:xfrm>
          <a:off x="0" y="0"/>
          <a:ext cx="1371600" cy="609600"/>
        </p:xfrm>
        <a:graphic>
          <a:graphicData uri="http://schemas.openxmlformats.org/presentationml/2006/ole">
            <p:oleObj spid="_x0000_s1036" name="Document" r:id="rId15" imgW="2706629" imgH="860412" progId="Word.Document.8">
              <p:embed/>
            </p:oleObj>
          </a:graphicData>
        </a:graphic>
      </p:graphicFrame>
    </p:spTree>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62" r:id="rId8"/>
    <p:sldLayoutId id="2147483863" r:id="rId9"/>
    <p:sldLayoutId id="2147483864" r:id="rId10"/>
    <p:sldLayoutId id="2147483865" r:id="rId11"/>
    <p:sldLayoutId id="2147483866" r:id="rId12"/>
  </p:sldLayoutIdLst>
  <p:hf hdr="0" ftr="0" dt="0"/>
  <p:txStyles>
    <p:titleStyle>
      <a:lvl1pPr algn="ctr" defTabSz="762000" rtl="0" eaLnBrk="0" fontAlgn="base" hangingPunct="0">
        <a:spcBef>
          <a:spcPct val="0"/>
        </a:spcBef>
        <a:spcAft>
          <a:spcPct val="0"/>
        </a:spcAft>
        <a:defRPr sz="4400" cap="all">
          <a:solidFill>
            <a:srgbClr val="000099"/>
          </a:solidFill>
          <a:latin typeface="+mj-lt"/>
          <a:ea typeface="+mj-ea"/>
          <a:cs typeface="+mj-cs"/>
        </a:defRPr>
      </a:lvl1pPr>
      <a:lvl2pPr algn="ctr" defTabSz="762000" rtl="0" eaLnBrk="0" fontAlgn="base" hangingPunct="0">
        <a:spcBef>
          <a:spcPct val="0"/>
        </a:spcBef>
        <a:spcAft>
          <a:spcPct val="0"/>
        </a:spcAft>
        <a:defRPr sz="4400">
          <a:solidFill>
            <a:srgbClr val="000099"/>
          </a:solidFill>
          <a:latin typeface="Arial" pitchFamily="34" charset="0"/>
        </a:defRPr>
      </a:lvl2pPr>
      <a:lvl3pPr algn="ctr" defTabSz="762000" rtl="0" eaLnBrk="0" fontAlgn="base" hangingPunct="0">
        <a:spcBef>
          <a:spcPct val="0"/>
        </a:spcBef>
        <a:spcAft>
          <a:spcPct val="0"/>
        </a:spcAft>
        <a:defRPr sz="4400">
          <a:solidFill>
            <a:srgbClr val="000099"/>
          </a:solidFill>
          <a:latin typeface="Arial" pitchFamily="34" charset="0"/>
        </a:defRPr>
      </a:lvl3pPr>
      <a:lvl4pPr algn="ctr" defTabSz="762000" rtl="0" eaLnBrk="0" fontAlgn="base" hangingPunct="0">
        <a:spcBef>
          <a:spcPct val="0"/>
        </a:spcBef>
        <a:spcAft>
          <a:spcPct val="0"/>
        </a:spcAft>
        <a:defRPr sz="4400">
          <a:solidFill>
            <a:srgbClr val="000099"/>
          </a:solidFill>
          <a:latin typeface="Arial" pitchFamily="34" charset="0"/>
        </a:defRPr>
      </a:lvl4pPr>
      <a:lvl5pPr algn="ctr" defTabSz="762000" rtl="0" eaLnBrk="0" fontAlgn="base" hangingPunct="0">
        <a:spcBef>
          <a:spcPct val="0"/>
        </a:spcBef>
        <a:spcAft>
          <a:spcPct val="0"/>
        </a:spcAft>
        <a:defRPr sz="4400">
          <a:solidFill>
            <a:srgbClr val="000099"/>
          </a:solidFill>
          <a:latin typeface="Arial" pitchFamily="34" charset="0"/>
        </a:defRPr>
      </a:lvl5pPr>
      <a:lvl6pPr marL="457200" algn="ctr" defTabSz="762000" rtl="0" eaLnBrk="0" fontAlgn="base" hangingPunct="0">
        <a:spcBef>
          <a:spcPct val="0"/>
        </a:spcBef>
        <a:spcAft>
          <a:spcPct val="0"/>
        </a:spcAft>
        <a:defRPr sz="4400">
          <a:solidFill>
            <a:srgbClr val="000099"/>
          </a:solidFill>
          <a:latin typeface="Arial" pitchFamily="34" charset="0"/>
        </a:defRPr>
      </a:lvl6pPr>
      <a:lvl7pPr marL="914400" algn="ctr" defTabSz="762000" rtl="0" eaLnBrk="0" fontAlgn="base" hangingPunct="0">
        <a:spcBef>
          <a:spcPct val="0"/>
        </a:spcBef>
        <a:spcAft>
          <a:spcPct val="0"/>
        </a:spcAft>
        <a:defRPr sz="4400">
          <a:solidFill>
            <a:srgbClr val="000099"/>
          </a:solidFill>
          <a:latin typeface="Arial" pitchFamily="34" charset="0"/>
        </a:defRPr>
      </a:lvl7pPr>
      <a:lvl8pPr marL="1371600" algn="ctr" defTabSz="762000" rtl="0" eaLnBrk="0" fontAlgn="base" hangingPunct="0">
        <a:spcBef>
          <a:spcPct val="0"/>
        </a:spcBef>
        <a:spcAft>
          <a:spcPct val="0"/>
        </a:spcAft>
        <a:defRPr sz="4400">
          <a:solidFill>
            <a:srgbClr val="000099"/>
          </a:solidFill>
          <a:latin typeface="Arial" pitchFamily="34" charset="0"/>
        </a:defRPr>
      </a:lvl8pPr>
      <a:lvl9pPr marL="1828800" algn="ctr" defTabSz="762000" rtl="0" eaLnBrk="0" fontAlgn="base" hangingPunct="0">
        <a:spcBef>
          <a:spcPct val="0"/>
        </a:spcBef>
        <a:spcAft>
          <a:spcPct val="0"/>
        </a:spcAft>
        <a:defRPr sz="4400">
          <a:solidFill>
            <a:srgbClr val="000099"/>
          </a:solidFill>
          <a:latin typeface="Arial" pitchFamily="34" charset="0"/>
        </a:defRPr>
      </a:lvl9pPr>
    </p:titleStyle>
    <p:bodyStyle>
      <a:lvl1pPr marL="476250" indent="-476250" algn="l" defTabSz="762000" rtl="0" eaLnBrk="0" fontAlgn="base" hangingPunct="0">
        <a:spcBef>
          <a:spcPct val="20000"/>
        </a:spcBef>
        <a:spcAft>
          <a:spcPct val="0"/>
        </a:spcAft>
        <a:buClr>
          <a:srgbClr val="990033"/>
        </a:buClr>
        <a:buFont typeface="Monotype Sorts" charset="2"/>
        <a:buBlip>
          <a:blip r:embed="rId16"/>
        </a:buBlip>
        <a:defRPr sz="3200">
          <a:solidFill>
            <a:srgbClr val="000070"/>
          </a:solidFill>
          <a:latin typeface="+mn-lt"/>
          <a:ea typeface="+mn-ea"/>
          <a:cs typeface="+mn-cs"/>
        </a:defRPr>
      </a:lvl1pPr>
      <a:lvl2pPr marL="952500" indent="-285750" algn="l" defTabSz="762000" rtl="0" eaLnBrk="0" fontAlgn="base" hangingPunct="0">
        <a:spcBef>
          <a:spcPct val="20000"/>
        </a:spcBef>
        <a:spcAft>
          <a:spcPct val="0"/>
        </a:spcAft>
        <a:buClr>
          <a:srgbClr val="FF0033"/>
        </a:buClr>
        <a:buFont typeface="Wingdings" pitchFamily="2" charset="2"/>
        <a:buBlip>
          <a:blip r:embed="rId16"/>
        </a:buBlip>
        <a:defRPr sz="2400">
          <a:solidFill>
            <a:srgbClr val="000070"/>
          </a:solidFill>
          <a:latin typeface="+mn-lt"/>
        </a:defRPr>
      </a:lvl2pPr>
      <a:lvl3pPr marL="1371600" indent="-228600" algn="l" defTabSz="762000" rtl="0" eaLnBrk="0" fontAlgn="base" hangingPunct="0">
        <a:spcBef>
          <a:spcPct val="20000"/>
        </a:spcBef>
        <a:spcAft>
          <a:spcPct val="0"/>
        </a:spcAft>
        <a:buFont typeface="Wingdings" pitchFamily="2" charset="2"/>
        <a:buBlip>
          <a:blip r:embed="rId16"/>
        </a:buBlip>
        <a:defRPr sz="2400">
          <a:solidFill>
            <a:srgbClr val="000070"/>
          </a:solidFill>
          <a:latin typeface="+mn-lt"/>
        </a:defRPr>
      </a:lvl3pPr>
      <a:lvl4pPr marL="17907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4pPr>
      <a:lvl5pPr marL="22098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5pPr>
      <a:lvl6pPr marL="26670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6pPr>
      <a:lvl7pPr marL="31242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7pPr>
      <a:lvl8pPr marL="35814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8pPr>
      <a:lvl9pPr marL="4038600" indent="-228600" algn="l" defTabSz="762000" rtl="0" eaLnBrk="0" fontAlgn="base" hangingPunct="0">
        <a:spcBef>
          <a:spcPct val="20000"/>
        </a:spcBef>
        <a:spcAft>
          <a:spcPct val="0"/>
        </a:spcAft>
        <a:buFont typeface="Wingdings" pitchFamily="2" charset="2"/>
        <a:buBlip>
          <a:blip r:embed="rId16"/>
        </a:buBlip>
        <a:defRPr sz="2000">
          <a:solidFill>
            <a:srgbClr val="00007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1A56F169-F119-4B99-9405-B50F9FAF4139}" type="datetime1">
              <a:rPr lang="en-CA" smtClean="0">
                <a:solidFill>
                  <a:prstClr val="black">
                    <a:tint val="75000"/>
                  </a:prstClr>
                </a:solidFill>
                <a:latin typeface="Calibri"/>
              </a:rPr>
              <a:pPr eaLnBrk="1" fontAlgn="auto" hangingPunct="1">
                <a:spcBef>
                  <a:spcPts val="0"/>
                </a:spcBef>
                <a:spcAft>
                  <a:spcPts val="0"/>
                </a:spcAft>
              </a:pPr>
              <a:t>06/10/2017</a:t>
            </a:fld>
            <a:endParaRPr lang="en-CA">
              <a:solidFill>
                <a:prstClr val="black">
                  <a:tint val="75000"/>
                </a:prstClr>
              </a:solidFill>
              <a:latin typeface="Calibri"/>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en-CA">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B3656766-25E9-4760-AFD9-6098DCBCEE67}" type="slidenum">
              <a:rPr lang="en-CA" smtClean="0">
                <a:solidFill>
                  <a:prstClr val="black">
                    <a:tint val="75000"/>
                  </a:prstClr>
                </a:solidFill>
                <a:latin typeface="Calibri"/>
              </a:rPr>
              <a:pPr eaLnBrk="1" fontAlgn="auto" hangingPunct="1">
                <a:spcBef>
                  <a:spcPts val="0"/>
                </a:spcBef>
                <a:spcAft>
                  <a:spcPts val="0"/>
                </a:spcAft>
              </a:pPr>
              <a:t>‹N°›</a:t>
            </a:fld>
            <a:endParaRPr lang="en-CA">
              <a:solidFill>
                <a:prstClr val="black">
                  <a:tint val="75000"/>
                </a:prstClr>
              </a:solidFill>
              <a:latin typeface="Calibri"/>
            </a:endParaRPr>
          </a:p>
        </p:txBody>
      </p:sp>
    </p:spTree>
    <p:extLst>
      <p:ext uri="{BB962C8B-B14F-4D97-AF65-F5344CB8AC3E}">
        <p14:creationId xmlns:p14="http://schemas.microsoft.com/office/powerpoint/2010/main" xmlns="" val="1728099166"/>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eaLnBrk="1" hangingPunct="1">
              <a:defRPr/>
            </a:pPr>
            <a:fld id="{E55D560B-50B2-4618-A9A9-E9AB68E2BF9D}" type="datetimeFigureOut">
              <a:rPr lang="en-US">
                <a:solidFill>
                  <a:prstClr val="black">
                    <a:tint val="75000"/>
                  </a:prstClr>
                </a:solidFill>
              </a:rPr>
              <a:pPr eaLnBrk="1" hangingPunct="1">
                <a:defRPr/>
              </a:pPr>
              <a:t>10/6/2017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1" hangingPunct="1">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eaLnBrk="1" hangingPunct="1">
              <a:defRPr/>
            </a:pPr>
            <a:fld id="{2DCD01D0-F29C-465D-BB59-4432BE0CF6FE}" type="slidenum">
              <a:rPr lang="en-GB">
                <a:solidFill>
                  <a:prstClr val="black">
                    <a:tint val="75000"/>
                  </a:prstClr>
                </a:solidFill>
              </a:rPr>
              <a:pPr eaLnBrk="1" hangingPunct="1">
                <a:defRPr/>
              </a:pPr>
              <a:t>‹N°›</a:t>
            </a:fld>
            <a:endParaRPr lang="en-GB">
              <a:solidFill>
                <a:prstClr val="black">
                  <a:tint val="75000"/>
                </a:prstClr>
              </a:solidFill>
            </a:endParaRPr>
          </a:p>
        </p:txBody>
      </p:sp>
      <p:pic>
        <p:nvPicPr>
          <p:cNvPr id="1031" name="Picture 8" descr="Logo HSM v2"/>
          <p:cNvPicPr>
            <a:picLocks noChangeAspect="1" noChangeArrowheads="1"/>
          </p:cNvPicPr>
          <p:nvPr userDrawn="1"/>
        </p:nvPicPr>
        <p:blipFill>
          <a:blip r:embed="rId14" cstate="print"/>
          <a:srcRect/>
          <a:stretch>
            <a:fillRect/>
          </a:stretch>
        </p:blipFill>
        <p:spPr bwMode="auto">
          <a:xfrm>
            <a:off x="142875" y="6272213"/>
            <a:ext cx="811213" cy="514350"/>
          </a:xfrm>
          <a:prstGeom prst="rect">
            <a:avLst/>
          </a:prstGeom>
          <a:noFill/>
          <a:ln w="9525">
            <a:noFill/>
            <a:miter lim="800000"/>
            <a:headEnd/>
            <a:tailEnd/>
          </a:ln>
        </p:spPr>
      </p:pic>
      <p:pic>
        <p:nvPicPr>
          <p:cNvPr id="1032" name="Picture 47"/>
          <p:cNvPicPr>
            <a:picLocks noChangeAspect="1" noChangeArrowheads="1"/>
          </p:cNvPicPr>
          <p:nvPr userDrawn="1"/>
        </p:nvPicPr>
        <p:blipFill>
          <a:blip r:embed="rId15" cstate="print"/>
          <a:srcRect/>
          <a:stretch>
            <a:fillRect/>
          </a:stretch>
        </p:blipFill>
        <p:spPr bwMode="auto">
          <a:xfrm>
            <a:off x="8143875" y="6189663"/>
            <a:ext cx="768350" cy="596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fontAlgn="auto">
              <a:spcBef>
                <a:spcPts val="0"/>
              </a:spcBef>
              <a:spcAft>
                <a:spcPts val="0"/>
              </a:spcAft>
            </a:pPr>
            <a:fld id="{D9A0F75C-66AF-4589-97C2-C3E2894EB7D6}" type="datetime1">
              <a:rPr lang="en-US" smtClean="0">
                <a:solidFill>
                  <a:srgbClr val="5A6378"/>
                </a:solidFill>
                <a:latin typeface="Tw Cen MT"/>
              </a:rPr>
              <a:pPr fontAlgn="auto">
                <a:spcBef>
                  <a:spcPts val="0"/>
                </a:spcBef>
                <a:spcAft>
                  <a:spcPts val="0"/>
                </a:spcAft>
              </a:pPr>
              <a:t>10/6/2017</a:t>
            </a:fld>
            <a:endParaRPr lang="en-US">
              <a:solidFill>
                <a:srgbClr val="5A6378"/>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fontAlgn="auto">
              <a:spcBef>
                <a:spcPts val="0"/>
              </a:spcBef>
              <a:spcAft>
                <a:spcPts val="0"/>
              </a:spcAft>
            </a:pPr>
            <a:r>
              <a:rPr lang="en-GB">
                <a:solidFill>
                  <a:srgbClr val="5A6378"/>
                </a:solidFill>
                <a:latin typeface="Tw Cen MT"/>
              </a:rPr>
              <a:t>Helena Fonseca - Why and how should AHC professionals be trained? </a:t>
            </a:r>
            <a:endParaRPr lang="en-US">
              <a:solidFill>
                <a:srgbClr val="5A6378"/>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sz="1800">
              <a:solidFill>
                <a:prstClr val="white"/>
              </a:solidFill>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fontAlgn="auto">
              <a:spcBef>
                <a:spcPts val="0"/>
              </a:spcBef>
              <a:spcAft>
                <a:spcPts val="0"/>
              </a:spcAft>
            </a:pPr>
            <a:fld id="{D31E487B-3C6A-4AAE-805F-9AAD32C9D213}" type="slidenum">
              <a:rPr lang="en-US" smtClean="0">
                <a:latin typeface="Tw Cen MT"/>
              </a:rPr>
              <a:pPr fontAlgn="auto">
                <a:spcBef>
                  <a:spcPts val="0"/>
                </a:spcBef>
                <a:spcAft>
                  <a:spcPts val="0"/>
                </a:spcAft>
              </a:pPr>
              <a:t>‹N°›</a:t>
            </a:fld>
            <a:endParaRPr lang="en-US">
              <a:latin typeface="Tw Cen MT"/>
            </a:endParaRPr>
          </a:p>
        </p:txBody>
      </p:sp>
    </p:spTree>
    <p:extLst>
      <p:ext uri="{BB962C8B-B14F-4D97-AF65-F5344CB8AC3E}">
        <p14:creationId xmlns:p14="http://schemas.microsoft.com/office/powerpoint/2010/main" xmlns="" val="42446315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fays.org/nutrition/A-ap/adolescent-nutrition.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6" Type="http://schemas.openxmlformats.org/officeDocument/2006/relationships/image" Target="../media/image15.png"/><Relationship Id="rId5" Type="http://schemas.openxmlformats.org/officeDocument/2006/relationships/image" Target="../media/image14.wmf"/><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image" Target="../media/image17.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png"/><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vmlDrawing" Target="../drawings/vmlDrawing11.vml"/><Relationship Id="rId5" Type="http://schemas.openxmlformats.org/officeDocument/2006/relationships/oleObject" Target="../embeddings/oleObject11.bin"/><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8.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1.xml"/><Relationship Id="rId1" Type="http://schemas.openxmlformats.org/officeDocument/2006/relationships/vmlDrawing" Target="../drawings/vmlDrawing14.vml"/><Relationship Id="rId5" Type="http://schemas.openxmlformats.org/officeDocument/2006/relationships/oleObject" Target="../embeddings/oleObject14.bin"/><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image" Target="../media/image22.jpeg"/><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6.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1.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1.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28.jpeg"/><Relationship Id="rId4"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8.xml"/><Relationship Id="rId1" Type="http://schemas.openxmlformats.org/officeDocument/2006/relationships/slideLayout" Target="../slideLayouts/slideLayout31.xml"/><Relationship Id="rId4" Type="http://schemas.openxmlformats.org/officeDocument/2006/relationships/image" Target="../media/image30.wmf"/></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1.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1.xml"/><Relationship Id="rId1" Type="http://schemas.openxmlformats.org/officeDocument/2006/relationships/vmlDrawing" Target="../drawings/vmlDrawing22.vml"/><Relationship Id="rId5" Type="http://schemas.openxmlformats.org/officeDocument/2006/relationships/oleObject" Target="../embeddings/oleObject22.bin"/><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1.xml"/><Relationship Id="rId1" Type="http://schemas.openxmlformats.org/officeDocument/2006/relationships/vmlDrawing" Target="../drawings/vmlDrawing23.vml"/><Relationship Id="rId5" Type="http://schemas.openxmlformats.org/officeDocument/2006/relationships/oleObject" Target="../embeddings/oleObject23.bin"/><Relationship Id="rId4" Type="http://schemas.openxmlformats.org/officeDocument/2006/relationships/image" Target="../media/image32.jpeg"/></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vmlDrawing" Target="../drawings/vmlDrawing32.vml"/><Relationship Id="rId5" Type="http://schemas.openxmlformats.org/officeDocument/2006/relationships/oleObject" Target="../embeddings/oleObject32.bin"/><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vmlDrawing" Target="../drawings/vmlDrawing33.vml"/><Relationship Id="rId5" Type="http://schemas.openxmlformats.org/officeDocument/2006/relationships/oleObject" Target="../embeddings/oleObject33.bin"/><Relationship Id="rId4" Type="http://schemas.openxmlformats.org/officeDocument/2006/relationships/image" Target="../media/image34.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6.v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71.xml.rels><?xml version="1.0" encoding="UTF-8" standalone="yes"?>
<Relationships xmlns="http://schemas.openxmlformats.org/package/2006/relationships"><Relationship Id="rId3" Type="http://schemas.openxmlformats.org/officeDocument/2006/relationships/hyperlink" Target="http://onlinelibrary.wiley.com/doi/10.1002/14651858.CD008366.pub3/full" TargetMode="External"/><Relationship Id="rId2" Type="http://schemas.openxmlformats.org/officeDocument/2006/relationships/hyperlink" Target="file:///C:\Users\Helena%20Fonseca\Downloads\ECOG-Obesity-eBook-World-Health-Organization-Reference-Curves%20(1).pdf" TargetMode="External"/><Relationship Id="rId1" Type="http://schemas.openxmlformats.org/officeDocument/2006/relationships/slideLayout" Target="../slideLayouts/slideLayout26.xml"/><Relationship Id="rId5" Type="http://schemas.openxmlformats.org/officeDocument/2006/relationships/hyperlink" Target="file:///D:\ECOG-Obesity-eBook-Psychological-Assessment-Of-The-Obese-Child-And-Adolescents-Principles.pdf" TargetMode="External"/><Relationship Id="rId4" Type="http://schemas.openxmlformats.org/officeDocument/2006/relationships/hyperlink" Target="http://onlinelibrary.wiley.com/doi/10.1002/14651858.CD001871.pub3/full"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faculty.washington.edu/jrees/adolescentnutrition.html" TargetMode="External"/><Relationship Id="rId2" Type="http://schemas.openxmlformats.org/officeDocument/2006/relationships/hyperlink" Target="http://ebook.ecog-obesity.eu/chapter-psychological-assesment-disturbances/school-obesity/?utm_source=text&amp;utm_medium=article-link&amp;utm_campaign=ebook-en" TargetMode="External"/><Relationship Id="rId1" Type="http://schemas.openxmlformats.org/officeDocument/2006/relationships/slideLayout" Target="../slideLayouts/slideLayout26.xml"/><Relationship Id="rId5" Type="http://schemas.openxmlformats.org/officeDocument/2006/relationships/hyperlink" Target="http://faculty.washington.edu/jrees/adnutriinfo/adnutriinfo1.html" TargetMode="External"/><Relationship Id="rId4" Type="http://schemas.openxmlformats.org/officeDocument/2006/relationships/hyperlink" Target="http://www.eufic.org/article/en/page/BARCHIVE/expid/basics-child-adolescent-nutri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539750" y="3141663"/>
            <a:ext cx="8135938" cy="1143000"/>
          </a:xfrm>
        </p:spPr>
        <p:txBody>
          <a:bodyPr/>
          <a:lstStyle/>
          <a:p>
            <a:pPr>
              <a:defRPr/>
            </a:pPr>
            <a:r>
              <a:rPr lang="en-GB" sz="3200" dirty="0" smtClean="0"/>
              <a:t>WELCOME TO THE 2013</a:t>
            </a:r>
            <a:br>
              <a:rPr lang="en-GB" sz="3200" dirty="0" smtClean="0"/>
            </a:br>
            <a:r>
              <a:rPr lang="en-GB" sz="3200" dirty="0" smtClean="0"/>
              <a:t>  </a:t>
            </a:r>
            <a:br>
              <a:rPr lang="en-GB" sz="3200" dirty="0" smtClean="0"/>
            </a:br>
            <a:r>
              <a:rPr lang="en-GB" sz="3200" dirty="0" smtClean="0"/>
              <a:t>Nutritional requirements during adolescence</a:t>
            </a:r>
            <a:br>
              <a:rPr lang="en-GB" sz="3200" dirty="0" smtClean="0"/>
            </a:br>
            <a:r>
              <a:rPr lang="en-GB" sz="3200" dirty="0" smtClean="0"/>
              <a:t/>
            </a:r>
            <a:br>
              <a:rPr lang="en-GB" sz="3200" dirty="0" smtClean="0"/>
            </a:br>
            <a:endParaRPr lang="en-GB" sz="3200" dirty="0" smtClean="0"/>
          </a:p>
        </p:txBody>
      </p:sp>
      <p:graphicFrame>
        <p:nvGraphicFramePr>
          <p:cNvPr id="2050" name="Object 3"/>
          <p:cNvGraphicFramePr>
            <a:graphicFrameLocks/>
          </p:cNvGraphicFramePr>
          <p:nvPr/>
        </p:nvGraphicFramePr>
        <p:xfrm>
          <a:off x="0" y="428625"/>
          <a:ext cx="7885113" cy="2424113"/>
        </p:xfrm>
        <a:graphic>
          <a:graphicData uri="http://schemas.openxmlformats.org/presentationml/2006/ole">
            <p:oleObj spid="_x0000_s2060" name="Document" r:id="rId3" imgW="2706629" imgH="860412" progId="Word.Document.8">
              <p:embed/>
            </p:oleObj>
          </a:graphicData>
        </a:graphic>
      </p:graphicFrame>
      <p:sp>
        <p:nvSpPr>
          <p:cNvPr id="2052" name="Text Box 4"/>
          <p:cNvSpPr txBox="1">
            <a:spLocks noChangeArrowheads="1"/>
          </p:cNvSpPr>
          <p:nvPr/>
        </p:nvSpPr>
        <p:spPr bwMode="auto">
          <a:xfrm>
            <a:off x="8610600" y="6400800"/>
            <a:ext cx="336550" cy="457200"/>
          </a:xfrm>
          <a:prstGeom prst="rect">
            <a:avLst/>
          </a:prstGeom>
          <a:noFill/>
          <a:ln w="12700">
            <a:noFill/>
            <a:miter lim="800000"/>
            <a:headEnd type="none" w="sm" len="sm"/>
            <a:tailEnd type="none" w="sm" len="sm"/>
          </a:ln>
        </p:spPr>
        <p:txBody>
          <a:bodyPr wrap="none">
            <a:spAutoFit/>
          </a:bodyPr>
          <a:lstStyle/>
          <a:p>
            <a:pPr defTabSz="762000"/>
            <a:fld id="{22D889AD-0B17-485F-A163-DB441E429CBE}" type="slidenum">
              <a:rPr lang="en-IE"/>
              <a:pPr defTabSz="762000"/>
              <a:t>1</a:t>
            </a:fld>
            <a:endParaRPr lang="en-IE"/>
          </a:p>
        </p:txBody>
      </p:sp>
      <p:sp>
        <p:nvSpPr>
          <p:cNvPr id="7" name="Textfeld 6"/>
          <p:cNvSpPr txBox="1"/>
          <p:nvPr/>
        </p:nvSpPr>
        <p:spPr>
          <a:xfrm>
            <a:off x="152400" y="5105400"/>
            <a:ext cx="8991600" cy="923330"/>
          </a:xfrm>
          <a:prstGeom prst="rect">
            <a:avLst/>
          </a:prstGeom>
          <a:noFill/>
        </p:spPr>
        <p:txBody>
          <a:bodyPr wrap="square" rtlCol="0">
            <a:spAutoFit/>
          </a:bodyPr>
          <a:lstStyle/>
          <a:p>
            <a:r>
              <a:rPr lang="de-DE" sz="1800" dirty="0" smtClean="0">
                <a:latin typeface="+mn-lt"/>
              </a:rPr>
              <a:t>Main </a:t>
            </a:r>
            <a:r>
              <a:rPr lang="de-DE" sz="1800" dirty="0" err="1" smtClean="0">
                <a:latin typeface="+mn-lt"/>
              </a:rPr>
              <a:t>resource</a:t>
            </a:r>
            <a:r>
              <a:rPr lang="de-DE" sz="1800" dirty="0" smtClean="0">
                <a:latin typeface="+mn-lt"/>
              </a:rPr>
              <a:t>: </a:t>
            </a:r>
            <a:r>
              <a:rPr lang="de-DE" sz="1800" dirty="0" err="1" smtClean="0">
                <a:latin typeface="+mn-lt"/>
              </a:rPr>
              <a:t>Stang</a:t>
            </a:r>
            <a:r>
              <a:rPr lang="de-DE" sz="1800" dirty="0" smtClean="0">
                <a:latin typeface="+mn-lt"/>
              </a:rPr>
              <a:t> J, Story M (</a:t>
            </a:r>
            <a:r>
              <a:rPr lang="de-DE" sz="1800" dirty="0" err="1" smtClean="0">
                <a:latin typeface="+mn-lt"/>
              </a:rPr>
              <a:t>eds</a:t>
            </a:r>
            <a:r>
              <a:rPr lang="de-DE" sz="1800" dirty="0" smtClean="0">
                <a:latin typeface="+mn-lt"/>
              </a:rPr>
              <a:t>). </a:t>
            </a:r>
            <a:r>
              <a:rPr lang="de-DE" sz="1800" dirty="0" err="1" smtClean="0">
                <a:latin typeface="+mn-lt"/>
              </a:rPr>
              <a:t>Guidelines</a:t>
            </a:r>
            <a:r>
              <a:rPr lang="de-DE" sz="1800" dirty="0" smtClean="0">
                <a:latin typeface="+mn-lt"/>
              </a:rPr>
              <a:t> </a:t>
            </a:r>
            <a:r>
              <a:rPr lang="de-DE" sz="1800" dirty="0" err="1" smtClean="0">
                <a:latin typeface="+mn-lt"/>
              </a:rPr>
              <a:t>for</a:t>
            </a:r>
            <a:r>
              <a:rPr lang="de-DE" sz="1800" dirty="0" smtClean="0">
                <a:latin typeface="+mn-lt"/>
              </a:rPr>
              <a:t> </a:t>
            </a:r>
            <a:r>
              <a:rPr lang="de-DE" sz="1800" dirty="0" err="1" smtClean="0">
                <a:latin typeface="+mn-lt"/>
              </a:rPr>
              <a:t>adolescent</a:t>
            </a:r>
            <a:r>
              <a:rPr lang="de-DE" sz="1800" dirty="0" smtClean="0">
                <a:latin typeface="+mn-lt"/>
              </a:rPr>
              <a:t> </a:t>
            </a:r>
            <a:r>
              <a:rPr lang="de-DE" sz="1800" dirty="0" err="1" smtClean="0">
                <a:latin typeface="+mn-lt"/>
              </a:rPr>
              <a:t>nutrition</a:t>
            </a:r>
            <a:r>
              <a:rPr lang="de-DE" sz="1800" dirty="0" smtClean="0">
                <a:latin typeface="+mn-lt"/>
              </a:rPr>
              <a:t> </a:t>
            </a:r>
            <a:r>
              <a:rPr lang="de-DE" sz="1800" dirty="0" err="1" smtClean="0">
                <a:latin typeface="+mn-lt"/>
              </a:rPr>
              <a:t>services</a:t>
            </a:r>
            <a:r>
              <a:rPr lang="de-DE" sz="1800" dirty="0" smtClean="0">
                <a:latin typeface="+mn-lt"/>
              </a:rPr>
              <a:t>, 2005 (</a:t>
            </a:r>
            <a:r>
              <a:rPr lang="de-DE" sz="1800" dirty="0" err="1" smtClean="0">
                <a:latin typeface="+mn-lt"/>
              </a:rPr>
              <a:t>www.epi.umn.edu/let/pubs/adol_book.shtm</a:t>
            </a:r>
            <a:r>
              <a:rPr lang="de-DE" sz="1800" dirty="0" smtClean="0">
                <a:latin typeface="+mn-lt"/>
              </a:rPr>
              <a:t>)</a:t>
            </a:r>
          </a:p>
          <a:p>
            <a:endParaRPr lang="de-DE" sz="1800" dirty="0">
              <a:latin typeface="+mn-l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Protein</a:t>
            </a:r>
            <a:endParaRPr lang="de-DE" dirty="0"/>
          </a:p>
        </p:txBody>
      </p:sp>
      <p:sp>
        <p:nvSpPr>
          <p:cNvPr id="3" name="Inhaltsplatzhalter 2"/>
          <p:cNvSpPr>
            <a:spLocks noGrp="1"/>
          </p:cNvSpPr>
          <p:nvPr>
            <p:ph idx="1"/>
          </p:nvPr>
        </p:nvSpPr>
        <p:spPr/>
        <p:txBody>
          <a:bodyPr/>
          <a:lstStyle/>
          <a:p>
            <a:r>
              <a:rPr lang="de-DE" dirty="0" smtClean="0"/>
              <a:t>Protein Need = </a:t>
            </a:r>
            <a:r>
              <a:rPr lang="de-DE" dirty="0" err="1" smtClean="0"/>
              <a:t>need</a:t>
            </a:r>
            <a:r>
              <a:rPr lang="de-DE" dirty="0" smtClean="0"/>
              <a:t> </a:t>
            </a:r>
            <a:r>
              <a:rPr lang="de-DE" dirty="0" err="1" smtClean="0"/>
              <a:t>for</a:t>
            </a:r>
            <a:r>
              <a:rPr lang="de-DE" dirty="0" smtClean="0"/>
              <a:t> </a:t>
            </a:r>
            <a:r>
              <a:rPr lang="de-DE" dirty="0" err="1" smtClean="0"/>
              <a:t>maintenance</a:t>
            </a:r>
            <a:r>
              <a:rPr lang="de-DE" dirty="0" smtClean="0"/>
              <a:t> of </a:t>
            </a:r>
            <a:r>
              <a:rPr lang="de-DE" dirty="0" err="1" smtClean="0"/>
              <a:t>lean</a:t>
            </a:r>
            <a:r>
              <a:rPr lang="de-DE" dirty="0" smtClean="0"/>
              <a:t> </a:t>
            </a:r>
            <a:r>
              <a:rPr lang="de-DE" dirty="0" err="1" smtClean="0"/>
              <a:t>body</a:t>
            </a:r>
            <a:r>
              <a:rPr lang="de-DE" dirty="0" smtClean="0"/>
              <a:t> </a:t>
            </a:r>
            <a:r>
              <a:rPr lang="de-DE" dirty="0" err="1" smtClean="0"/>
              <a:t>mass</a:t>
            </a:r>
            <a:r>
              <a:rPr lang="de-DE" dirty="0" smtClean="0"/>
              <a:t> + </a:t>
            </a:r>
            <a:r>
              <a:rPr lang="de-DE" dirty="0" err="1" smtClean="0"/>
              <a:t>accrual</a:t>
            </a:r>
            <a:r>
              <a:rPr lang="de-DE" dirty="0" smtClean="0"/>
              <a:t> of </a:t>
            </a:r>
            <a:r>
              <a:rPr lang="de-DE" dirty="0" err="1" smtClean="0"/>
              <a:t>lean</a:t>
            </a:r>
            <a:r>
              <a:rPr lang="de-DE" dirty="0" smtClean="0"/>
              <a:t> </a:t>
            </a:r>
            <a:r>
              <a:rPr lang="de-DE" dirty="0" err="1" smtClean="0"/>
              <a:t>body</a:t>
            </a:r>
            <a:r>
              <a:rPr lang="de-DE" dirty="0" smtClean="0"/>
              <a:t> </a:t>
            </a:r>
            <a:r>
              <a:rPr lang="de-DE" dirty="0" err="1" smtClean="0"/>
              <a:t>mass</a:t>
            </a:r>
            <a:r>
              <a:rPr lang="de-DE" dirty="0"/>
              <a:t/>
            </a:r>
            <a:br>
              <a:rPr lang="de-DE" dirty="0"/>
            </a:br>
            <a:r>
              <a:rPr lang="de-DE" dirty="0" smtClean="0">
                <a:sym typeface="Wingdings"/>
              </a:rPr>
              <a:t>=&gt; </a:t>
            </a:r>
            <a:r>
              <a:rPr lang="de-DE" dirty="0" err="1" smtClean="0">
                <a:sym typeface="Wingdings"/>
              </a:rPr>
              <a:t>highest</a:t>
            </a:r>
            <a:r>
              <a:rPr lang="de-DE" dirty="0" smtClean="0">
                <a:sym typeface="Wingdings"/>
              </a:rPr>
              <a:t> </a:t>
            </a:r>
            <a:r>
              <a:rPr lang="de-DE" dirty="0" err="1" smtClean="0">
                <a:sym typeface="Wingdings"/>
              </a:rPr>
              <a:t>during</a:t>
            </a:r>
            <a:r>
              <a:rPr lang="de-DE" dirty="0" smtClean="0">
                <a:sym typeface="Wingdings"/>
              </a:rPr>
              <a:t> PHV </a:t>
            </a:r>
            <a:br>
              <a:rPr lang="de-DE" dirty="0" smtClean="0">
                <a:sym typeface="Wingdings"/>
              </a:rPr>
            </a:br>
            <a:r>
              <a:rPr lang="de-DE" dirty="0" smtClean="0">
                <a:sym typeface="Wingdings"/>
              </a:rPr>
              <a:t>		Girls 11-14y (ca. 46g/d)</a:t>
            </a:r>
            <a:br>
              <a:rPr lang="de-DE" dirty="0" smtClean="0">
                <a:sym typeface="Wingdings"/>
              </a:rPr>
            </a:br>
            <a:r>
              <a:rPr lang="de-DE" dirty="0" smtClean="0">
                <a:sym typeface="Wingdings"/>
              </a:rPr>
              <a:t>		</a:t>
            </a:r>
            <a:r>
              <a:rPr lang="de-DE" dirty="0" err="1" smtClean="0">
                <a:sym typeface="Wingdings"/>
              </a:rPr>
              <a:t>boys</a:t>
            </a:r>
            <a:r>
              <a:rPr lang="de-DE" dirty="0" smtClean="0">
                <a:sym typeface="Wingdings"/>
              </a:rPr>
              <a:t> 15-18y (ca. 59g/d)</a:t>
            </a:r>
            <a:endParaRPr lang="de-DE" dirty="0" smtClean="0"/>
          </a:p>
          <a:p>
            <a:r>
              <a:rPr lang="de-DE" dirty="0" smtClean="0"/>
              <a:t>Lack of </a:t>
            </a:r>
            <a:r>
              <a:rPr lang="de-DE" dirty="0" err="1" smtClean="0"/>
              <a:t>adequate</a:t>
            </a:r>
            <a:r>
              <a:rPr lang="de-DE" dirty="0" smtClean="0"/>
              <a:t> </a:t>
            </a:r>
            <a:r>
              <a:rPr lang="de-DE" dirty="0" err="1" smtClean="0"/>
              <a:t>protein</a:t>
            </a:r>
            <a:r>
              <a:rPr lang="de-DE" dirty="0" smtClean="0"/>
              <a:t> </a:t>
            </a:r>
            <a:r>
              <a:rPr lang="de-DE" dirty="0" err="1" smtClean="0"/>
              <a:t>intake</a:t>
            </a:r>
            <a:r>
              <a:rPr lang="de-DE" dirty="0" smtClean="0"/>
              <a:t>: </a:t>
            </a:r>
            <a:r>
              <a:rPr lang="de-DE" dirty="0" err="1" smtClean="0"/>
              <a:t>reduction</a:t>
            </a:r>
            <a:endParaRPr lang="de-DE" dirty="0" smtClean="0"/>
          </a:p>
          <a:p>
            <a:pPr lvl="1"/>
            <a:r>
              <a:rPr lang="de-DE" dirty="0" smtClean="0"/>
              <a:t>linear growth</a:t>
            </a:r>
          </a:p>
          <a:p>
            <a:pPr lvl="1"/>
            <a:r>
              <a:rPr lang="de-DE" dirty="0" smtClean="0"/>
              <a:t>Sexual </a:t>
            </a:r>
            <a:r>
              <a:rPr lang="de-DE" dirty="0" err="1" smtClean="0"/>
              <a:t>maturation</a:t>
            </a:r>
            <a:endParaRPr lang="de-DE" dirty="0" smtClean="0"/>
          </a:p>
          <a:p>
            <a:pPr lvl="1"/>
            <a:r>
              <a:rPr lang="de-DE" dirty="0" err="1" smtClean="0"/>
              <a:t>Accumalation</a:t>
            </a:r>
            <a:r>
              <a:rPr lang="de-DE" dirty="0" smtClean="0"/>
              <a:t> of </a:t>
            </a:r>
            <a:r>
              <a:rPr lang="de-DE" dirty="0" err="1" smtClean="0"/>
              <a:t>lean</a:t>
            </a:r>
            <a:r>
              <a:rPr lang="de-DE" dirty="0" smtClean="0"/>
              <a:t> </a:t>
            </a:r>
            <a:r>
              <a:rPr lang="de-DE" dirty="0" err="1" smtClean="0"/>
              <a:t>body</a:t>
            </a:r>
            <a:r>
              <a:rPr lang="de-DE" dirty="0" smtClean="0"/>
              <a:t> </a:t>
            </a:r>
            <a:r>
              <a:rPr lang="de-DE" dirty="0" err="1" smtClean="0"/>
              <a:t>mass</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10</a:t>
            </a:fld>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fats</a:t>
            </a:r>
            <a:endParaRPr lang="de-DE" dirty="0"/>
          </a:p>
        </p:txBody>
      </p:sp>
      <p:sp>
        <p:nvSpPr>
          <p:cNvPr id="3" name="Inhaltsplatzhalter 2"/>
          <p:cNvSpPr>
            <a:spLocks noGrp="1"/>
          </p:cNvSpPr>
          <p:nvPr>
            <p:ph idx="1"/>
          </p:nvPr>
        </p:nvSpPr>
        <p:spPr/>
        <p:txBody>
          <a:bodyPr/>
          <a:lstStyle/>
          <a:p>
            <a:r>
              <a:rPr lang="de-DE" dirty="0" err="1" smtClean="0"/>
              <a:t>Recommendation</a:t>
            </a:r>
            <a:r>
              <a:rPr lang="de-DE" dirty="0" smtClean="0"/>
              <a:t> &lt; 30% (25-35%) of </a:t>
            </a:r>
            <a:r>
              <a:rPr lang="de-DE" dirty="0" err="1" smtClean="0"/>
              <a:t>fat</a:t>
            </a:r>
            <a:r>
              <a:rPr lang="de-DE" dirty="0" smtClean="0"/>
              <a:t> of total </a:t>
            </a:r>
            <a:r>
              <a:rPr lang="de-DE" dirty="0" err="1" smtClean="0"/>
              <a:t>energy</a:t>
            </a:r>
            <a:r>
              <a:rPr lang="de-DE" dirty="0" smtClean="0"/>
              <a:t> </a:t>
            </a:r>
            <a:r>
              <a:rPr lang="de-DE" dirty="0" err="1" smtClean="0"/>
              <a:t>consumed</a:t>
            </a:r>
            <a:endParaRPr lang="de-DE" dirty="0" smtClean="0"/>
          </a:p>
          <a:p>
            <a:r>
              <a:rPr lang="de-DE" dirty="0" smtClean="0"/>
              <a:t>&lt; 10% of </a:t>
            </a:r>
            <a:r>
              <a:rPr lang="de-DE" dirty="0" err="1" smtClean="0"/>
              <a:t>saturated</a:t>
            </a:r>
            <a:r>
              <a:rPr lang="de-DE" dirty="0" smtClean="0"/>
              <a:t> </a:t>
            </a:r>
            <a:r>
              <a:rPr lang="de-DE" dirty="0" err="1" smtClean="0"/>
              <a:t>fat</a:t>
            </a:r>
            <a:endParaRPr lang="de-DE" dirty="0" smtClean="0"/>
          </a:p>
          <a:p>
            <a:pPr>
              <a:buNone/>
            </a:pPr>
            <a:endParaRPr lang="de-DE" dirty="0" smtClean="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11</a:t>
            </a:fld>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Dietary</a:t>
            </a:r>
            <a:r>
              <a:rPr lang="de-DE" dirty="0" smtClean="0"/>
              <a:t> </a:t>
            </a:r>
            <a:r>
              <a:rPr lang="de-DE" dirty="0" err="1" smtClean="0"/>
              <a:t>fiber</a:t>
            </a:r>
            <a:endParaRPr lang="de-DE" dirty="0"/>
          </a:p>
        </p:txBody>
      </p:sp>
      <p:sp>
        <p:nvSpPr>
          <p:cNvPr id="3" name="Inhaltsplatzhalter 2"/>
          <p:cNvSpPr>
            <a:spLocks noGrp="1"/>
          </p:cNvSpPr>
          <p:nvPr>
            <p:ph idx="1"/>
          </p:nvPr>
        </p:nvSpPr>
        <p:spPr/>
        <p:txBody>
          <a:bodyPr/>
          <a:lstStyle/>
          <a:p>
            <a:r>
              <a:rPr lang="de-DE" dirty="0" smtClean="0"/>
              <a:t>AAP: 0.5g Fiber/kg/d </a:t>
            </a:r>
            <a:br>
              <a:rPr lang="de-DE" dirty="0" smtClean="0"/>
            </a:br>
            <a:r>
              <a:rPr lang="de-DE" dirty="0" smtClean="0"/>
              <a:t>(</a:t>
            </a:r>
            <a:r>
              <a:rPr lang="de-DE" dirty="0" err="1" smtClean="0"/>
              <a:t>or</a:t>
            </a:r>
            <a:r>
              <a:rPr lang="de-DE" dirty="0" smtClean="0"/>
              <a:t> </a:t>
            </a:r>
            <a:r>
              <a:rPr lang="de-DE" dirty="0" err="1" smtClean="0"/>
              <a:t>teens</a:t>
            </a:r>
            <a:r>
              <a:rPr lang="de-DE" dirty="0" smtClean="0"/>
              <a:t> Health: age plus 5mg/d, </a:t>
            </a:r>
            <a:br>
              <a:rPr lang="de-DE" dirty="0" smtClean="0"/>
            </a:br>
            <a:r>
              <a:rPr lang="de-DE" dirty="0" err="1" smtClean="0"/>
              <a:t>i.e</a:t>
            </a:r>
            <a:r>
              <a:rPr lang="de-DE" dirty="0" smtClean="0"/>
              <a:t>. 14y =19mg/day)</a:t>
            </a:r>
          </a:p>
          <a:p>
            <a:r>
              <a:rPr lang="de-DE" dirty="0" err="1" smtClean="0"/>
              <a:t>Or</a:t>
            </a:r>
            <a:r>
              <a:rPr lang="de-DE" dirty="0" smtClean="0"/>
              <a:t> 15 -34.5g </a:t>
            </a:r>
            <a:r>
              <a:rPr lang="de-DE" dirty="0" err="1" smtClean="0"/>
              <a:t>for</a:t>
            </a:r>
            <a:r>
              <a:rPr lang="de-DE" dirty="0" smtClean="0"/>
              <a:t> Males 10-18y</a:t>
            </a:r>
          </a:p>
          <a:p>
            <a:r>
              <a:rPr lang="de-DE" dirty="0" err="1" smtClean="0"/>
              <a:t>Or</a:t>
            </a:r>
            <a:r>
              <a:rPr lang="de-DE" dirty="0" smtClean="0"/>
              <a:t> 16.8-28.5 g </a:t>
            </a:r>
            <a:r>
              <a:rPr lang="de-DE" dirty="0" err="1" smtClean="0"/>
              <a:t>for</a:t>
            </a:r>
            <a:r>
              <a:rPr lang="de-DE" dirty="0" smtClean="0"/>
              <a:t> </a:t>
            </a:r>
            <a:r>
              <a:rPr lang="de-DE" dirty="0" err="1" smtClean="0"/>
              <a:t>girls</a:t>
            </a:r>
            <a:r>
              <a:rPr lang="de-DE" dirty="0" smtClean="0"/>
              <a:t> 10-18y</a:t>
            </a:r>
          </a:p>
          <a:p>
            <a:r>
              <a:rPr lang="de-DE" dirty="0" err="1" smtClean="0"/>
              <a:t>Sources</a:t>
            </a:r>
            <a:r>
              <a:rPr lang="de-DE" dirty="0" smtClean="0"/>
              <a:t> </a:t>
            </a:r>
            <a:r>
              <a:rPr lang="de-DE" dirty="0" err="1" smtClean="0"/>
              <a:t>whole</a:t>
            </a:r>
            <a:r>
              <a:rPr lang="de-DE" dirty="0" smtClean="0"/>
              <a:t> </a:t>
            </a:r>
            <a:r>
              <a:rPr lang="de-DE" dirty="0" err="1" smtClean="0"/>
              <a:t>grain</a:t>
            </a:r>
            <a:r>
              <a:rPr lang="de-DE" dirty="0" smtClean="0"/>
              <a:t>, </a:t>
            </a:r>
            <a:r>
              <a:rPr lang="de-DE" dirty="0" err="1" smtClean="0"/>
              <a:t>fruits</a:t>
            </a:r>
            <a:r>
              <a:rPr lang="de-DE" dirty="0" smtClean="0"/>
              <a:t>, </a:t>
            </a:r>
            <a:r>
              <a:rPr lang="de-DE" dirty="0" err="1" smtClean="0"/>
              <a:t>green</a:t>
            </a:r>
            <a:r>
              <a:rPr lang="de-DE" dirty="0" smtClean="0"/>
              <a:t> </a:t>
            </a:r>
            <a:r>
              <a:rPr lang="de-DE" dirty="0" err="1" smtClean="0"/>
              <a:t>peas</a:t>
            </a:r>
            <a:r>
              <a:rPr lang="de-DE" dirty="0" smtClean="0"/>
              <a:t>, </a:t>
            </a:r>
            <a:r>
              <a:rPr lang="de-DE" dirty="0" err="1" smtClean="0"/>
              <a:t>artichokes</a:t>
            </a:r>
            <a:r>
              <a:rPr lang="de-DE" dirty="0" smtClean="0"/>
              <a:t>, </a:t>
            </a:r>
            <a:r>
              <a:rPr lang="de-DE" dirty="0" err="1" smtClean="0"/>
              <a:t>almonds</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Minerals: </a:t>
            </a:r>
            <a:r>
              <a:rPr lang="de-DE" dirty="0" err="1" smtClean="0"/>
              <a:t>calcium</a:t>
            </a:r>
            <a:endParaRPr lang="de-DE" dirty="0"/>
          </a:p>
        </p:txBody>
      </p:sp>
      <p:sp>
        <p:nvSpPr>
          <p:cNvPr id="3" name="Inhaltsplatzhalter 2"/>
          <p:cNvSpPr>
            <a:spLocks noGrp="1"/>
          </p:cNvSpPr>
          <p:nvPr>
            <p:ph idx="1"/>
          </p:nvPr>
        </p:nvSpPr>
        <p:spPr/>
        <p:txBody>
          <a:bodyPr/>
          <a:lstStyle/>
          <a:p>
            <a:r>
              <a:rPr lang="de-DE" dirty="0" err="1" smtClean="0"/>
              <a:t>Females</a:t>
            </a:r>
            <a:r>
              <a:rPr lang="de-DE" dirty="0" smtClean="0"/>
              <a:t> </a:t>
            </a:r>
            <a:r>
              <a:rPr lang="de-DE" dirty="0" err="1" smtClean="0"/>
              <a:t>have</a:t>
            </a:r>
            <a:r>
              <a:rPr lang="de-DE" dirty="0" smtClean="0"/>
              <a:t> </a:t>
            </a:r>
            <a:r>
              <a:rPr lang="de-DE" dirty="0" err="1" smtClean="0"/>
              <a:t>the</a:t>
            </a:r>
            <a:r>
              <a:rPr lang="de-DE" dirty="0" smtClean="0"/>
              <a:t> </a:t>
            </a:r>
            <a:r>
              <a:rPr lang="de-DE" dirty="0" err="1" smtClean="0"/>
              <a:t>greates</a:t>
            </a:r>
            <a:r>
              <a:rPr lang="de-DE" dirty="0" smtClean="0"/>
              <a:t> </a:t>
            </a:r>
            <a:r>
              <a:rPr lang="de-DE" dirty="0" err="1" smtClean="0"/>
              <a:t>capability</a:t>
            </a:r>
            <a:r>
              <a:rPr lang="de-DE" dirty="0" smtClean="0"/>
              <a:t> of </a:t>
            </a:r>
            <a:r>
              <a:rPr lang="de-DE" dirty="0" err="1" smtClean="0"/>
              <a:t>absorbing</a:t>
            </a:r>
            <a:r>
              <a:rPr lang="de-DE" dirty="0" smtClean="0"/>
              <a:t> </a:t>
            </a:r>
            <a:r>
              <a:rPr lang="de-DE" dirty="0" err="1" smtClean="0"/>
              <a:t>calcium</a:t>
            </a:r>
            <a:r>
              <a:rPr lang="de-DE" dirty="0" smtClean="0"/>
              <a:t> at time of </a:t>
            </a:r>
            <a:r>
              <a:rPr lang="de-DE" dirty="0" err="1" smtClean="0"/>
              <a:t>menarche</a:t>
            </a:r>
            <a:r>
              <a:rPr lang="de-DE" dirty="0" smtClean="0"/>
              <a:t> </a:t>
            </a:r>
            <a:r>
              <a:rPr lang="de-DE" dirty="0" err="1" smtClean="0"/>
              <a:t>decreasing</a:t>
            </a:r>
            <a:r>
              <a:rPr lang="de-DE" dirty="0" smtClean="0"/>
              <a:t> </a:t>
            </a:r>
            <a:r>
              <a:rPr lang="de-DE" dirty="0" err="1" smtClean="0"/>
              <a:t>thereafter</a:t>
            </a:r>
            <a:r>
              <a:rPr lang="de-DE" dirty="0" smtClean="0"/>
              <a:t>. </a:t>
            </a:r>
          </a:p>
          <a:p>
            <a:pPr lvl="1"/>
            <a:r>
              <a:rPr lang="de-DE" dirty="0" smtClean="0"/>
              <a:t>At age 17y 90% of </a:t>
            </a:r>
            <a:r>
              <a:rPr lang="de-DE" dirty="0" err="1" smtClean="0"/>
              <a:t>adult</a:t>
            </a:r>
            <a:r>
              <a:rPr lang="de-DE" dirty="0" smtClean="0"/>
              <a:t> </a:t>
            </a:r>
            <a:r>
              <a:rPr lang="de-DE" dirty="0" err="1" smtClean="0"/>
              <a:t>bone</a:t>
            </a:r>
            <a:r>
              <a:rPr lang="de-DE" dirty="0" smtClean="0"/>
              <a:t> </a:t>
            </a:r>
            <a:r>
              <a:rPr lang="de-DE" dirty="0" err="1" smtClean="0"/>
              <a:t>mass</a:t>
            </a:r>
            <a:r>
              <a:rPr lang="de-DE" dirty="0" smtClean="0"/>
              <a:t> </a:t>
            </a:r>
            <a:r>
              <a:rPr lang="de-DE" dirty="0" err="1" smtClean="0"/>
              <a:t>is</a:t>
            </a:r>
            <a:r>
              <a:rPr lang="de-DE" dirty="0" smtClean="0"/>
              <a:t> </a:t>
            </a:r>
            <a:r>
              <a:rPr lang="de-DE" dirty="0" err="1" smtClean="0"/>
              <a:t>reached</a:t>
            </a:r>
            <a:endParaRPr lang="de-DE" dirty="0" smtClean="0"/>
          </a:p>
          <a:p>
            <a:r>
              <a:rPr lang="de-DE" dirty="0" err="1" smtClean="0"/>
              <a:t>By</a:t>
            </a:r>
            <a:r>
              <a:rPr lang="de-DE" dirty="0" smtClean="0"/>
              <a:t> age 24y (</a:t>
            </a:r>
            <a:r>
              <a:rPr lang="de-DE" dirty="0" err="1" smtClean="0"/>
              <a:t>female</a:t>
            </a:r>
            <a:r>
              <a:rPr lang="de-DE" dirty="0" smtClean="0"/>
              <a:t>) and 26 (male) </a:t>
            </a:r>
            <a:r>
              <a:rPr lang="de-DE" dirty="0" err="1" smtClean="0"/>
              <a:t>calcium</a:t>
            </a:r>
            <a:r>
              <a:rPr lang="de-DE" dirty="0" smtClean="0"/>
              <a:t> </a:t>
            </a:r>
            <a:r>
              <a:rPr lang="de-DE" dirty="0" err="1" smtClean="0"/>
              <a:t>accretion</a:t>
            </a:r>
            <a:r>
              <a:rPr lang="de-DE" dirty="0" smtClean="0"/>
              <a:t> </a:t>
            </a:r>
            <a:r>
              <a:rPr lang="de-DE" dirty="0" err="1" smtClean="0"/>
              <a:t>is</a:t>
            </a:r>
            <a:r>
              <a:rPr lang="de-DE" dirty="0" smtClean="0"/>
              <a:t> </a:t>
            </a:r>
            <a:r>
              <a:rPr lang="de-DE" dirty="0" err="1" smtClean="0"/>
              <a:t>almost</a:t>
            </a:r>
            <a:r>
              <a:rPr lang="de-DE" dirty="0" smtClean="0"/>
              <a:t> </a:t>
            </a:r>
            <a:r>
              <a:rPr lang="de-DE" dirty="0" err="1" smtClean="0"/>
              <a:t>nonexistent</a:t>
            </a:r>
            <a:endParaRPr lang="de-DE" dirty="0" smtClean="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Importance</a:t>
            </a:r>
            <a:r>
              <a:rPr lang="de-DE" dirty="0" smtClean="0"/>
              <a:t> </a:t>
            </a:r>
            <a:r>
              <a:rPr lang="de-DE" dirty="0" err="1" smtClean="0"/>
              <a:t>of</a:t>
            </a:r>
            <a:r>
              <a:rPr lang="de-DE" dirty="0" smtClean="0"/>
              <a:t> </a:t>
            </a:r>
            <a:r>
              <a:rPr lang="de-DE" dirty="0" err="1" smtClean="0"/>
              <a:t>bone</a:t>
            </a:r>
            <a:r>
              <a:rPr lang="de-DE" dirty="0" smtClean="0"/>
              <a:t> </a:t>
            </a:r>
            <a:r>
              <a:rPr lang="de-DE" dirty="0" err="1" smtClean="0"/>
              <a:t>mass</a:t>
            </a:r>
            <a:r>
              <a:rPr lang="de-DE" dirty="0" smtClean="0"/>
              <a:t> </a:t>
            </a:r>
            <a:r>
              <a:rPr lang="de-DE" dirty="0" err="1" smtClean="0"/>
              <a:t>accretion</a:t>
            </a:r>
            <a:endParaRPr lang="de-DE" dirty="0"/>
          </a:p>
        </p:txBody>
      </p:sp>
      <p:sp>
        <p:nvSpPr>
          <p:cNvPr id="5" name="Foliennummernplatzhalter 4"/>
          <p:cNvSpPr>
            <a:spLocks noGrp="1"/>
          </p:cNvSpPr>
          <p:nvPr>
            <p:ph type="sldNum" sz="quarter" idx="11"/>
          </p:nvPr>
        </p:nvSpPr>
        <p:spPr/>
        <p:txBody>
          <a:bodyPr/>
          <a:lstStyle/>
          <a:p>
            <a:pPr>
              <a:defRPr/>
            </a:pPr>
            <a:fld id="{0261F00F-A245-4FD8-BB8D-3BC3D3EBDCFF}" type="slidenum">
              <a:rPr lang="en-GB" smtClean="0"/>
              <a:pPr>
                <a:defRPr/>
              </a:pPr>
              <a:t>14</a:t>
            </a:fld>
            <a:endParaRPr lang="en-GB"/>
          </a:p>
        </p:txBody>
      </p:sp>
      <p:graphicFrame>
        <p:nvGraphicFramePr>
          <p:cNvPr id="8" name="Object 2"/>
          <p:cNvGraphicFramePr>
            <a:graphicFrameLocks noGrp="1" noChangeAspect="1"/>
          </p:cNvGraphicFramePr>
          <p:nvPr>
            <p:ph idx="1"/>
            <p:extLst>
              <p:ext uri="{D42A27DB-BD31-4B8C-83A1-F6EECF244321}">
                <p14:modId xmlns:mc="http://schemas.openxmlformats.org/markup-compatibility/2006" xmlns:mv="urn:schemas-microsoft-com:mac:vml" xmlns:p14="http://schemas.microsoft.com/office/powerpoint/2010/main" xmlns="" val="205277048"/>
              </p:ext>
            </p:extLst>
          </p:nvPr>
        </p:nvGraphicFramePr>
        <p:xfrm>
          <a:off x="1547664" y="1733589"/>
          <a:ext cx="5496073" cy="4310023"/>
        </p:xfrm>
        <a:graphic>
          <a:graphicData uri="http://schemas.openxmlformats.org/presentationml/2006/ole">
            <p:oleObj spid="_x0000_s3076" name="Bitmap" r:id="rId3" imgW="4944165" imgH="3877216" progId="PBrush">
              <p:embed/>
            </p:oleObj>
          </a:graphicData>
        </a:graphic>
      </p:graphicFrame>
    </p:spTree>
    <p:extLst>
      <p:ext uri="{BB962C8B-B14F-4D97-AF65-F5344CB8AC3E}">
        <p14:creationId xmlns:mc="http://schemas.openxmlformats.org/markup-compatibility/2006" xmlns:mv="urn:schemas-microsoft-com:mac:vml" xmlns:p14="http://schemas.microsoft.com/office/powerpoint/2010/main" xmlns="" val="1462531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Calcium (2)</a:t>
            </a:r>
            <a:endParaRPr lang="de-DE" dirty="0"/>
          </a:p>
        </p:txBody>
      </p:sp>
      <p:sp>
        <p:nvSpPr>
          <p:cNvPr id="3" name="Inhaltsplatzhalter 2"/>
          <p:cNvSpPr>
            <a:spLocks noGrp="1"/>
          </p:cNvSpPr>
          <p:nvPr>
            <p:ph idx="1"/>
          </p:nvPr>
        </p:nvSpPr>
        <p:spPr/>
        <p:txBody>
          <a:bodyPr/>
          <a:lstStyle/>
          <a:p>
            <a:r>
              <a:rPr lang="de-DE" dirty="0" smtClean="0"/>
              <a:t>DRI 9-18y 1300mg/d</a:t>
            </a:r>
          </a:p>
          <a:p>
            <a:r>
              <a:rPr lang="de-DE" dirty="0" err="1" smtClean="0"/>
              <a:t>Sources</a:t>
            </a:r>
            <a:r>
              <a:rPr lang="de-DE" dirty="0" smtClean="0"/>
              <a:t> </a:t>
            </a:r>
            <a:r>
              <a:rPr lang="de-DE" dirty="0" err="1" smtClean="0"/>
              <a:t>for</a:t>
            </a:r>
            <a:r>
              <a:rPr lang="de-DE" dirty="0" smtClean="0"/>
              <a:t> </a:t>
            </a:r>
            <a:r>
              <a:rPr lang="de-DE" dirty="0" err="1" smtClean="0"/>
              <a:t>calcium</a:t>
            </a:r>
            <a:r>
              <a:rPr lang="de-DE" dirty="0" smtClean="0"/>
              <a:t>:</a:t>
            </a:r>
          </a:p>
          <a:p>
            <a:pPr lvl="1"/>
            <a:r>
              <a:rPr lang="de-DE" dirty="0" smtClean="0"/>
              <a:t>Milk (g /l</a:t>
            </a:r>
          </a:p>
          <a:p>
            <a:pPr lvl="1"/>
            <a:r>
              <a:rPr lang="de-DE" dirty="0" err="1" smtClean="0"/>
              <a:t>Cheese</a:t>
            </a:r>
            <a:endParaRPr lang="de-DE" dirty="0" smtClean="0"/>
          </a:p>
          <a:p>
            <a:pPr lvl="1"/>
            <a:r>
              <a:rPr lang="de-DE" dirty="0" smtClean="0"/>
              <a:t>Yoghurt</a:t>
            </a:r>
          </a:p>
          <a:p>
            <a:pPr lvl="1"/>
            <a:r>
              <a:rPr lang="de-DE" dirty="0" err="1" smtClean="0"/>
              <a:t>Soy</a:t>
            </a:r>
            <a:r>
              <a:rPr lang="de-DE" dirty="0" smtClean="0"/>
              <a:t>, </a:t>
            </a:r>
            <a:r>
              <a:rPr lang="de-DE" dirty="0" err="1" smtClean="0"/>
              <a:t>beans</a:t>
            </a:r>
            <a:endParaRPr lang="de-DE" dirty="0" smtClean="0"/>
          </a:p>
          <a:p>
            <a:pPr lvl="1"/>
            <a:r>
              <a:rPr lang="de-DE" dirty="0" err="1" smtClean="0"/>
              <a:t>Fortified</a:t>
            </a:r>
            <a:r>
              <a:rPr lang="de-DE" dirty="0" smtClean="0"/>
              <a:t> </a:t>
            </a:r>
            <a:r>
              <a:rPr lang="de-DE" dirty="0" err="1" smtClean="0"/>
              <a:t>food</a:t>
            </a:r>
            <a:endParaRPr lang="de-DE" dirty="0" smtClean="0"/>
          </a:p>
          <a:p>
            <a:pPr lvl="1"/>
            <a:r>
              <a:rPr lang="de-DE" dirty="0" err="1" smtClean="0"/>
              <a:t>Consumption</a:t>
            </a:r>
            <a:r>
              <a:rPr lang="de-DE" dirty="0" smtClean="0"/>
              <a:t> of soft </a:t>
            </a:r>
            <a:r>
              <a:rPr lang="de-DE" dirty="0" err="1" smtClean="0"/>
              <a:t>drinks</a:t>
            </a:r>
            <a:r>
              <a:rPr lang="de-DE" dirty="0" smtClean="0"/>
              <a:t> </a:t>
            </a:r>
            <a:r>
              <a:rPr lang="de-DE" dirty="0" err="1" smtClean="0"/>
              <a:t>may</a:t>
            </a:r>
            <a:r>
              <a:rPr lang="de-DE" dirty="0" smtClean="0"/>
              <a:t> </a:t>
            </a:r>
            <a:r>
              <a:rPr lang="de-DE" dirty="0" err="1" smtClean="0"/>
              <a:t>displace</a:t>
            </a:r>
            <a:r>
              <a:rPr lang="de-DE" dirty="0" smtClean="0"/>
              <a:t>  </a:t>
            </a:r>
            <a:r>
              <a:rPr lang="de-DE" dirty="0" err="1" smtClean="0"/>
              <a:t>other</a:t>
            </a:r>
            <a:r>
              <a:rPr lang="de-DE" dirty="0" smtClean="0"/>
              <a:t> good </a:t>
            </a:r>
            <a:r>
              <a:rPr lang="de-DE" dirty="0" err="1" smtClean="0"/>
              <a:t>nutrition</a:t>
            </a:r>
            <a:endParaRPr lang="de-DE" dirty="0"/>
          </a:p>
        </p:txBody>
      </p:sp>
      <p:sp>
        <p:nvSpPr>
          <p:cNvPr id="4" name="Foliennummernplatzhalter 3"/>
          <p:cNvSpPr>
            <a:spLocks noGrp="1"/>
          </p:cNvSpPr>
          <p:nvPr>
            <p:ph type="sldNum" sz="quarter" idx="11"/>
          </p:nvPr>
        </p:nvSpPr>
        <p:spPr/>
        <p:txBody>
          <a:bodyPr/>
          <a:lstStyle/>
          <a:p>
            <a:fld id="{A5692A95-3AB9-457A-95F5-80E337721622}" type="slidenum">
              <a:rPr lang="en-GB" smtClean="0"/>
              <a:pPr/>
              <a:t>15</a:t>
            </a:fld>
            <a:endParaRPr lang="en-GB"/>
          </a:p>
        </p:txBody>
      </p:sp>
      <p:sp>
        <p:nvSpPr>
          <p:cNvPr id="9" name="Textfeld 8"/>
          <p:cNvSpPr txBox="1"/>
          <p:nvPr/>
        </p:nvSpPr>
        <p:spPr>
          <a:xfrm>
            <a:off x="9144000" y="3657600"/>
            <a:ext cx="825867" cy="461665"/>
          </a:xfrm>
          <a:prstGeom prst="rect">
            <a:avLst/>
          </a:prstGeom>
          <a:noFill/>
        </p:spPr>
        <p:txBody>
          <a:bodyPr wrap="none" rtlCol="0">
            <a:spAutoFit/>
          </a:bodyPr>
          <a:lstStyle/>
          <a:p>
            <a:r>
              <a:rPr lang="de-DE" dirty="0" smtClean="0"/>
              <a:t>Most</a:t>
            </a:r>
            <a:endParaRPr lang="de-DE" dirty="0"/>
          </a:p>
        </p:txBody>
      </p:sp>
      <p:sp>
        <p:nvSpPr>
          <p:cNvPr id="10" name="Textfeld 9"/>
          <p:cNvSpPr txBox="1"/>
          <p:nvPr/>
        </p:nvSpPr>
        <p:spPr>
          <a:xfrm>
            <a:off x="5486400" y="2895600"/>
            <a:ext cx="2971800" cy="1938992"/>
          </a:xfrm>
          <a:prstGeom prst="rect">
            <a:avLst/>
          </a:prstGeom>
          <a:solidFill>
            <a:srgbClr val="FFE07E"/>
          </a:solidFill>
        </p:spPr>
        <p:txBody>
          <a:bodyPr wrap="square" rtlCol="0">
            <a:spAutoFit/>
          </a:bodyPr>
          <a:lstStyle/>
          <a:p>
            <a:r>
              <a:rPr lang="de-DE" dirty="0" smtClean="0">
                <a:latin typeface="+mn-lt"/>
              </a:rPr>
              <a:t>Most US American </a:t>
            </a:r>
            <a:r>
              <a:rPr lang="de-DE" dirty="0" err="1" smtClean="0">
                <a:latin typeface="+mn-lt"/>
              </a:rPr>
              <a:t>teenagers</a:t>
            </a:r>
            <a:r>
              <a:rPr lang="de-DE" dirty="0" smtClean="0">
                <a:latin typeface="+mn-lt"/>
              </a:rPr>
              <a:t> </a:t>
            </a:r>
            <a:r>
              <a:rPr lang="de-DE" dirty="0" err="1" smtClean="0">
                <a:latin typeface="+mn-lt"/>
              </a:rPr>
              <a:t>eat</a:t>
            </a:r>
            <a:r>
              <a:rPr lang="de-DE" dirty="0" smtClean="0">
                <a:latin typeface="+mn-lt"/>
              </a:rPr>
              <a:t> </a:t>
            </a:r>
            <a:r>
              <a:rPr lang="de-DE" dirty="0" err="1" smtClean="0">
                <a:latin typeface="+mn-lt"/>
              </a:rPr>
              <a:t>only</a:t>
            </a:r>
            <a:r>
              <a:rPr lang="de-DE" dirty="0" smtClean="0">
                <a:latin typeface="+mn-lt"/>
              </a:rPr>
              <a:t> </a:t>
            </a:r>
            <a:r>
              <a:rPr lang="de-DE" dirty="0" err="1" smtClean="0">
                <a:latin typeface="+mn-lt"/>
              </a:rPr>
              <a:t>about</a:t>
            </a:r>
            <a:r>
              <a:rPr lang="de-DE" dirty="0" smtClean="0">
                <a:latin typeface="+mn-lt"/>
              </a:rPr>
              <a:t> 2/3 of Calcium </a:t>
            </a:r>
            <a:r>
              <a:rPr lang="de-DE" dirty="0" err="1" smtClean="0">
                <a:latin typeface="+mn-lt"/>
              </a:rPr>
              <a:t>needed</a:t>
            </a:r>
            <a:r>
              <a:rPr lang="de-DE" dirty="0" smtClean="0">
                <a:latin typeface="+mn-lt"/>
              </a:rPr>
              <a:t> =&gt; </a:t>
            </a:r>
            <a:r>
              <a:rPr lang="de-DE" dirty="0" err="1" smtClean="0">
                <a:latin typeface="+mn-lt"/>
              </a:rPr>
              <a:t>SaudiArabia</a:t>
            </a:r>
            <a:r>
              <a:rPr lang="de-DE" dirty="0" smtClean="0">
                <a:latin typeface="+mn-lt"/>
              </a:rPr>
              <a:t>?</a:t>
            </a:r>
            <a:endParaRPr lang="de-DE" dirty="0">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Minerals: Iron</a:t>
            </a:r>
            <a:endParaRPr lang="de-DE" dirty="0"/>
          </a:p>
        </p:txBody>
      </p:sp>
      <p:sp>
        <p:nvSpPr>
          <p:cNvPr id="3" name="Inhaltsplatzhalter 2"/>
          <p:cNvSpPr>
            <a:spLocks noGrp="1"/>
          </p:cNvSpPr>
          <p:nvPr>
            <p:ph idx="1"/>
          </p:nvPr>
        </p:nvSpPr>
        <p:spPr/>
        <p:txBody>
          <a:bodyPr/>
          <a:lstStyle/>
          <a:p>
            <a:r>
              <a:rPr lang="de-DE" dirty="0" err="1" smtClean="0"/>
              <a:t>Increase</a:t>
            </a:r>
            <a:r>
              <a:rPr lang="de-DE" dirty="0" smtClean="0"/>
              <a:t> of </a:t>
            </a:r>
            <a:r>
              <a:rPr lang="de-DE" dirty="0" err="1" smtClean="0"/>
              <a:t>blood</a:t>
            </a:r>
            <a:r>
              <a:rPr lang="de-DE" dirty="0" smtClean="0"/>
              <a:t> </a:t>
            </a:r>
            <a:r>
              <a:rPr lang="de-DE" dirty="0" err="1" smtClean="0"/>
              <a:t>volume</a:t>
            </a:r>
            <a:r>
              <a:rPr lang="de-DE" dirty="0" smtClean="0"/>
              <a:t> </a:t>
            </a:r>
            <a:r>
              <a:rPr lang="de-DE" dirty="0" err="1" smtClean="0"/>
              <a:t>during</a:t>
            </a:r>
            <a:r>
              <a:rPr lang="de-DE" dirty="0" smtClean="0"/>
              <a:t> </a:t>
            </a:r>
            <a:r>
              <a:rPr lang="de-DE" dirty="0" err="1" smtClean="0"/>
              <a:t>puberty</a:t>
            </a:r>
            <a:endParaRPr lang="de-DE" dirty="0" smtClean="0"/>
          </a:p>
          <a:p>
            <a:r>
              <a:rPr lang="de-DE" dirty="0" smtClean="0"/>
              <a:t>Menarche</a:t>
            </a:r>
          </a:p>
          <a:p>
            <a:r>
              <a:rPr lang="de-DE" dirty="0" smtClean="0"/>
              <a:t>DRI: </a:t>
            </a:r>
            <a:r>
              <a:rPr lang="de-DE" dirty="0" err="1" smtClean="0"/>
              <a:t>adolescent</a:t>
            </a:r>
            <a:r>
              <a:rPr lang="de-DE" dirty="0" smtClean="0"/>
              <a:t> </a:t>
            </a:r>
            <a:r>
              <a:rPr lang="de-DE" dirty="0" err="1" smtClean="0"/>
              <a:t>boys</a:t>
            </a:r>
            <a:r>
              <a:rPr lang="de-DE" dirty="0" smtClean="0"/>
              <a:t> 12mg/d, </a:t>
            </a:r>
            <a:r>
              <a:rPr lang="de-DE" dirty="0" err="1" smtClean="0"/>
              <a:t>girls</a:t>
            </a:r>
            <a:r>
              <a:rPr lang="de-DE" dirty="0" smtClean="0"/>
              <a:t> 15mg/d</a:t>
            </a:r>
          </a:p>
          <a:p>
            <a:r>
              <a:rPr lang="de-DE" dirty="0" err="1" smtClean="0"/>
              <a:t>Sources</a:t>
            </a:r>
            <a:r>
              <a:rPr lang="de-DE" dirty="0" smtClean="0"/>
              <a:t> </a:t>
            </a:r>
            <a:r>
              <a:rPr lang="de-DE" dirty="0" err="1" smtClean="0"/>
              <a:t>meat</a:t>
            </a:r>
            <a:r>
              <a:rPr lang="de-DE" dirty="0" smtClean="0"/>
              <a:t>, </a:t>
            </a:r>
            <a:r>
              <a:rPr lang="de-DE" dirty="0" err="1" smtClean="0"/>
              <a:t>fish</a:t>
            </a:r>
            <a:r>
              <a:rPr lang="de-DE" dirty="0" smtClean="0"/>
              <a:t> and </a:t>
            </a:r>
            <a:r>
              <a:rPr lang="de-DE" dirty="0" err="1" smtClean="0"/>
              <a:t>poultry</a:t>
            </a:r>
            <a:endParaRPr lang="de-DE" dirty="0" smtClean="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Minerals: </a:t>
            </a:r>
            <a:r>
              <a:rPr lang="de-DE" dirty="0" err="1" smtClean="0"/>
              <a:t>Zinc</a:t>
            </a:r>
            <a:endParaRPr lang="de-DE" dirty="0"/>
          </a:p>
        </p:txBody>
      </p:sp>
      <p:sp>
        <p:nvSpPr>
          <p:cNvPr id="7" name="Inhaltsplatzhalter 6"/>
          <p:cNvSpPr>
            <a:spLocks noGrp="1"/>
          </p:cNvSpPr>
          <p:nvPr>
            <p:ph idx="1"/>
          </p:nvPr>
        </p:nvSpPr>
        <p:spPr>
          <a:xfrm>
            <a:off x="228600" y="1371600"/>
            <a:ext cx="8686800" cy="4552528"/>
          </a:xfrm>
        </p:spPr>
        <p:txBody>
          <a:bodyPr/>
          <a:lstStyle/>
          <a:p>
            <a:r>
              <a:rPr lang="de-DE" sz="2800" dirty="0" err="1" smtClean="0"/>
              <a:t>Important</a:t>
            </a:r>
            <a:r>
              <a:rPr lang="de-DE" sz="2800" dirty="0" smtClean="0"/>
              <a:t> </a:t>
            </a:r>
            <a:r>
              <a:rPr lang="de-DE" sz="2800" dirty="0" err="1" smtClean="0"/>
              <a:t>for</a:t>
            </a:r>
            <a:r>
              <a:rPr lang="de-DE" sz="2800" dirty="0" smtClean="0"/>
              <a:t> </a:t>
            </a:r>
            <a:r>
              <a:rPr lang="de-DE" sz="2800" dirty="0" err="1" smtClean="0"/>
              <a:t>many</a:t>
            </a:r>
            <a:r>
              <a:rPr lang="de-DE" sz="2800" dirty="0" smtClean="0"/>
              <a:t> </a:t>
            </a:r>
            <a:r>
              <a:rPr lang="de-DE" sz="2800" dirty="0" err="1" smtClean="0"/>
              <a:t>enzymes</a:t>
            </a:r>
            <a:r>
              <a:rPr lang="de-DE" sz="2800" dirty="0" smtClean="0"/>
              <a:t>, growth and sexual </a:t>
            </a:r>
            <a:r>
              <a:rPr lang="de-DE" sz="2800" dirty="0" err="1" smtClean="0"/>
              <a:t>development</a:t>
            </a:r>
            <a:endParaRPr lang="de-DE" sz="2800" dirty="0" smtClean="0"/>
          </a:p>
          <a:p>
            <a:r>
              <a:rPr lang="de-DE" sz="2800" dirty="0" smtClean="0"/>
              <a:t>RDA: m/f 9-13y: 8mg/d</a:t>
            </a:r>
            <a:br>
              <a:rPr lang="de-DE" sz="2800" dirty="0" smtClean="0"/>
            </a:br>
            <a:r>
              <a:rPr lang="de-DE" sz="2800" dirty="0" smtClean="0"/>
              <a:t>14-18y: m:11mg/d, f 9mg/d</a:t>
            </a:r>
          </a:p>
          <a:p>
            <a:r>
              <a:rPr lang="de-DE" sz="2800" dirty="0" err="1" smtClean="0"/>
              <a:t>Sources</a:t>
            </a:r>
            <a:r>
              <a:rPr lang="de-DE" sz="2800" dirty="0" smtClean="0"/>
              <a:t>: red </a:t>
            </a:r>
            <a:r>
              <a:rPr lang="de-DE" sz="2800" dirty="0" err="1" smtClean="0"/>
              <a:t>meat</a:t>
            </a:r>
            <a:r>
              <a:rPr lang="de-DE" sz="2800" dirty="0" smtClean="0"/>
              <a:t>, </a:t>
            </a:r>
            <a:r>
              <a:rPr lang="de-DE" sz="2800" dirty="0" err="1" smtClean="0"/>
              <a:t>shellfish</a:t>
            </a:r>
            <a:r>
              <a:rPr lang="de-DE" sz="2800" dirty="0" smtClean="0"/>
              <a:t>, </a:t>
            </a:r>
            <a:r>
              <a:rPr lang="de-DE" sz="2800" dirty="0" err="1" smtClean="0"/>
              <a:t>whole</a:t>
            </a:r>
            <a:r>
              <a:rPr lang="de-DE" sz="2800" dirty="0" smtClean="0"/>
              <a:t> </a:t>
            </a:r>
            <a:r>
              <a:rPr lang="de-DE" sz="2800" dirty="0" err="1" smtClean="0"/>
              <a:t>grains</a:t>
            </a:r>
            <a:r>
              <a:rPr lang="de-DE" sz="2800" dirty="0" smtClean="0"/>
              <a:t>, </a:t>
            </a:r>
            <a:r>
              <a:rPr lang="de-DE" sz="2800" dirty="0" err="1" smtClean="0"/>
              <a:t>fortified</a:t>
            </a:r>
            <a:r>
              <a:rPr lang="de-DE" sz="2800" dirty="0" smtClean="0"/>
              <a:t> </a:t>
            </a:r>
            <a:r>
              <a:rPr lang="de-DE" sz="2800" dirty="0" err="1" smtClean="0"/>
              <a:t>cereals</a:t>
            </a:r>
            <a:r>
              <a:rPr lang="de-DE" sz="2800" dirty="0" smtClean="0"/>
              <a:t> etc.</a:t>
            </a:r>
          </a:p>
          <a:p>
            <a:r>
              <a:rPr lang="de-DE" sz="2800" dirty="0" smtClean="0"/>
              <a:t>!!!</a:t>
            </a:r>
            <a:r>
              <a:rPr lang="de-DE" sz="2800" dirty="0" err="1" smtClean="0"/>
              <a:t>Many</a:t>
            </a:r>
            <a:r>
              <a:rPr lang="de-DE" sz="2800" dirty="0" smtClean="0"/>
              <a:t> </a:t>
            </a:r>
            <a:r>
              <a:rPr lang="de-DE" sz="2800" dirty="0" err="1" smtClean="0"/>
              <a:t>plant-based</a:t>
            </a:r>
            <a:r>
              <a:rPr lang="de-DE" sz="2800" dirty="0" smtClean="0"/>
              <a:t> </a:t>
            </a:r>
            <a:r>
              <a:rPr lang="de-DE" sz="2800" dirty="0" err="1" smtClean="0"/>
              <a:t>zinc</a:t>
            </a:r>
            <a:r>
              <a:rPr lang="de-DE" sz="2800" dirty="0" smtClean="0"/>
              <a:t> </a:t>
            </a:r>
            <a:r>
              <a:rPr lang="de-DE" sz="2800" dirty="0" err="1" smtClean="0"/>
              <a:t>sources</a:t>
            </a:r>
            <a:r>
              <a:rPr lang="de-DE" sz="2800" dirty="0" smtClean="0"/>
              <a:t> </a:t>
            </a:r>
            <a:r>
              <a:rPr lang="de-DE" sz="2800" dirty="0" err="1" smtClean="0"/>
              <a:t>contain</a:t>
            </a:r>
            <a:r>
              <a:rPr lang="de-DE" sz="2800" dirty="0" smtClean="0"/>
              <a:t> </a:t>
            </a:r>
            <a:r>
              <a:rPr lang="de-DE" sz="2800" dirty="0" err="1" smtClean="0"/>
              <a:t>fibers</a:t>
            </a:r>
            <a:r>
              <a:rPr lang="de-DE" sz="2800" dirty="0" smtClean="0"/>
              <a:t> </a:t>
            </a:r>
            <a:r>
              <a:rPr lang="de-DE" sz="2800" dirty="0" err="1" smtClean="0"/>
              <a:t>that</a:t>
            </a:r>
            <a:r>
              <a:rPr lang="de-DE" sz="2800" dirty="0" smtClean="0"/>
              <a:t> </a:t>
            </a:r>
            <a:r>
              <a:rPr lang="de-DE" sz="2800" dirty="0" err="1" smtClean="0"/>
              <a:t>inhibit</a:t>
            </a:r>
            <a:r>
              <a:rPr lang="de-DE" sz="2800" dirty="0" smtClean="0"/>
              <a:t> </a:t>
            </a:r>
            <a:r>
              <a:rPr lang="de-DE" sz="2800" dirty="0" err="1" smtClean="0"/>
              <a:t>zinc</a:t>
            </a:r>
            <a:r>
              <a:rPr lang="de-DE" sz="2800" dirty="0" smtClean="0"/>
              <a:t> </a:t>
            </a:r>
            <a:r>
              <a:rPr lang="de-DE" sz="2800" dirty="0" err="1" smtClean="0"/>
              <a:t>absorption</a:t>
            </a:r>
            <a:r>
              <a:rPr lang="de-DE" sz="2800" dirty="0" smtClean="0"/>
              <a:t>!!!</a:t>
            </a:r>
          </a:p>
          <a:p>
            <a:pPr>
              <a:buNone/>
            </a:pPr>
            <a:r>
              <a:rPr lang="de-DE" sz="2800" dirty="0" smtClean="0">
                <a:sym typeface="Wingdings"/>
              </a:rPr>
              <a:t> </a:t>
            </a:r>
            <a:r>
              <a:rPr lang="de-DE" sz="2800" dirty="0" err="1" smtClean="0">
                <a:sym typeface="Wingdings"/>
              </a:rPr>
              <a:t>Vegetarians</a:t>
            </a:r>
            <a:r>
              <a:rPr lang="de-DE" sz="2800" dirty="0" smtClean="0">
                <a:sym typeface="Wingdings"/>
              </a:rPr>
              <a:t> at </a:t>
            </a:r>
            <a:r>
              <a:rPr lang="de-DE" sz="2800" dirty="0" err="1" smtClean="0">
                <a:sym typeface="Wingdings"/>
              </a:rPr>
              <a:t>risk</a:t>
            </a:r>
            <a:r>
              <a:rPr lang="de-DE" sz="2800" dirty="0" smtClean="0">
                <a:sym typeface="Wingdings"/>
              </a:rPr>
              <a:t>!</a:t>
            </a:r>
            <a:endParaRPr lang="de-DE" sz="2800" dirty="0"/>
          </a:p>
        </p:txBody>
      </p:sp>
      <p:sp>
        <p:nvSpPr>
          <p:cNvPr id="4" name="Foliennummernplatzhalter 3"/>
          <p:cNvSpPr>
            <a:spLocks noGrp="1"/>
          </p:cNvSpPr>
          <p:nvPr>
            <p:ph type="sldNum" sz="quarter" idx="11"/>
          </p:nvPr>
        </p:nvSpPr>
        <p:spPr/>
        <p:txBody>
          <a:bodyPr/>
          <a:lstStyle/>
          <a:p>
            <a:fld id="{A5692A95-3AB9-457A-95F5-80E337721622}"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Types</a:t>
            </a:r>
            <a:r>
              <a:rPr lang="de-DE" dirty="0" smtClean="0"/>
              <a:t> of </a:t>
            </a:r>
            <a:r>
              <a:rPr lang="de-DE" dirty="0" err="1" smtClean="0"/>
              <a:t>vegetarian</a:t>
            </a:r>
            <a:r>
              <a:rPr lang="de-DE" dirty="0" smtClean="0"/>
              <a:t> </a:t>
            </a:r>
            <a:r>
              <a:rPr lang="de-DE" dirty="0" err="1" smtClean="0"/>
              <a:t>diets</a:t>
            </a:r>
            <a:endParaRPr lang="de-DE" dirty="0"/>
          </a:p>
        </p:txBody>
      </p:sp>
      <p:graphicFrame>
        <p:nvGraphicFramePr>
          <p:cNvPr id="5" name="Inhaltsplatzhalter 4"/>
          <p:cNvGraphicFramePr>
            <a:graphicFrameLocks noGrp="1"/>
          </p:cNvGraphicFramePr>
          <p:nvPr>
            <p:ph idx="1"/>
          </p:nvPr>
        </p:nvGraphicFramePr>
        <p:xfrm>
          <a:off x="228600" y="1828800"/>
          <a:ext cx="8686800" cy="276352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de-DE" dirty="0" smtClean="0"/>
                        <a:t>Type of </a:t>
                      </a:r>
                      <a:r>
                        <a:rPr lang="de-DE" dirty="0" err="1" smtClean="0"/>
                        <a:t>vegetarian</a:t>
                      </a:r>
                      <a:r>
                        <a:rPr lang="de-DE" baseline="0" dirty="0" smtClean="0"/>
                        <a:t> </a:t>
                      </a:r>
                      <a:r>
                        <a:rPr lang="de-DE" baseline="0" dirty="0" err="1" smtClean="0"/>
                        <a:t>diet</a:t>
                      </a:r>
                      <a:endParaRPr lang="de-DE" dirty="0"/>
                    </a:p>
                  </a:txBody>
                  <a:tcPr/>
                </a:tc>
                <a:tc>
                  <a:txBody>
                    <a:bodyPr/>
                    <a:lstStyle/>
                    <a:p>
                      <a:r>
                        <a:rPr lang="de-DE" dirty="0" smtClean="0"/>
                        <a:t>Food </a:t>
                      </a:r>
                      <a:r>
                        <a:rPr lang="de-DE" dirty="0" err="1" smtClean="0"/>
                        <a:t>excludes</a:t>
                      </a:r>
                      <a:endParaRPr lang="de-DE" dirty="0"/>
                    </a:p>
                  </a:txBody>
                  <a:tcPr/>
                </a:tc>
              </a:tr>
              <a:tr h="370840">
                <a:tc>
                  <a:txBody>
                    <a:bodyPr/>
                    <a:lstStyle/>
                    <a:p>
                      <a:r>
                        <a:rPr lang="de-DE" dirty="0" smtClean="0"/>
                        <a:t>Semi- </a:t>
                      </a:r>
                      <a:r>
                        <a:rPr lang="de-DE" dirty="0" err="1" smtClean="0"/>
                        <a:t>or</a:t>
                      </a:r>
                      <a:r>
                        <a:rPr lang="de-DE" dirty="0" smtClean="0"/>
                        <a:t> partial </a:t>
                      </a:r>
                      <a:r>
                        <a:rPr lang="de-DE" dirty="0" err="1" smtClean="0"/>
                        <a:t>vegetarian</a:t>
                      </a:r>
                      <a:endParaRPr lang="de-DE" dirty="0"/>
                    </a:p>
                  </a:txBody>
                  <a:tcPr/>
                </a:tc>
                <a:tc>
                  <a:txBody>
                    <a:bodyPr/>
                    <a:lstStyle/>
                    <a:p>
                      <a:r>
                        <a:rPr lang="de-DE" dirty="0" smtClean="0"/>
                        <a:t>Red </a:t>
                      </a:r>
                      <a:r>
                        <a:rPr lang="de-DE" dirty="0" err="1" smtClean="0"/>
                        <a:t>meat</a:t>
                      </a:r>
                      <a:endParaRPr lang="de-DE" dirty="0"/>
                    </a:p>
                  </a:txBody>
                  <a:tcPr/>
                </a:tc>
              </a:tr>
              <a:tr h="370840">
                <a:tc>
                  <a:txBody>
                    <a:bodyPr/>
                    <a:lstStyle/>
                    <a:p>
                      <a:r>
                        <a:rPr lang="de-DE" dirty="0" err="1" smtClean="0"/>
                        <a:t>Lacto-ovo</a:t>
                      </a:r>
                      <a:r>
                        <a:rPr lang="de-DE" dirty="0" smtClean="0"/>
                        <a:t> </a:t>
                      </a:r>
                      <a:r>
                        <a:rPr lang="de-DE" dirty="0" err="1" smtClean="0"/>
                        <a:t>veg</a:t>
                      </a:r>
                      <a:r>
                        <a:rPr lang="de-DE" dirty="0" smtClean="0"/>
                        <a:t>.</a:t>
                      </a:r>
                      <a:endParaRPr lang="de-DE" dirty="0"/>
                    </a:p>
                  </a:txBody>
                  <a:tcPr/>
                </a:tc>
                <a:tc>
                  <a:txBody>
                    <a:bodyPr/>
                    <a:lstStyle/>
                    <a:p>
                      <a:r>
                        <a:rPr lang="de-DE" dirty="0" smtClean="0"/>
                        <a:t>Meat, </a:t>
                      </a:r>
                      <a:r>
                        <a:rPr lang="de-DE" dirty="0" err="1" smtClean="0"/>
                        <a:t>poultry</a:t>
                      </a:r>
                      <a:r>
                        <a:rPr lang="de-DE" dirty="0" smtClean="0"/>
                        <a:t>, </a:t>
                      </a:r>
                      <a:r>
                        <a:rPr lang="de-DE" dirty="0" err="1" smtClean="0"/>
                        <a:t>fish</a:t>
                      </a:r>
                      <a:r>
                        <a:rPr lang="de-DE" dirty="0" smtClean="0"/>
                        <a:t>, </a:t>
                      </a:r>
                      <a:r>
                        <a:rPr lang="de-DE" dirty="0" err="1" smtClean="0"/>
                        <a:t>seafood</a:t>
                      </a:r>
                      <a:endParaRPr lang="de-DE" dirty="0"/>
                    </a:p>
                  </a:txBody>
                  <a:tcPr/>
                </a:tc>
              </a:tr>
              <a:tr h="370840">
                <a:tc>
                  <a:txBody>
                    <a:bodyPr/>
                    <a:lstStyle/>
                    <a:p>
                      <a:r>
                        <a:rPr lang="de-DE" dirty="0" err="1" smtClean="0"/>
                        <a:t>Vegan</a:t>
                      </a:r>
                      <a:r>
                        <a:rPr lang="de-DE" dirty="0" smtClean="0"/>
                        <a:t> (total </a:t>
                      </a:r>
                      <a:r>
                        <a:rPr lang="de-DE" dirty="0" err="1" smtClean="0"/>
                        <a:t>vegetarian</a:t>
                      </a:r>
                      <a:r>
                        <a:rPr lang="de-DE" dirty="0" smtClean="0"/>
                        <a:t>)</a:t>
                      </a:r>
                      <a:endParaRPr lang="de-DE" dirty="0"/>
                    </a:p>
                  </a:txBody>
                  <a:tcPr/>
                </a:tc>
                <a:tc>
                  <a:txBody>
                    <a:bodyPr/>
                    <a:lstStyle/>
                    <a:p>
                      <a:r>
                        <a:rPr lang="de-DE" dirty="0" smtClean="0"/>
                        <a:t>Meat, </a:t>
                      </a:r>
                      <a:r>
                        <a:rPr lang="de-DE" dirty="0" err="1" smtClean="0"/>
                        <a:t>poultry</a:t>
                      </a:r>
                      <a:r>
                        <a:rPr lang="de-DE" dirty="0" smtClean="0"/>
                        <a:t>, </a:t>
                      </a:r>
                      <a:r>
                        <a:rPr lang="de-DE" dirty="0" err="1" smtClean="0"/>
                        <a:t>eggs</a:t>
                      </a:r>
                      <a:r>
                        <a:rPr lang="de-DE" dirty="0" smtClean="0"/>
                        <a:t>, </a:t>
                      </a:r>
                      <a:r>
                        <a:rPr lang="de-DE" dirty="0" err="1" smtClean="0"/>
                        <a:t>seafood</a:t>
                      </a:r>
                      <a:r>
                        <a:rPr lang="de-DE" dirty="0" smtClean="0"/>
                        <a:t>, </a:t>
                      </a:r>
                      <a:r>
                        <a:rPr lang="de-DE" dirty="0" err="1" smtClean="0"/>
                        <a:t>fish</a:t>
                      </a:r>
                      <a:r>
                        <a:rPr lang="de-DE" dirty="0" smtClean="0"/>
                        <a:t>, </a:t>
                      </a:r>
                      <a:r>
                        <a:rPr lang="de-DE" dirty="0" err="1" smtClean="0"/>
                        <a:t>dairy</a:t>
                      </a:r>
                      <a:r>
                        <a:rPr lang="de-DE" dirty="0" smtClean="0"/>
                        <a:t> </a:t>
                      </a:r>
                      <a:r>
                        <a:rPr lang="de-DE" dirty="0" err="1" smtClean="0"/>
                        <a:t>products</a:t>
                      </a:r>
                      <a:r>
                        <a:rPr lang="de-DE" dirty="0" smtClean="0"/>
                        <a:t>, </a:t>
                      </a:r>
                      <a:r>
                        <a:rPr lang="de-DE" dirty="0" err="1" smtClean="0"/>
                        <a:t>honey</a:t>
                      </a:r>
                      <a:r>
                        <a:rPr lang="de-DE" dirty="0" smtClean="0"/>
                        <a:t> etc.</a:t>
                      </a:r>
                      <a:endParaRPr lang="de-DE" dirty="0"/>
                    </a:p>
                  </a:txBody>
                  <a:tcPr/>
                </a:tc>
              </a:tr>
              <a:tr h="370840">
                <a:tc>
                  <a:txBody>
                    <a:bodyPr/>
                    <a:lstStyle/>
                    <a:p>
                      <a:r>
                        <a:rPr lang="de-DE" dirty="0" err="1" smtClean="0"/>
                        <a:t>macrobiotic</a:t>
                      </a:r>
                      <a:endParaRPr lang="de-DE" dirty="0"/>
                    </a:p>
                  </a:txBody>
                  <a:tcPr/>
                </a:tc>
                <a:tc>
                  <a:txBody>
                    <a:bodyPr/>
                    <a:lstStyle/>
                    <a:p>
                      <a:r>
                        <a:rPr lang="de-DE" dirty="0" smtClean="0"/>
                        <a:t>Meat, </a:t>
                      </a:r>
                      <a:r>
                        <a:rPr lang="de-DE" dirty="0" err="1" smtClean="0"/>
                        <a:t>poultry</a:t>
                      </a:r>
                      <a:r>
                        <a:rPr lang="de-DE" dirty="0" smtClean="0"/>
                        <a:t>, </a:t>
                      </a:r>
                      <a:r>
                        <a:rPr lang="de-DE" dirty="0" err="1" smtClean="0"/>
                        <a:t>eggs</a:t>
                      </a:r>
                      <a:r>
                        <a:rPr lang="de-DE" dirty="0" smtClean="0"/>
                        <a:t>, </a:t>
                      </a:r>
                      <a:r>
                        <a:rPr lang="de-DE" dirty="0" err="1" smtClean="0"/>
                        <a:t>dairy</a:t>
                      </a:r>
                      <a:r>
                        <a:rPr lang="de-DE" dirty="0" smtClean="0"/>
                        <a:t>, </a:t>
                      </a:r>
                      <a:r>
                        <a:rPr lang="de-DE" dirty="0" err="1" smtClean="0"/>
                        <a:t>seafood</a:t>
                      </a:r>
                      <a:r>
                        <a:rPr lang="de-DE" dirty="0" smtClean="0"/>
                        <a:t>, </a:t>
                      </a:r>
                      <a:r>
                        <a:rPr lang="de-DE" dirty="0" err="1" smtClean="0"/>
                        <a:t>fish</a:t>
                      </a:r>
                      <a:r>
                        <a:rPr lang="de-DE" dirty="0" smtClean="0"/>
                        <a:t> (</a:t>
                      </a:r>
                      <a:r>
                        <a:rPr lang="de-DE" dirty="0" err="1" smtClean="0"/>
                        <a:t>not</a:t>
                      </a:r>
                      <a:r>
                        <a:rPr lang="de-DE" baseline="0" dirty="0" smtClean="0"/>
                        <a:t> in all </a:t>
                      </a:r>
                      <a:r>
                        <a:rPr lang="de-DE" baseline="0" dirty="0" err="1" smtClean="0"/>
                        <a:t>macrobiotic</a:t>
                      </a:r>
                      <a:r>
                        <a:rPr lang="de-DE" baseline="0" dirty="0" smtClean="0"/>
                        <a:t> </a:t>
                      </a:r>
                      <a:r>
                        <a:rPr lang="de-DE" baseline="0" dirty="0" err="1" smtClean="0"/>
                        <a:t>vegetarians</a:t>
                      </a:r>
                      <a:r>
                        <a:rPr lang="de-DE" baseline="0" dirty="0" smtClean="0"/>
                        <a:t>)</a:t>
                      </a:r>
                      <a:endParaRPr lang="de-DE" dirty="0"/>
                    </a:p>
                  </a:txBody>
                  <a:tcPr/>
                </a:tc>
              </a:tr>
              <a:tr h="370840">
                <a:tc>
                  <a:txBody>
                    <a:bodyPr/>
                    <a:lstStyle/>
                    <a:p>
                      <a:endParaRPr lang="de-DE"/>
                    </a:p>
                  </a:txBody>
                  <a:tcPr/>
                </a:tc>
                <a:tc>
                  <a:txBody>
                    <a:bodyPr/>
                    <a:lstStyle/>
                    <a:p>
                      <a:endParaRPr lang="de-DE" dirty="0"/>
                    </a:p>
                  </a:txBody>
                  <a:tcPr/>
                </a:tc>
              </a:tr>
            </a:tbl>
          </a:graphicData>
        </a:graphic>
      </p:graphicFrame>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18</a:t>
            </a:fld>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Vitamins: </a:t>
            </a:r>
            <a:br>
              <a:rPr lang="de-DE" smtClean="0"/>
            </a:br>
            <a:r>
              <a:rPr lang="de-DE" smtClean="0"/>
              <a:t>Folate</a:t>
            </a:r>
            <a:endParaRPr lang="de-DE" dirty="0"/>
          </a:p>
        </p:txBody>
      </p:sp>
      <p:sp>
        <p:nvSpPr>
          <p:cNvPr id="3" name="Inhaltsplatzhalter 2"/>
          <p:cNvSpPr>
            <a:spLocks noGrp="1"/>
          </p:cNvSpPr>
          <p:nvPr>
            <p:ph idx="1"/>
          </p:nvPr>
        </p:nvSpPr>
        <p:spPr/>
        <p:txBody>
          <a:bodyPr/>
          <a:lstStyle/>
          <a:p>
            <a:r>
              <a:rPr lang="de-DE" sz="2800" dirty="0" smtClean="0"/>
              <a:t>DRI 	300μg (9-13y)</a:t>
            </a:r>
            <a:br>
              <a:rPr lang="de-DE" sz="2800" dirty="0" smtClean="0"/>
            </a:br>
            <a:r>
              <a:rPr lang="de-DE" sz="2800" dirty="0" smtClean="0"/>
              <a:t>		400μg (14-18)</a:t>
            </a:r>
          </a:p>
          <a:p>
            <a:r>
              <a:rPr lang="de-DE" sz="2800" dirty="0" err="1" smtClean="0"/>
              <a:t>Sources</a:t>
            </a:r>
            <a:r>
              <a:rPr lang="de-DE" sz="2800" dirty="0" smtClean="0"/>
              <a:t>: </a:t>
            </a:r>
            <a:r>
              <a:rPr lang="de-DE" sz="2800" dirty="0" err="1" smtClean="0"/>
              <a:t>cereal</a:t>
            </a:r>
            <a:r>
              <a:rPr lang="de-DE" sz="2800" dirty="0" smtClean="0"/>
              <a:t>, milk, orange </a:t>
            </a:r>
            <a:r>
              <a:rPr lang="de-DE" sz="2800" dirty="0" err="1" smtClean="0"/>
              <a:t>juice</a:t>
            </a:r>
            <a:r>
              <a:rPr lang="de-DE" sz="2800" dirty="0" smtClean="0"/>
              <a:t>, </a:t>
            </a:r>
            <a:r>
              <a:rPr lang="de-DE" sz="2800" dirty="0" err="1" smtClean="0"/>
              <a:t>bread</a:t>
            </a:r>
            <a:r>
              <a:rPr lang="de-DE" sz="2800" dirty="0" smtClean="0"/>
              <a:t>, </a:t>
            </a:r>
            <a:r>
              <a:rPr lang="de-DE" sz="2800" dirty="0" err="1" smtClean="0"/>
              <a:t>dried</a:t>
            </a:r>
            <a:r>
              <a:rPr lang="de-DE" sz="2800" dirty="0" smtClean="0"/>
              <a:t> </a:t>
            </a:r>
            <a:r>
              <a:rPr lang="de-DE" sz="2800" dirty="0" err="1" smtClean="0"/>
              <a:t>beans</a:t>
            </a:r>
            <a:r>
              <a:rPr lang="de-DE" sz="2800" dirty="0" smtClean="0"/>
              <a:t>, </a:t>
            </a:r>
            <a:r>
              <a:rPr lang="de-DE" sz="2800" dirty="0" err="1" smtClean="0"/>
              <a:t>lentils</a:t>
            </a:r>
            <a:endParaRPr lang="de-DE" sz="2800" dirty="0" smtClean="0"/>
          </a:p>
          <a:p>
            <a:r>
              <a:rPr lang="de-DE" sz="2800" dirty="0" err="1" smtClean="0"/>
              <a:t>Deficiency</a:t>
            </a:r>
            <a:r>
              <a:rPr lang="de-DE" sz="2800" dirty="0" smtClean="0"/>
              <a:t>:</a:t>
            </a:r>
          </a:p>
          <a:p>
            <a:pPr lvl="1"/>
            <a:r>
              <a:rPr lang="de-DE" dirty="0" err="1" smtClean="0"/>
              <a:t>Risk</a:t>
            </a:r>
            <a:r>
              <a:rPr lang="de-DE" dirty="0" smtClean="0"/>
              <a:t> of </a:t>
            </a:r>
            <a:r>
              <a:rPr lang="de-DE" dirty="0" err="1" smtClean="0"/>
              <a:t>megaloblastic</a:t>
            </a:r>
            <a:r>
              <a:rPr lang="de-DE" dirty="0" smtClean="0"/>
              <a:t> </a:t>
            </a:r>
            <a:r>
              <a:rPr lang="de-DE" dirty="0" err="1" smtClean="0"/>
              <a:t>anemia</a:t>
            </a:r>
            <a:r>
              <a:rPr lang="de-DE" dirty="0" smtClean="0"/>
              <a:t> (rare in </a:t>
            </a:r>
            <a:r>
              <a:rPr lang="de-DE" dirty="0" err="1" smtClean="0"/>
              <a:t>adolescence</a:t>
            </a:r>
            <a:r>
              <a:rPr lang="de-DE" dirty="0" smtClean="0"/>
              <a:t>)</a:t>
            </a:r>
          </a:p>
          <a:p>
            <a:pPr lvl="1"/>
            <a:r>
              <a:rPr lang="de-DE" dirty="0" err="1" smtClean="0"/>
              <a:t>Risk</a:t>
            </a:r>
            <a:r>
              <a:rPr lang="de-DE" dirty="0" smtClean="0"/>
              <a:t> of </a:t>
            </a:r>
            <a:r>
              <a:rPr lang="de-DE" dirty="0" err="1" smtClean="0"/>
              <a:t>congenital</a:t>
            </a:r>
            <a:r>
              <a:rPr lang="de-DE" dirty="0" smtClean="0"/>
              <a:t> </a:t>
            </a:r>
            <a:r>
              <a:rPr lang="de-DE" dirty="0" err="1" smtClean="0"/>
              <a:t>malformations</a:t>
            </a:r>
            <a:r>
              <a:rPr lang="de-DE" dirty="0" smtClean="0"/>
              <a:t> </a:t>
            </a:r>
            <a:r>
              <a:rPr lang="de-DE" dirty="0" err="1" smtClean="0"/>
              <a:t>for</a:t>
            </a:r>
            <a:r>
              <a:rPr lang="de-DE" dirty="0" smtClean="0"/>
              <a:t> </a:t>
            </a:r>
            <a:r>
              <a:rPr lang="de-DE" dirty="0" err="1" smtClean="0"/>
              <a:t>offspring</a:t>
            </a:r>
            <a:r>
              <a:rPr lang="de-DE" dirty="0" smtClean="0"/>
              <a:t> (</a:t>
            </a:r>
            <a:r>
              <a:rPr lang="de-DE" dirty="0" err="1" smtClean="0"/>
              <a:t>e.g</a:t>
            </a:r>
            <a:r>
              <a:rPr lang="de-DE" dirty="0" smtClean="0"/>
              <a:t>. </a:t>
            </a:r>
            <a:r>
              <a:rPr lang="de-DE" dirty="0" err="1" smtClean="0"/>
              <a:t>spina</a:t>
            </a:r>
            <a:r>
              <a:rPr lang="de-DE" dirty="0" smtClean="0"/>
              <a:t> </a:t>
            </a:r>
            <a:r>
              <a:rPr lang="de-DE" dirty="0" err="1" smtClean="0"/>
              <a:t>bifida</a:t>
            </a:r>
            <a:r>
              <a:rPr lang="de-DE" dirty="0" smtClean="0"/>
              <a:t>)</a:t>
            </a:r>
            <a:br>
              <a:rPr lang="de-DE" dirty="0" smtClean="0"/>
            </a:br>
            <a:r>
              <a:rPr lang="de-DE" dirty="0" smtClean="0">
                <a:sym typeface="Wingdings"/>
              </a:rPr>
              <a:t> </a:t>
            </a:r>
            <a:r>
              <a:rPr lang="de-DE" dirty="0" err="1" smtClean="0">
                <a:sym typeface="Wingdings"/>
              </a:rPr>
              <a:t>supplement</a:t>
            </a:r>
            <a:r>
              <a:rPr lang="de-DE" dirty="0" smtClean="0">
                <a:sym typeface="Wingdings"/>
              </a:rPr>
              <a:t> </a:t>
            </a:r>
            <a:r>
              <a:rPr lang="de-DE" dirty="0" err="1" smtClean="0">
                <a:sym typeface="Wingdings"/>
              </a:rPr>
              <a:t>women</a:t>
            </a:r>
            <a:r>
              <a:rPr lang="de-DE" dirty="0" smtClean="0">
                <a:sym typeface="Wingdings"/>
              </a:rPr>
              <a:t> </a:t>
            </a:r>
            <a:r>
              <a:rPr lang="de-DE" dirty="0" err="1" smtClean="0">
                <a:sym typeface="Wingdings"/>
              </a:rPr>
              <a:t>capable</a:t>
            </a:r>
            <a:r>
              <a:rPr lang="de-DE" dirty="0" smtClean="0">
                <a:sym typeface="Wingdings"/>
              </a:rPr>
              <a:t> of </a:t>
            </a:r>
            <a:r>
              <a:rPr lang="de-DE" dirty="0" err="1" smtClean="0">
                <a:sym typeface="Wingdings"/>
              </a:rPr>
              <a:t>pregnancy</a:t>
            </a:r>
            <a:r>
              <a:rPr lang="de-DE" dirty="0" smtClean="0">
                <a:sym typeface="Wingdings"/>
              </a:rPr>
              <a:t> </a:t>
            </a:r>
            <a:r>
              <a:rPr lang="de-DE" dirty="0" err="1" smtClean="0">
                <a:sym typeface="Wingdings"/>
              </a:rPr>
              <a:t>with</a:t>
            </a:r>
            <a:r>
              <a:rPr lang="de-DE" dirty="0" smtClean="0">
                <a:sym typeface="Wingdings"/>
              </a:rPr>
              <a:t> </a:t>
            </a:r>
            <a:r>
              <a:rPr lang="de-DE" dirty="0" smtClean="0"/>
              <a:t>400μg/d??</a:t>
            </a:r>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Objectives</a:t>
            </a:r>
            <a:endParaRPr lang="de-DE" dirty="0"/>
          </a:p>
        </p:txBody>
      </p:sp>
      <p:sp>
        <p:nvSpPr>
          <p:cNvPr id="3" name="Inhaltsplatzhalter 2"/>
          <p:cNvSpPr>
            <a:spLocks noGrp="1"/>
          </p:cNvSpPr>
          <p:nvPr>
            <p:ph idx="1"/>
          </p:nvPr>
        </p:nvSpPr>
        <p:spPr/>
        <p:txBody>
          <a:bodyPr/>
          <a:lstStyle/>
          <a:p>
            <a:r>
              <a:rPr lang="de-DE" dirty="0" err="1" smtClean="0"/>
              <a:t>Know</a:t>
            </a:r>
            <a:r>
              <a:rPr lang="de-DE" dirty="0" smtClean="0"/>
              <a:t> </a:t>
            </a:r>
            <a:r>
              <a:rPr lang="de-DE" dirty="0" err="1" smtClean="0"/>
              <a:t>the</a:t>
            </a:r>
            <a:r>
              <a:rPr lang="de-DE" dirty="0" smtClean="0"/>
              <a:t> </a:t>
            </a:r>
            <a:r>
              <a:rPr lang="de-DE" dirty="0" err="1" smtClean="0"/>
              <a:t>specific</a:t>
            </a:r>
            <a:r>
              <a:rPr lang="de-DE" dirty="0" smtClean="0"/>
              <a:t> </a:t>
            </a:r>
            <a:r>
              <a:rPr lang="de-DE" dirty="0" err="1" smtClean="0"/>
              <a:t>nutritional</a:t>
            </a:r>
            <a:r>
              <a:rPr lang="de-DE" dirty="0" smtClean="0"/>
              <a:t> </a:t>
            </a:r>
            <a:r>
              <a:rPr lang="de-DE" dirty="0" err="1" smtClean="0"/>
              <a:t>requirements</a:t>
            </a:r>
            <a:r>
              <a:rPr lang="de-DE" dirty="0" smtClean="0"/>
              <a:t> </a:t>
            </a:r>
            <a:r>
              <a:rPr lang="de-DE" dirty="0" err="1" smtClean="0"/>
              <a:t>during</a:t>
            </a:r>
            <a:r>
              <a:rPr lang="de-DE" dirty="0" smtClean="0"/>
              <a:t> </a:t>
            </a:r>
            <a:r>
              <a:rPr lang="de-DE" dirty="0" err="1" smtClean="0"/>
              <a:t>adolescence</a:t>
            </a:r>
            <a:endParaRPr lang="de-DE" dirty="0" smtClean="0"/>
          </a:p>
          <a:p>
            <a:r>
              <a:rPr lang="de-DE" dirty="0" err="1" smtClean="0"/>
              <a:t>Apply</a:t>
            </a:r>
            <a:r>
              <a:rPr lang="de-DE" dirty="0" smtClean="0"/>
              <a:t> </a:t>
            </a:r>
            <a:r>
              <a:rPr lang="de-DE" dirty="0" err="1" smtClean="0"/>
              <a:t>this</a:t>
            </a:r>
            <a:r>
              <a:rPr lang="de-DE" dirty="0" smtClean="0"/>
              <a:t> </a:t>
            </a:r>
            <a:r>
              <a:rPr lang="de-DE" dirty="0" err="1" smtClean="0"/>
              <a:t>knowledge</a:t>
            </a:r>
            <a:r>
              <a:rPr lang="de-DE" dirty="0" smtClean="0"/>
              <a:t> to </a:t>
            </a:r>
            <a:r>
              <a:rPr lang="de-DE" dirty="0" err="1" smtClean="0"/>
              <a:t>the</a:t>
            </a:r>
            <a:r>
              <a:rPr lang="de-DE" dirty="0" smtClean="0"/>
              <a:t> </a:t>
            </a:r>
            <a:r>
              <a:rPr lang="de-DE" dirty="0" err="1" smtClean="0"/>
              <a:t>situation</a:t>
            </a:r>
            <a:r>
              <a:rPr lang="de-DE" dirty="0" smtClean="0"/>
              <a:t> in </a:t>
            </a:r>
            <a:r>
              <a:rPr lang="de-DE" dirty="0" err="1" smtClean="0"/>
              <a:t>your</a:t>
            </a:r>
            <a:r>
              <a:rPr lang="de-DE" dirty="0" smtClean="0"/>
              <a:t> </a:t>
            </a:r>
            <a:r>
              <a:rPr lang="de-DE" dirty="0" err="1" smtClean="0"/>
              <a:t>country</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Vit</a:t>
            </a:r>
            <a:r>
              <a:rPr lang="de-DE" dirty="0" smtClean="0"/>
              <a:t> d</a:t>
            </a:r>
            <a:endParaRPr lang="de-DE" dirty="0"/>
          </a:p>
        </p:txBody>
      </p:sp>
      <p:sp>
        <p:nvSpPr>
          <p:cNvPr id="3" name="Inhaltsplatzhalter 2"/>
          <p:cNvSpPr>
            <a:spLocks noGrp="1"/>
          </p:cNvSpPr>
          <p:nvPr>
            <p:ph idx="1"/>
          </p:nvPr>
        </p:nvSpPr>
        <p:spPr>
          <a:xfrm>
            <a:off x="152400" y="1752600"/>
            <a:ext cx="8686800" cy="4552528"/>
          </a:xfrm>
        </p:spPr>
        <p:txBody>
          <a:bodyPr/>
          <a:lstStyle/>
          <a:p>
            <a:r>
              <a:rPr lang="de-DE" sz="2800" dirty="0" err="1" smtClean="0"/>
              <a:t>Important</a:t>
            </a:r>
            <a:r>
              <a:rPr lang="de-DE" sz="2800" dirty="0" smtClean="0"/>
              <a:t> </a:t>
            </a:r>
            <a:r>
              <a:rPr lang="de-DE" sz="2800" dirty="0" err="1" smtClean="0"/>
              <a:t>for</a:t>
            </a:r>
            <a:r>
              <a:rPr lang="de-DE" sz="2800" dirty="0" smtClean="0"/>
              <a:t> </a:t>
            </a:r>
            <a:r>
              <a:rPr lang="de-DE" sz="2800" dirty="0" err="1" smtClean="0"/>
              <a:t>bone</a:t>
            </a:r>
            <a:r>
              <a:rPr lang="de-DE" sz="2800" dirty="0" smtClean="0"/>
              <a:t> </a:t>
            </a:r>
            <a:r>
              <a:rPr lang="de-DE" sz="2800" dirty="0" err="1" smtClean="0"/>
              <a:t>accretion</a:t>
            </a:r>
            <a:r>
              <a:rPr lang="de-DE" sz="2800" dirty="0" smtClean="0"/>
              <a:t>, </a:t>
            </a:r>
            <a:r>
              <a:rPr lang="de-DE" sz="2800" dirty="0" err="1" smtClean="0"/>
              <a:t>innate</a:t>
            </a:r>
            <a:r>
              <a:rPr lang="de-DE" sz="2800" dirty="0" smtClean="0"/>
              <a:t> </a:t>
            </a:r>
            <a:r>
              <a:rPr lang="de-DE" sz="2800" dirty="0" err="1" smtClean="0"/>
              <a:t>immunity</a:t>
            </a:r>
            <a:r>
              <a:rPr lang="de-DE" sz="2800" dirty="0" smtClean="0"/>
              <a:t> </a:t>
            </a:r>
          </a:p>
          <a:p>
            <a:r>
              <a:rPr lang="de-DE" sz="2800" dirty="0" err="1" smtClean="0"/>
              <a:t>Insufficiency</a:t>
            </a:r>
            <a:r>
              <a:rPr lang="de-DE" sz="2800" dirty="0" smtClean="0"/>
              <a:t>: 50-80nmol/L</a:t>
            </a:r>
            <a:br>
              <a:rPr lang="de-DE" sz="2800" dirty="0" smtClean="0"/>
            </a:br>
            <a:r>
              <a:rPr lang="de-DE" sz="2800" dirty="0" err="1" smtClean="0"/>
              <a:t>deficiency</a:t>
            </a:r>
            <a:r>
              <a:rPr lang="de-DE" sz="2800" dirty="0" smtClean="0"/>
              <a:t>: &lt;50nmol/L</a:t>
            </a:r>
            <a:br>
              <a:rPr lang="de-DE" sz="2800" dirty="0" smtClean="0"/>
            </a:br>
            <a:r>
              <a:rPr lang="de-DE" sz="2800" dirty="0" smtClean="0"/>
              <a:t>(!! Levels </a:t>
            </a:r>
            <a:r>
              <a:rPr lang="de-DE" sz="2800" dirty="0" err="1" smtClean="0"/>
              <a:t>go</a:t>
            </a:r>
            <a:r>
              <a:rPr lang="de-DE" sz="2800" dirty="0" smtClean="0"/>
              <a:t> up </a:t>
            </a:r>
            <a:r>
              <a:rPr lang="de-DE" sz="2800" dirty="0" err="1" smtClean="0"/>
              <a:t>with</a:t>
            </a:r>
            <a:r>
              <a:rPr lang="de-DE" sz="2800" dirty="0" smtClean="0"/>
              <a:t> PTH </a:t>
            </a:r>
            <a:r>
              <a:rPr lang="de-DE" sz="2800" dirty="0" err="1" smtClean="0"/>
              <a:t>rise</a:t>
            </a:r>
            <a:r>
              <a:rPr lang="de-DE" sz="2800" dirty="0" smtClean="0"/>
              <a:t> </a:t>
            </a:r>
            <a:r>
              <a:rPr lang="de-DE" sz="2800" dirty="0" err="1" smtClean="0"/>
              <a:t>due</a:t>
            </a:r>
            <a:r>
              <a:rPr lang="de-DE" sz="2800" dirty="0" smtClean="0"/>
              <a:t> to </a:t>
            </a:r>
            <a:r>
              <a:rPr lang="de-DE" sz="2800" dirty="0" err="1" smtClean="0"/>
              <a:t>bone</a:t>
            </a:r>
            <a:r>
              <a:rPr lang="de-DE" sz="2800" dirty="0" smtClean="0"/>
              <a:t> </a:t>
            </a:r>
            <a:r>
              <a:rPr lang="de-DE" sz="2800" dirty="0" err="1" smtClean="0"/>
              <a:t>demineralization</a:t>
            </a:r>
            <a:r>
              <a:rPr lang="de-DE" sz="2800" dirty="0" smtClean="0"/>
              <a:t>!!)</a:t>
            </a:r>
            <a:br>
              <a:rPr lang="de-DE" sz="2800" dirty="0" smtClean="0"/>
            </a:br>
            <a:r>
              <a:rPr lang="de-DE" sz="2800" dirty="0" smtClean="0">
                <a:sym typeface="Wingdings"/>
              </a:rPr>
              <a:t> </a:t>
            </a:r>
            <a:r>
              <a:rPr lang="de-DE" sz="2800" dirty="0" err="1" smtClean="0">
                <a:sym typeface="Wingdings"/>
              </a:rPr>
              <a:t>adolescents</a:t>
            </a:r>
            <a:r>
              <a:rPr lang="de-DE" sz="2800" dirty="0" smtClean="0">
                <a:sym typeface="Wingdings"/>
              </a:rPr>
              <a:t> in </a:t>
            </a:r>
            <a:r>
              <a:rPr lang="de-DE" sz="2800" dirty="0" err="1" smtClean="0">
                <a:sym typeface="Wingdings"/>
              </a:rPr>
              <a:t>many</a:t>
            </a:r>
            <a:r>
              <a:rPr lang="de-DE" sz="2800" dirty="0" smtClean="0">
                <a:sym typeface="Wingdings"/>
              </a:rPr>
              <a:t> </a:t>
            </a:r>
            <a:r>
              <a:rPr lang="de-DE" sz="2800" dirty="0" err="1" smtClean="0">
                <a:sym typeface="Wingdings"/>
              </a:rPr>
              <a:t>countries</a:t>
            </a:r>
            <a:r>
              <a:rPr lang="de-DE" sz="2800" dirty="0" smtClean="0">
                <a:sym typeface="Wingdings"/>
              </a:rPr>
              <a:t> </a:t>
            </a:r>
            <a:r>
              <a:rPr lang="de-DE" sz="2800" dirty="0" err="1" smtClean="0">
                <a:sym typeface="Wingdings"/>
              </a:rPr>
              <a:t>are</a:t>
            </a:r>
            <a:r>
              <a:rPr lang="de-DE" sz="2800" dirty="0" smtClean="0">
                <a:sym typeface="Wingdings"/>
              </a:rPr>
              <a:t> </a:t>
            </a:r>
            <a:r>
              <a:rPr lang="de-DE" sz="2800" dirty="0" err="1" smtClean="0">
                <a:sym typeface="Wingdings"/>
              </a:rPr>
              <a:t>deficient</a:t>
            </a:r>
            <a:r>
              <a:rPr lang="de-DE" sz="2800" dirty="0" smtClean="0">
                <a:sym typeface="Wingdings"/>
              </a:rPr>
              <a:t> (incl. Germany, </a:t>
            </a:r>
            <a:r>
              <a:rPr lang="de-DE" sz="2800" dirty="0" err="1" smtClean="0">
                <a:sym typeface="Wingdings"/>
              </a:rPr>
              <a:t>Turkey</a:t>
            </a:r>
            <a:r>
              <a:rPr lang="de-DE" sz="2800" dirty="0" smtClean="0">
                <a:sym typeface="Wingdings"/>
              </a:rPr>
              <a:t>, </a:t>
            </a:r>
            <a:r>
              <a:rPr lang="de-DE" sz="2800" dirty="0" err="1" smtClean="0">
                <a:sym typeface="Wingdings"/>
              </a:rPr>
              <a:t>Ireland...Saudi</a:t>
            </a:r>
            <a:r>
              <a:rPr lang="de-DE" sz="2800" dirty="0" smtClean="0">
                <a:sym typeface="Wingdings"/>
              </a:rPr>
              <a:t> Arabia)</a:t>
            </a:r>
            <a:endParaRPr lang="de-DE" sz="2800" dirty="0" smtClean="0"/>
          </a:p>
          <a:p>
            <a:r>
              <a:rPr lang="de-DE" sz="2800" dirty="0" err="1" smtClean="0"/>
              <a:t>Recommended</a:t>
            </a:r>
            <a:r>
              <a:rPr lang="de-DE" sz="2800" dirty="0" smtClean="0"/>
              <a:t> </a:t>
            </a:r>
            <a:r>
              <a:rPr lang="de-DE" sz="2800" dirty="0" err="1" smtClean="0"/>
              <a:t>intake</a:t>
            </a:r>
            <a:r>
              <a:rPr lang="de-DE" sz="2800" dirty="0" smtClean="0"/>
              <a:t>: 400 IU </a:t>
            </a:r>
            <a:r>
              <a:rPr lang="de-DE" sz="2800" dirty="0" err="1" smtClean="0"/>
              <a:t>Vit</a:t>
            </a:r>
            <a:r>
              <a:rPr lang="de-DE" sz="2800" dirty="0" smtClean="0"/>
              <a:t> D/d (AAP 2008) </a:t>
            </a:r>
            <a:br>
              <a:rPr lang="de-DE" sz="2800" dirty="0" smtClean="0"/>
            </a:br>
            <a:r>
              <a:rPr lang="de-DE" sz="2800" dirty="0" smtClean="0"/>
              <a:t/>
            </a:r>
            <a:br>
              <a:rPr lang="de-DE" sz="2800" dirty="0" smtClean="0"/>
            </a:br>
            <a:endParaRPr lang="de-DE" sz="28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20</a:t>
            </a:fld>
            <a:endParaRPr lang="en-GB"/>
          </a:p>
        </p:txBody>
      </p:sp>
      <p:sp>
        <p:nvSpPr>
          <p:cNvPr id="5" name="Textfeld 4"/>
          <p:cNvSpPr txBox="1"/>
          <p:nvPr/>
        </p:nvSpPr>
        <p:spPr>
          <a:xfrm>
            <a:off x="2209800" y="5943600"/>
            <a:ext cx="6934200" cy="369332"/>
          </a:xfrm>
          <a:prstGeom prst="rect">
            <a:avLst/>
          </a:prstGeom>
          <a:noFill/>
          <a:ln w="19050" cmpd="sng">
            <a:solidFill>
              <a:schemeClr val="tx1"/>
            </a:solidFill>
          </a:ln>
        </p:spPr>
        <p:txBody>
          <a:bodyPr wrap="square" rtlCol="0">
            <a:spAutoFit/>
          </a:bodyPr>
          <a:lstStyle/>
          <a:p>
            <a:r>
              <a:rPr lang="de-DE" sz="1800" dirty="0" err="1" smtClean="0">
                <a:latin typeface="+mn-lt"/>
              </a:rPr>
              <a:t>From</a:t>
            </a:r>
            <a:r>
              <a:rPr lang="de-DE" sz="1800" dirty="0" smtClean="0">
                <a:latin typeface="+mn-lt"/>
              </a:rPr>
              <a:t> Wagner et al, </a:t>
            </a:r>
            <a:r>
              <a:rPr lang="de-DE" sz="1800" dirty="0" err="1" smtClean="0">
                <a:latin typeface="+mn-lt"/>
              </a:rPr>
              <a:t>Pediatrics</a:t>
            </a:r>
            <a:r>
              <a:rPr lang="de-DE" sz="1800" dirty="0" smtClean="0">
                <a:latin typeface="+mn-lt"/>
              </a:rPr>
              <a:t> 2008 </a:t>
            </a:r>
            <a:endParaRPr lang="de-DE" sz="180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smtClean="0"/>
              <a:t>Vit</a:t>
            </a:r>
            <a:r>
              <a:rPr lang="de-DE" sz="3600" dirty="0" smtClean="0"/>
              <a:t> D: </a:t>
            </a:r>
            <a:r>
              <a:rPr lang="de-DE" sz="3600" dirty="0" err="1" smtClean="0"/>
              <a:t>what</a:t>
            </a:r>
            <a:r>
              <a:rPr lang="de-DE" sz="3600" dirty="0" smtClean="0"/>
              <a:t> </a:t>
            </a:r>
            <a:r>
              <a:rPr lang="de-DE" sz="3600" dirty="0" err="1" smtClean="0"/>
              <a:t>would</a:t>
            </a:r>
            <a:r>
              <a:rPr lang="de-DE" sz="3600" dirty="0" smtClean="0"/>
              <a:t> </a:t>
            </a:r>
            <a:r>
              <a:rPr lang="de-DE" sz="3600" dirty="0" err="1" smtClean="0"/>
              <a:t>your</a:t>
            </a:r>
            <a:r>
              <a:rPr lang="de-DE" sz="3600" dirty="0" smtClean="0"/>
              <a:t> </a:t>
            </a:r>
            <a:r>
              <a:rPr lang="de-DE" sz="3600" dirty="0" err="1" smtClean="0"/>
              <a:t>adolescents</a:t>
            </a:r>
            <a:r>
              <a:rPr lang="de-DE" sz="3600" dirty="0" smtClean="0"/>
              <a:t> </a:t>
            </a:r>
            <a:r>
              <a:rPr lang="de-DE" sz="3600" dirty="0" err="1" smtClean="0"/>
              <a:t>need</a:t>
            </a:r>
            <a:r>
              <a:rPr lang="de-DE" sz="3600" dirty="0" smtClean="0"/>
              <a:t> to </a:t>
            </a:r>
            <a:r>
              <a:rPr lang="de-DE" sz="3600" dirty="0" err="1" smtClean="0"/>
              <a:t>eat</a:t>
            </a:r>
            <a:r>
              <a:rPr lang="de-DE" sz="3600" dirty="0" smtClean="0"/>
              <a:t>?</a:t>
            </a:r>
            <a:endParaRPr lang="de-DE" sz="3600" dirty="0"/>
          </a:p>
        </p:txBody>
      </p:sp>
      <p:sp>
        <p:nvSpPr>
          <p:cNvPr id="3" name="Inhaltsplatzhalter 2"/>
          <p:cNvSpPr>
            <a:spLocks noGrp="1"/>
          </p:cNvSpPr>
          <p:nvPr>
            <p:ph idx="1"/>
          </p:nvPr>
        </p:nvSpPr>
        <p:spPr/>
        <p:txBody>
          <a:bodyPr/>
          <a:lstStyle/>
          <a:p>
            <a:pPr>
              <a:buNone/>
            </a:pPr>
            <a:r>
              <a:rPr lang="de-DE" dirty="0" smtClean="0"/>
              <a:t>			</a:t>
            </a:r>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21</a:t>
            </a:fld>
            <a:endParaRPr lang="en-GB"/>
          </a:p>
        </p:txBody>
      </p:sp>
      <p:graphicFrame>
        <p:nvGraphicFramePr>
          <p:cNvPr id="5" name="Tabelle 4"/>
          <p:cNvGraphicFramePr>
            <a:graphicFrameLocks noGrp="1"/>
          </p:cNvGraphicFramePr>
          <p:nvPr/>
        </p:nvGraphicFramePr>
        <p:xfrm>
          <a:off x="457200" y="1828800"/>
          <a:ext cx="8001000" cy="3774440"/>
        </p:xfrm>
        <a:graphic>
          <a:graphicData uri="http://schemas.openxmlformats.org/drawingml/2006/table">
            <a:tbl>
              <a:tblPr firstRow="1" bandRow="1">
                <a:tableStyleId>{5C22544A-7EE6-4342-B048-85BDC9FD1C3A}</a:tableStyleId>
              </a:tblPr>
              <a:tblGrid>
                <a:gridCol w="5257800"/>
                <a:gridCol w="1143000"/>
                <a:gridCol w="1600200"/>
              </a:tblGrid>
              <a:tr h="294640">
                <a:tc>
                  <a:txBody>
                    <a:bodyPr/>
                    <a:lstStyle/>
                    <a:p>
                      <a:r>
                        <a:rPr lang="de-DE" dirty="0" smtClean="0"/>
                        <a:t>Food</a:t>
                      </a:r>
                      <a:endParaRPr lang="de-DE" dirty="0"/>
                    </a:p>
                  </a:txBody>
                  <a:tcPr/>
                </a:tc>
                <a:tc>
                  <a:txBody>
                    <a:bodyPr/>
                    <a:lstStyle/>
                    <a:p>
                      <a:r>
                        <a:rPr lang="de-DE" dirty="0" smtClean="0"/>
                        <a:t>IU per </a:t>
                      </a:r>
                      <a:r>
                        <a:rPr lang="de-DE" dirty="0" err="1" smtClean="0"/>
                        <a:t>serving</a:t>
                      </a:r>
                      <a:r>
                        <a:rPr lang="de-DE" dirty="0" smtClean="0"/>
                        <a:t>*</a:t>
                      </a:r>
                      <a:endParaRPr lang="de-DE" dirty="0"/>
                    </a:p>
                  </a:txBody>
                  <a:tcPr/>
                </a:tc>
                <a:tc>
                  <a:txBody>
                    <a:bodyPr/>
                    <a:lstStyle/>
                    <a:p>
                      <a:r>
                        <a:rPr lang="de-DE" dirty="0" err="1" smtClean="0"/>
                        <a:t>Percent</a:t>
                      </a:r>
                      <a:r>
                        <a:rPr lang="de-DE" dirty="0" smtClean="0"/>
                        <a:t> DV**</a:t>
                      </a:r>
                      <a:endParaRPr lang="de-DE" dirty="0"/>
                    </a:p>
                  </a:txBody>
                  <a:tcPr/>
                </a:tc>
              </a:tr>
              <a:tr h="370840">
                <a:tc>
                  <a:txBody>
                    <a:bodyPr/>
                    <a:lstStyle/>
                    <a:p>
                      <a:r>
                        <a:rPr lang="de-DE" dirty="0" err="1" smtClean="0"/>
                        <a:t>Cod</a:t>
                      </a:r>
                      <a:r>
                        <a:rPr lang="de-DE" dirty="0" smtClean="0"/>
                        <a:t> </a:t>
                      </a:r>
                      <a:r>
                        <a:rPr lang="de-DE" dirty="0" err="1" smtClean="0"/>
                        <a:t>liver</a:t>
                      </a:r>
                      <a:r>
                        <a:rPr lang="de-DE" dirty="0" smtClean="0"/>
                        <a:t> </a:t>
                      </a:r>
                      <a:r>
                        <a:rPr lang="de-DE" dirty="0" err="1" smtClean="0"/>
                        <a:t>oil</a:t>
                      </a:r>
                      <a:r>
                        <a:rPr lang="de-DE" dirty="0" smtClean="0"/>
                        <a:t>, 1 </a:t>
                      </a:r>
                      <a:r>
                        <a:rPr lang="de-DE" dirty="0" err="1" smtClean="0"/>
                        <a:t>tablespoon</a:t>
                      </a:r>
                      <a:endParaRPr lang="de-DE" dirty="0"/>
                    </a:p>
                  </a:txBody>
                  <a:tcPr/>
                </a:tc>
                <a:tc>
                  <a:txBody>
                    <a:bodyPr/>
                    <a:lstStyle/>
                    <a:p>
                      <a:r>
                        <a:rPr lang="de-DE" dirty="0" smtClean="0"/>
                        <a:t>1,360</a:t>
                      </a:r>
                      <a:endParaRPr lang="de-DE" dirty="0"/>
                    </a:p>
                  </a:txBody>
                  <a:tcPr/>
                </a:tc>
                <a:tc>
                  <a:txBody>
                    <a:bodyPr/>
                    <a:lstStyle/>
                    <a:p>
                      <a:r>
                        <a:rPr lang="de-DE" dirty="0" smtClean="0"/>
                        <a:t>340	</a:t>
                      </a:r>
                      <a:endParaRPr lang="de-DE" dirty="0"/>
                    </a:p>
                  </a:txBody>
                  <a:tcPr/>
                </a:tc>
              </a:tr>
              <a:tr h="370840">
                <a:tc>
                  <a:txBody>
                    <a:bodyPr/>
                    <a:lstStyle/>
                    <a:p>
                      <a:r>
                        <a:rPr lang="de-DE" dirty="0" smtClean="0"/>
                        <a:t>Salmon, </a:t>
                      </a:r>
                      <a:r>
                        <a:rPr lang="de-DE" dirty="0" err="1" smtClean="0"/>
                        <a:t>cooked</a:t>
                      </a:r>
                      <a:r>
                        <a:rPr lang="de-DE" dirty="0" smtClean="0"/>
                        <a:t>, 3.5 </a:t>
                      </a:r>
                      <a:r>
                        <a:rPr lang="de-DE" dirty="0" err="1" smtClean="0"/>
                        <a:t>ounces</a:t>
                      </a:r>
                      <a:endParaRPr lang="de-DE" dirty="0"/>
                    </a:p>
                  </a:txBody>
                  <a:tcPr/>
                </a:tc>
                <a:tc>
                  <a:txBody>
                    <a:bodyPr/>
                    <a:lstStyle/>
                    <a:p>
                      <a:r>
                        <a:rPr lang="de-DE" dirty="0" smtClean="0"/>
                        <a:t>360</a:t>
                      </a:r>
                      <a:endParaRPr lang="de-DE" dirty="0"/>
                    </a:p>
                  </a:txBody>
                  <a:tcPr/>
                </a:tc>
                <a:tc>
                  <a:txBody>
                    <a:bodyPr/>
                    <a:lstStyle/>
                    <a:p>
                      <a:r>
                        <a:rPr lang="de-DE" dirty="0" smtClean="0"/>
                        <a:t>90</a:t>
                      </a:r>
                      <a:endParaRPr lang="de-DE" dirty="0"/>
                    </a:p>
                  </a:txBody>
                  <a:tcPr/>
                </a:tc>
              </a:tr>
              <a:tr h="370840">
                <a:tc>
                  <a:txBody>
                    <a:bodyPr/>
                    <a:lstStyle/>
                    <a:p>
                      <a:r>
                        <a:rPr lang="de-DE" dirty="0" err="1" smtClean="0"/>
                        <a:t>Tuna</a:t>
                      </a:r>
                      <a:r>
                        <a:rPr lang="de-DE" dirty="0" smtClean="0"/>
                        <a:t> </a:t>
                      </a:r>
                      <a:r>
                        <a:rPr lang="de-DE" dirty="0" err="1" smtClean="0"/>
                        <a:t>fish</a:t>
                      </a:r>
                      <a:r>
                        <a:rPr lang="de-DE" dirty="0" smtClean="0"/>
                        <a:t>, </a:t>
                      </a:r>
                      <a:r>
                        <a:rPr lang="de-DE" dirty="0" err="1" smtClean="0"/>
                        <a:t>canned</a:t>
                      </a:r>
                      <a:r>
                        <a:rPr lang="de-DE" dirty="0" smtClean="0"/>
                        <a:t> in </a:t>
                      </a:r>
                      <a:r>
                        <a:rPr lang="de-DE" dirty="0" err="1" smtClean="0"/>
                        <a:t>oil</a:t>
                      </a:r>
                      <a:r>
                        <a:rPr lang="de-DE" dirty="0" smtClean="0"/>
                        <a:t>, </a:t>
                      </a:r>
                      <a:r>
                        <a:rPr lang="de-DE" dirty="0" err="1" smtClean="0"/>
                        <a:t>drained</a:t>
                      </a:r>
                      <a:r>
                        <a:rPr lang="de-DE" dirty="0" smtClean="0"/>
                        <a:t> 1.75 </a:t>
                      </a:r>
                      <a:r>
                        <a:rPr lang="de-DE" dirty="0" err="1" smtClean="0"/>
                        <a:t>ounces</a:t>
                      </a:r>
                      <a:endParaRPr lang="de-DE" dirty="0"/>
                    </a:p>
                  </a:txBody>
                  <a:tcPr/>
                </a:tc>
                <a:tc>
                  <a:txBody>
                    <a:bodyPr/>
                    <a:lstStyle/>
                    <a:p>
                      <a:r>
                        <a:rPr lang="de-DE" dirty="0" smtClean="0"/>
                        <a:t>200</a:t>
                      </a:r>
                      <a:endParaRPr lang="de-DE" dirty="0"/>
                    </a:p>
                  </a:txBody>
                  <a:tcPr/>
                </a:tc>
                <a:tc>
                  <a:txBody>
                    <a:bodyPr/>
                    <a:lstStyle/>
                    <a:p>
                      <a:r>
                        <a:rPr lang="de-DE" dirty="0" smtClean="0"/>
                        <a:t>50</a:t>
                      </a:r>
                      <a:endParaRPr lang="de-DE" dirty="0"/>
                    </a:p>
                  </a:txBody>
                  <a:tcPr/>
                </a:tc>
              </a:tr>
              <a:tr h="370840">
                <a:tc>
                  <a:txBody>
                    <a:bodyPr/>
                    <a:lstStyle/>
                    <a:p>
                      <a:r>
                        <a:rPr lang="de-DE" dirty="0" smtClean="0"/>
                        <a:t>Milk (</a:t>
                      </a:r>
                      <a:r>
                        <a:rPr lang="de-DE" dirty="0" err="1" smtClean="0"/>
                        <a:t>nonfat</a:t>
                      </a:r>
                      <a:r>
                        <a:rPr lang="de-DE" dirty="0" smtClean="0"/>
                        <a:t>, </a:t>
                      </a:r>
                      <a:r>
                        <a:rPr lang="de-DE" dirty="0" err="1" smtClean="0"/>
                        <a:t>reduced</a:t>
                      </a:r>
                      <a:r>
                        <a:rPr lang="de-DE" dirty="0" smtClean="0"/>
                        <a:t> </a:t>
                      </a:r>
                      <a:r>
                        <a:rPr lang="de-DE" dirty="0" err="1" smtClean="0"/>
                        <a:t>fat</a:t>
                      </a:r>
                      <a:r>
                        <a:rPr lang="de-DE" dirty="0" smtClean="0"/>
                        <a:t>, and </a:t>
                      </a:r>
                      <a:r>
                        <a:rPr lang="de-DE" dirty="0" err="1" smtClean="0"/>
                        <a:t>whole</a:t>
                      </a:r>
                      <a:r>
                        <a:rPr lang="de-DE" dirty="0" smtClean="0"/>
                        <a:t>), Vitamin </a:t>
                      </a:r>
                      <a:r>
                        <a:rPr lang="de-DE" dirty="0" err="1" smtClean="0"/>
                        <a:t>D-fortified</a:t>
                      </a:r>
                      <a:r>
                        <a:rPr lang="de-DE" dirty="0" smtClean="0"/>
                        <a:t>, 1 </a:t>
                      </a:r>
                      <a:r>
                        <a:rPr lang="de-DE" dirty="0" err="1" smtClean="0"/>
                        <a:t>cup</a:t>
                      </a:r>
                      <a:endParaRPr lang="de-DE" dirty="0"/>
                    </a:p>
                  </a:txBody>
                  <a:tcPr/>
                </a:tc>
                <a:tc>
                  <a:txBody>
                    <a:bodyPr/>
                    <a:lstStyle/>
                    <a:p>
                      <a:r>
                        <a:rPr lang="de-DE" dirty="0" smtClean="0"/>
                        <a:t>98</a:t>
                      </a:r>
                      <a:endParaRPr lang="de-DE" dirty="0"/>
                    </a:p>
                  </a:txBody>
                  <a:tcPr/>
                </a:tc>
                <a:tc>
                  <a:txBody>
                    <a:bodyPr/>
                    <a:lstStyle/>
                    <a:p>
                      <a:r>
                        <a:rPr lang="de-DE" dirty="0" smtClean="0"/>
                        <a:t>25 </a:t>
                      </a:r>
                      <a:endParaRPr lang="de-DE" dirty="0"/>
                    </a:p>
                  </a:txBody>
                  <a:tcPr/>
                </a:tc>
              </a:tr>
              <a:tr h="370840">
                <a:tc>
                  <a:txBody>
                    <a:bodyPr/>
                    <a:lstStyle/>
                    <a:p>
                      <a:r>
                        <a:rPr lang="de-DE" dirty="0" err="1" smtClean="0"/>
                        <a:t>Ready-to-eat</a:t>
                      </a:r>
                      <a:r>
                        <a:rPr lang="de-DE" dirty="0" smtClean="0"/>
                        <a:t> </a:t>
                      </a:r>
                      <a:r>
                        <a:rPr lang="de-DE" dirty="0" err="1" smtClean="0"/>
                        <a:t>cereal</a:t>
                      </a:r>
                      <a:r>
                        <a:rPr lang="de-DE" dirty="0" smtClean="0"/>
                        <a:t>, </a:t>
                      </a:r>
                      <a:r>
                        <a:rPr lang="de-DE" dirty="0" err="1" smtClean="0"/>
                        <a:t>fortified</a:t>
                      </a:r>
                      <a:r>
                        <a:rPr lang="de-DE" dirty="0" smtClean="0"/>
                        <a:t> </a:t>
                      </a:r>
                      <a:r>
                        <a:rPr lang="de-DE" dirty="0" err="1" smtClean="0"/>
                        <a:t>with</a:t>
                      </a:r>
                      <a:r>
                        <a:rPr lang="de-DE" dirty="0" smtClean="0"/>
                        <a:t> 10% of </a:t>
                      </a:r>
                      <a:r>
                        <a:rPr lang="de-DE" dirty="0" err="1" smtClean="0"/>
                        <a:t>the</a:t>
                      </a:r>
                      <a:r>
                        <a:rPr lang="de-DE" dirty="0" smtClean="0"/>
                        <a:t> Daily </a:t>
                      </a:r>
                      <a:r>
                        <a:rPr lang="de-DE" dirty="0" err="1" smtClean="0"/>
                        <a:t>value</a:t>
                      </a:r>
                      <a:r>
                        <a:rPr lang="de-DE" dirty="0" smtClean="0"/>
                        <a:t> </a:t>
                      </a:r>
                      <a:r>
                        <a:rPr lang="de-DE" dirty="0" err="1" smtClean="0"/>
                        <a:t>for</a:t>
                      </a:r>
                      <a:r>
                        <a:rPr lang="de-DE" dirty="0" smtClean="0"/>
                        <a:t> </a:t>
                      </a:r>
                      <a:r>
                        <a:rPr lang="de-DE" dirty="0" err="1" smtClean="0"/>
                        <a:t>vitamin</a:t>
                      </a:r>
                      <a:r>
                        <a:rPr lang="de-DE" dirty="0" smtClean="0"/>
                        <a:t> D, 0.75-1 </a:t>
                      </a:r>
                      <a:r>
                        <a:rPr lang="de-DE" dirty="0" err="1" smtClean="0"/>
                        <a:t>cup</a:t>
                      </a:r>
                      <a:endParaRPr lang="de-DE" dirty="0"/>
                    </a:p>
                  </a:txBody>
                  <a:tcPr/>
                </a:tc>
                <a:tc>
                  <a:txBody>
                    <a:bodyPr/>
                    <a:lstStyle/>
                    <a:p>
                      <a:r>
                        <a:rPr lang="de-DE" dirty="0" smtClean="0"/>
                        <a:t>40</a:t>
                      </a:r>
                      <a:endParaRPr lang="de-DE" dirty="0"/>
                    </a:p>
                  </a:txBody>
                  <a:tcPr/>
                </a:tc>
                <a:tc>
                  <a:txBody>
                    <a:bodyPr/>
                    <a:lstStyle/>
                    <a:p>
                      <a:r>
                        <a:rPr lang="de-DE" dirty="0" smtClean="0"/>
                        <a:t>10</a:t>
                      </a:r>
                      <a:endParaRPr lang="de-DE" dirty="0"/>
                    </a:p>
                  </a:txBody>
                  <a:tcPr/>
                </a:tc>
              </a:tr>
              <a:tr h="370840">
                <a:tc>
                  <a:txBody>
                    <a:bodyPr/>
                    <a:lstStyle/>
                    <a:p>
                      <a:r>
                        <a:rPr lang="de-DE" dirty="0" smtClean="0"/>
                        <a:t>Egg, 1 </a:t>
                      </a:r>
                      <a:r>
                        <a:rPr lang="de-DE" dirty="0" err="1" smtClean="0"/>
                        <a:t>whole</a:t>
                      </a:r>
                      <a:r>
                        <a:rPr lang="de-DE" dirty="0" smtClean="0"/>
                        <a:t> (</a:t>
                      </a:r>
                      <a:r>
                        <a:rPr lang="de-DE" dirty="0" err="1" smtClean="0"/>
                        <a:t>vitamin</a:t>
                      </a:r>
                      <a:r>
                        <a:rPr lang="de-DE" dirty="0" smtClean="0"/>
                        <a:t> D </a:t>
                      </a:r>
                      <a:r>
                        <a:rPr lang="de-DE" dirty="0" err="1" smtClean="0"/>
                        <a:t>is</a:t>
                      </a:r>
                      <a:r>
                        <a:rPr lang="de-DE" dirty="0" smtClean="0"/>
                        <a:t> </a:t>
                      </a:r>
                      <a:r>
                        <a:rPr lang="de-DE" dirty="0" err="1" smtClean="0"/>
                        <a:t>found</a:t>
                      </a:r>
                      <a:r>
                        <a:rPr lang="de-DE" dirty="0" smtClean="0"/>
                        <a:t> in </a:t>
                      </a:r>
                      <a:r>
                        <a:rPr lang="de-DE" dirty="0" err="1" smtClean="0"/>
                        <a:t>yolk</a:t>
                      </a:r>
                      <a:r>
                        <a:rPr lang="de-DE" dirty="0" smtClean="0"/>
                        <a:t>)</a:t>
                      </a:r>
                      <a:endParaRPr lang="de-DE" dirty="0"/>
                    </a:p>
                  </a:txBody>
                  <a:tcPr/>
                </a:tc>
                <a:tc>
                  <a:txBody>
                    <a:bodyPr/>
                    <a:lstStyle/>
                    <a:p>
                      <a:r>
                        <a:rPr lang="de-DE" dirty="0" smtClean="0"/>
                        <a:t>20</a:t>
                      </a:r>
                      <a:endParaRPr lang="de-DE" dirty="0"/>
                    </a:p>
                  </a:txBody>
                  <a:tcPr/>
                </a:tc>
                <a:tc>
                  <a:txBody>
                    <a:bodyPr/>
                    <a:lstStyle/>
                    <a:p>
                      <a:r>
                        <a:rPr lang="de-DE" dirty="0" smtClean="0"/>
                        <a:t>6</a:t>
                      </a:r>
                      <a:endParaRPr lang="de-DE" dirty="0"/>
                    </a:p>
                  </a:txBody>
                  <a:tcPr/>
                </a:tc>
              </a:tr>
              <a:tr h="370840">
                <a:tc>
                  <a:txBody>
                    <a:bodyPr/>
                    <a:lstStyle/>
                    <a:p>
                      <a:r>
                        <a:rPr lang="de-DE" dirty="0" err="1" smtClean="0"/>
                        <a:t>Cheese</a:t>
                      </a:r>
                      <a:r>
                        <a:rPr lang="de-DE" dirty="0" smtClean="0"/>
                        <a:t>, Swiss, 1 </a:t>
                      </a:r>
                      <a:r>
                        <a:rPr lang="de-DE" dirty="0" err="1" smtClean="0"/>
                        <a:t>ounce</a:t>
                      </a:r>
                      <a:endParaRPr lang="de-DE" dirty="0"/>
                    </a:p>
                  </a:txBody>
                  <a:tcPr/>
                </a:tc>
                <a:tc>
                  <a:txBody>
                    <a:bodyPr/>
                    <a:lstStyle/>
                    <a:p>
                      <a:r>
                        <a:rPr lang="de-DE" dirty="0" smtClean="0"/>
                        <a:t>12</a:t>
                      </a:r>
                      <a:endParaRPr lang="de-DE" dirty="0"/>
                    </a:p>
                  </a:txBody>
                  <a:tcPr/>
                </a:tc>
                <a:tc>
                  <a:txBody>
                    <a:bodyPr/>
                    <a:lstStyle/>
                    <a:p>
                      <a:r>
                        <a:rPr lang="de-DE" dirty="0" smtClean="0"/>
                        <a:t>4</a:t>
                      </a:r>
                      <a:endParaRPr lang="de-DE" dirty="0"/>
                    </a:p>
                  </a:txBody>
                  <a:tcPr/>
                </a:tc>
              </a:tr>
            </a:tbl>
          </a:graphicData>
        </a:graphic>
      </p:graphicFrame>
      <p:sp>
        <p:nvSpPr>
          <p:cNvPr id="6" name="Textfeld 5"/>
          <p:cNvSpPr txBox="1"/>
          <p:nvPr/>
        </p:nvSpPr>
        <p:spPr>
          <a:xfrm>
            <a:off x="304800" y="5562600"/>
            <a:ext cx="8686800" cy="923330"/>
          </a:xfrm>
          <a:prstGeom prst="rect">
            <a:avLst/>
          </a:prstGeom>
          <a:noFill/>
        </p:spPr>
        <p:txBody>
          <a:bodyPr wrap="square" rtlCol="0">
            <a:spAutoFit/>
          </a:bodyPr>
          <a:lstStyle/>
          <a:p>
            <a:r>
              <a:rPr lang="de-DE" sz="1800" dirty="0" smtClean="0">
                <a:latin typeface="+mn-lt"/>
              </a:rPr>
              <a:t>*International </a:t>
            </a:r>
            <a:r>
              <a:rPr lang="de-DE" sz="1800" dirty="0" err="1" smtClean="0">
                <a:latin typeface="+mn-lt"/>
              </a:rPr>
              <a:t>Units**Daily</a:t>
            </a:r>
            <a:r>
              <a:rPr lang="de-DE" sz="1800" dirty="0" smtClean="0">
                <a:latin typeface="+mn-lt"/>
              </a:rPr>
              <a:t> </a:t>
            </a:r>
            <a:r>
              <a:rPr lang="de-DE" sz="1800" dirty="0" err="1" smtClean="0">
                <a:latin typeface="+mn-lt"/>
              </a:rPr>
              <a:t>Value</a:t>
            </a:r>
            <a:r>
              <a:rPr lang="de-DE" sz="1800" dirty="0" smtClean="0">
                <a:latin typeface="+mn-lt"/>
              </a:rPr>
              <a:t> </a:t>
            </a:r>
            <a:r>
              <a:rPr lang="de-DE" sz="1800" dirty="0" err="1" smtClean="0">
                <a:latin typeface="+mn-lt"/>
              </a:rPr>
              <a:t>based</a:t>
            </a:r>
            <a:r>
              <a:rPr lang="de-DE" sz="1800" dirty="0" smtClean="0">
                <a:latin typeface="+mn-lt"/>
              </a:rPr>
              <a:t> on </a:t>
            </a:r>
            <a:r>
              <a:rPr lang="de-DE" sz="1800" dirty="0" err="1" smtClean="0">
                <a:latin typeface="+mn-lt"/>
              </a:rPr>
              <a:t>recommended</a:t>
            </a:r>
            <a:r>
              <a:rPr lang="de-DE" sz="1800" dirty="0" smtClean="0">
                <a:latin typeface="+mn-lt"/>
              </a:rPr>
              <a:t> 400 IU </a:t>
            </a:r>
            <a:r>
              <a:rPr lang="de-DE" sz="1800" dirty="0" err="1" smtClean="0">
                <a:latin typeface="+mn-lt"/>
              </a:rPr>
              <a:t>for</a:t>
            </a:r>
            <a:r>
              <a:rPr lang="de-DE" sz="1800" dirty="0" smtClean="0">
                <a:latin typeface="+mn-lt"/>
              </a:rPr>
              <a:t> </a:t>
            </a:r>
            <a:r>
              <a:rPr lang="de-DE" sz="1800" dirty="0" err="1" smtClean="0">
                <a:latin typeface="+mn-lt"/>
              </a:rPr>
              <a:t>children.Source</a:t>
            </a:r>
            <a:r>
              <a:rPr lang="de-DE" sz="1800" dirty="0" smtClean="0">
                <a:latin typeface="+mn-lt"/>
              </a:rPr>
              <a:t>: National Institutes </a:t>
            </a:r>
            <a:r>
              <a:rPr lang="de-DE" sz="1800" dirty="0" err="1" smtClean="0">
                <a:latin typeface="+mn-lt"/>
              </a:rPr>
              <a:t>for</a:t>
            </a:r>
            <a:r>
              <a:rPr lang="de-DE" sz="1800" dirty="0" smtClean="0">
                <a:latin typeface="+mn-lt"/>
              </a:rPr>
              <a:t> Health, Office of </a:t>
            </a:r>
            <a:r>
              <a:rPr lang="de-DE" sz="1800" dirty="0" err="1" smtClean="0">
                <a:latin typeface="+mn-lt"/>
              </a:rPr>
              <a:t>Dietary</a:t>
            </a:r>
            <a:r>
              <a:rPr lang="de-DE" sz="1800" dirty="0" smtClean="0">
                <a:latin typeface="+mn-lt"/>
              </a:rPr>
              <a:t> Supplements (</a:t>
            </a:r>
            <a:r>
              <a:rPr lang="de-DE" sz="1800" dirty="0" err="1" smtClean="0">
                <a:latin typeface="+mn-lt"/>
              </a:rPr>
              <a:t>www.healthychildren.org</a:t>
            </a:r>
            <a:r>
              <a:rPr lang="de-DE" sz="1800" dirty="0" smtClean="0">
                <a:latin typeface="+mn-lt"/>
              </a:rPr>
              <a:t>)</a:t>
            </a:r>
            <a:endParaRPr lang="de-DE" sz="1800" dirty="0">
              <a:latin typeface="+mn-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Vit</a:t>
            </a:r>
            <a:r>
              <a:rPr lang="de-DE" dirty="0" smtClean="0"/>
              <a:t> B12</a:t>
            </a:r>
            <a:endParaRPr lang="de-DE" dirty="0"/>
          </a:p>
        </p:txBody>
      </p:sp>
      <p:sp>
        <p:nvSpPr>
          <p:cNvPr id="3" name="Inhaltsplatzhalter 2"/>
          <p:cNvSpPr>
            <a:spLocks noGrp="1"/>
          </p:cNvSpPr>
          <p:nvPr>
            <p:ph idx="1"/>
          </p:nvPr>
        </p:nvSpPr>
        <p:spPr/>
        <p:txBody>
          <a:bodyPr/>
          <a:lstStyle/>
          <a:p>
            <a:r>
              <a:rPr lang="de-DE" dirty="0" err="1" smtClean="0"/>
              <a:t>Important</a:t>
            </a:r>
            <a:r>
              <a:rPr lang="de-DE" dirty="0" smtClean="0"/>
              <a:t> </a:t>
            </a:r>
            <a:r>
              <a:rPr lang="de-DE" dirty="0" err="1" smtClean="0"/>
              <a:t>for</a:t>
            </a:r>
            <a:r>
              <a:rPr lang="de-DE" dirty="0" smtClean="0"/>
              <a:t> red </a:t>
            </a:r>
            <a:r>
              <a:rPr lang="de-DE" dirty="0" err="1" smtClean="0"/>
              <a:t>cells</a:t>
            </a:r>
            <a:r>
              <a:rPr lang="de-DE" dirty="0" err="1" smtClean="0">
                <a:sym typeface="Wingdings"/>
              </a:rPr>
              <a:t></a:t>
            </a:r>
            <a:r>
              <a:rPr lang="de-DE" dirty="0" smtClean="0">
                <a:sym typeface="Wingdings"/>
              </a:rPr>
              <a:t> </a:t>
            </a:r>
            <a:r>
              <a:rPr lang="de-DE" dirty="0" err="1" smtClean="0">
                <a:sym typeface="Wingdings"/>
              </a:rPr>
              <a:t>blood</a:t>
            </a:r>
            <a:r>
              <a:rPr lang="de-DE" dirty="0" smtClean="0">
                <a:sym typeface="Wingdings"/>
              </a:rPr>
              <a:t> </a:t>
            </a:r>
            <a:r>
              <a:rPr lang="de-DE" dirty="0" err="1" smtClean="0">
                <a:sym typeface="Wingdings"/>
              </a:rPr>
              <a:t>volume</a:t>
            </a:r>
            <a:r>
              <a:rPr lang="de-DE" dirty="0" smtClean="0">
                <a:sym typeface="Wingdings"/>
              </a:rPr>
              <a:t> </a:t>
            </a:r>
            <a:r>
              <a:rPr lang="de-DE" dirty="0" err="1" smtClean="0">
                <a:sym typeface="Wingdings"/>
              </a:rPr>
              <a:t>during</a:t>
            </a:r>
            <a:r>
              <a:rPr lang="de-DE" dirty="0" smtClean="0">
                <a:sym typeface="Wingdings"/>
              </a:rPr>
              <a:t> </a:t>
            </a:r>
            <a:r>
              <a:rPr lang="de-DE" dirty="0" err="1" smtClean="0">
                <a:sym typeface="Wingdings"/>
              </a:rPr>
              <a:t>adolescence</a:t>
            </a:r>
            <a:r>
              <a:rPr lang="de-DE" dirty="0" smtClean="0">
                <a:sym typeface="Wingdings"/>
              </a:rPr>
              <a:t> </a:t>
            </a:r>
            <a:r>
              <a:rPr lang="de-DE" dirty="0" err="1" smtClean="0">
                <a:sym typeface="Wingdings"/>
              </a:rPr>
              <a:t>increases</a:t>
            </a:r>
            <a:endParaRPr lang="de-DE" dirty="0" smtClean="0">
              <a:sym typeface="Wingdings"/>
            </a:endParaRPr>
          </a:p>
          <a:p>
            <a:r>
              <a:rPr lang="de-DE" dirty="0" err="1" smtClean="0">
                <a:sym typeface="Wingdings"/>
              </a:rPr>
              <a:t>Sources</a:t>
            </a:r>
            <a:r>
              <a:rPr lang="de-DE" dirty="0" smtClean="0">
                <a:sym typeface="Wingdings"/>
              </a:rPr>
              <a:t>: </a:t>
            </a:r>
            <a:r>
              <a:rPr lang="de-DE" dirty="0" err="1" smtClean="0">
                <a:sym typeface="Wingdings"/>
              </a:rPr>
              <a:t>meat</a:t>
            </a:r>
            <a:r>
              <a:rPr lang="de-DE" dirty="0" smtClean="0">
                <a:sym typeface="Wingdings"/>
              </a:rPr>
              <a:t>, </a:t>
            </a:r>
            <a:r>
              <a:rPr lang="de-DE" dirty="0" err="1" smtClean="0">
                <a:sym typeface="Wingdings"/>
              </a:rPr>
              <a:t>eggs</a:t>
            </a:r>
            <a:r>
              <a:rPr lang="de-DE" dirty="0" smtClean="0">
                <a:sym typeface="Wingdings"/>
              </a:rPr>
              <a:t> and </a:t>
            </a:r>
            <a:r>
              <a:rPr lang="de-DE" dirty="0" err="1" smtClean="0">
                <a:sym typeface="Wingdings"/>
              </a:rPr>
              <a:t>fortified</a:t>
            </a:r>
            <a:r>
              <a:rPr lang="de-DE" dirty="0" smtClean="0">
                <a:sym typeface="Wingdings"/>
              </a:rPr>
              <a:t> </a:t>
            </a:r>
            <a:r>
              <a:rPr lang="de-DE" dirty="0" err="1" smtClean="0">
                <a:sym typeface="Wingdings"/>
              </a:rPr>
              <a:t>cereals</a:t>
            </a:r>
            <a:endParaRPr lang="de-DE" dirty="0" smtClean="0">
              <a:sym typeface="Wingdings"/>
            </a:endParaRPr>
          </a:p>
          <a:p>
            <a:r>
              <a:rPr lang="de-DE" dirty="0" err="1" smtClean="0">
                <a:sym typeface="Wingdings"/>
              </a:rPr>
              <a:t>Recommendation</a:t>
            </a:r>
            <a:r>
              <a:rPr lang="de-DE" dirty="0" smtClean="0">
                <a:sym typeface="Wingdings"/>
              </a:rPr>
              <a:t> </a:t>
            </a:r>
            <a:r>
              <a:rPr lang="de-DE" dirty="0" err="1" smtClean="0">
                <a:sym typeface="Wingdings"/>
              </a:rPr>
              <a:t>for</a:t>
            </a:r>
            <a:r>
              <a:rPr lang="de-DE" dirty="0" smtClean="0">
                <a:sym typeface="Wingdings"/>
              </a:rPr>
              <a:t> </a:t>
            </a:r>
            <a:r>
              <a:rPr lang="de-DE" dirty="0" err="1" smtClean="0">
                <a:sym typeface="Wingdings"/>
              </a:rPr>
              <a:t>ados</a:t>
            </a:r>
            <a:r>
              <a:rPr lang="de-DE" dirty="0" smtClean="0">
                <a:sym typeface="Wingdings"/>
              </a:rPr>
              <a:t> 2.4micrograms per </a:t>
            </a:r>
            <a:r>
              <a:rPr lang="de-DE" dirty="0" err="1" smtClean="0">
                <a:sym typeface="Wingdings"/>
              </a:rPr>
              <a:t>day</a:t>
            </a:r>
            <a:endParaRPr lang="de-DE" dirty="0" smtClean="0">
              <a:sym typeface="Wingdings"/>
            </a:endParaRPr>
          </a:p>
          <a:p>
            <a:r>
              <a:rPr lang="de-DE" dirty="0" err="1" smtClean="0">
                <a:sym typeface="Wingdings"/>
              </a:rPr>
              <a:t>Vegetarians</a:t>
            </a:r>
            <a:r>
              <a:rPr lang="de-DE" dirty="0" smtClean="0">
                <a:sym typeface="Wingdings"/>
              </a:rPr>
              <a:t> </a:t>
            </a:r>
            <a:r>
              <a:rPr lang="de-DE" dirty="0" err="1" smtClean="0">
                <a:sym typeface="Wingdings"/>
              </a:rPr>
              <a:t>might</a:t>
            </a:r>
            <a:r>
              <a:rPr lang="de-DE" dirty="0" smtClean="0">
                <a:sym typeface="Wingdings"/>
              </a:rPr>
              <a:t> </a:t>
            </a:r>
            <a:r>
              <a:rPr lang="de-DE" dirty="0" err="1" smtClean="0">
                <a:sym typeface="Wingdings"/>
              </a:rPr>
              <a:t>need</a:t>
            </a:r>
            <a:r>
              <a:rPr lang="de-DE" dirty="0" smtClean="0">
                <a:sym typeface="Wingdings"/>
              </a:rPr>
              <a:t> </a:t>
            </a:r>
            <a:r>
              <a:rPr lang="de-DE" dirty="0" err="1" smtClean="0">
                <a:sym typeface="Wingdings"/>
              </a:rPr>
              <a:t>supplementation</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22</a:t>
            </a:fld>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Vit</a:t>
            </a:r>
            <a:r>
              <a:rPr lang="de-DE" dirty="0" smtClean="0"/>
              <a:t> a</a:t>
            </a:r>
            <a:endParaRPr lang="de-DE" dirty="0"/>
          </a:p>
        </p:txBody>
      </p:sp>
      <p:sp>
        <p:nvSpPr>
          <p:cNvPr id="3" name="Inhaltsplatzhalter 2"/>
          <p:cNvSpPr>
            <a:spLocks noGrp="1"/>
          </p:cNvSpPr>
          <p:nvPr>
            <p:ph idx="1"/>
          </p:nvPr>
        </p:nvSpPr>
        <p:spPr/>
        <p:txBody>
          <a:bodyPr/>
          <a:lstStyle/>
          <a:p>
            <a:r>
              <a:rPr lang="de-DE" dirty="0" err="1" smtClean="0"/>
              <a:t>Important</a:t>
            </a:r>
            <a:r>
              <a:rPr lang="de-DE" dirty="0" smtClean="0"/>
              <a:t> </a:t>
            </a:r>
            <a:r>
              <a:rPr lang="de-DE" dirty="0" err="1" smtClean="0"/>
              <a:t>for</a:t>
            </a:r>
            <a:r>
              <a:rPr lang="de-DE" dirty="0" smtClean="0"/>
              <a:t> </a:t>
            </a:r>
            <a:r>
              <a:rPr lang="de-DE" dirty="0" err="1" smtClean="0"/>
              <a:t>vision</a:t>
            </a:r>
            <a:r>
              <a:rPr lang="de-DE" dirty="0" smtClean="0"/>
              <a:t>, </a:t>
            </a:r>
            <a:r>
              <a:rPr lang="de-DE" dirty="0" err="1" smtClean="0"/>
              <a:t>reproduction</a:t>
            </a:r>
            <a:r>
              <a:rPr lang="de-DE" dirty="0" smtClean="0"/>
              <a:t>, growth and immune </a:t>
            </a:r>
            <a:r>
              <a:rPr lang="de-DE" dirty="0" err="1" smtClean="0"/>
              <a:t>system</a:t>
            </a:r>
            <a:endParaRPr lang="de-DE" dirty="0" smtClean="0"/>
          </a:p>
          <a:p>
            <a:r>
              <a:rPr lang="de-DE" dirty="0" smtClean="0"/>
              <a:t>DRI 600-900 mg/d </a:t>
            </a:r>
            <a:r>
              <a:rPr lang="de-DE" dirty="0" err="1" smtClean="0"/>
              <a:t>dependent</a:t>
            </a:r>
            <a:r>
              <a:rPr lang="de-DE" dirty="0" smtClean="0"/>
              <a:t> on age and </a:t>
            </a:r>
            <a:r>
              <a:rPr lang="de-DE" dirty="0" err="1" smtClean="0"/>
              <a:t>sex</a:t>
            </a:r>
            <a:endParaRPr lang="de-DE" dirty="0" smtClean="0"/>
          </a:p>
          <a:p>
            <a:r>
              <a:rPr lang="de-DE" dirty="0" err="1" smtClean="0"/>
              <a:t>Sources</a:t>
            </a:r>
            <a:r>
              <a:rPr lang="de-DE" dirty="0" smtClean="0"/>
              <a:t>: </a:t>
            </a:r>
            <a:r>
              <a:rPr lang="de-DE" dirty="0" err="1" smtClean="0"/>
              <a:t>cereal</a:t>
            </a:r>
            <a:r>
              <a:rPr lang="de-DE" dirty="0" smtClean="0"/>
              <a:t>, milk, </a:t>
            </a:r>
            <a:r>
              <a:rPr lang="de-DE" dirty="0" err="1" smtClean="0"/>
              <a:t>carrots</a:t>
            </a:r>
            <a:r>
              <a:rPr lang="de-DE" dirty="0" smtClean="0"/>
              <a:t>, </a:t>
            </a:r>
            <a:r>
              <a:rPr lang="de-DE" dirty="0" err="1" smtClean="0"/>
              <a:t>cheese</a:t>
            </a:r>
            <a:r>
              <a:rPr lang="de-DE" dirty="0" smtClean="0"/>
              <a:t> (</a:t>
            </a:r>
            <a:r>
              <a:rPr lang="de-DE" dirty="0" err="1" smtClean="0"/>
              <a:t>story</a:t>
            </a:r>
            <a:r>
              <a:rPr lang="de-DE" dirty="0" smtClean="0"/>
              <a:t> 2005</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23</a:t>
            </a:fld>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Vit</a:t>
            </a:r>
            <a:r>
              <a:rPr lang="de-DE" dirty="0" smtClean="0"/>
              <a:t> c</a:t>
            </a:r>
            <a:endParaRPr lang="de-DE" dirty="0"/>
          </a:p>
        </p:txBody>
      </p:sp>
      <p:sp>
        <p:nvSpPr>
          <p:cNvPr id="3" name="Inhaltsplatzhalter 2"/>
          <p:cNvSpPr>
            <a:spLocks noGrp="1"/>
          </p:cNvSpPr>
          <p:nvPr>
            <p:ph idx="1"/>
          </p:nvPr>
        </p:nvSpPr>
        <p:spPr/>
        <p:txBody>
          <a:bodyPr/>
          <a:lstStyle/>
          <a:p>
            <a:r>
              <a:rPr lang="de-DE" dirty="0" err="1" smtClean="0"/>
              <a:t>Important</a:t>
            </a:r>
            <a:r>
              <a:rPr lang="de-DE" dirty="0" smtClean="0"/>
              <a:t> </a:t>
            </a:r>
            <a:r>
              <a:rPr lang="de-DE" dirty="0" err="1" smtClean="0"/>
              <a:t>for</a:t>
            </a:r>
            <a:r>
              <a:rPr lang="de-DE" dirty="0" smtClean="0"/>
              <a:t> </a:t>
            </a:r>
            <a:r>
              <a:rPr lang="de-DE" dirty="0" err="1" smtClean="0"/>
              <a:t>absorption</a:t>
            </a:r>
            <a:r>
              <a:rPr lang="de-DE" dirty="0" smtClean="0"/>
              <a:t> of iron and </a:t>
            </a:r>
            <a:r>
              <a:rPr lang="de-DE" dirty="0" err="1" smtClean="0"/>
              <a:t>calcium</a:t>
            </a:r>
            <a:r>
              <a:rPr lang="de-DE" dirty="0" smtClean="0"/>
              <a:t>, </a:t>
            </a:r>
            <a:r>
              <a:rPr lang="de-DE" dirty="0" err="1" smtClean="0"/>
              <a:t>aids</a:t>
            </a:r>
            <a:r>
              <a:rPr lang="de-DE" dirty="0" smtClean="0"/>
              <a:t> in </a:t>
            </a:r>
            <a:r>
              <a:rPr lang="de-DE" dirty="0" err="1" smtClean="0"/>
              <a:t>would</a:t>
            </a:r>
            <a:r>
              <a:rPr lang="de-DE" dirty="0" smtClean="0"/>
              <a:t> </a:t>
            </a:r>
            <a:r>
              <a:rPr lang="de-DE" dirty="0" err="1" smtClean="0"/>
              <a:t>healing</a:t>
            </a:r>
            <a:r>
              <a:rPr lang="de-DE" dirty="0" smtClean="0"/>
              <a:t> and </a:t>
            </a:r>
            <a:r>
              <a:rPr lang="de-DE" dirty="0" err="1" smtClean="0"/>
              <a:t>contributes</a:t>
            </a:r>
            <a:r>
              <a:rPr lang="de-DE" dirty="0" smtClean="0"/>
              <a:t> to </a:t>
            </a:r>
            <a:r>
              <a:rPr lang="de-DE" dirty="0" err="1" smtClean="0"/>
              <a:t>brain</a:t>
            </a:r>
            <a:r>
              <a:rPr lang="de-DE" dirty="0" smtClean="0"/>
              <a:t> </a:t>
            </a:r>
            <a:r>
              <a:rPr lang="de-DE" dirty="0" err="1" smtClean="0"/>
              <a:t>function</a:t>
            </a:r>
            <a:r>
              <a:rPr lang="de-DE" dirty="0" smtClean="0"/>
              <a:t> (</a:t>
            </a:r>
            <a:r>
              <a:rPr lang="de-DE" dirty="0" err="1" smtClean="0"/>
              <a:t>story</a:t>
            </a:r>
            <a:r>
              <a:rPr lang="de-DE" dirty="0" smtClean="0"/>
              <a:t> 2005)</a:t>
            </a:r>
          </a:p>
          <a:p>
            <a:r>
              <a:rPr lang="de-DE" dirty="0" smtClean="0"/>
              <a:t>DRI: 45-75mg</a:t>
            </a:r>
          </a:p>
          <a:p>
            <a:r>
              <a:rPr lang="de-DE" dirty="0" err="1" smtClean="0"/>
              <a:t>Sources</a:t>
            </a:r>
            <a:r>
              <a:rPr lang="de-DE" dirty="0" smtClean="0"/>
              <a:t> </a:t>
            </a:r>
            <a:r>
              <a:rPr lang="de-DE" dirty="0" err="1" smtClean="0"/>
              <a:t>citrus</a:t>
            </a:r>
            <a:r>
              <a:rPr lang="de-DE" dirty="0" smtClean="0"/>
              <a:t> </a:t>
            </a:r>
            <a:r>
              <a:rPr lang="de-DE" dirty="0" err="1" smtClean="0"/>
              <a:t>fruits</a:t>
            </a:r>
            <a:r>
              <a:rPr lang="de-DE" dirty="0" smtClean="0"/>
              <a:t>, </a:t>
            </a:r>
            <a:r>
              <a:rPr lang="de-DE" dirty="0" err="1" smtClean="0"/>
              <a:t>tomatoes</a:t>
            </a:r>
            <a:r>
              <a:rPr lang="de-DE" dirty="0" smtClean="0"/>
              <a:t>, </a:t>
            </a:r>
            <a:r>
              <a:rPr lang="de-DE" dirty="0" err="1" smtClean="0"/>
              <a:t>potatoes</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Remark</a:t>
            </a:r>
            <a:r>
              <a:rPr lang="de-DE" dirty="0" smtClean="0"/>
              <a:t> on </a:t>
            </a:r>
            <a:r>
              <a:rPr lang="de-DE" dirty="0" err="1" smtClean="0"/>
              <a:t>coffein</a:t>
            </a:r>
            <a:endParaRPr lang="de-DE" dirty="0"/>
          </a:p>
        </p:txBody>
      </p:sp>
      <p:sp>
        <p:nvSpPr>
          <p:cNvPr id="3" name="Inhaltsplatzhalter 2"/>
          <p:cNvSpPr>
            <a:spLocks noGrp="1"/>
          </p:cNvSpPr>
          <p:nvPr>
            <p:ph idx="1"/>
          </p:nvPr>
        </p:nvSpPr>
        <p:spPr/>
        <p:txBody>
          <a:bodyPr/>
          <a:lstStyle/>
          <a:p>
            <a:r>
              <a:rPr lang="de-DE" dirty="0" err="1" smtClean="0"/>
              <a:t>Consumption</a:t>
            </a:r>
            <a:r>
              <a:rPr lang="de-DE" dirty="0" smtClean="0"/>
              <a:t> </a:t>
            </a:r>
            <a:r>
              <a:rPr lang="de-DE" dirty="0" err="1" smtClean="0"/>
              <a:t>should</a:t>
            </a:r>
            <a:r>
              <a:rPr lang="de-DE" dirty="0" smtClean="0"/>
              <a:t> </a:t>
            </a:r>
            <a:r>
              <a:rPr lang="de-DE" dirty="0" err="1" smtClean="0"/>
              <a:t>be</a:t>
            </a:r>
            <a:r>
              <a:rPr lang="de-DE" dirty="0" smtClean="0"/>
              <a:t> </a:t>
            </a:r>
            <a:r>
              <a:rPr lang="de-DE" dirty="0" err="1" smtClean="0"/>
              <a:t>less</a:t>
            </a:r>
            <a:r>
              <a:rPr lang="de-DE" dirty="0" smtClean="0"/>
              <a:t> </a:t>
            </a:r>
            <a:r>
              <a:rPr lang="de-DE" dirty="0" err="1" smtClean="0"/>
              <a:t>than</a:t>
            </a:r>
            <a:r>
              <a:rPr lang="de-DE" dirty="0" smtClean="0"/>
              <a:t> 100mg per </a:t>
            </a:r>
            <a:r>
              <a:rPr lang="de-DE" dirty="0" err="1" smtClean="0"/>
              <a:t>day</a:t>
            </a:r>
            <a:endParaRPr lang="de-DE" dirty="0" smtClean="0"/>
          </a:p>
          <a:p>
            <a:r>
              <a:rPr lang="de-DE" dirty="0" err="1" smtClean="0"/>
              <a:t>Caffeine</a:t>
            </a:r>
            <a:r>
              <a:rPr lang="de-DE" dirty="0" smtClean="0"/>
              <a:t> </a:t>
            </a:r>
            <a:r>
              <a:rPr lang="de-DE" dirty="0" err="1" smtClean="0"/>
              <a:t>is</a:t>
            </a:r>
            <a:r>
              <a:rPr lang="de-DE" dirty="0" smtClean="0"/>
              <a:t> </a:t>
            </a:r>
            <a:r>
              <a:rPr lang="de-DE" dirty="0" err="1" smtClean="0"/>
              <a:t>diuretic</a:t>
            </a:r>
            <a:r>
              <a:rPr lang="de-DE" dirty="0" err="1" smtClean="0">
                <a:sym typeface="Wingdings"/>
              </a:rPr>
              <a:t>dehydratation</a:t>
            </a:r>
            <a:endParaRPr lang="de-DE" dirty="0" smtClean="0">
              <a:sym typeface="Wingdings"/>
            </a:endParaRPr>
          </a:p>
          <a:p>
            <a:r>
              <a:rPr lang="de-DE" dirty="0" smtClean="0">
                <a:sym typeface="Wingdings"/>
              </a:rPr>
              <a:t>Causes </a:t>
            </a:r>
            <a:r>
              <a:rPr lang="de-DE" dirty="0" err="1" smtClean="0">
                <a:sym typeface="Wingdings"/>
              </a:rPr>
              <a:t>loss</a:t>
            </a:r>
            <a:r>
              <a:rPr lang="de-DE" dirty="0" smtClean="0">
                <a:sym typeface="Wingdings"/>
              </a:rPr>
              <a:t> of </a:t>
            </a:r>
            <a:r>
              <a:rPr lang="de-DE" dirty="0" err="1" smtClean="0">
                <a:sym typeface="Wingdings"/>
              </a:rPr>
              <a:t>calcium</a:t>
            </a:r>
            <a:r>
              <a:rPr lang="de-DE" dirty="0" smtClean="0">
                <a:sym typeface="Wingdings"/>
              </a:rPr>
              <a:t> in </a:t>
            </a:r>
            <a:r>
              <a:rPr lang="de-DE" dirty="0" err="1" smtClean="0">
                <a:sym typeface="Wingdings"/>
              </a:rPr>
              <a:t>the</a:t>
            </a:r>
            <a:r>
              <a:rPr lang="de-DE" dirty="0" smtClean="0">
                <a:sym typeface="Wingdings"/>
              </a:rPr>
              <a:t> </a:t>
            </a:r>
            <a:r>
              <a:rPr lang="de-DE" dirty="0" err="1" smtClean="0">
                <a:sym typeface="Wingdings"/>
              </a:rPr>
              <a:t>body</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a:t>
            </a:r>
            <a:r>
              <a:rPr lang="de-DE" dirty="0" err="1" smtClean="0"/>
              <a:t>your</a:t>
            </a:r>
            <a:r>
              <a:rPr lang="de-DE" dirty="0" smtClean="0"/>
              <a:t> </a:t>
            </a:r>
            <a:r>
              <a:rPr lang="de-DE" dirty="0" err="1" smtClean="0"/>
              <a:t>country</a:t>
            </a:r>
            <a:endParaRPr lang="de-DE" dirty="0"/>
          </a:p>
        </p:txBody>
      </p:sp>
      <p:sp>
        <p:nvSpPr>
          <p:cNvPr id="3" name="Inhaltsplatzhalter 2"/>
          <p:cNvSpPr>
            <a:spLocks noGrp="1"/>
          </p:cNvSpPr>
          <p:nvPr>
            <p:ph idx="1"/>
          </p:nvPr>
        </p:nvSpPr>
        <p:spPr/>
        <p:txBody>
          <a:bodyPr/>
          <a:lstStyle/>
          <a:p>
            <a:r>
              <a:rPr lang="de-DE" dirty="0" err="1" smtClean="0"/>
              <a:t>What</a:t>
            </a:r>
            <a:r>
              <a:rPr lang="de-DE" dirty="0" smtClean="0"/>
              <a:t> </a:t>
            </a:r>
            <a:r>
              <a:rPr lang="de-DE" dirty="0" err="1" smtClean="0"/>
              <a:t>is</a:t>
            </a:r>
            <a:r>
              <a:rPr lang="de-DE" dirty="0" smtClean="0"/>
              <a:t> </a:t>
            </a:r>
            <a:r>
              <a:rPr lang="de-DE" dirty="0" err="1" smtClean="0"/>
              <a:t>your</a:t>
            </a:r>
            <a:r>
              <a:rPr lang="de-DE" dirty="0" smtClean="0"/>
              <a:t> </a:t>
            </a:r>
            <a:r>
              <a:rPr lang="de-DE" dirty="0" err="1" smtClean="0"/>
              <a:t>major</a:t>
            </a:r>
            <a:r>
              <a:rPr lang="de-DE" dirty="0" smtClean="0"/>
              <a:t> </a:t>
            </a:r>
            <a:r>
              <a:rPr lang="de-DE" dirty="0" err="1" smtClean="0"/>
              <a:t>concern</a:t>
            </a:r>
            <a:r>
              <a:rPr lang="de-DE" dirty="0" smtClean="0"/>
              <a:t> </a:t>
            </a:r>
            <a:r>
              <a:rPr lang="de-DE" dirty="0" err="1" smtClean="0"/>
              <a:t>about</a:t>
            </a:r>
            <a:r>
              <a:rPr lang="de-DE" dirty="0" smtClean="0"/>
              <a:t> </a:t>
            </a:r>
            <a:r>
              <a:rPr lang="de-DE" dirty="0" err="1" smtClean="0"/>
              <a:t>adolescent</a:t>
            </a:r>
            <a:r>
              <a:rPr lang="de-DE" dirty="0" smtClean="0"/>
              <a:t> </a:t>
            </a:r>
            <a:r>
              <a:rPr lang="de-DE" dirty="0" err="1" smtClean="0"/>
              <a:t>nutrition</a:t>
            </a:r>
            <a:r>
              <a:rPr lang="de-DE" dirty="0" smtClean="0"/>
              <a:t>?</a:t>
            </a:r>
          </a:p>
          <a:p>
            <a:pPr lvl="1"/>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food</a:t>
            </a:r>
            <a:r>
              <a:rPr lang="de-DE" dirty="0" smtClean="0"/>
              <a:t> </a:t>
            </a:r>
            <a:r>
              <a:rPr lang="de-DE" dirty="0" err="1" smtClean="0"/>
              <a:t>groups</a:t>
            </a:r>
            <a:r>
              <a:rPr lang="de-DE" dirty="0" smtClean="0"/>
              <a:t> </a:t>
            </a:r>
            <a:r>
              <a:rPr lang="de-DE" dirty="0" err="1" smtClean="0"/>
              <a:t>for</a:t>
            </a:r>
            <a:r>
              <a:rPr lang="de-DE" dirty="0" smtClean="0"/>
              <a:t> </a:t>
            </a:r>
            <a:r>
              <a:rPr lang="de-DE" dirty="0" err="1" smtClean="0"/>
              <a:t>which</a:t>
            </a:r>
            <a:r>
              <a:rPr lang="de-DE" dirty="0" smtClean="0"/>
              <a:t> </a:t>
            </a:r>
            <a:r>
              <a:rPr lang="de-DE" dirty="0" err="1" smtClean="0"/>
              <a:t>your</a:t>
            </a:r>
            <a:r>
              <a:rPr lang="de-DE" dirty="0" smtClean="0"/>
              <a:t> </a:t>
            </a:r>
            <a:r>
              <a:rPr lang="de-DE" dirty="0" err="1" smtClean="0"/>
              <a:t>adolescents</a:t>
            </a:r>
            <a:r>
              <a:rPr lang="de-DE" dirty="0" smtClean="0"/>
              <a:t> </a:t>
            </a:r>
            <a:r>
              <a:rPr lang="de-DE" dirty="0" err="1" smtClean="0"/>
              <a:t>have</a:t>
            </a:r>
            <a:r>
              <a:rPr lang="de-DE" dirty="0" smtClean="0"/>
              <a:t> </a:t>
            </a:r>
            <a:r>
              <a:rPr lang="de-DE" dirty="0" err="1" smtClean="0"/>
              <a:t>difficulties</a:t>
            </a:r>
            <a:r>
              <a:rPr lang="de-DE" dirty="0" smtClean="0"/>
              <a:t> to </a:t>
            </a:r>
            <a:r>
              <a:rPr lang="de-DE" dirty="0" err="1" smtClean="0"/>
              <a:t>reach</a:t>
            </a:r>
            <a:r>
              <a:rPr lang="de-DE" dirty="0" smtClean="0"/>
              <a:t> an </a:t>
            </a:r>
            <a:r>
              <a:rPr lang="de-DE" dirty="0" err="1" smtClean="0"/>
              <a:t>adequate</a:t>
            </a:r>
            <a:r>
              <a:rPr lang="de-DE" dirty="0" smtClean="0"/>
              <a:t> </a:t>
            </a:r>
            <a:r>
              <a:rPr lang="de-DE" dirty="0" err="1" smtClean="0"/>
              <a:t>intake</a:t>
            </a:r>
            <a:r>
              <a:rPr lang="de-DE" dirty="0" smtClean="0"/>
              <a:t>?</a:t>
            </a:r>
          </a:p>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influences</a:t>
            </a:r>
            <a:r>
              <a:rPr lang="de-DE" dirty="0" smtClean="0"/>
              <a:t> on </a:t>
            </a:r>
            <a:r>
              <a:rPr lang="de-DE" dirty="0" err="1" smtClean="0"/>
              <a:t>what</a:t>
            </a:r>
            <a:r>
              <a:rPr lang="de-DE" dirty="0" smtClean="0"/>
              <a:t> and </a:t>
            </a:r>
            <a:r>
              <a:rPr lang="de-DE" dirty="0" err="1" smtClean="0"/>
              <a:t>how</a:t>
            </a:r>
            <a:r>
              <a:rPr lang="de-DE" dirty="0" smtClean="0"/>
              <a:t> </a:t>
            </a:r>
            <a:r>
              <a:rPr lang="de-DE" dirty="0" err="1" smtClean="0"/>
              <a:t>adolescents</a:t>
            </a:r>
            <a:r>
              <a:rPr lang="de-DE" dirty="0" smtClean="0"/>
              <a:t> </a:t>
            </a:r>
            <a:r>
              <a:rPr lang="de-DE" dirty="0" err="1" smtClean="0"/>
              <a:t>eat</a:t>
            </a:r>
            <a:r>
              <a:rPr lang="de-DE" dirty="0" smtClean="0"/>
              <a:t>?</a:t>
            </a:r>
          </a:p>
          <a:p>
            <a:r>
              <a:rPr lang="de-DE" dirty="0" err="1" smtClean="0"/>
              <a:t>What</a:t>
            </a:r>
            <a:r>
              <a:rPr lang="de-DE" dirty="0" smtClean="0"/>
              <a:t> </a:t>
            </a:r>
            <a:r>
              <a:rPr lang="de-DE" dirty="0" err="1" smtClean="0"/>
              <a:t>could</a:t>
            </a:r>
            <a:r>
              <a:rPr lang="de-DE" dirty="0" smtClean="0"/>
              <a:t> </a:t>
            </a:r>
            <a:r>
              <a:rPr lang="de-DE" dirty="0" err="1" smtClean="0"/>
              <a:t>be</a:t>
            </a:r>
            <a:r>
              <a:rPr lang="de-DE" dirty="0" smtClean="0"/>
              <a:t> </a:t>
            </a:r>
            <a:r>
              <a:rPr lang="de-DE" dirty="0" err="1" smtClean="0"/>
              <a:t>done</a:t>
            </a:r>
            <a:r>
              <a:rPr lang="de-DE" dirty="0" smtClean="0"/>
              <a:t> to </a:t>
            </a:r>
            <a:r>
              <a:rPr lang="de-DE" dirty="0" err="1" smtClean="0"/>
              <a:t>increase</a:t>
            </a:r>
            <a:r>
              <a:rPr lang="de-DE" dirty="0" smtClean="0"/>
              <a:t> </a:t>
            </a:r>
            <a:r>
              <a:rPr lang="de-DE" dirty="0" err="1" smtClean="0"/>
              <a:t>Vit</a:t>
            </a:r>
            <a:r>
              <a:rPr lang="de-DE" dirty="0" smtClean="0"/>
              <a:t> D </a:t>
            </a:r>
            <a:r>
              <a:rPr lang="de-DE" dirty="0" err="1" smtClean="0"/>
              <a:t>levels</a:t>
            </a:r>
            <a:r>
              <a:rPr lang="de-DE" dirty="0" smtClean="0"/>
              <a:t>?</a:t>
            </a:r>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Useful resources</a:t>
            </a:r>
            <a:endParaRPr lang="fr-CH" dirty="0"/>
          </a:p>
        </p:txBody>
      </p:sp>
      <p:sp>
        <p:nvSpPr>
          <p:cNvPr id="6" name="Inhaltsplatzhalter 5"/>
          <p:cNvSpPr>
            <a:spLocks noGrp="1"/>
          </p:cNvSpPr>
          <p:nvPr>
            <p:ph idx="1"/>
          </p:nvPr>
        </p:nvSpPr>
        <p:spPr/>
        <p:txBody>
          <a:bodyPr/>
          <a:lstStyle/>
          <a:p>
            <a:r>
              <a:rPr lang="de-DE" sz="2400" dirty="0" err="1" smtClean="0"/>
              <a:t>Stang</a:t>
            </a:r>
            <a:r>
              <a:rPr lang="de-DE" sz="2400" dirty="0" smtClean="0"/>
              <a:t> J, Story M (</a:t>
            </a:r>
            <a:r>
              <a:rPr lang="de-DE" sz="2400" dirty="0" err="1" smtClean="0"/>
              <a:t>eds</a:t>
            </a:r>
            <a:r>
              <a:rPr lang="de-DE" sz="2400" dirty="0" smtClean="0"/>
              <a:t>). </a:t>
            </a:r>
            <a:r>
              <a:rPr lang="de-DE" sz="2400" dirty="0" err="1" smtClean="0"/>
              <a:t>Guidelines</a:t>
            </a:r>
            <a:r>
              <a:rPr lang="de-DE" sz="2400" dirty="0" smtClean="0"/>
              <a:t> </a:t>
            </a:r>
            <a:r>
              <a:rPr lang="de-DE" sz="2400" dirty="0" err="1" smtClean="0"/>
              <a:t>for</a:t>
            </a:r>
            <a:r>
              <a:rPr lang="de-DE" sz="2400" dirty="0" smtClean="0"/>
              <a:t> </a:t>
            </a:r>
            <a:r>
              <a:rPr lang="de-DE" sz="2400" dirty="0" err="1" smtClean="0"/>
              <a:t>adolescent</a:t>
            </a:r>
            <a:r>
              <a:rPr lang="de-DE" sz="2400" dirty="0" smtClean="0"/>
              <a:t> </a:t>
            </a:r>
            <a:r>
              <a:rPr lang="de-DE" sz="2400" dirty="0" err="1" smtClean="0"/>
              <a:t>nutrition</a:t>
            </a:r>
            <a:r>
              <a:rPr lang="de-DE" sz="2400" dirty="0" smtClean="0"/>
              <a:t> </a:t>
            </a:r>
            <a:r>
              <a:rPr lang="de-DE" sz="2400" dirty="0" err="1" smtClean="0"/>
              <a:t>services</a:t>
            </a:r>
            <a:r>
              <a:rPr lang="de-DE" sz="2400" dirty="0" smtClean="0"/>
              <a:t>, 2005 (</a:t>
            </a:r>
            <a:r>
              <a:rPr lang="de-DE" sz="2400" dirty="0" err="1" smtClean="0"/>
              <a:t>www.epi.umn.edu/let/pubs/adol_book.shtm</a:t>
            </a:r>
            <a:r>
              <a:rPr lang="de-DE" sz="2400" dirty="0" smtClean="0"/>
              <a:t>)</a:t>
            </a:r>
          </a:p>
          <a:p>
            <a:r>
              <a:rPr lang="de-DE" sz="2400" dirty="0" smtClean="0"/>
              <a:t>Teens Health. </a:t>
            </a:r>
            <a:r>
              <a:rPr lang="de-DE" sz="2400" dirty="0" err="1" smtClean="0"/>
              <a:t>Nemours</a:t>
            </a:r>
            <a:r>
              <a:rPr lang="de-DE" sz="2400" dirty="0" smtClean="0"/>
              <a:t>. </a:t>
            </a:r>
            <a:r>
              <a:rPr lang="de-DE" sz="2400" dirty="0" err="1" smtClean="0"/>
              <a:t>www.kidshealth.org/teen</a:t>
            </a:r>
            <a:endParaRPr lang="de-DE" sz="2400" dirty="0" smtClean="0"/>
          </a:p>
          <a:p>
            <a:r>
              <a:rPr lang="de-DE" sz="2400" dirty="0" err="1" smtClean="0"/>
              <a:t>Adolescent</a:t>
            </a:r>
            <a:r>
              <a:rPr lang="de-DE" sz="2400" dirty="0" smtClean="0"/>
              <a:t> </a:t>
            </a:r>
            <a:r>
              <a:rPr lang="de-DE" sz="2400" dirty="0" err="1" smtClean="0"/>
              <a:t>nutrition</a:t>
            </a:r>
            <a:r>
              <a:rPr lang="de-DE" sz="2400" dirty="0" smtClean="0"/>
              <a:t> </a:t>
            </a:r>
            <a:r>
              <a:rPr lang="de-DE" sz="2400" dirty="0" smtClean="0">
                <a:hlinkClick r:id="rId2"/>
              </a:rPr>
              <a:t>www.fays.org/nutrition/A-ap/adolescent-nutrition.html</a:t>
            </a:r>
            <a:r>
              <a:rPr lang="de-DE" sz="2400" dirty="0" smtClean="0"/>
              <a:t> </a:t>
            </a:r>
          </a:p>
          <a:p>
            <a:r>
              <a:rPr lang="de-DE" sz="2400" dirty="0" smtClean="0"/>
              <a:t>https://www.choosemyplate.gov/sites/default/files/tentips/DGTipsheet36EatSmartAndBeActiveAsYouGrow.pdf</a:t>
            </a:r>
            <a:endParaRPr lang="de-DE" sz="2400" dirty="0"/>
          </a:p>
        </p:txBody>
      </p:sp>
      <p:sp>
        <p:nvSpPr>
          <p:cNvPr id="5" name="Espace réservé du numéro de diapositive 4"/>
          <p:cNvSpPr>
            <a:spLocks noGrp="1"/>
          </p:cNvSpPr>
          <p:nvPr>
            <p:ph type="sldNum" sz="quarter" idx="11"/>
          </p:nvPr>
        </p:nvSpPr>
        <p:spPr/>
        <p:txBody>
          <a:bodyPr/>
          <a:lstStyle/>
          <a:p>
            <a:pPr>
              <a:defRPr/>
            </a:pPr>
            <a:fld id="{0261F00F-A245-4FD8-BB8D-3BC3D3EBDCFF}" type="slidenum">
              <a:rPr lang="en-GB" smtClean="0"/>
              <a:pPr>
                <a:defRPr/>
              </a:pPr>
              <a:t>27</a:t>
            </a:fld>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28</a:t>
            </a:fld>
            <a:endParaRPr lang="en-GB"/>
          </a:p>
        </p:txBody>
      </p:sp>
      <p:pic>
        <p:nvPicPr>
          <p:cNvPr id="5" name="Bild 4"/>
          <p:cNvPicPr>
            <a:picLocks noChangeAspect="1"/>
          </p:cNvPicPr>
          <p:nvPr/>
        </p:nvPicPr>
        <p:blipFill>
          <a:blip r:embed="rId2" cstate="print"/>
          <a:stretch>
            <a:fillRect/>
          </a:stretch>
        </p:blipFill>
        <p:spPr>
          <a:xfrm>
            <a:off x="704850" y="57150"/>
            <a:ext cx="7734300" cy="67437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29</a:t>
            </a:fld>
            <a:endParaRPr lang="en-GB"/>
          </a:p>
        </p:txBody>
      </p:sp>
      <p:pic>
        <p:nvPicPr>
          <p:cNvPr id="5" name="Bild 4"/>
          <p:cNvPicPr>
            <a:picLocks noChangeAspect="1"/>
          </p:cNvPicPr>
          <p:nvPr/>
        </p:nvPicPr>
        <p:blipFill>
          <a:blip r:embed="rId2" cstate="print"/>
          <a:stretch>
            <a:fillRect/>
          </a:stretch>
        </p:blipFill>
        <p:spPr>
          <a:xfrm>
            <a:off x="-40869" y="1401317"/>
            <a:ext cx="8956269" cy="469468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a:t>
            </a:r>
            <a:r>
              <a:rPr lang="de-DE" dirty="0" err="1" smtClean="0"/>
              <a:t>your</a:t>
            </a:r>
            <a:r>
              <a:rPr lang="de-DE" dirty="0" smtClean="0"/>
              <a:t> </a:t>
            </a:r>
            <a:r>
              <a:rPr lang="de-DE" dirty="0" err="1" smtClean="0"/>
              <a:t>country</a:t>
            </a:r>
            <a:endParaRPr lang="de-DE" dirty="0"/>
          </a:p>
        </p:txBody>
      </p:sp>
      <p:sp>
        <p:nvSpPr>
          <p:cNvPr id="3" name="Inhaltsplatzhalter 2"/>
          <p:cNvSpPr>
            <a:spLocks noGrp="1"/>
          </p:cNvSpPr>
          <p:nvPr>
            <p:ph idx="1"/>
          </p:nvPr>
        </p:nvSpPr>
        <p:spPr/>
        <p:txBody>
          <a:bodyPr/>
          <a:lstStyle/>
          <a:p>
            <a:r>
              <a:rPr lang="de-DE" dirty="0" err="1" smtClean="0"/>
              <a:t>What</a:t>
            </a:r>
            <a:r>
              <a:rPr lang="de-DE" dirty="0" smtClean="0"/>
              <a:t> </a:t>
            </a:r>
            <a:r>
              <a:rPr lang="de-DE" dirty="0" err="1" smtClean="0"/>
              <a:t>is</a:t>
            </a:r>
            <a:r>
              <a:rPr lang="de-DE" dirty="0" smtClean="0"/>
              <a:t> </a:t>
            </a:r>
            <a:r>
              <a:rPr lang="de-DE" dirty="0" err="1" smtClean="0"/>
              <a:t>your</a:t>
            </a:r>
            <a:r>
              <a:rPr lang="de-DE" dirty="0" smtClean="0"/>
              <a:t> </a:t>
            </a:r>
            <a:r>
              <a:rPr lang="de-DE" dirty="0" err="1" smtClean="0"/>
              <a:t>major</a:t>
            </a:r>
            <a:r>
              <a:rPr lang="de-DE" dirty="0" smtClean="0"/>
              <a:t> </a:t>
            </a:r>
            <a:r>
              <a:rPr lang="de-DE" dirty="0" err="1" smtClean="0"/>
              <a:t>concern</a:t>
            </a:r>
            <a:r>
              <a:rPr lang="de-DE" dirty="0" smtClean="0"/>
              <a:t> </a:t>
            </a:r>
            <a:r>
              <a:rPr lang="de-DE" dirty="0" err="1" smtClean="0"/>
              <a:t>about</a:t>
            </a:r>
            <a:r>
              <a:rPr lang="de-DE" dirty="0" smtClean="0"/>
              <a:t> </a:t>
            </a:r>
            <a:r>
              <a:rPr lang="de-DE" dirty="0" err="1" smtClean="0"/>
              <a:t>adolescent</a:t>
            </a:r>
            <a:r>
              <a:rPr lang="de-DE" dirty="0" smtClean="0"/>
              <a:t> </a:t>
            </a:r>
            <a:r>
              <a:rPr lang="de-DE" dirty="0" err="1" smtClean="0"/>
              <a:t>nutrition</a:t>
            </a:r>
            <a:r>
              <a:rPr lang="de-DE" dirty="0" smtClean="0"/>
              <a:t>?</a:t>
            </a:r>
          </a:p>
          <a:p>
            <a:pPr lvl="1"/>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food</a:t>
            </a:r>
            <a:r>
              <a:rPr lang="de-DE" dirty="0" smtClean="0"/>
              <a:t> </a:t>
            </a:r>
            <a:r>
              <a:rPr lang="de-DE" dirty="0" err="1" smtClean="0"/>
              <a:t>groups</a:t>
            </a:r>
            <a:r>
              <a:rPr lang="de-DE" dirty="0" smtClean="0"/>
              <a:t> </a:t>
            </a:r>
            <a:r>
              <a:rPr lang="de-DE" dirty="0" err="1" smtClean="0"/>
              <a:t>for</a:t>
            </a:r>
            <a:r>
              <a:rPr lang="de-DE" dirty="0" smtClean="0"/>
              <a:t> </a:t>
            </a:r>
            <a:r>
              <a:rPr lang="de-DE" dirty="0" err="1" smtClean="0"/>
              <a:t>which</a:t>
            </a:r>
            <a:r>
              <a:rPr lang="de-DE" dirty="0" smtClean="0"/>
              <a:t> </a:t>
            </a:r>
            <a:r>
              <a:rPr lang="de-DE" dirty="0" err="1" smtClean="0"/>
              <a:t>your</a:t>
            </a:r>
            <a:r>
              <a:rPr lang="de-DE" dirty="0" smtClean="0"/>
              <a:t> </a:t>
            </a:r>
            <a:r>
              <a:rPr lang="de-DE" dirty="0" err="1" smtClean="0"/>
              <a:t>adolescents</a:t>
            </a:r>
            <a:r>
              <a:rPr lang="de-DE" dirty="0" smtClean="0"/>
              <a:t> </a:t>
            </a:r>
            <a:r>
              <a:rPr lang="de-DE" dirty="0" err="1" smtClean="0"/>
              <a:t>have</a:t>
            </a:r>
            <a:r>
              <a:rPr lang="de-DE" dirty="0" smtClean="0"/>
              <a:t> </a:t>
            </a:r>
            <a:r>
              <a:rPr lang="de-DE" dirty="0" err="1" smtClean="0"/>
              <a:t>difficulties</a:t>
            </a:r>
            <a:r>
              <a:rPr lang="de-DE" dirty="0" smtClean="0"/>
              <a:t> to </a:t>
            </a:r>
            <a:r>
              <a:rPr lang="de-DE" dirty="0" err="1" smtClean="0"/>
              <a:t>reach</a:t>
            </a:r>
            <a:r>
              <a:rPr lang="de-DE" dirty="0" smtClean="0"/>
              <a:t> an </a:t>
            </a:r>
            <a:r>
              <a:rPr lang="de-DE" dirty="0" err="1" smtClean="0"/>
              <a:t>adequate</a:t>
            </a:r>
            <a:r>
              <a:rPr lang="de-DE" dirty="0" smtClean="0"/>
              <a:t> </a:t>
            </a:r>
            <a:r>
              <a:rPr lang="de-DE" dirty="0" err="1" smtClean="0"/>
              <a:t>intake</a:t>
            </a:r>
            <a:r>
              <a:rPr lang="de-DE" dirty="0" smtClean="0"/>
              <a:t>?</a:t>
            </a:r>
          </a:p>
          <a:p>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influences</a:t>
            </a:r>
            <a:r>
              <a:rPr lang="de-DE" dirty="0" smtClean="0"/>
              <a:t> on </a:t>
            </a:r>
            <a:r>
              <a:rPr lang="de-DE" dirty="0" err="1" smtClean="0"/>
              <a:t>what</a:t>
            </a:r>
            <a:r>
              <a:rPr lang="de-DE" dirty="0" smtClean="0"/>
              <a:t> and </a:t>
            </a:r>
            <a:r>
              <a:rPr lang="de-DE" dirty="0" err="1" smtClean="0"/>
              <a:t>how</a:t>
            </a:r>
            <a:r>
              <a:rPr lang="de-DE" dirty="0" smtClean="0"/>
              <a:t> </a:t>
            </a:r>
            <a:r>
              <a:rPr lang="de-DE" dirty="0" err="1" smtClean="0"/>
              <a:t>adolescents</a:t>
            </a:r>
            <a:r>
              <a:rPr lang="de-DE" dirty="0" smtClean="0"/>
              <a:t> </a:t>
            </a:r>
            <a:r>
              <a:rPr lang="de-DE" dirty="0" err="1" smtClean="0"/>
              <a:t>eat</a:t>
            </a:r>
            <a:r>
              <a:rPr lang="de-DE" dirty="0" smtClean="0"/>
              <a:t>?</a:t>
            </a:r>
          </a:p>
          <a:p>
            <a:r>
              <a:rPr lang="de-DE" dirty="0" err="1" smtClean="0"/>
              <a:t>What</a:t>
            </a:r>
            <a:r>
              <a:rPr lang="de-DE" dirty="0" smtClean="0"/>
              <a:t> </a:t>
            </a:r>
            <a:r>
              <a:rPr lang="de-DE" dirty="0" err="1" smtClean="0"/>
              <a:t>could</a:t>
            </a:r>
            <a:r>
              <a:rPr lang="de-DE" dirty="0" smtClean="0"/>
              <a:t> </a:t>
            </a:r>
            <a:r>
              <a:rPr lang="de-DE" dirty="0" err="1" smtClean="0"/>
              <a:t>be</a:t>
            </a:r>
            <a:r>
              <a:rPr lang="de-DE" dirty="0" smtClean="0"/>
              <a:t> </a:t>
            </a:r>
            <a:r>
              <a:rPr lang="de-DE" dirty="0" err="1" smtClean="0"/>
              <a:t>done</a:t>
            </a:r>
            <a:r>
              <a:rPr lang="de-DE" dirty="0" smtClean="0"/>
              <a:t> to </a:t>
            </a:r>
            <a:r>
              <a:rPr lang="de-DE" dirty="0" err="1" smtClean="0"/>
              <a:t>increase</a:t>
            </a:r>
            <a:r>
              <a:rPr lang="de-DE" dirty="0" smtClean="0"/>
              <a:t> </a:t>
            </a:r>
            <a:r>
              <a:rPr lang="de-DE" dirty="0" err="1" smtClean="0"/>
              <a:t>Vit</a:t>
            </a:r>
            <a:r>
              <a:rPr lang="de-DE" dirty="0" smtClean="0"/>
              <a:t> D </a:t>
            </a:r>
            <a:r>
              <a:rPr lang="de-DE" dirty="0" err="1" smtClean="0"/>
              <a:t>levels</a:t>
            </a:r>
            <a:r>
              <a:rPr lang="de-DE" dirty="0" smtClean="0"/>
              <a:t>?</a:t>
            </a:r>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a:extLst>
              <a:ext uri="{FF2B5EF4-FFF2-40B4-BE49-F238E27FC236}">
                <a16:creationId xmlns:a16="http://schemas.microsoft.com/office/drawing/2014/main" xmlns="" id="{214B2746-6CBF-490D-A031-3FB3054F318C}"/>
              </a:ext>
            </a:extLst>
          </p:cNvPr>
          <p:cNvSpPr>
            <a:spLocks noGrp="1"/>
          </p:cNvSpPr>
          <p:nvPr>
            <p:ph type="ctrTitle"/>
          </p:nvPr>
        </p:nvSpPr>
        <p:spPr>
          <a:xfrm>
            <a:off x="914400" y="1138238"/>
            <a:ext cx="7772400" cy="1804987"/>
          </a:xfrm>
        </p:spPr>
        <p:txBody>
          <a:bodyPr/>
          <a:lstStyle/>
          <a:p>
            <a:pPr eaLnBrk="1" hangingPunct="1"/>
            <a:r>
              <a:rPr lang="pt-PT" altLang="en-US">
                <a:latin typeface="Corbel" panose="020B0503020204020204" pitchFamily="34" charset="0"/>
                <a:cs typeface="Corbel" panose="020B0503020204020204" pitchFamily="34" charset="0"/>
              </a:rPr>
              <a:t>Adolescent Obesity</a:t>
            </a:r>
            <a:endParaRPr lang="en-US" altLang="en-US">
              <a:latin typeface="Corbel" panose="020B0503020204020204" pitchFamily="34" charset="0"/>
              <a:cs typeface="Corbel" panose="020B0503020204020204" pitchFamily="34" charset="0"/>
            </a:endParaRPr>
          </a:p>
        </p:txBody>
      </p:sp>
      <p:sp>
        <p:nvSpPr>
          <p:cNvPr id="13315" name="Sous-titre 2">
            <a:extLst>
              <a:ext uri="{FF2B5EF4-FFF2-40B4-BE49-F238E27FC236}">
                <a16:creationId xmlns:a16="http://schemas.microsoft.com/office/drawing/2014/main" xmlns="" id="{9DAF284A-BCC4-4D96-A6BC-E5B1A513CBF0}"/>
              </a:ext>
            </a:extLst>
          </p:cNvPr>
          <p:cNvSpPr>
            <a:spLocks noGrp="1" noChangeArrowheads="1"/>
          </p:cNvSpPr>
          <p:nvPr>
            <p:ph type="subTitle" idx="1"/>
          </p:nvPr>
        </p:nvSpPr>
        <p:spPr bwMode="auto">
          <a:xfrm>
            <a:off x="914400" y="531813"/>
            <a:ext cx="3448050" cy="4476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pt-PT" altLang="en-US">
                <a:solidFill>
                  <a:srgbClr val="898989"/>
                </a:solidFill>
                <a:latin typeface="Corbel" panose="020B0503020204020204" pitchFamily="34" charset="0"/>
                <a:ea typeface="Corbel" panose="020B0503020204020204" pitchFamily="34" charset="0"/>
                <a:cs typeface="Corbel" panose="020B0503020204020204" pitchFamily="34" charset="0"/>
              </a:rPr>
              <a:t>Summer School July 2017</a:t>
            </a:r>
            <a:endParaRPr lang="en-US" altLang="en-US">
              <a:solidFill>
                <a:srgbClr val="898989"/>
              </a:solidFill>
              <a:latin typeface="Corbel" panose="020B0503020204020204" pitchFamily="34" charset="0"/>
              <a:ea typeface="Corbel" panose="020B0503020204020204" pitchFamily="34" charset="0"/>
              <a:cs typeface="Corbel" panose="020B0503020204020204" pitchFamily="34" charset="0"/>
            </a:endParaRPr>
          </a:p>
        </p:txBody>
      </p:sp>
      <p:sp>
        <p:nvSpPr>
          <p:cNvPr id="9220" name="Espace réservé du texte 3">
            <a:extLst>
              <a:ext uri="{FF2B5EF4-FFF2-40B4-BE49-F238E27FC236}">
                <a16:creationId xmlns:a16="http://schemas.microsoft.com/office/drawing/2014/main" xmlns="" id="{FDE37A68-0ECF-4782-BA49-6557266454DF}"/>
              </a:ext>
            </a:extLst>
          </p:cNvPr>
          <p:cNvSpPr>
            <a:spLocks noGrp="1" noChangeArrowheads="1"/>
          </p:cNvSpPr>
          <p:nvPr>
            <p:ph type="body" sz="quarter" idx="13"/>
          </p:nvPr>
        </p:nvSpPr>
        <p:spPr bwMode="auto">
          <a:xfrm>
            <a:off x="4562475" y="5859463"/>
            <a:ext cx="4124325" cy="3460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defRPr/>
            </a:pPr>
            <a:r>
              <a:rPr lang="en-GB" altLang="pt-PT" sz="2400" dirty="0"/>
              <a:t> </a:t>
            </a:r>
            <a:r>
              <a:rPr lang="en-GB" altLang="pt-PT" dirty="0"/>
              <a:t>Helena Fonseca MD, MPH, PhD</a:t>
            </a:r>
            <a:br>
              <a:rPr lang="en-GB" altLang="pt-PT" dirty="0"/>
            </a:br>
            <a:r>
              <a:rPr lang="en-GB" altLang="pt-PT" dirty="0"/>
              <a:t>helenaregalofonseca@gmail.com</a:t>
            </a:r>
            <a:endParaRPr lang="en-US" altLang="en-US" dirty="0">
              <a:solidFill>
                <a:srgbClr val="7F7F7F"/>
              </a:solidFill>
              <a:latin typeface="Corbel" panose="020B0503020204020204" pitchFamily="34" charset="0"/>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xmlns="" val="4022413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noGrp="1"/>
          </p:cNvSpPr>
          <p:nvPr>
            <p:ph idx="1"/>
          </p:nvPr>
        </p:nvSpPr>
        <p:spPr>
          <a:xfrm>
            <a:off x="0" y="0"/>
            <a:ext cx="9144000" cy="1196751"/>
          </a:xfrm>
          <a:prstGeom prst="rect">
            <a:avLst/>
          </a:prstGeom>
          <a:solidFill>
            <a:schemeClr val="accent1">
              <a:lumMod val="75000"/>
            </a:schemeClr>
          </a:solidFill>
        </p:spPr>
        <p:txBody>
          <a:bodyPr anchor="ctr">
            <a:normAutofit fontScale="32500" lnSpcReduction="20000"/>
          </a:bodyPr>
          <a:lstStyle/>
          <a:p>
            <a:pPr algn="ctr" fontAlgn="auto">
              <a:spcAft>
                <a:spcPts val="0"/>
              </a:spcAft>
              <a:buNone/>
              <a:defRPr/>
            </a:pPr>
            <a:r>
              <a:rPr lang="en-GB" sz="4300" dirty="0">
                <a:solidFill>
                  <a:schemeClr val="bg1"/>
                </a:solidFill>
                <a:latin typeface="+mj-lt"/>
                <a:ea typeface="+mj-ea"/>
                <a:cs typeface="+mj-cs"/>
              </a:rPr>
              <a:t/>
            </a:r>
            <a:br>
              <a:rPr lang="en-GB" sz="4300" dirty="0">
                <a:solidFill>
                  <a:schemeClr val="bg1"/>
                </a:solidFill>
                <a:latin typeface="+mj-lt"/>
                <a:ea typeface="+mj-ea"/>
                <a:cs typeface="+mj-cs"/>
              </a:rPr>
            </a:br>
            <a:r>
              <a:rPr lang="pt-PT" sz="9600" b="1" dirty="0">
                <a:solidFill>
                  <a:schemeClr val="bg1"/>
                </a:solidFill>
              </a:rPr>
              <a:t>How much is too much?</a:t>
            </a:r>
          </a:p>
          <a:p>
            <a:pPr algn="ctr" fontAlgn="auto">
              <a:spcAft>
                <a:spcPts val="0"/>
              </a:spcAft>
              <a:buNone/>
              <a:defRPr/>
            </a:pPr>
            <a:r>
              <a:rPr lang="en-GB" sz="6400" b="1" dirty="0">
                <a:solidFill>
                  <a:schemeClr val="bg1"/>
                </a:solidFill>
                <a:latin typeface="+mj-lt"/>
                <a:ea typeface="+mj-ea"/>
                <a:cs typeface="+mj-cs"/>
              </a:rPr>
              <a:t/>
            </a:r>
            <a:br>
              <a:rPr lang="en-GB" sz="6400" b="1" dirty="0">
                <a:solidFill>
                  <a:schemeClr val="bg1"/>
                </a:solidFill>
                <a:latin typeface="+mj-lt"/>
                <a:ea typeface="+mj-ea"/>
                <a:cs typeface="+mj-cs"/>
              </a:rPr>
            </a:br>
            <a:endParaRPr lang="pt-PT" sz="4400" b="1" dirty="0">
              <a:solidFill>
                <a:schemeClr val="bg1"/>
              </a:solidFill>
              <a:latin typeface="Tahoma" pitchFamily="34" charset="0"/>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xmlns="" id="{3EE33EED-0CDE-4554-9428-DB48D926BC8F}"/>
              </a:ext>
            </a:extLst>
          </p:cNvPr>
          <p:cNvSpPr>
            <a:spLocks noGrp="1"/>
          </p:cNvSpPr>
          <p:nvPr>
            <p:ph type="title"/>
          </p:nvPr>
        </p:nvSpPr>
        <p:spPr>
          <a:xfrm>
            <a:off x="457200" y="274638"/>
            <a:ext cx="8059738" cy="1143000"/>
          </a:xfrm>
        </p:spPr>
        <p:txBody>
          <a:bodyPr/>
          <a:lstStyle/>
          <a:p>
            <a:pPr algn="l" eaLnBrk="1" hangingPunct="1">
              <a:defRPr/>
            </a:pPr>
            <a:r>
              <a:rPr lang="pt-PT" b="1" dirty="0" err="1">
                <a:solidFill>
                  <a:schemeClr val="accent1">
                    <a:lumMod val="75000"/>
                  </a:schemeClr>
                </a:solidFill>
              </a:rPr>
              <a:t>By</a:t>
            </a:r>
            <a:r>
              <a:rPr lang="pt-PT" b="1" dirty="0">
                <a:solidFill>
                  <a:schemeClr val="accent1">
                    <a:lumMod val="75000"/>
                  </a:schemeClr>
                </a:solidFill>
              </a:rPr>
              <a:t> </a:t>
            </a:r>
            <a:r>
              <a:rPr lang="pt-PT" b="1" dirty="0" err="1">
                <a:solidFill>
                  <a:schemeClr val="accent1">
                    <a:lumMod val="75000"/>
                  </a:schemeClr>
                </a:solidFill>
              </a:rPr>
              <a:t>the</a:t>
            </a:r>
            <a:r>
              <a:rPr lang="pt-PT" b="1" dirty="0">
                <a:solidFill>
                  <a:schemeClr val="accent1">
                    <a:lumMod val="75000"/>
                  </a:schemeClr>
                </a:solidFill>
              </a:rPr>
              <a:t> </a:t>
            </a:r>
            <a:r>
              <a:rPr lang="pt-PT" b="1" dirty="0" err="1">
                <a:solidFill>
                  <a:schemeClr val="accent1">
                    <a:lumMod val="75000"/>
                  </a:schemeClr>
                </a:solidFill>
              </a:rPr>
              <a:t>end</a:t>
            </a:r>
            <a:r>
              <a:rPr lang="pt-PT" b="1" dirty="0">
                <a:solidFill>
                  <a:schemeClr val="accent1">
                    <a:lumMod val="75000"/>
                  </a:schemeClr>
                </a:solidFill>
              </a:rPr>
              <a:t> </a:t>
            </a:r>
            <a:r>
              <a:rPr lang="pt-PT" b="1" dirty="0" err="1">
                <a:solidFill>
                  <a:schemeClr val="accent1">
                    <a:lumMod val="75000"/>
                  </a:schemeClr>
                </a:solidFill>
              </a:rPr>
              <a:t>of</a:t>
            </a:r>
            <a:r>
              <a:rPr lang="pt-PT" b="1" dirty="0">
                <a:solidFill>
                  <a:schemeClr val="accent1">
                    <a:lumMod val="75000"/>
                  </a:schemeClr>
                </a:solidFill>
              </a:rPr>
              <a:t> </a:t>
            </a:r>
            <a:r>
              <a:rPr lang="pt-PT" b="1" dirty="0" err="1">
                <a:solidFill>
                  <a:schemeClr val="accent1">
                    <a:lumMod val="75000"/>
                  </a:schemeClr>
                </a:solidFill>
              </a:rPr>
              <a:t>this</a:t>
            </a:r>
            <a:r>
              <a:rPr lang="pt-PT" b="1" dirty="0">
                <a:solidFill>
                  <a:schemeClr val="accent1">
                    <a:lumMod val="75000"/>
                  </a:schemeClr>
                </a:solidFill>
              </a:rPr>
              <a:t> </a:t>
            </a:r>
            <a:r>
              <a:rPr lang="pt-PT" b="1" dirty="0" err="1">
                <a:solidFill>
                  <a:schemeClr val="accent1">
                    <a:lumMod val="75000"/>
                  </a:schemeClr>
                </a:solidFill>
              </a:rPr>
              <a:t>session</a:t>
            </a:r>
            <a:r>
              <a:rPr lang="pt-PT" b="1" dirty="0">
                <a:solidFill>
                  <a:schemeClr val="accent1">
                    <a:lumMod val="75000"/>
                  </a:schemeClr>
                </a:solidFill>
              </a:rPr>
              <a:t> </a:t>
            </a:r>
            <a:r>
              <a:rPr lang="pt-PT" b="1" dirty="0" err="1">
                <a:solidFill>
                  <a:schemeClr val="accent1">
                    <a:lumMod val="75000"/>
                  </a:schemeClr>
                </a:solidFill>
              </a:rPr>
              <a:t>you’ll</a:t>
            </a:r>
            <a:r>
              <a:rPr lang="pt-PT" b="1" dirty="0">
                <a:solidFill>
                  <a:schemeClr val="accent1">
                    <a:lumMod val="75000"/>
                  </a:schemeClr>
                </a:solidFill>
              </a:rPr>
              <a:t> </a:t>
            </a:r>
            <a:r>
              <a:rPr lang="pt-PT" b="1" dirty="0" err="1">
                <a:solidFill>
                  <a:schemeClr val="accent1">
                    <a:lumMod val="75000"/>
                  </a:schemeClr>
                </a:solidFill>
              </a:rPr>
              <a:t>be</a:t>
            </a:r>
            <a:r>
              <a:rPr lang="pt-PT" b="1" dirty="0">
                <a:solidFill>
                  <a:schemeClr val="accent1">
                    <a:lumMod val="75000"/>
                  </a:schemeClr>
                </a:solidFill>
              </a:rPr>
              <a:t> </a:t>
            </a:r>
            <a:r>
              <a:rPr lang="pt-PT" b="1" dirty="0" err="1">
                <a:solidFill>
                  <a:schemeClr val="accent1">
                    <a:lumMod val="75000"/>
                  </a:schemeClr>
                </a:solidFill>
              </a:rPr>
              <a:t>able</a:t>
            </a:r>
            <a:r>
              <a:rPr lang="pt-PT" b="1" dirty="0">
                <a:solidFill>
                  <a:schemeClr val="accent1">
                    <a:lumMod val="75000"/>
                  </a:schemeClr>
                </a:solidFill>
              </a:rPr>
              <a:t> to:</a:t>
            </a:r>
            <a:endParaRPr lang="en-GB" b="1" dirty="0">
              <a:solidFill>
                <a:schemeClr val="accent1">
                  <a:lumMod val="75000"/>
                </a:schemeClr>
              </a:solidFill>
            </a:endParaRPr>
          </a:p>
        </p:txBody>
      </p:sp>
      <p:sp>
        <p:nvSpPr>
          <p:cNvPr id="3" name="Content Placeholder 2">
            <a:extLst>
              <a:ext uri="{FF2B5EF4-FFF2-40B4-BE49-F238E27FC236}">
                <a16:creationId xmlns:a16="http://schemas.microsoft.com/office/drawing/2014/main" xmlns="" id="{F250AB2B-046E-4910-A05B-E6C68BC23020}"/>
              </a:ext>
            </a:extLst>
          </p:cNvPr>
          <p:cNvSpPr>
            <a:spLocks noGrp="1"/>
          </p:cNvSpPr>
          <p:nvPr>
            <p:ph idx="1"/>
          </p:nvPr>
        </p:nvSpPr>
        <p:spPr>
          <a:xfrm>
            <a:off x="447675" y="1898374"/>
            <a:ext cx="8229600" cy="4525963"/>
          </a:xfrm>
        </p:spPr>
        <p:txBody>
          <a:bodyPr rtlCol="0">
            <a:normAutofit fontScale="77500" lnSpcReduction="20000"/>
          </a:bodyPr>
          <a:lstStyle/>
          <a:p>
            <a:pPr marL="0" indent="0">
              <a:buNone/>
              <a:defRPr/>
            </a:pPr>
            <a:r>
              <a:rPr lang="en-US" dirty="0"/>
              <a:t>I. Describe the obesity tracking and comorbidities </a:t>
            </a:r>
          </a:p>
          <a:p>
            <a:pPr marL="0" indent="0">
              <a:buNone/>
              <a:defRPr/>
            </a:pPr>
            <a:endParaRPr lang="en-US" dirty="0"/>
          </a:p>
          <a:p>
            <a:pPr marL="0" indent="0">
              <a:buNone/>
              <a:defRPr/>
            </a:pPr>
            <a:r>
              <a:rPr lang="en-US" dirty="0"/>
              <a:t>II. Evaluate the nutritional and exercise status of an adolescent in the context of his/her bio-psychosocial development. </a:t>
            </a:r>
          </a:p>
          <a:p>
            <a:pPr marL="0" indent="0">
              <a:buFont typeface="Wingdings" charset="2"/>
              <a:buNone/>
              <a:defRPr/>
            </a:pPr>
            <a:endParaRPr lang="en-US" dirty="0"/>
          </a:p>
          <a:p>
            <a:pPr marL="0" indent="0">
              <a:buFont typeface="Wingdings" charset="2"/>
              <a:buNone/>
              <a:defRPr/>
            </a:pPr>
            <a:r>
              <a:rPr lang="en-US" dirty="0"/>
              <a:t>III. Plan appropriate intervention for, and manage the adolescent who is overweight.</a:t>
            </a:r>
          </a:p>
          <a:p>
            <a:pPr marL="0" indent="0">
              <a:buFont typeface="Wingdings" charset="2"/>
              <a:buNone/>
              <a:defRPr/>
            </a:pPr>
            <a:endParaRPr lang="en-US" dirty="0"/>
          </a:p>
          <a:p>
            <a:pPr marL="0" indent="0">
              <a:buFont typeface="Wingdings" charset="2"/>
              <a:buNone/>
              <a:defRPr/>
            </a:pPr>
            <a:r>
              <a:rPr lang="en-US" dirty="0"/>
              <a:t>IV. Assess the need in different settings for health promotion regarding obesity, and develop relevant strategies. </a:t>
            </a:r>
          </a:p>
          <a:p>
            <a:pPr marL="514350" indent="-514350" eaLnBrk="1" fontAlgn="auto" hangingPunct="1">
              <a:spcAft>
                <a:spcPts val="0"/>
              </a:spcAft>
              <a:buFont typeface="+mj-lt"/>
              <a:buAutoNum type="arabicPeriod"/>
              <a:defRPr/>
            </a:pPr>
            <a:endParaRPr lang="en-GB" dirty="0"/>
          </a:p>
        </p:txBody>
      </p:sp>
      <p:graphicFrame>
        <p:nvGraphicFramePr>
          <p:cNvPr id="4" name="Object 3">
            <a:extLst>
              <a:ext uri="{FF2B5EF4-FFF2-40B4-BE49-F238E27FC236}">
                <a16:creationId xmlns:a16="http://schemas.microsoft.com/office/drawing/2014/main" xmlns="" id="{CC30BAB9-EB32-4B93-9756-47F576CE7D4E}"/>
              </a:ext>
            </a:extLst>
          </p:cNvPr>
          <p:cNvGraphicFramePr>
            <a:graphicFrameLocks/>
          </p:cNvGraphicFramePr>
          <p:nvPr>
            <p:extLst>
              <p:ext uri="{D42A27DB-BD31-4B8C-83A1-F6EECF244321}">
                <p14:modId xmlns:p14="http://schemas.microsoft.com/office/powerpoint/2010/main" xmlns="" val="3637073605"/>
              </p:ext>
            </p:extLst>
          </p:nvPr>
        </p:nvGraphicFramePr>
        <p:xfrm>
          <a:off x="179512" y="5877272"/>
          <a:ext cx="2051719" cy="864096"/>
        </p:xfrm>
        <a:graphic>
          <a:graphicData uri="http://schemas.openxmlformats.org/presentationml/2006/ole">
            <p:oleObj spid="_x0000_s68610" name="Document" r:id="rId3" imgW="9155113" imgH="3394075" progId="Word.Document.8">
              <p:embed/>
            </p:oleObj>
          </a:graphicData>
        </a:graphic>
      </p:graphicFrame>
    </p:spTree>
    <p:extLst>
      <p:ext uri="{BB962C8B-B14F-4D97-AF65-F5344CB8AC3E}">
        <p14:creationId xmlns:p14="http://schemas.microsoft.com/office/powerpoint/2010/main" xmlns="" val="428600168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4"/>
          <p:cNvPicPr>
            <a:picLocks noChangeAspect="1" noChangeArrowheads="1"/>
          </p:cNvPicPr>
          <p:nvPr/>
        </p:nvPicPr>
        <p:blipFill>
          <a:blip r:embed="rId4" cstate="print"/>
          <a:srcRect/>
          <a:stretch>
            <a:fillRect/>
          </a:stretch>
        </p:blipFill>
        <p:spPr bwMode="auto">
          <a:xfrm>
            <a:off x="1747838" y="142875"/>
            <a:ext cx="7072312" cy="3357563"/>
          </a:xfrm>
          <a:prstGeom prst="rect">
            <a:avLst/>
          </a:prstGeom>
          <a:noFill/>
          <a:ln w="9525">
            <a:noFill/>
            <a:miter lim="800000"/>
            <a:headEnd/>
            <a:tailEnd/>
          </a:ln>
        </p:spPr>
      </p:pic>
      <p:graphicFrame>
        <p:nvGraphicFramePr>
          <p:cNvPr id="4" name="Object 3">
            <a:extLst>
              <a:ext uri="{FF2B5EF4-FFF2-40B4-BE49-F238E27FC236}">
                <a16:creationId xmlns:a16="http://schemas.microsoft.com/office/drawing/2014/main" xmlns="" id="{79EF81F6-20FB-4F07-A0D3-34A056092C58}"/>
              </a:ext>
            </a:extLst>
          </p:cNvPr>
          <p:cNvGraphicFramePr>
            <a:graphicFrameLocks/>
          </p:cNvGraphicFramePr>
          <p:nvPr>
            <p:extLst>
              <p:ext uri="{D42A27DB-BD31-4B8C-83A1-F6EECF244321}">
                <p14:modId xmlns:p14="http://schemas.microsoft.com/office/powerpoint/2010/main" xmlns="" val="126607039"/>
              </p:ext>
            </p:extLst>
          </p:nvPr>
        </p:nvGraphicFramePr>
        <p:xfrm>
          <a:off x="35496" y="5949280"/>
          <a:ext cx="2051719" cy="864096"/>
        </p:xfrm>
        <a:graphic>
          <a:graphicData uri="http://schemas.openxmlformats.org/presentationml/2006/ole">
            <p:oleObj spid="_x0000_s69634" name="Document" r:id="rId5" imgW="9155113" imgH="3394075" progId="Word.Document.8">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14313"/>
            <a:ext cx="9144000" cy="1470025"/>
          </a:xfrm>
        </p:spPr>
        <p:txBody>
          <a:bodyPr rtlCol="0">
            <a:normAutofit/>
          </a:bodyPr>
          <a:lstStyle/>
          <a:p>
            <a:pPr eaLnBrk="1" fontAlgn="auto" hangingPunct="1">
              <a:spcAft>
                <a:spcPts val="0"/>
              </a:spcAft>
              <a:defRPr/>
            </a:pPr>
            <a:r>
              <a:rPr lang="pt-PT" sz="3600" b="1" dirty="0">
                <a:solidFill>
                  <a:schemeClr val="accent5">
                    <a:lumMod val="50000"/>
                  </a:schemeClr>
                </a:solidFill>
              </a:rPr>
              <a:t>Probability of becoming an obese adult</a:t>
            </a:r>
          </a:p>
        </p:txBody>
      </p:sp>
      <p:sp>
        <p:nvSpPr>
          <p:cNvPr id="3" name="Subtítulo 2"/>
          <p:cNvSpPr>
            <a:spLocks noGrp="1"/>
          </p:cNvSpPr>
          <p:nvPr>
            <p:ph type="subTitle" idx="1"/>
          </p:nvPr>
        </p:nvSpPr>
        <p:spPr>
          <a:xfrm>
            <a:off x="5143500" y="2214563"/>
            <a:ext cx="3571875" cy="3500437"/>
          </a:xfrm>
        </p:spPr>
        <p:txBody>
          <a:bodyPr rtlCol="0">
            <a:normAutofit lnSpcReduction="10000"/>
          </a:bodyPr>
          <a:lstStyle/>
          <a:p>
            <a:pPr algn="l" eaLnBrk="1" fontAlgn="auto" hangingPunct="1">
              <a:spcAft>
                <a:spcPts val="0"/>
              </a:spcAft>
              <a:defRPr/>
            </a:pPr>
            <a:r>
              <a:rPr lang="pt-PT" dirty="0">
                <a:solidFill>
                  <a:schemeClr val="bg1">
                    <a:lumMod val="50000"/>
                  </a:schemeClr>
                </a:solidFill>
              </a:rPr>
              <a:t>Among children below 10, either obese or non-obese, parental obesity doubles the risk of becoming obese as an adult.</a:t>
            </a:r>
            <a:endParaRPr lang="pt-PT" dirty="0"/>
          </a:p>
        </p:txBody>
      </p:sp>
      <p:sp>
        <p:nvSpPr>
          <p:cNvPr id="4" name="CaixaDeTexto 3"/>
          <p:cNvSpPr txBox="1"/>
          <p:nvPr/>
        </p:nvSpPr>
        <p:spPr>
          <a:xfrm>
            <a:off x="4724400" y="6072188"/>
            <a:ext cx="4144963" cy="708025"/>
          </a:xfrm>
          <a:prstGeom prst="rect">
            <a:avLst/>
          </a:prstGeom>
          <a:noFill/>
        </p:spPr>
        <p:txBody>
          <a:bodyPr wrap="none">
            <a:spAutoFit/>
          </a:bodyPr>
          <a:lstStyle/>
          <a:p>
            <a:pPr algn="r" eaLnBrk="1" fontAlgn="auto" hangingPunct="1">
              <a:spcBef>
                <a:spcPts val="0"/>
              </a:spcBef>
              <a:spcAft>
                <a:spcPts val="0"/>
              </a:spcAft>
              <a:defRPr/>
            </a:pPr>
            <a:r>
              <a:rPr lang="pt-PT" sz="2000" dirty="0" err="1">
                <a:solidFill>
                  <a:prstClr val="white">
                    <a:lumMod val="50000"/>
                  </a:prstClr>
                </a:solidFill>
                <a:latin typeface="Calibri"/>
              </a:rPr>
              <a:t>Whitaker</a:t>
            </a:r>
            <a:r>
              <a:rPr lang="pt-PT" sz="2000" dirty="0">
                <a:solidFill>
                  <a:prstClr val="white">
                    <a:lumMod val="50000"/>
                  </a:prstClr>
                </a:solidFill>
                <a:latin typeface="Calibri"/>
              </a:rPr>
              <a:t> RC, </a:t>
            </a:r>
            <a:r>
              <a:rPr lang="pt-PT" sz="2000" dirty="0" err="1">
                <a:solidFill>
                  <a:prstClr val="white">
                    <a:lumMod val="50000"/>
                  </a:prstClr>
                </a:solidFill>
                <a:latin typeface="Calibri"/>
              </a:rPr>
              <a:t>Wright</a:t>
            </a:r>
            <a:r>
              <a:rPr lang="pt-PT" sz="2000" dirty="0">
                <a:solidFill>
                  <a:prstClr val="white">
                    <a:lumMod val="50000"/>
                  </a:prstClr>
                </a:solidFill>
                <a:latin typeface="Calibri"/>
              </a:rPr>
              <a:t> JA </a:t>
            </a:r>
            <a:r>
              <a:rPr lang="pt-PT" sz="2000" dirty="0" err="1">
                <a:solidFill>
                  <a:prstClr val="white">
                    <a:lumMod val="50000"/>
                  </a:prstClr>
                </a:solidFill>
                <a:latin typeface="Calibri"/>
              </a:rPr>
              <a:t>et</a:t>
            </a:r>
            <a:r>
              <a:rPr lang="pt-PT" sz="2000" dirty="0">
                <a:solidFill>
                  <a:prstClr val="white">
                    <a:lumMod val="50000"/>
                  </a:prstClr>
                </a:solidFill>
                <a:latin typeface="Calibri"/>
              </a:rPr>
              <a:t> al. </a:t>
            </a:r>
          </a:p>
          <a:p>
            <a:pPr algn="r" eaLnBrk="1" fontAlgn="auto" hangingPunct="1">
              <a:spcBef>
                <a:spcPts val="0"/>
              </a:spcBef>
              <a:spcAft>
                <a:spcPts val="0"/>
              </a:spcAft>
              <a:defRPr/>
            </a:pPr>
            <a:r>
              <a:rPr lang="pt-PT" sz="2000" dirty="0">
                <a:solidFill>
                  <a:prstClr val="white">
                    <a:lumMod val="50000"/>
                  </a:prstClr>
                </a:solidFill>
                <a:latin typeface="Calibri"/>
              </a:rPr>
              <a:t>N </a:t>
            </a:r>
            <a:r>
              <a:rPr lang="pt-PT" sz="2000" dirty="0" err="1">
                <a:solidFill>
                  <a:prstClr val="white">
                    <a:lumMod val="50000"/>
                  </a:prstClr>
                </a:solidFill>
                <a:latin typeface="Calibri"/>
              </a:rPr>
              <a:t>Engl</a:t>
            </a:r>
            <a:r>
              <a:rPr lang="pt-PT" sz="2000" dirty="0">
                <a:solidFill>
                  <a:prstClr val="white">
                    <a:lumMod val="50000"/>
                  </a:prstClr>
                </a:solidFill>
                <a:latin typeface="Calibri"/>
              </a:rPr>
              <a:t> J </a:t>
            </a:r>
            <a:r>
              <a:rPr lang="pt-PT" sz="2000" dirty="0" err="1">
                <a:solidFill>
                  <a:prstClr val="white">
                    <a:lumMod val="50000"/>
                  </a:prstClr>
                </a:solidFill>
                <a:latin typeface="Calibri"/>
              </a:rPr>
              <a:t>Med</a:t>
            </a:r>
            <a:r>
              <a:rPr lang="pt-PT" sz="2000" dirty="0">
                <a:solidFill>
                  <a:prstClr val="white">
                    <a:lumMod val="50000"/>
                  </a:prstClr>
                </a:solidFill>
                <a:latin typeface="Calibri"/>
              </a:rPr>
              <a:t> 1997; 337: 869-73</a:t>
            </a:r>
          </a:p>
        </p:txBody>
      </p:sp>
      <p:graphicFrame>
        <p:nvGraphicFramePr>
          <p:cNvPr id="6" name="Object 3">
            <a:extLst>
              <a:ext uri="{FF2B5EF4-FFF2-40B4-BE49-F238E27FC236}">
                <a16:creationId xmlns:a16="http://schemas.microsoft.com/office/drawing/2014/main" xmlns="" id="{87A72AC8-AA87-42F7-B7E3-DF096DC45FA6}"/>
              </a:ext>
            </a:extLst>
          </p:cNvPr>
          <p:cNvGraphicFramePr>
            <a:graphicFrameLocks/>
          </p:cNvGraphicFramePr>
          <p:nvPr>
            <p:extLst>
              <p:ext uri="{D42A27DB-BD31-4B8C-83A1-F6EECF244321}">
                <p14:modId xmlns:p14="http://schemas.microsoft.com/office/powerpoint/2010/main" xmlns="" val="3445473002"/>
              </p:ext>
            </p:extLst>
          </p:nvPr>
        </p:nvGraphicFramePr>
        <p:xfrm>
          <a:off x="-36512" y="6021288"/>
          <a:ext cx="2051719" cy="864096"/>
        </p:xfrm>
        <a:graphic>
          <a:graphicData uri="http://schemas.openxmlformats.org/presentationml/2006/ole">
            <p:oleObj spid="_x0000_s70658" name="Document" r:id="rId4" imgW="9155113" imgH="3394075" progId="Word.Document.8">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1438"/>
            <a:ext cx="8229600" cy="1143001"/>
          </a:xfrm>
        </p:spPr>
        <p:txBody>
          <a:bodyPr/>
          <a:lstStyle/>
          <a:p>
            <a:pPr eaLnBrk="1" hangingPunct="1"/>
            <a:r>
              <a:rPr lang="pt-PT"/>
              <a:t>Pediatric Obesity: Guidelines</a:t>
            </a:r>
          </a:p>
        </p:txBody>
      </p:sp>
      <p:sp>
        <p:nvSpPr>
          <p:cNvPr id="22530" name="Content Placeholder 2"/>
          <p:cNvSpPr>
            <a:spLocks noGrp="1"/>
          </p:cNvSpPr>
          <p:nvPr>
            <p:ph idx="1"/>
          </p:nvPr>
        </p:nvSpPr>
        <p:spPr/>
        <p:txBody>
          <a:bodyPr/>
          <a:lstStyle/>
          <a:p>
            <a:pPr eaLnBrk="1" hangingPunct="1"/>
            <a:endParaRPr lang="pt-PT"/>
          </a:p>
        </p:txBody>
      </p:sp>
      <p:pic>
        <p:nvPicPr>
          <p:cNvPr id="22531" name="Picture 2"/>
          <p:cNvPicPr>
            <a:picLocks noChangeAspect="1" noChangeArrowheads="1"/>
          </p:cNvPicPr>
          <p:nvPr/>
        </p:nvPicPr>
        <p:blipFill>
          <a:blip r:embed="rId4" cstate="print"/>
          <a:srcRect/>
          <a:stretch>
            <a:fillRect/>
          </a:stretch>
        </p:blipFill>
        <p:spPr bwMode="auto">
          <a:xfrm>
            <a:off x="179388" y="838200"/>
            <a:ext cx="6732587" cy="2185988"/>
          </a:xfrm>
          <a:prstGeom prst="rect">
            <a:avLst/>
          </a:prstGeom>
          <a:noFill/>
          <a:ln w="9525">
            <a:noFill/>
            <a:miter lim="800000"/>
            <a:headEnd/>
            <a:tailEnd/>
          </a:ln>
        </p:spPr>
      </p:pic>
      <p:pic>
        <p:nvPicPr>
          <p:cNvPr id="22532" name="Picture 13"/>
          <p:cNvPicPr>
            <a:picLocks noChangeAspect="1" noChangeArrowheads="1"/>
          </p:cNvPicPr>
          <p:nvPr/>
        </p:nvPicPr>
        <p:blipFill>
          <a:blip r:embed="rId5" cstate="print"/>
          <a:srcRect/>
          <a:stretch>
            <a:fillRect/>
          </a:stretch>
        </p:blipFill>
        <p:spPr bwMode="auto">
          <a:xfrm>
            <a:off x="1091084" y="4514850"/>
            <a:ext cx="6145212" cy="1738313"/>
          </a:xfrm>
          <a:prstGeom prst="rect">
            <a:avLst/>
          </a:prstGeom>
          <a:noFill/>
          <a:ln w="9525">
            <a:noFill/>
            <a:miter lim="800000"/>
            <a:headEnd/>
            <a:tailEnd/>
          </a:ln>
        </p:spPr>
      </p:pic>
      <p:pic>
        <p:nvPicPr>
          <p:cNvPr id="22533" name="Picture 10"/>
          <p:cNvPicPr>
            <a:picLocks noChangeAspect="1"/>
          </p:cNvPicPr>
          <p:nvPr/>
        </p:nvPicPr>
        <p:blipFill>
          <a:blip r:embed="rId6" cstate="print"/>
          <a:srcRect/>
          <a:stretch>
            <a:fillRect/>
          </a:stretch>
        </p:blipFill>
        <p:spPr bwMode="auto">
          <a:xfrm>
            <a:off x="2233613" y="3024188"/>
            <a:ext cx="6834187" cy="1474787"/>
          </a:xfrm>
          <a:prstGeom prst="rect">
            <a:avLst/>
          </a:prstGeom>
          <a:noFill/>
          <a:ln w="9525">
            <a:noFill/>
            <a:miter lim="800000"/>
            <a:headEnd/>
            <a:tailEnd/>
          </a:ln>
        </p:spPr>
      </p:pic>
      <p:graphicFrame>
        <p:nvGraphicFramePr>
          <p:cNvPr id="7" name="Object 3">
            <a:extLst>
              <a:ext uri="{FF2B5EF4-FFF2-40B4-BE49-F238E27FC236}">
                <a16:creationId xmlns:a16="http://schemas.microsoft.com/office/drawing/2014/main" xmlns="" id="{0DEC3965-1F52-4889-9AC5-75C5602FB08A}"/>
              </a:ext>
            </a:extLst>
          </p:cNvPr>
          <p:cNvGraphicFramePr>
            <a:graphicFrameLocks/>
          </p:cNvGraphicFramePr>
          <p:nvPr>
            <p:extLst>
              <p:ext uri="{D42A27DB-BD31-4B8C-83A1-F6EECF244321}">
                <p14:modId xmlns:p14="http://schemas.microsoft.com/office/powerpoint/2010/main" xmlns="" val="3484933538"/>
              </p:ext>
            </p:extLst>
          </p:nvPr>
        </p:nvGraphicFramePr>
        <p:xfrm>
          <a:off x="-36512" y="6021288"/>
          <a:ext cx="2051719" cy="864096"/>
        </p:xfrm>
        <a:graphic>
          <a:graphicData uri="http://schemas.openxmlformats.org/presentationml/2006/ole">
            <p:oleObj spid="_x0000_s71682" name="Document" r:id="rId7" imgW="9155113" imgH="3394075" progId="Word.Document.8">
              <p:embed/>
            </p:oleObj>
          </a:graphicData>
        </a:graphic>
      </p:graphicFrame>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AutoShape 2"/>
          <p:cNvSpPr>
            <a:spLocks noChangeArrowheads="1"/>
          </p:cNvSpPr>
          <p:nvPr/>
        </p:nvSpPr>
        <p:spPr bwMode="auto">
          <a:xfrm>
            <a:off x="1233488" y="993775"/>
            <a:ext cx="6642100" cy="4438650"/>
          </a:xfrm>
          <a:prstGeom prst="roundRect">
            <a:avLst>
              <a:gd name="adj" fmla="val 12597"/>
            </a:avLst>
          </a:prstGeom>
          <a:gradFill rotWithShape="0">
            <a:gsLst>
              <a:gs pos="0">
                <a:srgbClr val="0000B0"/>
              </a:gs>
              <a:gs pos="100000">
                <a:srgbClr val="0033CC"/>
              </a:gs>
            </a:gsLst>
            <a:lin ang="5400000" scaled="1"/>
          </a:gradFill>
          <a:ln w="9525">
            <a:noFill/>
            <a:round/>
            <a:headEnd/>
            <a:tailEnd/>
          </a:ln>
        </p:spPr>
        <p:txBody>
          <a:bodyPr wrap="none" anchor="ctr"/>
          <a:lstStyle/>
          <a:p>
            <a:pPr eaLnBrk="1" hangingPunct="1"/>
            <a:endParaRPr lang="pt-PT" sz="1800">
              <a:solidFill>
                <a:prstClr val="black"/>
              </a:solidFill>
              <a:latin typeface="Calibri" pitchFamily="34" charset="0"/>
            </a:endParaRPr>
          </a:p>
        </p:txBody>
      </p:sp>
      <p:sp>
        <p:nvSpPr>
          <p:cNvPr id="117763" name="Freeform 3"/>
          <p:cNvSpPr>
            <a:spLocks/>
          </p:cNvSpPr>
          <p:nvPr/>
        </p:nvSpPr>
        <p:spPr bwMode="auto">
          <a:xfrm rot="-559872">
            <a:off x="1562100" y="1936750"/>
            <a:ext cx="2074863" cy="1373188"/>
          </a:xfrm>
          <a:custGeom>
            <a:avLst/>
            <a:gdLst/>
            <a:ahLst/>
            <a:cxnLst>
              <a:cxn ang="0">
                <a:pos x="82" y="64"/>
              </a:cxn>
              <a:cxn ang="0">
                <a:pos x="127" y="25"/>
              </a:cxn>
              <a:cxn ang="0">
                <a:pos x="78" y="0"/>
              </a:cxn>
              <a:cxn ang="0">
                <a:pos x="79" y="17"/>
              </a:cxn>
              <a:cxn ang="0">
                <a:pos x="12" y="88"/>
              </a:cxn>
              <a:cxn ang="0">
                <a:pos x="18" y="89"/>
              </a:cxn>
              <a:cxn ang="0">
                <a:pos x="80" y="48"/>
              </a:cxn>
              <a:cxn ang="0">
                <a:pos x="82" y="64"/>
              </a:cxn>
            </a:cxnLst>
            <a:rect l="0" t="0" r="r" b="b"/>
            <a:pathLst>
              <a:path w="127" h="89">
                <a:moveTo>
                  <a:pt x="82" y="64"/>
                </a:moveTo>
                <a:lnTo>
                  <a:pt x="127" y="25"/>
                </a:lnTo>
                <a:lnTo>
                  <a:pt x="78" y="0"/>
                </a:lnTo>
                <a:lnTo>
                  <a:pt x="79" y="17"/>
                </a:lnTo>
                <a:cubicBezTo>
                  <a:pt x="79" y="17"/>
                  <a:pt x="0" y="34"/>
                  <a:pt x="12" y="88"/>
                </a:cubicBezTo>
                <a:lnTo>
                  <a:pt x="18" y="89"/>
                </a:lnTo>
                <a:cubicBezTo>
                  <a:pt x="18" y="89"/>
                  <a:pt x="20" y="65"/>
                  <a:pt x="80" y="48"/>
                </a:cubicBezTo>
                <a:lnTo>
                  <a:pt x="82" y="64"/>
                </a:lnTo>
                <a:close/>
              </a:path>
            </a:pathLst>
          </a:custGeom>
          <a:gradFill rotWithShape="1">
            <a:gsLst>
              <a:gs pos="0">
                <a:srgbClr val="0033CC"/>
              </a:gs>
              <a:gs pos="100000">
                <a:srgbClr val="66FF66"/>
              </a:gs>
            </a:gsLst>
            <a:lin ang="18900000" scaled="1"/>
          </a:gradFill>
          <a:ln w="9525">
            <a:noFill/>
            <a:round/>
            <a:headEnd/>
            <a:tailEnd/>
          </a:ln>
          <a:effectLst>
            <a:outerShdw dist="71842" dir="2700000" algn="ctr" rotWithShape="0">
              <a:srgbClr val="003399"/>
            </a:outerShdw>
          </a:effectLst>
        </p:spPr>
        <p:txBody>
          <a:bodyPr/>
          <a:lstStyle/>
          <a:p>
            <a:pPr eaLnBrk="1" fontAlgn="auto" hangingPunct="1">
              <a:spcBef>
                <a:spcPts val="0"/>
              </a:spcBef>
              <a:spcAft>
                <a:spcPts val="0"/>
              </a:spcAft>
              <a:defRPr/>
            </a:pPr>
            <a:endParaRPr lang="pt-PT" sz="1800">
              <a:solidFill>
                <a:prstClr val="black"/>
              </a:solidFill>
              <a:latin typeface="Calibri"/>
            </a:endParaRPr>
          </a:p>
        </p:txBody>
      </p:sp>
      <p:sp>
        <p:nvSpPr>
          <p:cNvPr id="117764" name="AutoShape 4"/>
          <p:cNvSpPr>
            <a:spLocks noChangeArrowheads="1"/>
          </p:cNvSpPr>
          <p:nvPr/>
        </p:nvSpPr>
        <p:spPr bwMode="auto">
          <a:xfrm>
            <a:off x="4364038" y="1597025"/>
            <a:ext cx="2759075" cy="1052513"/>
          </a:xfrm>
          <a:prstGeom prst="curvedDownArrow">
            <a:avLst>
              <a:gd name="adj1" fmla="val 53666"/>
              <a:gd name="adj2" fmla="val 99177"/>
              <a:gd name="adj3" fmla="val 51718"/>
            </a:avLst>
          </a:prstGeom>
          <a:gradFill rotWithShape="1">
            <a:gsLst>
              <a:gs pos="0">
                <a:srgbClr val="0000EA"/>
              </a:gs>
              <a:gs pos="100000">
                <a:srgbClr val="66FFFF"/>
              </a:gs>
            </a:gsLst>
            <a:lin ang="0" scaled="1"/>
          </a:gradFill>
          <a:ln w="9525">
            <a:noFill/>
            <a:miter lim="800000"/>
            <a:headEnd/>
            <a:tailEnd/>
          </a:ln>
          <a:effectLst>
            <a:outerShdw dist="68392" dir="4091915" algn="ctr" rotWithShape="0">
              <a:srgbClr val="003399"/>
            </a:outerShdw>
          </a:effectLst>
        </p:spPr>
        <p:txBody>
          <a:bodyPr wrap="none" anchor="ctr"/>
          <a:lstStyle/>
          <a:p>
            <a:pPr algn="ctr" fontAlgn="auto">
              <a:spcBef>
                <a:spcPts val="0"/>
              </a:spcBef>
              <a:spcAft>
                <a:spcPts val="0"/>
              </a:spcAft>
              <a:defRPr/>
            </a:pPr>
            <a:endParaRPr lang="pt-PT" sz="2900">
              <a:solidFill>
                <a:prstClr val="black"/>
              </a:solidFill>
              <a:latin typeface="Univers Condensed" pitchFamily="34" charset="0"/>
            </a:endParaRPr>
          </a:p>
        </p:txBody>
      </p:sp>
      <p:sp>
        <p:nvSpPr>
          <p:cNvPr id="65540" name="Freeform 5"/>
          <p:cNvSpPr>
            <a:spLocks/>
          </p:cNvSpPr>
          <p:nvPr/>
        </p:nvSpPr>
        <p:spPr bwMode="auto">
          <a:xfrm>
            <a:off x="915988" y="5251450"/>
            <a:ext cx="7281862" cy="469900"/>
          </a:xfrm>
          <a:custGeom>
            <a:avLst/>
            <a:gdLst>
              <a:gd name="T0" fmla="*/ 0 w 4761"/>
              <a:gd name="T1" fmla="*/ 2147483647 h 200"/>
              <a:gd name="T2" fmla="*/ 2147483647 w 4761"/>
              <a:gd name="T3" fmla="*/ 0 h 200"/>
              <a:gd name="T4" fmla="*/ 2147483647 w 4761"/>
              <a:gd name="T5" fmla="*/ 0 h 200"/>
              <a:gd name="T6" fmla="*/ 2147483647 w 4761"/>
              <a:gd name="T7" fmla="*/ 2147483647 h 200"/>
              <a:gd name="T8" fmla="*/ 0 w 4761"/>
              <a:gd name="T9" fmla="*/ 2147483647 h 200"/>
              <a:gd name="T10" fmla="*/ 0 60000 65536"/>
              <a:gd name="T11" fmla="*/ 0 60000 65536"/>
              <a:gd name="T12" fmla="*/ 0 60000 65536"/>
              <a:gd name="T13" fmla="*/ 0 60000 65536"/>
              <a:gd name="T14" fmla="*/ 0 60000 65536"/>
              <a:gd name="T15" fmla="*/ 0 w 4761"/>
              <a:gd name="T16" fmla="*/ 0 h 200"/>
              <a:gd name="T17" fmla="*/ 4761 w 4761"/>
              <a:gd name="T18" fmla="*/ 200 h 200"/>
            </a:gdLst>
            <a:ahLst/>
            <a:cxnLst>
              <a:cxn ang="T10">
                <a:pos x="T0" y="T1"/>
              </a:cxn>
              <a:cxn ang="T11">
                <a:pos x="T2" y="T3"/>
              </a:cxn>
              <a:cxn ang="T12">
                <a:pos x="T4" y="T5"/>
              </a:cxn>
              <a:cxn ang="T13">
                <a:pos x="T6" y="T7"/>
              </a:cxn>
              <a:cxn ang="T14">
                <a:pos x="T8" y="T9"/>
              </a:cxn>
            </a:cxnLst>
            <a:rect l="T15" t="T16" r="T17" b="T18"/>
            <a:pathLst>
              <a:path w="4761" h="200">
                <a:moveTo>
                  <a:pt x="0" y="200"/>
                </a:moveTo>
                <a:lnTo>
                  <a:pt x="317" y="0"/>
                </a:lnTo>
                <a:lnTo>
                  <a:pt x="4467" y="0"/>
                </a:lnTo>
                <a:lnTo>
                  <a:pt x="4761" y="200"/>
                </a:lnTo>
                <a:lnTo>
                  <a:pt x="0" y="200"/>
                </a:lnTo>
                <a:close/>
              </a:path>
            </a:pathLst>
          </a:custGeom>
          <a:solidFill>
            <a:srgbClr val="0000B8"/>
          </a:solidFill>
          <a:ln w="9525">
            <a:noFill/>
            <a:round/>
            <a:headEnd/>
            <a:tailEnd/>
          </a:ln>
        </p:spPr>
        <p:txBody>
          <a:bodyPr/>
          <a:lstStyle/>
          <a:p>
            <a:pPr eaLnBrk="1" hangingPunct="1"/>
            <a:endParaRPr lang="pt-PT" sz="1800">
              <a:solidFill>
                <a:prstClr val="black"/>
              </a:solidFill>
              <a:latin typeface="Calibri" pitchFamily="34" charset="0"/>
            </a:endParaRPr>
          </a:p>
        </p:txBody>
      </p:sp>
      <p:sp>
        <p:nvSpPr>
          <p:cNvPr id="65541" name="Rectangle 6"/>
          <p:cNvSpPr>
            <a:spLocks noGrp="1"/>
          </p:cNvSpPr>
          <p:nvPr>
            <p:ph type="title"/>
          </p:nvPr>
        </p:nvSpPr>
        <p:spPr>
          <a:xfrm>
            <a:off x="0" y="5602288"/>
            <a:ext cx="9144000" cy="755650"/>
          </a:xfrm>
        </p:spPr>
        <p:txBody>
          <a:bodyPr/>
          <a:lstStyle/>
          <a:p>
            <a:pPr eaLnBrk="1" hangingPunct="1"/>
            <a:r>
              <a:rPr lang="en-US" sz="2400" b="1">
                <a:latin typeface="Arial" charset="0"/>
              </a:rPr>
              <a:t>Obesity: Long-Term Positive Energy Balance</a:t>
            </a:r>
          </a:p>
        </p:txBody>
      </p:sp>
      <p:sp>
        <p:nvSpPr>
          <p:cNvPr id="65542" name="AutoShape 7" descr="Sand"/>
          <p:cNvSpPr>
            <a:spLocks noChangeArrowheads="1"/>
          </p:cNvSpPr>
          <p:nvPr/>
        </p:nvSpPr>
        <p:spPr bwMode="auto">
          <a:xfrm>
            <a:off x="3673475" y="4156075"/>
            <a:ext cx="1766888" cy="1527175"/>
          </a:xfrm>
          <a:prstGeom prst="triangle">
            <a:avLst>
              <a:gd name="adj" fmla="val 50000"/>
            </a:avLst>
          </a:prstGeom>
          <a:blipFill dpi="0" rotWithShape="1">
            <a:blip r:embed="rId4" cstate="print"/>
            <a:srcRect/>
            <a:tile tx="0" ty="0" sx="100000" sy="100000" flip="none" algn="tl"/>
          </a:blipFill>
          <a:ln w="9525">
            <a:miter lim="800000"/>
            <a:headEnd/>
            <a:tailEnd/>
          </a:ln>
          <a:scene3d>
            <a:camera prst="legacyPerspectiveTop"/>
            <a:lightRig rig="legacyFlat3" dir="b"/>
          </a:scene3d>
          <a:sp3d extrusionH="887400" prstMaterial="legacyMatte">
            <a:bevelT w="13500" h="13500" prst="angle"/>
            <a:bevelB w="13500" h="13500" prst="angle"/>
            <a:extrusionClr>
              <a:srgbClr val="C0C0C0"/>
            </a:extrusionClr>
          </a:sp3d>
        </p:spPr>
        <p:txBody>
          <a:bodyPr wrap="none" anchor="ctr">
            <a:flatTx/>
          </a:bodyPr>
          <a:lstStyle/>
          <a:p>
            <a:pPr eaLnBrk="1" hangingPunct="1"/>
            <a:endParaRPr lang="pt-PT" sz="1800">
              <a:solidFill>
                <a:prstClr val="black"/>
              </a:solidFill>
              <a:latin typeface="Calibri" pitchFamily="34" charset="0"/>
            </a:endParaRPr>
          </a:p>
        </p:txBody>
      </p:sp>
      <p:sp>
        <p:nvSpPr>
          <p:cNvPr id="65543" name="Rectangle 8" descr="Oak"/>
          <p:cNvSpPr>
            <a:spLocks noChangeArrowheads="1"/>
          </p:cNvSpPr>
          <p:nvPr/>
        </p:nvSpPr>
        <p:spPr bwMode="auto">
          <a:xfrm rot="-334332">
            <a:off x="892175" y="4075113"/>
            <a:ext cx="7332663" cy="134937"/>
          </a:xfrm>
          <a:prstGeom prst="rect">
            <a:avLst/>
          </a:prstGeom>
          <a:blipFill dpi="0" rotWithShape="1">
            <a:blip r:embed="rId5" cstate="print"/>
            <a:srcRect/>
            <a:tile tx="0" ty="0" sx="100000" sy="100000" flip="none" algn="tl"/>
          </a:blipFill>
          <a:ln w="9525">
            <a:miter lim="800000"/>
            <a:headEnd/>
            <a:tailEnd/>
          </a:ln>
          <a:scene3d>
            <a:camera prst="legacyPerspectiveTop">
              <a:rot lat="300000" lon="0" rev="0"/>
            </a:camera>
            <a:lightRig rig="legacyFlat3" dir="b"/>
          </a:scene3d>
          <a:sp3d extrusionH="887400" prstMaterial="legacyMatte">
            <a:bevelT w="13500" h="13500" prst="angle"/>
            <a:bevelB w="13500" h="13500" prst="angle"/>
            <a:extrusionClr>
              <a:srgbClr val="FFCC99"/>
            </a:extrusionClr>
          </a:sp3d>
        </p:spPr>
        <p:txBody>
          <a:bodyPr wrap="none" anchor="ctr">
            <a:flatTx/>
          </a:bodyPr>
          <a:lstStyle/>
          <a:p>
            <a:pPr eaLnBrk="1" hangingPunct="1"/>
            <a:endParaRPr lang="pt-PT" sz="1800">
              <a:solidFill>
                <a:prstClr val="black"/>
              </a:solidFill>
              <a:latin typeface="Calibri" pitchFamily="34" charset="0"/>
            </a:endParaRPr>
          </a:p>
        </p:txBody>
      </p:sp>
      <p:sp>
        <p:nvSpPr>
          <p:cNvPr id="65544" name="Oval 9"/>
          <p:cNvSpPr>
            <a:spLocks noChangeArrowheads="1"/>
          </p:cNvSpPr>
          <p:nvPr/>
        </p:nvSpPr>
        <p:spPr bwMode="auto">
          <a:xfrm>
            <a:off x="3670300" y="1309688"/>
            <a:ext cx="1704975" cy="1498600"/>
          </a:xfrm>
          <a:prstGeom prst="ellipse">
            <a:avLst/>
          </a:prstGeom>
          <a:gradFill rotWithShape="1">
            <a:gsLst>
              <a:gs pos="0">
                <a:srgbClr val="CC99FF"/>
              </a:gs>
              <a:gs pos="100000">
                <a:srgbClr val="543F69"/>
              </a:gs>
            </a:gsLst>
            <a:path path="shape">
              <a:fillToRect l="50000" t="50000" r="50000" b="50000"/>
            </a:path>
          </a:gradFill>
          <a:ln w="9525">
            <a:solidFill>
              <a:schemeClr val="bg2"/>
            </a:solidFill>
            <a:round/>
            <a:headEnd/>
            <a:tailEnd/>
          </a:ln>
        </p:spPr>
        <p:txBody>
          <a:bodyPr wrap="none" anchor="ctr"/>
          <a:lstStyle/>
          <a:p>
            <a:pPr eaLnBrk="1" hangingPunct="1"/>
            <a:endParaRPr lang="pt-PT" sz="1800">
              <a:solidFill>
                <a:prstClr val="black"/>
              </a:solidFill>
              <a:latin typeface="Calibri" pitchFamily="34" charset="0"/>
            </a:endParaRPr>
          </a:p>
        </p:txBody>
      </p:sp>
      <p:sp>
        <p:nvSpPr>
          <p:cNvPr id="65545" name="Rectangle 10"/>
          <p:cNvSpPr>
            <a:spLocks noChangeArrowheads="1"/>
          </p:cNvSpPr>
          <p:nvPr/>
        </p:nvSpPr>
        <p:spPr bwMode="auto">
          <a:xfrm rot="-322462">
            <a:off x="1201738" y="3295650"/>
            <a:ext cx="2060575" cy="989013"/>
          </a:xfrm>
          <a:prstGeom prst="rect">
            <a:avLst/>
          </a:prstGeom>
          <a:solidFill>
            <a:srgbClr val="99FF66"/>
          </a:solidFill>
          <a:ln w="9525">
            <a:miter lim="800000"/>
            <a:headEnd/>
            <a:tailEnd/>
          </a:ln>
          <a:scene3d>
            <a:camera prst="legacyPerspectiveTopRight"/>
            <a:lightRig rig="legacyFlat3" dir="b"/>
          </a:scene3d>
          <a:sp3d extrusionH="887400" prstMaterial="legacyMatte">
            <a:bevelT w="13500" h="13500" prst="angle"/>
            <a:bevelB w="13500" h="13500" prst="angle"/>
            <a:extrusionClr>
              <a:srgbClr val="99FF66"/>
            </a:extrusionClr>
          </a:sp3d>
        </p:spPr>
        <p:txBody>
          <a:bodyPr wrap="none" anchor="ctr">
            <a:flatTx/>
          </a:bodyPr>
          <a:lstStyle/>
          <a:p>
            <a:pPr eaLnBrk="1" hangingPunct="1"/>
            <a:endParaRPr lang="pt-PT" sz="1800">
              <a:solidFill>
                <a:prstClr val="black"/>
              </a:solidFill>
              <a:latin typeface="Calibri" pitchFamily="34" charset="0"/>
            </a:endParaRPr>
          </a:p>
        </p:txBody>
      </p:sp>
      <p:sp>
        <p:nvSpPr>
          <p:cNvPr id="65546" name="Rectangle 11"/>
          <p:cNvSpPr>
            <a:spLocks noChangeArrowheads="1"/>
          </p:cNvSpPr>
          <p:nvPr/>
        </p:nvSpPr>
        <p:spPr bwMode="auto">
          <a:xfrm rot="-322462">
            <a:off x="5776913" y="2846388"/>
            <a:ext cx="2060575" cy="989012"/>
          </a:xfrm>
          <a:prstGeom prst="rect">
            <a:avLst/>
          </a:prstGeom>
          <a:solidFill>
            <a:schemeClr val="accent2"/>
          </a:solidFill>
          <a:ln w="9525">
            <a:miter lim="800000"/>
            <a:headEnd/>
            <a:tailEnd/>
          </a:ln>
          <a:scene3d>
            <a:camera prst="legacyPerspectiveTopLeft"/>
            <a:lightRig rig="legacyFlat3" dir="b"/>
          </a:scene3d>
          <a:sp3d extrusionH="887400" prstMaterial="legacyMatte">
            <a:bevelT w="13500" h="13500" prst="angle"/>
            <a:bevelB w="13500" h="13500" prst="angle"/>
            <a:extrusionClr>
              <a:schemeClr val="accent2"/>
            </a:extrusionClr>
          </a:sp3d>
        </p:spPr>
        <p:txBody>
          <a:bodyPr wrap="none" anchor="ctr">
            <a:flatTx/>
          </a:bodyPr>
          <a:lstStyle/>
          <a:p>
            <a:pPr eaLnBrk="1" hangingPunct="1"/>
            <a:endParaRPr lang="pt-PT" sz="1800">
              <a:solidFill>
                <a:prstClr val="black"/>
              </a:solidFill>
              <a:latin typeface="Calibri" pitchFamily="34" charset="0"/>
            </a:endParaRPr>
          </a:p>
        </p:txBody>
      </p:sp>
      <p:sp>
        <p:nvSpPr>
          <p:cNvPr id="117772" name="Text Box 12"/>
          <p:cNvSpPr txBox="1">
            <a:spLocks noChangeArrowheads="1"/>
          </p:cNvSpPr>
          <p:nvPr/>
        </p:nvSpPr>
        <p:spPr bwMode="auto">
          <a:xfrm>
            <a:off x="3794125" y="1520825"/>
            <a:ext cx="1489075" cy="898525"/>
          </a:xfrm>
          <a:prstGeom prst="rect">
            <a:avLst/>
          </a:prstGeom>
          <a:noFill/>
          <a:ln w="9525">
            <a:noFill/>
            <a:miter lim="800000"/>
            <a:headEnd/>
            <a:tailEnd/>
          </a:ln>
          <a:effectLst/>
        </p:spPr>
        <p:txBody>
          <a:bodyPr wrap="none">
            <a:spAutoFit/>
          </a:bodyPr>
          <a:lstStyle/>
          <a:p>
            <a:pPr algn="ctr" fontAlgn="auto">
              <a:lnSpc>
                <a:spcPct val="80000"/>
              </a:lnSpc>
              <a:spcBef>
                <a:spcPts val="0"/>
              </a:spcBef>
              <a:spcAft>
                <a:spcPts val="0"/>
              </a:spcAft>
              <a:defRPr/>
            </a:pPr>
            <a:r>
              <a:rPr lang="en-US" sz="3300" b="1">
                <a:solidFill>
                  <a:prstClr val="black"/>
                </a:solidFill>
                <a:effectLst>
                  <a:outerShdw blurRad="38100" dist="38100" dir="2700000" algn="tl">
                    <a:srgbClr val="C0C0C0"/>
                  </a:outerShdw>
                </a:effectLst>
                <a:latin typeface="Calibri"/>
              </a:rPr>
              <a:t>Fat</a:t>
            </a:r>
            <a:br>
              <a:rPr lang="en-US" sz="3300" b="1">
                <a:solidFill>
                  <a:prstClr val="black"/>
                </a:solidFill>
                <a:effectLst>
                  <a:outerShdw blurRad="38100" dist="38100" dir="2700000" algn="tl">
                    <a:srgbClr val="C0C0C0"/>
                  </a:outerShdw>
                </a:effectLst>
                <a:latin typeface="Calibri"/>
              </a:rPr>
            </a:br>
            <a:r>
              <a:rPr lang="en-US" sz="3300" b="1">
                <a:solidFill>
                  <a:prstClr val="black"/>
                </a:solidFill>
                <a:effectLst>
                  <a:outerShdw blurRad="38100" dist="38100" dir="2700000" algn="tl">
                    <a:srgbClr val="C0C0C0"/>
                  </a:outerShdw>
                </a:effectLst>
                <a:latin typeface="Calibri"/>
              </a:rPr>
              <a:t>Stores</a:t>
            </a:r>
          </a:p>
        </p:txBody>
      </p:sp>
      <p:sp>
        <p:nvSpPr>
          <p:cNvPr id="65548" name="Freeform 13"/>
          <p:cNvSpPr>
            <a:spLocks noEditPoints="1"/>
          </p:cNvSpPr>
          <p:nvPr/>
        </p:nvSpPr>
        <p:spPr bwMode="auto">
          <a:xfrm>
            <a:off x="1539875" y="3492500"/>
            <a:ext cx="1281113" cy="671513"/>
          </a:xfrm>
          <a:custGeom>
            <a:avLst/>
            <a:gdLst>
              <a:gd name="T0" fmla="*/ 2147483647 w 86"/>
              <a:gd name="T1" fmla="*/ 2147483647 h 47"/>
              <a:gd name="T2" fmla="*/ 2147483647 w 86"/>
              <a:gd name="T3" fmla="*/ 2147483647 h 47"/>
              <a:gd name="T4" fmla="*/ 2147483647 w 86"/>
              <a:gd name="T5" fmla="*/ 2147483647 h 47"/>
              <a:gd name="T6" fmla="*/ 2147483647 w 86"/>
              <a:gd name="T7" fmla="*/ 2147483647 h 47"/>
              <a:gd name="T8" fmla="*/ 2147483647 w 86"/>
              <a:gd name="T9" fmla="*/ 2147483647 h 47"/>
              <a:gd name="T10" fmla="*/ 2147483647 w 86"/>
              <a:gd name="T11" fmla="*/ 2147483647 h 47"/>
              <a:gd name="T12" fmla="*/ 2147483647 w 86"/>
              <a:gd name="T13" fmla="*/ 2147483647 h 47"/>
              <a:gd name="T14" fmla="*/ 2147483647 w 86"/>
              <a:gd name="T15" fmla="*/ 2147483647 h 47"/>
              <a:gd name="T16" fmla="*/ 2147483647 w 86"/>
              <a:gd name="T17" fmla="*/ 2147483647 h 47"/>
              <a:gd name="T18" fmla="*/ 2147483647 w 86"/>
              <a:gd name="T19" fmla="*/ 2147483647 h 47"/>
              <a:gd name="T20" fmla="*/ 2147483647 w 86"/>
              <a:gd name="T21" fmla="*/ 2147483647 h 47"/>
              <a:gd name="T22" fmla="*/ 2147483647 w 86"/>
              <a:gd name="T23" fmla="*/ 2147483647 h 47"/>
              <a:gd name="T24" fmla="*/ 2147483647 w 86"/>
              <a:gd name="T25" fmla="*/ 2147483647 h 47"/>
              <a:gd name="T26" fmla="*/ 2147483647 w 86"/>
              <a:gd name="T27" fmla="*/ 2147483647 h 47"/>
              <a:gd name="T28" fmla="*/ 2147483647 w 86"/>
              <a:gd name="T29" fmla="*/ 2147483647 h 47"/>
              <a:gd name="T30" fmla="*/ 2147483647 w 86"/>
              <a:gd name="T31" fmla="*/ 2147483647 h 47"/>
              <a:gd name="T32" fmla="*/ 2147483647 w 86"/>
              <a:gd name="T33" fmla="*/ 2147483647 h 47"/>
              <a:gd name="T34" fmla="*/ 2147483647 w 86"/>
              <a:gd name="T35" fmla="*/ 2147483647 h 47"/>
              <a:gd name="T36" fmla="*/ 2147483647 w 86"/>
              <a:gd name="T37" fmla="*/ 2147483647 h 47"/>
              <a:gd name="T38" fmla="*/ 2147483647 w 86"/>
              <a:gd name="T39" fmla="*/ 2147483647 h 47"/>
              <a:gd name="T40" fmla="*/ 2147483647 w 86"/>
              <a:gd name="T41" fmla="*/ 2147483647 h 47"/>
              <a:gd name="T42" fmla="*/ 2147483647 w 86"/>
              <a:gd name="T43" fmla="*/ 2147483647 h 47"/>
              <a:gd name="T44" fmla="*/ 2147483647 w 86"/>
              <a:gd name="T45" fmla="*/ 2147483647 h 47"/>
              <a:gd name="T46" fmla="*/ 2147483647 w 86"/>
              <a:gd name="T47" fmla="*/ 2147483647 h 47"/>
              <a:gd name="T48" fmla="*/ 2147483647 w 86"/>
              <a:gd name="T49" fmla="*/ 2147483647 h 47"/>
              <a:gd name="T50" fmla="*/ 2147483647 w 86"/>
              <a:gd name="T51" fmla="*/ 2147483647 h 47"/>
              <a:gd name="T52" fmla="*/ 2147483647 w 86"/>
              <a:gd name="T53" fmla="*/ 2147483647 h 47"/>
              <a:gd name="T54" fmla="*/ 2147483647 w 86"/>
              <a:gd name="T55" fmla="*/ 2147483647 h 47"/>
              <a:gd name="T56" fmla="*/ 2147483647 w 86"/>
              <a:gd name="T57" fmla="*/ 2147483647 h 47"/>
              <a:gd name="T58" fmla="*/ 2147483647 w 86"/>
              <a:gd name="T59" fmla="*/ 2147483647 h 47"/>
              <a:gd name="T60" fmla="*/ 2147483647 w 86"/>
              <a:gd name="T61" fmla="*/ 2147483647 h 47"/>
              <a:gd name="T62" fmla="*/ 2147483647 w 86"/>
              <a:gd name="T63" fmla="*/ 2147483647 h 47"/>
              <a:gd name="T64" fmla="*/ 2147483647 w 86"/>
              <a:gd name="T65" fmla="*/ 2147483647 h 47"/>
              <a:gd name="T66" fmla="*/ 2147483647 w 86"/>
              <a:gd name="T67" fmla="*/ 2147483647 h 47"/>
              <a:gd name="T68" fmla="*/ 2147483647 w 86"/>
              <a:gd name="T69" fmla="*/ 2147483647 h 47"/>
              <a:gd name="T70" fmla="*/ 2147483647 w 86"/>
              <a:gd name="T71" fmla="*/ 2147483647 h 47"/>
              <a:gd name="T72" fmla="*/ 2147483647 w 86"/>
              <a:gd name="T73" fmla="*/ 2147483647 h 47"/>
              <a:gd name="T74" fmla="*/ 2147483647 w 86"/>
              <a:gd name="T75" fmla="*/ 2147483647 h 47"/>
              <a:gd name="T76" fmla="*/ 2147483647 w 86"/>
              <a:gd name="T77" fmla="*/ 2147483647 h 47"/>
              <a:gd name="T78" fmla="*/ 2147483647 w 86"/>
              <a:gd name="T79" fmla="*/ 2147483647 h 47"/>
              <a:gd name="T80" fmla="*/ 2147483647 w 86"/>
              <a:gd name="T81" fmla="*/ 2147483647 h 47"/>
              <a:gd name="T82" fmla="*/ 2147483647 w 86"/>
              <a:gd name="T83" fmla="*/ 2147483647 h 47"/>
              <a:gd name="T84" fmla="*/ 2147483647 w 86"/>
              <a:gd name="T85" fmla="*/ 2147483647 h 47"/>
              <a:gd name="T86" fmla="*/ 2147483647 w 86"/>
              <a:gd name="T87" fmla="*/ 2147483647 h 47"/>
              <a:gd name="T88" fmla="*/ 2147483647 w 86"/>
              <a:gd name="T89" fmla="*/ 2147483647 h 47"/>
              <a:gd name="T90" fmla="*/ 2147483647 w 86"/>
              <a:gd name="T91" fmla="*/ 2147483647 h 47"/>
              <a:gd name="T92" fmla="*/ 2147483647 w 86"/>
              <a:gd name="T93" fmla="*/ 2147483647 h 47"/>
              <a:gd name="T94" fmla="*/ 2147483647 w 86"/>
              <a:gd name="T95" fmla="*/ 2147483647 h 47"/>
              <a:gd name="T96" fmla="*/ 2147483647 w 86"/>
              <a:gd name="T97" fmla="*/ 2147483647 h 47"/>
              <a:gd name="T98" fmla="*/ 2147483647 w 86"/>
              <a:gd name="T99" fmla="*/ 2147483647 h 47"/>
              <a:gd name="T100" fmla="*/ 2147483647 w 86"/>
              <a:gd name="T101" fmla="*/ 2147483647 h 47"/>
              <a:gd name="T102" fmla="*/ 2147483647 w 86"/>
              <a:gd name="T103" fmla="*/ 2147483647 h 47"/>
              <a:gd name="T104" fmla="*/ 2147483647 w 86"/>
              <a:gd name="T105" fmla="*/ 2147483647 h 47"/>
              <a:gd name="T106" fmla="*/ 2147483647 w 86"/>
              <a:gd name="T107" fmla="*/ 2147483647 h 47"/>
              <a:gd name="T108" fmla="*/ 2147483647 w 86"/>
              <a:gd name="T109" fmla="*/ 2147483647 h 47"/>
              <a:gd name="T110" fmla="*/ 2147483647 w 86"/>
              <a:gd name="T111" fmla="*/ 2147483647 h 47"/>
              <a:gd name="T112" fmla="*/ 2147483647 w 86"/>
              <a:gd name="T113" fmla="*/ 2147483647 h 47"/>
              <a:gd name="T114" fmla="*/ 2147483647 w 86"/>
              <a:gd name="T115" fmla="*/ 2147483647 h 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
              <a:gd name="T175" fmla="*/ 0 h 47"/>
              <a:gd name="T176" fmla="*/ 86 w 86"/>
              <a:gd name="T177" fmla="*/ 47 h 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 h="47">
                <a:moveTo>
                  <a:pt x="2" y="21"/>
                </a:moveTo>
                <a:lnTo>
                  <a:pt x="0" y="3"/>
                </a:lnTo>
                <a:lnTo>
                  <a:pt x="14" y="1"/>
                </a:lnTo>
                <a:lnTo>
                  <a:pt x="14" y="4"/>
                </a:lnTo>
                <a:lnTo>
                  <a:pt x="4" y="5"/>
                </a:lnTo>
                <a:lnTo>
                  <a:pt x="4" y="9"/>
                </a:lnTo>
                <a:lnTo>
                  <a:pt x="14" y="9"/>
                </a:lnTo>
                <a:lnTo>
                  <a:pt x="14" y="12"/>
                </a:lnTo>
                <a:lnTo>
                  <a:pt x="5" y="13"/>
                </a:lnTo>
                <a:lnTo>
                  <a:pt x="5" y="18"/>
                </a:lnTo>
                <a:lnTo>
                  <a:pt x="15" y="17"/>
                </a:lnTo>
                <a:lnTo>
                  <a:pt x="16" y="20"/>
                </a:lnTo>
                <a:lnTo>
                  <a:pt x="2" y="21"/>
                </a:lnTo>
                <a:close/>
                <a:moveTo>
                  <a:pt x="31" y="18"/>
                </a:moveTo>
                <a:lnTo>
                  <a:pt x="28" y="19"/>
                </a:lnTo>
                <a:lnTo>
                  <a:pt x="27" y="12"/>
                </a:lnTo>
                <a:cubicBezTo>
                  <a:pt x="27" y="10"/>
                  <a:pt x="27" y="9"/>
                  <a:pt x="26" y="9"/>
                </a:cubicBezTo>
                <a:cubicBezTo>
                  <a:pt x="26" y="9"/>
                  <a:pt x="26" y="8"/>
                  <a:pt x="26" y="8"/>
                </a:cubicBezTo>
                <a:cubicBezTo>
                  <a:pt x="25" y="8"/>
                  <a:pt x="25" y="8"/>
                  <a:pt x="24" y="8"/>
                </a:cubicBezTo>
                <a:cubicBezTo>
                  <a:pt x="24" y="8"/>
                  <a:pt x="23" y="8"/>
                  <a:pt x="23" y="9"/>
                </a:cubicBezTo>
                <a:cubicBezTo>
                  <a:pt x="22" y="9"/>
                  <a:pt x="22" y="9"/>
                  <a:pt x="22" y="10"/>
                </a:cubicBezTo>
                <a:cubicBezTo>
                  <a:pt x="22" y="11"/>
                  <a:pt x="22" y="12"/>
                  <a:pt x="22" y="13"/>
                </a:cubicBezTo>
                <a:lnTo>
                  <a:pt x="22" y="19"/>
                </a:lnTo>
                <a:lnTo>
                  <a:pt x="19" y="19"/>
                </a:lnTo>
                <a:lnTo>
                  <a:pt x="18" y="6"/>
                </a:lnTo>
                <a:lnTo>
                  <a:pt x="21" y="6"/>
                </a:lnTo>
                <a:lnTo>
                  <a:pt x="21" y="8"/>
                </a:lnTo>
                <a:cubicBezTo>
                  <a:pt x="22" y="6"/>
                  <a:pt x="24" y="5"/>
                  <a:pt x="25" y="5"/>
                </a:cubicBezTo>
                <a:cubicBezTo>
                  <a:pt x="26" y="5"/>
                  <a:pt x="27" y="5"/>
                  <a:pt x="28" y="5"/>
                </a:cubicBezTo>
                <a:cubicBezTo>
                  <a:pt x="28" y="6"/>
                  <a:pt x="29" y="6"/>
                  <a:pt x="29" y="6"/>
                </a:cubicBezTo>
                <a:cubicBezTo>
                  <a:pt x="30" y="7"/>
                  <a:pt x="30" y="7"/>
                  <a:pt x="30" y="8"/>
                </a:cubicBezTo>
                <a:cubicBezTo>
                  <a:pt x="30" y="8"/>
                  <a:pt x="30" y="9"/>
                  <a:pt x="30" y="10"/>
                </a:cubicBezTo>
                <a:lnTo>
                  <a:pt x="31" y="18"/>
                </a:lnTo>
                <a:close/>
                <a:moveTo>
                  <a:pt x="42" y="13"/>
                </a:moveTo>
                <a:lnTo>
                  <a:pt x="46" y="13"/>
                </a:lnTo>
                <a:cubicBezTo>
                  <a:pt x="45" y="15"/>
                  <a:pt x="45" y="16"/>
                  <a:pt x="44" y="16"/>
                </a:cubicBezTo>
                <a:cubicBezTo>
                  <a:pt x="43" y="17"/>
                  <a:pt x="42" y="18"/>
                  <a:pt x="40" y="18"/>
                </a:cubicBezTo>
                <a:cubicBezTo>
                  <a:pt x="38" y="18"/>
                  <a:pt x="36" y="17"/>
                  <a:pt x="35" y="16"/>
                </a:cubicBezTo>
                <a:cubicBezTo>
                  <a:pt x="34" y="15"/>
                  <a:pt x="33" y="13"/>
                  <a:pt x="33" y="12"/>
                </a:cubicBezTo>
                <a:cubicBezTo>
                  <a:pt x="33" y="9"/>
                  <a:pt x="33" y="8"/>
                  <a:pt x="34" y="6"/>
                </a:cubicBezTo>
                <a:cubicBezTo>
                  <a:pt x="35" y="5"/>
                  <a:pt x="37" y="4"/>
                  <a:pt x="39" y="4"/>
                </a:cubicBezTo>
                <a:cubicBezTo>
                  <a:pt x="41" y="4"/>
                  <a:pt x="42" y="4"/>
                  <a:pt x="44" y="5"/>
                </a:cubicBezTo>
                <a:cubicBezTo>
                  <a:pt x="45" y="7"/>
                  <a:pt x="46" y="9"/>
                  <a:pt x="46" y="11"/>
                </a:cubicBezTo>
                <a:lnTo>
                  <a:pt x="37" y="12"/>
                </a:lnTo>
                <a:cubicBezTo>
                  <a:pt x="37" y="13"/>
                  <a:pt x="37" y="14"/>
                  <a:pt x="38" y="14"/>
                </a:cubicBezTo>
                <a:cubicBezTo>
                  <a:pt x="39" y="15"/>
                  <a:pt x="39" y="15"/>
                  <a:pt x="40" y="15"/>
                </a:cubicBezTo>
                <a:cubicBezTo>
                  <a:pt x="41" y="15"/>
                  <a:pt x="41" y="15"/>
                  <a:pt x="41" y="15"/>
                </a:cubicBezTo>
                <a:cubicBezTo>
                  <a:pt x="42" y="14"/>
                  <a:pt x="42" y="14"/>
                  <a:pt x="42" y="13"/>
                </a:cubicBezTo>
                <a:close/>
                <a:moveTo>
                  <a:pt x="42" y="9"/>
                </a:moveTo>
                <a:cubicBezTo>
                  <a:pt x="42" y="8"/>
                  <a:pt x="42" y="8"/>
                  <a:pt x="41" y="7"/>
                </a:cubicBezTo>
                <a:cubicBezTo>
                  <a:pt x="40" y="7"/>
                  <a:pt x="40" y="7"/>
                  <a:pt x="39" y="7"/>
                </a:cubicBezTo>
                <a:cubicBezTo>
                  <a:pt x="38" y="7"/>
                  <a:pt x="38" y="7"/>
                  <a:pt x="37" y="8"/>
                </a:cubicBezTo>
                <a:cubicBezTo>
                  <a:pt x="37" y="8"/>
                  <a:pt x="37" y="9"/>
                  <a:pt x="37" y="10"/>
                </a:cubicBezTo>
                <a:lnTo>
                  <a:pt x="42" y="9"/>
                </a:lnTo>
                <a:close/>
                <a:moveTo>
                  <a:pt x="53" y="16"/>
                </a:moveTo>
                <a:lnTo>
                  <a:pt x="49" y="17"/>
                </a:lnTo>
                <a:lnTo>
                  <a:pt x="48" y="3"/>
                </a:lnTo>
                <a:lnTo>
                  <a:pt x="51" y="3"/>
                </a:lnTo>
                <a:lnTo>
                  <a:pt x="51" y="5"/>
                </a:lnTo>
                <a:cubicBezTo>
                  <a:pt x="52" y="4"/>
                  <a:pt x="52" y="3"/>
                  <a:pt x="53" y="3"/>
                </a:cubicBezTo>
                <a:cubicBezTo>
                  <a:pt x="53" y="3"/>
                  <a:pt x="54" y="3"/>
                  <a:pt x="54" y="3"/>
                </a:cubicBezTo>
                <a:cubicBezTo>
                  <a:pt x="55" y="2"/>
                  <a:pt x="56" y="3"/>
                  <a:pt x="57" y="3"/>
                </a:cubicBezTo>
                <a:lnTo>
                  <a:pt x="56" y="6"/>
                </a:lnTo>
                <a:cubicBezTo>
                  <a:pt x="55" y="6"/>
                  <a:pt x="55" y="6"/>
                  <a:pt x="54" y="6"/>
                </a:cubicBezTo>
                <a:cubicBezTo>
                  <a:pt x="54" y="6"/>
                  <a:pt x="53" y="6"/>
                  <a:pt x="53" y="6"/>
                </a:cubicBezTo>
                <a:cubicBezTo>
                  <a:pt x="52" y="7"/>
                  <a:pt x="52" y="7"/>
                  <a:pt x="52" y="8"/>
                </a:cubicBezTo>
                <a:cubicBezTo>
                  <a:pt x="52" y="9"/>
                  <a:pt x="52" y="10"/>
                  <a:pt x="52" y="12"/>
                </a:cubicBezTo>
                <a:lnTo>
                  <a:pt x="53" y="16"/>
                </a:lnTo>
                <a:close/>
                <a:moveTo>
                  <a:pt x="59" y="17"/>
                </a:moveTo>
                <a:lnTo>
                  <a:pt x="63" y="17"/>
                </a:lnTo>
                <a:cubicBezTo>
                  <a:pt x="63" y="17"/>
                  <a:pt x="63" y="18"/>
                  <a:pt x="64" y="18"/>
                </a:cubicBezTo>
                <a:cubicBezTo>
                  <a:pt x="64" y="18"/>
                  <a:pt x="65" y="18"/>
                  <a:pt x="65" y="18"/>
                </a:cubicBezTo>
                <a:cubicBezTo>
                  <a:pt x="66" y="18"/>
                  <a:pt x="67" y="18"/>
                  <a:pt x="67" y="17"/>
                </a:cubicBezTo>
                <a:cubicBezTo>
                  <a:pt x="68" y="17"/>
                  <a:pt x="68" y="17"/>
                  <a:pt x="68" y="16"/>
                </a:cubicBezTo>
                <a:cubicBezTo>
                  <a:pt x="68" y="16"/>
                  <a:pt x="68" y="16"/>
                  <a:pt x="68" y="15"/>
                </a:cubicBezTo>
                <a:lnTo>
                  <a:pt x="68" y="13"/>
                </a:lnTo>
                <a:cubicBezTo>
                  <a:pt x="67" y="14"/>
                  <a:pt x="66" y="15"/>
                  <a:pt x="64" y="15"/>
                </a:cubicBezTo>
                <a:cubicBezTo>
                  <a:pt x="62" y="16"/>
                  <a:pt x="61" y="15"/>
                  <a:pt x="60" y="13"/>
                </a:cubicBezTo>
                <a:cubicBezTo>
                  <a:pt x="59" y="12"/>
                  <a:pt x="58" y="11"/>
                  <a:pt x="58" y="9"/>
                </a:cubicBezTo>
                <a:cubicBezTo>
                  <a:pt x="58" y="7"/>
                  <a:pt x="58" y="5"/>
                  <a:pt x="59" y="4"/>
                </a:cubicBezTo>
                <a:cubicBezTo>
                  <a:pt x="60" y="3"/>
                  <a:pt x="61" y="2"/>
                  <a:pt x="63" y="2"/>
                </a:cubicBezTo>
                <a:cubicBezTo>
                  <a:pt x="65" y="2"/>
                  <a:pt x="66" y="2"/>
                  <a:pt x="67" y="4"/>
                </a:cubicBezTo>
                <a:lnTo>
                  <a:pt x="67" y="2"/>
                </a:lnTo>
                <a:lnTo>
                  <a:pt x="70" y="1"/>
                </a:lnTo>
                <a:lnTo>
                  <a:pt x="71" y="13"/>
                </a:lnTo>
                <a:cubicBezTo>
                  <a:pt x="72" y="15"/>
                  <a:pt x="72" y="16"/>
                  <a:pt x="71" y="17"/>
                </a:cubicBezTo>
                <a:cubicBezTo>
                  <a:pt x="71" y="18"/>
                  <a:pt x="71" y="18"/>
                  <a:pt x="70" y="19"/>
                </a:cubicBezTo>
                <a:cubicBezTo>
                  <a:pt x="70" y="19"/>
                  <a:pt x="69" y="20"/>
                  <a:pt x="69" y="20"/>
                </a:cubicBezTo>
                <a:cubicBezTo>
                  <a:pt x="68" y="20"/>
                  <a:pt x="67" y="21"/>
                  <a:pt x="66" y="21"/>
                </a:cubicBezTo>
                <a:cubicBezTo>
                  <a:pt x="63" y="21"/>
                  <a:pt x="62" y="21"/>
                  <a:pt x="61" y="20"/>
                </a:cubicBezTo>
                <a:cubicBezTo>
                  <a:pt x="60" y="19"/>
                  <a:pt x="59" y="18"/>
                  <a:pt x="59" y="17"/>
                </a:cubicBezTo>
                <a:cubicBezTo>
                  <a:pt x="59" y="17"/>
                  <a:pt x="59" y="17"/>
                  <a:pt x="59" y="17"/>
                </a:cubicBezTo>
                <a:close/>
                <a:moveTo>
                  <a:pt x="61" y="9"/>
                </a:moveTo>
                <a:cubicBezTo>
                  <a:pt x="62" y="10"/>
                  <a:pt x="62" y="11"/>
                  <a:pt x="63" y="12"/>
                </a:cubicBezTo>
                <a:cubicBezTo>
                  <a:pt x="63" y="12"/>
                  <a:pt x="64" y="12"/>
                  <a:pt x="65" y="12"/>
                </a:cubicBezTo>
                <a:cubicBezTo>
                  <a:pt x="66" y="12"/>
                  <a:pt x="66" y="12"/>
                  <a:pt x="67" y="11"/>
                </a:cubicBezTo>
                <a:cubicBezTo>
                  <a:pt x="67" y="10"/>
                  <a:pt x="68" y="9"/>
                  <a:pt x="67" y="8"/>
                </a:cubicBezTo>
                <a:cubicBezTo>
                  <a:pt x="67" y="7"/>
                  <a:pt x="67" y="6"/>
                  <a:pt x="66" y="5"/>
                </a:cubicBezTo>
                <a:cubicBezTo>
                  <a:pt x="66" y="5"/>
                  <a:pt x="65" y="4"/>
                  <a:pt x="64" y="4"/>
                </a:cubicBezTo>
                <a:cubicBezTo>
                  <a:pt x="63" y="4"/>
                  <a:pt x="63" y="5"/>
                  <a:pt x="62" y="6"/>
                </a:cubicBezTo>
                <a:cubicBezTo>
                  <a:pt x="62" y="6"/>
                  <a:pt x="61" y="7"/>
                  <a:pt x="61" y="9"/>
                </a:cubicBezTo>
                <a:close/>
                <a:moveTo>
                  <a:pt x="72" y="1"/>
                </a:moveTo>
                <a:lnTo>
                  <a:pt x="76" y="1"/>
                </a:lnTo>
                <a:lnTo>
                  <a:pt x="80" y="10"/>
                </a:lnTo>
                <a:lnTo>
                  <a:pt x="82" y="0"/>
                </a:lnTo>
                <a:lnTo>
                  <a:pt x="86" y="0"/>
                </a:lnTo>
                <a:lnTo>
                  <a:pt x="82" y="13"/>
                </a:lnTo>
                <a:lnTo>
                  <a:pt x="82" y="16"/>
                </a:lnTo>
                <a:cubicBezTo>
                  <a:pt x="82" y="16"/>
                  <a:pt x="81" y="17"/>
                  <a:pt x="81" y="17"/>
                </a:cubicBezTo>
                <a:cubicBezTo>
                  <a:pt x="81" y="18"/>
                  <a:pt x="81" y="18"/>
                  <a:pt x="80" y="19"/>
                </a:cubicBezTo>
                <a:cubicBezTo>
                  <a:pt x="80" y="19"/>
                  <a:pt x="79" y="19"/>
                  <a:pt x="79" y="19"/>
                </a:cubicBezTo>
                <a:cubicBezTo>
                  <a:pt x="78" y="19"/>
                  <a:pt x="78" y="20"/>
                  <a:pt x="77" y="20"/>
                </a:cubicBezTo>
                <a:cubicBezTo>
                  <a:pt x="76" y="20"/>
                  <a:pt x="76" y="20"/>
                  <a:pt x="75" y="20"/>
                </a:cubicBezTo>
                <a:lnTo>
                  <a:pt x="75" y="17"/>
                </a:lnTo>
                <a:cubicBezTo>
                  <a:pt x="75" y="17"/>
                  <a:pt x="76" y="17"/>
                  <a:pt x="76" y="17"/>
                </a:cubicBezTo>
                <a:cubicBezTo>
                  <a:pt x="77" y="17"/>
                  <a:pt x="77" y="17"/>
                  <a:pt x="78" y="16"/>
                </a:cubicBezTo>
                <a:cubicBezTo>
                  <a:pt x="78" y="15"/>
                  <a:pt x="78" y="15"/>
                  <a:pt x="79" y="14"/>
                </a:cubicBezTo>
                <a:lnTo>
                  <a:pt x="72" y="1"/>
                </a:lnTo>
                <a:close/>
                <a:moveTo>
                  <a:pt x="11" y="47"/>
                </a:moveTo>
                <a:lnTo>
                  <a:pt x="9" y="29"/>
                </a:lnTo>
                <a:lnTo>
                  <a:pt x="13" y="28"/>
                </a:lnTo>
                <a:lnTo>
                  <a:pt x="15" y="47"/>
                </a:lnTo>
                <a:lnTo>
                  <a:pt x="11" y="47"/>
                </a:lnTo>
                <a:close/>
                <a:moveTo>
                  <a:pt x="30" y="45"/>
                </a:moveTo>
                <a:lnTo>
                  <a:pt x="27" y="46"/>
                </a:lnTo>
                <a:lnTo>
                  <a:pt x="26" y="39"/>
                </a:lnTo>
                <a:cubicBezTo>
                  <a:pt x="26" y="37"/>
                  <a:pt x="26" y="36"/>
                  <a:pt x="26" y="36"/>
                </a:cubicBezTo>
                <a:cubicBezTo>
                  <a:pt x="25" y="36"/>
                  <a:pt x="25" y="35"/>
                  <a:pt x="25" y="35"/>
                </a:cubicBezTo>
                <a:cubicBezTo>
                  <a:pt x="24" y="35"/>
                  <a:pt x="24" y="35"/>
                  <a:pt x="24" y="35"/>
                </a:cubicBezTo>
                <a:cubicBezTo>
                  <a:pt x="23" y="35"/>
                  <a:pt x="22" y="35"/>
                  <a:pt x="22" y="36"/>
                </a:cubicBezTo>
                <a:cubicBezTo>
                  <a:pt x="22" y="36"/>
                  <a:pt x="21" y="36"/>
                  <a:pt x="21" y="37"/>
                </a:cubicBezTo>
                <a:cubicBezTo>
                  <a:pt x="21" y="38"/>
                  <a:pt x="21" y="39"/>
                  <a:pt x="21" y="40"/>
                </a:cubicBezTo>
                <a:lnTo>
                  <a:pt x="22" y="46"/>
                </a:lnTo>
                <a:lnTo>
                  <a:pt x="18" y="46"/>
                </a:lnTo>
                <a:lnTo>
                  <a:pt x="17" y="33"/>
                </a:lnTo>
                <a:lnTo>
                  <a:pt x="20" y="33"/>
                </a:lnTo>
                <a:lnTo>
                  <a:pt x="20" y="35"/>
                </a:lnTo>
                <a:cubicBezTo>
                  <a:pt x="21" y="33"/>
                  <a:pt x="23" y="32"/>
                  <a:pt x="25" y="32"/>
                </a:cubicBezTo>
                <a:cubicBezTo>
                  <a:pt x="25" y="32"/>
                  <a:pt x="26" y="32"/>
                  <a:pt x="27" y="32"/>
                </a:cubicBezTo>
                <a:cubicBezTo>
                  <a:pt x="27" y="33"/>
                  <a:pt x="28" y="33"/>
                  <a:pt x="28" y="33"/>
                </a:cubicBezTo>
                <a:cubicBezTo>
                  <a:pt x="29" y="34"/>
                  <a:pt x="29" y="34"/>
                  <a:pt x="29" y="35"/>
                </a:cubicBezTo>
                <a:cubicBezTo>
                  <a:pt x="29" y="35"/>
                  <a:pt x="29" y="36"/>
                  <a:pt x="30" y="37"/>
                </a:cubicBezTo>
                <a:lnTo>
                  <a:pt x="30" y="45"/>
                </a:lnTo>
                <a:close/>
                <a:moveTo>
                  <a:pt x="39" y="31"/>
                </a:moveTo>
                <a:lnTo>
                  <a:pt x="39" y="34"/>
                </a:lnTo>
                <a:lnTo>
                  <a:pt x="37" y="34"/>
                </a:lnTo>
                <a:lnTo>
                  <a:pt x="37" y="39"/>
                </a:lnTo>
                <a:cubicBezTo>
                  <a:pt x="37" y="41"/>
                  <a:pt x="37" y="41"/>
                  <a:pt x="37" y="41"/>
                </a:cubicBezTo>
                <a:cubicBezTo>
                  <a:pt x="38" y="42"/>
                  <a:pt x="38" y="42"/>
                  <a:pt x="38" y="42"/>
                </a:cubicBezTo>
                <a:cubicBezTo>
                  <a:pt x="38" y="42"/>
                  <a:pt x="38" y="42"/>
                  <a:pt x="38" y="42"/>
                </a:cubicBezTo>
                <a:cubicBezTo>
                  <a:pt x="39" y="42"/>
                  <a:pt x="39" y="42"/>
                  <a:pt x="40" y="41"/>
                </a:cubicBezTo>
                <a:lnTo>
                  <a:pt x="40" y="44"/>
                </a:lnTo>
                <a:cubicBezTo>
                  <a:pt x="40" y="45"/>
                  <a:pt x="39" y="45"/>
                  <a:pt x="38" y="45"/>
                </a:cubicBezTo>
                <a:cubicBezTo>
                  <a:pt x="37" y="45"/>
                  <a:pt x="36" y="45"/>
                  <a:pt x="36" y="45"/>
                </a:cubicBezTo>
                <a:cubicBezTo>
                  <a:pt x="35" y="45"/>
                  <a:pt x="35" y="44"/>
                  <a:pt x="35" y="44"/>
                </a:cubicBezTo>
                <a:cubicBezTo>
                  <a:pt x="34" y="44"/>
                  <a:pt x="34" y="43"/>
                  <a:pt x="34" y="43"/>
                </a:cubicBezTo>
                <a:cubicBezTo>
                  <a:pt x="34" y="42"/>
                  <a:pt x="34" y="42"/>
                  <a:pt x="34" y="40"/>
                </a:cubicBezTo>
                <a:lnTo>
                  <a:pt x="33" y="34"/>
                </a:lnTo>
                <a:lnTo>
                  <a:pt x="32" y="35"/>
                </a:lnTo>
                <a:lnTo>
                  <a:pt x="31" y="32"/>
                </a:lnTo>
                <a:lnTo>
                  <a:pt x="33" y="32"/>
                </a:lnTo>
                <a:lnTo>
                  <a:pt x="33" y="29"/>
                </a:lnTo>
                <a:lnTo>
                  <a:pt x="36" y="27"/>
                </a:lnTo>
                <a:lnTo>
                  <a:pt x="36" y="31"/>
                </a:lnTo>
                <a:lnTo>
                  <a:pt x="39" y="31"/>
                </a:lnTo>
                <a:close/>
                <a:moveTo>
                  <a:pt x="44" y="35"/>
                </a:moveTo>
                <a:lnTo>
                  <a:pt x="40" y="34"/>
                </a:lnTo>
                <a:cubicBezTo>
                  <a:pt x="41" y="33"/>
                  <a:pt x="41" y="32"/>
                  <a:pt x="42" y="31"/>
                </a:cubicBezTo>
                <a:cubicBezTo>
                  <a:pt x="43" y="31"/>
                  <a:pt x="44" y="30"/>
                  <a:pt x="46" y="30"/>
                </a:cubicBezTo>
                <a:cubicBezTo>
                  <a:pt x="47" y="30"/>
                  <a:pt x="49" y="30"/>
                  <a:pt x="49" y="30"/>
                </a:cubicBezTo>
                <a:cubicBezTo>
                  <a:pt x="50" y="31"/>
                  <a:pt x="51" y="31"/>
                  <a:pt x="51" y="32"/>
                </a:cubicBezTo>
                <a:cubicBezTo>
                  <a:pt x="52" y="32"/>
                  <a:pt x="52" y="33"/>
                  <a:pt x="52" y="35"/>
                </a:cubicBezTo>
                <a:lnTo>
                  <a:pt x="52" y="39"/>
                </a:lnTo>
                <a:cubicBezTo>
                  <a:pt x="52" y="40"/>
                  <a:pt x="53" y="41"/>
                  <a:pt x="53" y="41"/>
                </a:cubicBezTo>
                <a:cubicBezTo>
                  <a:pt x="53" y="42"/>
                  <a:pt x="53" y="43"/>
                  <a:pt x="54" y="43"/>
                </a:cubicBezTo>
                <a:lnTo>
                  <a:pt x="50" y="44"/>
                </a:lnTo>
                <a:cubicBezTo>
                  <a:pt x="50" y="43"/>
                  <a:pt x="50" y="43"/>
                  <a:pt x="50" y="43"/>
                </a:cubicBezTo>
                <a:cubicBezTo>
                  <a:pt x="50" y="42"/>
                  <a:pt x="49" y="42"/>
                  <a:pt x="49" y="42"/>
                </a:cubicBezTo>
                <a:cubicBezTo>
                  <a:pt x="49" y="43"/>
                  <a:pt x="48" y="43"/>
                  <a:pt x="48" y="44"/>
                </a:cubicBezTo>
                <a:cubicBezTo>
                  <a:pt x="47" y="44"/>
                  <a:pt x="46" y="44"/>
                  <a:pt x="45" y="44"/>
                </a:cubicBezTo>
                <a:cubicBezTo>
                  <a:pt x="44" y="44"/>
                  <a:pt x="43" y="44"/>
                  <a:pt x="42" y="43"/>
                </a:cubicBezTo>
                <a:cubicBezTo>
                  <a:pt x="41" y="43"/>
                  <a:pt x="41" y="42"/>
                  <a:pt x="41" y="41"/>
                </a:cubicBezTo>
                <a:cubicBezTo>
                  <a:pt x="41" y="40"/>
                  <a:pt x="41" y="39"/>
                  <a:pt x="41" y="39"/>
                </a:cubicBezTo>
                <a:cubicBezTo>
                  <a:pt x="41" y="38"/>
                  <a:pt x="42" y="38"/>
                  <a:pt x="42" y="37"/>
                </a:cubicBezTo>
                <a:cubicBezTo>
                  <a:pt x="43" y="37"/>
                  <a:pt x="44" y="36"/>
                  <a:pt x="45" y="36"/>
                </a:cubicBezTo>
                <a:cubicBezTo>
                  <a:pt x="47" y="36"/>
                  <a:pt x="48" y="35"/>
                  <a:pt x="48" y="35"/>
                </a:cubicBezTo>
                <a:cubicBezTo>
                  <a:pt x="48" y="34"/>
                  <a:pt x="48" y="33"/>
                  <a:pt x="48" y="33"/>
                </a:cubicBezTo>
                <a:cubicBezTo>
                  <a:pt x="47" y="33"/>
                  <a:pt x="47" y="33"/>
                  <a:pt x="46" y="33"/>
                </a:cubicBezTo>
                <a:cubicBezTo>
                  <a:pt x="45" y="33"/>
                  <a:pt x="45" y="33"/>
                  <a:pt x="44" y="33"/>
                </a:cubicBezTo>
                <a:cubicBezTo>
                  <a:pt x="44" y="34"/>
                  <a:pt x="44" y="34"/>
                  <a:pt x="44" y="35"/>
                </a:cubicBezTo>
                <a:close/>
                <a:moveTo>
                  <a:pt x="49" y="37"/>
                </a:moveTo>
                <a:cubicBezTo>
                  <a:pt x="48" y="37"/>
                  <a:pt x="48" y="38"/>
                  <a:pt x="47" y="38"/>
                </a:cubicBezTo>
                <a:cubicBezTo>
                  <a:pt x="46" y="38"/>
                  <a:pt x="45" y="38"/>
                  <a:pt x="45" y="39"/>
                </a:cubicBezTo>
                <a:cubicBezTo>
                  <a:pt x="44" y="39"/>
                  <a:pt x="44" y="40"/>
                  <a:pt x="44" y="40"/>
                </a:cubicBezTo>
                <a:cubicBezTo>
                  <a:pt x="44" y="41"/>
                  <a:pt x="44" y="41"/>
                  <a:pt x="45" y="41"/>
                </a:cubicBezTo>
                <a:cubicBezTo>
                  <a:pt x="45" y="42"/>
                  <a:pt x="46" y="42"/>
                  <a:pt x="46" y="42"/>
                </a:cubicBezTo>
                <a:cubicBezTo>
                  <a:pt x="47" y="42"/>
                  <a:pt x="48" y="41"/>
                  <a:pt x="48" y="41"/>
                </a:cubicBezTo>
                <a:cubicBezTo>
                  <a:pt x="48" y="41"/>
                  <a:pt x="49" y="40"/>
                  <a:pt x="49" y="40"/>
                </a:cubicBezTo>
                <a:cubicBezTo>
                  <a:pt x="49" y="39"/>
                  <a:pt x="49" y="39"/>
                  <a:pt x="49" y="38"/>
                </a:cubicBezTo>
                <a:lnTo>
                  <a:pt x="49" y="37"/>
                </a:lnTo>
                <a:close/>
                <a:moveTo>
                  <a:pt x="56" y="43"/>
                </a:moveTo>
                <a:lnTo>
                  <a:pt x="54" y="25"/>
                </a:lnTo>
                <a:lnTo>
                  <a:pt x="58" y="24"/>
                </a:lnTo>
                <a:lnTo>
                  <a:pt x="59" y="34"/>
                </a:lnTo>
                <a:lnTo>
                  <a:pt x="63" y="29"/>
                </a:lnTo>
                <a:lnTo>
                  <a:pt x="67" y="29"/>
                </a:lnTo>
                <a:lnTo>
                  <a:pt x="63" y="34"/>
                </a:lnTo>
                <a:lnTo>
                  <a:pt x="69" y="42"/>
                </a:lnTo>
                <a:lnTo>
                  <a:pt x="65" y="42"/>
                </a:lnTo>
                <a:lnTo>
                  <a:pt x="61" y="37"/>
                </a:lnTo>
                <a:lnTo>
                  <a:pt x="59" y="38"/>
                </a:lnTo>
                <a:lnTo>
                  <a:pt x="60" y="43"/>
                </a:lnTo>
                <a:lnTo>
                  <a:pt x="56" y="43"/>
                </a:lnTo>
                <a:close/>
                <a:moveTo>
                  <a:pt x="78" y="37"/>
                </a:moveTo>
                <a:lnTo>
                  <a:pt x="82" y="37"/>
                </a:lnTo>
                <a:cubicBezTo>
                  <a:pt x="81" y="38"/>
                  <a:pt x="81" y="39"/>
                  <a:pt x="80" y="40"/>
                </a:cubicBezTo>
                <a:cubicBezTo>
                  <a:pt x="79" y="41"/>
                  <a:pt x="78" y="41"/>
                  <a:pt x="76" y="41"/>
                </a:cubicBezTo>
                <a:cubicBezTo>
                  <a:pt x="74" y="42"/>
                  <a:pt x="72" y="41"/>
                  <a:pt x="71" y="40"/>
                </a:cubicBezTo>
                <a:cubicBezTo>
                  <a:pt x="70" y="39"/>
                  <a:pt x="69" y="37"/>
                  <a:pt x="69" y="35"/>
                </a:cubicBezTo>
                <a:cubicBezTo>
                  <a:pt x="69" y="33"/>
                  <a:pt x="69" y="31"/>
                  <a:pt x="70" y="30"/>
                </a:cubicBezTo>
                <a:cubicBezTo>
                  <a:pt x="71" y="29"/>
                  <a:pt x="73" y="28"/>
                  <a:pt x="75" y="28"/>
                </a:cubicBezTo>
                <a:cubicBezTo>
                  <a:pt x="77" y="27"/>
                  <a:pt x="78" y="28"/>
                  <a:pt x="80" y="29"/>
                </a:cubicBezTo>
                <a:cubicBezTo>
                  <a:pt x="81" y="30"/>
                  <a:pt x="82" y="32"/>
                  <a:pt x="82" y="35"/>
                </a:cubicBezTo>
                <a:lnTo>
                  <a:pt x="73" y="36"/>
                </a:lnTo>
                <a:cubicBezTo>
                  <a:pt x="73" y="37"/>
                  <a:pt x="73" y="38"/>
                  <a:pt x="74" y="38"/>
                </a:cubicBezTo>
                <a:cubicBezTo>
                  <a:pt x="75" y="39"/>
                  <a:pt x="75" y="39"/>
                  <a:pt x="76" y="39"/>
                </a:cubicBezTo>
                <a:cubicBezTo>
                  <a:pt x="77" y="39"/>
                  <a:pt x="77" y="39"/>
                  <a:pt x="77" y="38"/>
                </a:cubicBezTo>
                <a:cubicBezTo>
                  <a:pt x="78" y="38"/>
                  <a:pt x="78" y="37"/>
                  <a:pt x="78" y="37"/>
                </a:cubicBezTo>
                <a:close/>
                <a:moveTo>
                  <a:pt x="78" y="33"/>
                </a:moveTo>
                <a:cubicBezTo>
                  <a:pt x="78" y="32"/>
                  <a:pt x="78" y="31"/>
                  <a:pt x="77" y="31"/>
                </a:cubicBezTo>
                <a:cubicBezTo>
                  <a:pt x="76" y="30"/>
                  <a:pt x="76" y="30"/>
                  <a:pt x="75" y="30"/>
                </a:cubicBezTo>
                <a:cubicBezTo>
                  <a:pt x="74" y="30"/>
                  <a:pt x="74" y="31"/>
                  <a:pt x="73" y="31"/>
                </a:cubicBezTo>
                <a:cubicBezTo>
                  <a:pt x="73" y="32"/>
                  <a:pt x="73" y="33"/>
                  <a:pt x="73" y="34"/>
                </a:cubicBezTo>
                <a:lnTo>
                  <a:pt x="78" y="33"/>
                </a:lnTo>
                <a:close/>
              </a:path>
            </a:pathLst>
          </a:custGeom>
          <a:solidFill>
            <a:srgbClr val="25221E"/>
          </a:solidFill>
          <a:ln w="9525">
            <a:noFill/>
            <a:round/>
            <a:headEnd/>
            <a:tailEnd/>
          </a:ln>
        </p:spPr>
        <p:txBody>
          <a:bodyPr/>
          <a:lstStyle/>
          <a:p>
            <a:pPr eaLnBrk="1" hangingPunct="1"/>
            <a:endParaRPr lang="pt-PT" sz="1800">
              <a:solidFill>
                <a:prstClr val="black"/>
              </a:solidFill>
              <a:latin typeface="Calibri" pitchFamily="34" charset="0"/>
            </a:endParaRPr>
          </a:p>
        </p:txBody>
      </p:sp>
      <p:sp>
        <p:nvSpPr>
          <p:cNvPr id="65549" name="Freeform 14"/>
          <p:cNvSpPr>
            <a:spLocks noEditPoints="1"/>
          </p:cNvSpPr>
          <p:nvPr/>
        </p:nvSpPr>
        <p:spPr bwMode="auto">
          <a:xfrm>
            <a:off x="5900738" y="3082925"/>
            <a:ext cx="1847850" cy="609600"/>
          </a:xfrm>
          <a:custGeom>
            <a:avLst/>
            <a:gdLst>
              <a:gd name="T0" fmla="*/ 2147483647 w 115"/>
              <a:gd name="T1" fmla="*/ 2147483647 h 41"/>
              <a:gd name="T2" fmla="*/ 2147483647 w 115"/>
              <a:gd name="T3" fmla="*/ 2147483647 h 41"/>
              <a:gd name="T4" fmla="*/ 2147483647 w 115"/>
              <a:gd name="T5" fmla="*/ 2147483647 h 41"/>
              <a:gd name="T6" fmla="*/ 2147483647 w 115"/>
              <a:gd name="T7" fmla="*/ 2147483647 h 41"/>
              <a:gd name="T8" fmla="*/ 2147483647 w 115"/>
              <a:gd name="T9" fmla="*/ 2147483647 h 41"/>
              <a:gd name="T10" fmla="*/ 2147483647 w 115"/>
              <a:gd name="T11" fmla="*/ 2147483647 h 41"/>
              <a:gd name="T12" fmla="*/ 2147483647 w 115"/>
              <a:gd name="T13" fmla="*/ 2147483647 h 41"/>
              <a:gd name="T14" fmla="*/ 2147483647 w 115"/>
              <a:gd name="T15" fmla="*/ 2147483647 h 41"/>
              <a:gd name="T16" fmla="*/ 2147483647 w 115"/>
              <a:gd name="T17" fmla="*/ 2147483647 h 41"/>
              <a:gd name="T18" fmla="*/ 2147483647 w 115"/>
              <a:gd name="T19" fmla="*/ 2147483647 h 41"/>
              <a:gd name="T20" fmla="*/ 2147483647 w 115"/>
              <a:gd name="T21" fmla="*/ 2147483647 h 41"/>
              <a:gd name="T22" fmla="*/ 2147483647 w 115"/>
              <a:gd name="T23" fmla="*/ 2147483647 h 41"/>
              <a:gd name="T24" fmla="*/ 2147483647 w 115"/>
              <a:gd name="T25" fmla="*/ 2147483647 h 41"/>
              <a:gd name="T26" fmla="*/ 2147483647 w 115"/>
              <a:gd name="T27" fmla="*/ 2147483647 h 41"/>
              <a:gd name="T28" fmla="*/ 2147483647 w 115"/>
              <a:gd name="T29" fmla="*/ 2147483647 h 41"/>
              <a:gd name="T30" fmla="*/ 2147483647 w 115"/>
              <a:gd name="T31" fmla="*/ 2147483647 h 41"/>
              <a:gd name="T32" fmla="*/ 2147483647 w 115"/>
              <a:gd name="T33" fmla="*/ 2147483647 h 41"/>
              <a:gd name="T34" fmla="*/ 2147483647 w 115"/>
              <a:gd name="T35" fmla="*/ 2147483647 h 41"/>
              <a:gd name="T36" fmla="*/ 2147483647 w 115"/>
              <a:gd name="T37" fmla="*/ 2147483647 h 41"/>
              <a:gd name="T38" fmla="*/ 2147483647 w 115"/>
              <a:gd name="T39" fmla="*/ 2147483647 h 41"/>
              <a:gd name="T40" fmla="*/ 2147483647 w 115"/>
              <a:gd name="T41" fmla="*/ 0 h 41"/>
              <a:gd name="T42" fmla="*/ 2147483647 w 115"/>
              <a:gd name="T43" fmla="*/ 2147483647 h 41"/>
              <a:gd name="T44" fmla="*/ 2147483647 w 115"/>
              <a:gd name="T45" fmla="*/ 2147483647 h 41"/>
              <a:gd name="T46" fmla="*/ 0 w 115"/>
              <a:gd name="T47" fmla="*/ 2147483647 h 41"/>
              <a:gd name="T48" fmla="*/ 2147483647 w 115"/>
              <a:gd name="T49" fmla="*/ 2147483647 h 41"/>
              <a:gd name="T50" fmla="*/ 2147483647 w 115"/>
              <a:gd name="T51" fmla="*/ 2147483647 h 41"/>
              <a:gd name="T52" fmla="*/ 2147483647 w 115"/>
              <a:gd name="T53" fmla="*/ 2147483647 h 41"/>
              <a:gd name="T54" fmla="*/ 2147483647 w 115"/>
              <a:gd name="T55" fmla="*/ 2147483647 h 41"/>
              <a:gd name="T56" fmla="*/ 2147483647 w 115"/>
              <a:gd name="T57" fmla="*/ 2147483647 h 41"/>
              <a:gd name="T58" fmla="*/ 2147483647 w 115"/>
              <a:gd name="T59" fmla="*/ 2147483647 h 41"/>
              <a:gd name="T60" fmla="*/ 2147483647 w 115"/>
              <a:gd name="T61" fmla="*/ 2147483647 h 41"/>
              <a:gd name="T62" fmla="*/ 2147483647 w 115"/>
              <a:gd name="T63" fmla="*/ 2147483647 h 41"/>
              <a:gd name="T64" fmla="*/ 2147483647 w 115"/>
              <a:gd name="T65" fmla="*/ 2147483647 h 41"/>
              <a:gd name="T66" fmla="*/ 2147483647 w 115"/>
              <a:gd name="T67" fmla="*/ 2147483647 h 41"/>
              <a:gd name="T68" fmla="*/ 2147483647 w 115"/>
              <a:gd name="T69" fmla="*/ 2147483647 h 41"/>
              <a:gd name="T70" fmla="*/ 2147483647 w 115"/>
              <a:gd name="T71" fmla="*/ 2147483647 h 41"/>
              <a:gd name="T72" fmla="*/ 2147483647 w 115"/>
              <a:gd name="T73" fmla="*/ 2147483647 h 41"/>
              <a:gd name="T74" fmla="*/ 2147483647 w 115"/>
              <a:gd name="T75" fmla="*/ 2147483647 h 41"/>
              <a:gd name="T76" fmla="*/ 2147483647 w 115"/>
              <a:gd name="T77" fmla="*/ 2147483647 h 41"/>
              <a:gd name="T78" fmla="*/ 2147483647 w 115"/>
              <a:gd name="T79" fmla="*/ 2147483647 h 41"/>
              <a:gd name="T80" fmla="*/ 2147483647 w 115"/>
              <a:gd name="T81" fmla="*/ 2147483647 h 41"/>
              <a:gd name="T82" fmla="*/ 2147483647 w 115"/>
              <a:gd name="T83" fmla="*/ 2147483647 h 41"/>
              <a:gd name="T84" fmla="*/ 2147483647 w 115"/>
              <a:gd name="T85" fmla="*/ 2147483647 h 41"/>
              <a:gd name="T86" fmla="*/ 2147483647 w 115"/>
              <a:gd name="T87" fmla="*/ 2147483647 h 41"/>
              <a:gd name="T88" fmla="*/ 2147483647 w 115"/>
              <a:gd name="T89" fmla="*/ 2147483647 h 41"/>
              <a:gd name="T90" fmla="*/ 2147483647 w 115"/>
              <a:gd name="T91" fmla="*/ 2147483647 h 41"/>
              <a:gd name="T92" fmla="*/ 2147483647 w 115"/>
              <a:gd name="T93" fmla="*/ 2147483647 h 41"/>
              <a:gd name="T94" fmla="*/ 2147483647 w 115"/>
              <a:gd name="T95" fmla="*/ 2147483647 h 41"/>
              <a:gd name="T96" fmla="*/ 2147483647 w 115"/>
              <a:gd name="T97" fmla="*/ 2147483647 h 41"/>
              <a:gd name="T98" fmla="*/ 2147483647 w 115"/>
              <a:gd name="T99" fmla="*/ 2147483647 h 41"/>
              <a:gd name="T100" fmla="*/ 2147483647 w 115"/>
              <a:gd name="T101" fmla="*/ 2147483647 h 41"/>
              <a:gd name="T102" fmla="*/ 2147483647 w 115"/>
              <a:gd name="T103" fmla="*/ 2147483647 h 41"/>
              <a:gd name="T104" fmla="*/ 2147483647 w 115"/>
              <a:gd name="T105" fmla="*/ 2147483647 h 41"/>
              <a:gd name="T106" fmla="*/ 2147483647 w 115"/>
              <a:gd name="T107" fmla="*/ 2147483647 h 41"/>
              <a:gd name="T108" fmla="*/ 2147483647 w 115"/>
              <a:gd name="T109" fmla="*/ 2147483647 h 41"/>
              <a:gd name="T110" fmla="*/ 2147483647 w 115"/>
              <a:gd name="T111" fmla="*/ 2147483647 h 41"/>
              <a:gd name="T112" fmla="*/ 2147483647 w 115"/>
              <a:gd name="T113" fmla="*/ 2147483647 h 41"/>
              <a:gd name="T114" fmla="*/ 2147483647 w 115"/>
              <a:gd name="T115" fmla="*/ 2147483647 h 41"/>
              <a:gd name="T116" fmla="*/ 2147483647 w 115"/>
              <a:gd name="T117" fmla="*/ 2147483647 h 41"/>
              <a:gd name="T118" fmla="*/ 2147483647 w 115"/>
              <a:gd name="T119" fmla="*/ 2147483647 h 41"/>
              <a:gd name="T120" fmla="*/ 2147483647 w 115"/>
              <a:gd name="T121" fmla="*/ 2147483647 h 41"/>
              <a:gd name="T122" fmla="*/ 2147483647 w 115"/>
              <a:gd name="T123" fmla="*/ 2147483647 h 41"/>
              <a:gd name="T124" fmla="*/ 2147483647 w 115"/>
              <a:gd name="T125" fmla="*/ 2147483647 h 4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
              <a:gd name="T190" fmla="*/ 0 h 41"/>
              <a:gd name="T191" fmla="*/ 115 w 115"/>
              <a:gd name="T192" fmla="*/ 41 h 4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 h="41">
                <a:moveTo>
                  <a:pt x="23" y="17"/>
                </a:moveTo>
                <a:lnTo>
                  <a:pt x="22" y="3"/>
                </a:lnTo>
                <a:lnTo>
                  <a:pt x="33" y="1"/>
                </a:lnTo>
                <a:lnTo>
                  <a:pt x="33" y="4"/>
                </a:lnTo>
                <a:lnTo>
                  <a:pt x="25" y="5"/>
                </a:lnTo>
                <a:lnTo>
                  <a:pt x="25" y="8"/>
                </a:lnTo>
                <a:lnTo>
                  <a:pt x="33" y="7"/>
                </a:lnTo>
                <a:lnTo>
                  <a:pt x="33" y="10"/>
                </a:lnTo>
                <a:lnTo>
                  <a:pt x="26" y="10"/>
                </a:lnTo>
                <a:lnTo>
                  <a:pt x="26" y="14"/>
                </a:lnTo>
                <a:lnTo>
                  <a:pt x="34" y="13"/>
                </a:lnTo>
                <a:lnTo>
                  <a:pt x="34" y="16"/>
                </a:lnTo>
                <a:lnTo>
                  <a:pt x="23" y="17"/>
                </a:lnTo>
                <a:close/>
                <a:moveTo>
                  <a:pt x="46" y="15"/>
                </a:moveTo>
                <a:lnTo>
                  <a:pt x="43" y="15"/>
                </a:lnTo>
                <a:lnTo>
                  <a:pt x="43" y="10"/>
                </a:lnTo>
                <a:cubicBezTo>
                  <a:pt x="43" y="8"/>
                  <a:pt x="43" y="8"/>
                  <a:pt x="43" y="7"/>
                </a:cubicBezTo>
                <a:cubicBezTo>
                  <a:pt x="42" y="7"/>
                  <a:pt x="42" y="7"/>
                  <a:pt x="42" y="7"/>
                </a:cubicBezTo>
                <a:cubicBezTo>
                  <a:pt x="42" y="7"/>
                  <a:pt x="41" y="6"/>
                  <a:pt x="41" y="7"/>
                </a:cubicBezTo>
                <a:cubicBezTo>
                  <a:pt x="40" y="7"/>
                  <a:pt x="40" y="7"/>
                  <a:pt x="40" y="7"/>
                </a:cubicBezTo>
                <a:cubicBezTo>
                  <a:pt x="39" y="7"/>
                  <a:pt x="39" y="8"/>
                  <a:pt x="39" y="8"/>
                </a:cubicBezTo>
                <a:cubicBezTo>
                  <a:pt x="39" y="9"/>
                  <a:pt x="39" y="9"/>
                  <a:pt x="39" y="11"/>
                </a:cubicBezTo>
                <a:lnTo>
                  <a:pt x="39" y="15"/>
                </a:lnTo>
                <a:lnTo>
                  <a:pt x="37" y="16"/>
                </a:lnTo>
                <a:lnTo>
                  <a:pt x="36" y="5"/>
                </a:lnTo>
                <a:lnTo>
                  <a:pt x="38" y="5"/>
                </a:lnTo>
                <a:lnTo>
                  <a:pt x="38" y="6"/>
                </a:lnTo>
                <a:cubicBezTo>
                  <a:pt x="39" y="5"/>
                  <a:pt x="40" y="4"/>
                  <a:pt x="42" y="4"/>
                </a:cubicBezTo>
                <a:cubicBezTo>
                  <a:pt x="42" y="4"/>
                  <a:pt x="43" y="4"/>
                  <a:pt x="43" y="5"/>
                </a:cubicBezTo>
                <a:cubicBezTo>
                  <a:pt x="44" y="5"/>
                  <a:pt x="44" y="5"/>
                  <a:pt x="45" y="5"/>
                </a:cubicBezTo>
                <a:cubicBezTo>
                  <a:pt x="45" y="6"/>
                  <a:pt x="45" y="6"/>
                  <a:pt x="45" y="6"/>
                </a:cubicBezTo>
                <a:cubicBezTo>
                  <a:pt x="45" y="7"/>
                  <a:pt x="45" y="7"/>
                  <a:pt x="46" y="8"/>
                </a:cubicBezTo>
                <a:lnTo>
                  <a:pt x="46" y="15"/>
                </a:lnTo>
                <a:close/>
                <a:moveTo>
                  <a:pt x="55" y="10"/>
                </a:moveTo>
                <a:lnTo>
                  <a:pt x="58" y="11"/>
                </a:lnTo>
                <a:cubicBezTo>
                  <a:pt x="57" y="12"/>
                  <a:pt x="57" y="12"/>
                  <a:pt x="56" y="13"/>
                </a:cubicBezTo>
                <a:cubicBezTo>
                  <a:pt x="55" y="14"/>
                  <a:pt x="54" y="14"/>
                  <a:pt x="53" y="14"/>
                </a:cubicBezTo>
                <a:cubicBezTo>
                  <a:pt x="51" y="14"/>
                  <a:pt x="50" y="14"/>
                  <a:pt x="49" y="13"/>
                </a:cubicBezTo>
                <a:cubicBezTo>
                  <a:pt x="48" y="12"/>
                  <a:pt x="48" y="11"/>
                  <a:pt x="48" y="9"/>
                </a:cubicBezTo>
                <a:cubicBezTo>
                  <a:pt x="48" y="8"/>
                  <a:pt x="48" y="6"/>
                  <a:pt x="49" y="5"/>
                </a:cubicBezTo>
                <a:cubicBezTo>
                  <a:pt x="49" y="4"/>
                  <a:pt x="51" y="3"/>
                  <a:pt x="52" y="3"/>
                </a:cubicBezTo>
                <a:cubicBezTo>
                  <a:pt x="54" y="3"/>
                  <a:pt x="55" y="4"/>
                  <a:pt x="56" y="4"/>
                </a:cubicBezTo>
                <a:cubicBezTo>
                  <a:pt x="57" y="5"/>
                  <a:pt x="57" y="7"/>
                  <a:pt x="58" y="9"/>
                </a:cubicBezTo>
                <a:lnTo>
                  <a:pt x="51" y="10"/>
                </a:lnTo>
                <a:cubicBezTo>
                  <a:pt x="51" y="11"/>
                  <a:pt x="51" y="11"/>
                  <a:pt x="51" y="12"/>
                </a:cubicBezTo>
                <a:cubicBezTo>
                  <a:pt x="52" y="12"/>
                  <a:pt x="52" y="12"/>
                  <a:pt x="53" y="12"/>
                </a:cubicBezTo>
                <a:cubicBezTo>
                  <a:pt x="54" y="12"/>
                  <a:pt x="54" y="12"/>
                  <a:pt x="54" y="12"/>
                </a:cubicBezTo>
                <a:cubicBezTo>
                  <a:pt x="54" y="11"/>
                  <a:pt x="55" y="11"/>
                  <a:pt x="55" y="10"/>
                </a:cubicBezTo>
                <a:close/>
                <a:moveTo>
                  <a:pt x="55" y="8"/>
                </a:moveTo>
                <a:cubicBezTo>
                  <a:pt x="55" y="7"/>
                  <a:pt x="54" y="6"/>
                  <a:pt x="54" y="6"/>
                </a:cubicBezTo>
                <a:cubicBezTo>
                  <a:pt x="53" y="6"/>
                  <a:pt x="53" y="5"/>
                  <a:pt x="52" y="5"/>
                </a:cubicBezTo>
                <a:cubicBezTo>
                  <a:pt x="52" y="5"/>
                  <a:pt x="51" y="6"/>
                  <a:pt x="51" y="6"/>
                </a:cubicBezTo>
                <a:cubicBezTo>
                  <a:pt x="51" y="7"/>
                  <a:pt x="50" y="7"/>
                  <a:pt x="50" y="8"/>
                </a:cubicBezTo>
                <a:lnTo>
                  <a:pt x="55" y="8"/>
                </a:lnTo>
                <a:close/>
                <a:moveTo>
                  <a:pt x="63" y="13"/>
                </a:moveTo>
                <a:lnTo>
                  <a:pt x="60" y="13"/>
                </a:lnTo>
                <a:lnTo>
                  <a:pt x="59" y="3"/>
                </a:lnTo>
                <a:lnTo>
                  <a:pt x="62" y="3"/>
                </a:lnTo>
                <a:lnTo>
                  <a:pt x="62" y="4"/>
                </a:lnTo>
                <a:cubicBezTo>
                  <a:pt x="62" y="3"/>
                  <a:pt x="63" y="3"/>
                  <a:pt x="63" y="3"/>
                </a:cubicBezTo>
                <a:cubicBezTo>
                  <a:pt x="63" y="2"/>
                  <a:pt x="64" y="2"/>
                  <a:pt x="64" y="2"/>
                </a:cubicBezTo>
                <a:cubicBezTo>
                  <a:pt x="65" y="2"/>
                  <a:pt x="65" y="2"/>
                  <a:pt x="66" y="2"/>
                </a:cubicBezTo>
                <a:lnTo>
                  <a:pt x="65" y="5"/>
                </a:lnTo>
                <a:cubicBezTo>
                  <a:pt x="65" y="5"/>
                  <a:pt x="64" y="5"/>
                  <a:pt x="64" y="5"/>
                </a:cubicBezTo>
                <a:cubicBezTo>
                  <a:pt x="64" y="5"/>
                  <a:pt x="63" y="5"/>
                  <a:pt x="63" y="5"/>
                </a:cubicBezTo>
                <a:cubicBezTo>
                  <a:pt x="63" y="5"/>
                  <a:pt x="63" y="6"/>
                  <a:pt x="62" y="6"/>
                </a:cubicBezTo>
                <a:cubicBezTo>
                  <a:pt x="62" y="7"/>
                  <a:pt x="62" y="8"/>
                  <a:pt x="63" y="10"/>
                </a:cubicBezTo>
                <a:lnTo>
                  <a:pt x="63" y="13"/>
                </a:lnTo>
                <a:close/>
                <a:moveTo>
                  <a:pt x="68" y="13"/>
                </a:moveTo>
                <a:lnTo>
                  <a:pt x="71" y="13"/>
                </a:lnTo>
                <a:cubicBezTo>
                  <a:pt x="71" y="14"/>
                  <a:pt x="71" y="14"/>
                  <a:pt x="72" y="14"/>
                </a:cubicBezTo>
                <a:cubicBezTo>
                  <a:pt x="72" y="14"/>
                  <a:pt x="72" y="14"/>
                  <a:pt x="73" y="14"/>
                </a:cubicBezTo>
                <a:cubicBezTo>
                  <a:pt x="74" y="14"/>
                  <a:pt x="74" y="14"/>
                  <a:pt x="74" y="14"/>
                </a:cubicBezTo>
                <a:cubicBezTo>
                  <a:pt x="75" y="13"/>
                  <a:pt x="75" y="13"/>
                  <a:pt x="75" y="13"/>
                </a:cubicBezTo>
                <a:cubicBezTo>
                  <a:pt x="75" y="13"/>
                  <a:pt x="75" y="12"/>
                  <a:pt x="75" y="12"/>
                </a:cubicBezTo>
                <a:lnTo>
                  <a:pt x="75" y="10"/>
                </a:lnTo>
                <a:cubicBezTo>
                  <a:pt x="74" y="11"/>
                  <a:pt x="73" y="12"/>
                  <a:pt x="72" y="12"/>
                </a:cubicBezTo>
                <a:cubicBezTo>
                  <a:pt x="70" y="12"/>
                  <a:pt x="69" y="12"/>
                  <a:pt x="68" y="11"/>
                </a:cubicBezTo>
                <a:cubicBezTo>
                  <a:pt x="68" y="10"/>
                  <a:pt x="67" y="9"/>
                  <a:pt x="67" y="7"/>
                </a:cubicBezTo>
                <a:cubicBezTo>
                  <a:pt x="67" y="6"/>
                  <a:pt x="67" y="4"/>
                  <a:pt x="68" y="3"/>
                </a:cubicBezTo>
                <a:cubicBezTo>
                  <a:pt x="69" y="2"/>
                  <a:pt x="70" y="2"/>
                  <a:pt x="71" y="1"/>
                </a:cubicBezTo>
                <a:cubicBezTo>
                  <a:pt x="72" y="1"/>
                  <a:pt x="73" y="2"/>
                  <a:pt x="74" y="3"/>
                </a:cubicBezTo>
                <a:lnTo>
                  <a:pt x="74" y="1"/>
                </a:lnTo>
                <a:lnTo>
                  <a:pt x="77" y="1"/>
                </a:lnTo>
                <a:lnTo>
                  <a:pt x="78" y="10"/>
                </a:lnTo>
                <a:cubicBezTo>
                  <a:pt x="78" y="12"/>
                  <a:pt x="78" y="13"/>
                  <a:pt x="78" y="13"/>
                </a:cubicBezTo>
                <a:cubicBezTo>
                  <a:pt x="77" y="14"/>
                  <a:pt x="77" y="14"/>
                  <a:pt x="77" y="15"/>
                </a:cubicBezTo>
                <a:cubicBezTo>
                  <a:pt x="76" y="15"/>
                  <a:pt x="76" y="15"/>
                  <a:pt x="75" y="16"/>
                </a:cubicBezTo>
                <a:cubicBezTo>
                  <a:pt x="75" y="16"/>
                  <a:pt x="74" y="16"/>
                  <a:pt x="73" y="16"/>
                </a:cubicBezTo>
                <a:cubicBezTo>
                  <a:pt x="71" y="16"/>
                  <a:pt x="70" y="16"/>
                  <a:pt x="69" y="16"/>
                </a:cubicBezTo>
                <a:cubicBezTo>
                  <a:pt x="68" y="15"/>
                  <a:pt x="68" y="14"/>
                  <a:pt x="68" y="13"/>
                </a:cubicBezTo>
                <a:cubicBezTo>
                  <a:pt x="68" y="13"/>
                  <a:pt x="68" y="13"/>
                  <a:pt x="68" y="13"/>
                </a:cubicBezTo>
                <a:close/>
                <a:moveTo>
                  <a:pt x="70" y="7"/>
                </a:moveTo>
                <a:cubicBezTo>
                  <a:pt x="70" y="8"/>
                  <a:pt x="70" y="9"/>
                  <a:pt x="71" y="9"/>
                </a:cubicBezTo>
                <a:cubicBezTo>
                  <a:pt x="71" y="10"/>
                  <a:pt x="72" y="10"/>
                  <a:pt x="72" y="10"/>
                </a:cubicBezTo>
                <a:cubicBezTo>
                  <a:pt x="73" y="10"/>
                  <a:pt x="74" y="9"/>
                  <a:pt x="74" y="9"/>
                </a:cubicBezTo>
                <a:cubicBezTo>
                  <a:pt x="74" y="8"/>
                  <a:pt x="75" y="7"/>
                  <a:pt x="74" y="6"/>
                </a:cubicBezTo>
                <a:cubicBezTo>
                  <a:pt x="74" y="5"/>
                  <a:pt x="74" y="5"/>
                  <a:pt x="73" y="4"/>
                </a:cubicBezTo>
                <a:cubicBezTo>
                  <a:pt x="73" y="4"/>
                  <a:pt x="72" y="3"/>
                  <a:pt x="72" y="3"/>
                </a:cubicBezTo>
                <a:cubicBezTo>
                  <a:pt x="71" y="4"/>
                  <a:pt x="71" y="4"/>
                  <a:pt x="70" y="4"/>
                </a:cubicBezTo>
                <a:cubicBezTo>
                  <a:pt x="70" y="5"/>
                  <a:pt x="70" y="6"/>
                  <a:pt x="70" y="7"/>
                </a:cubicBezTo>
                <a:close/>
                <a:moveTo>
                  <a:pt x="78" y="1"/>
                </a:moveTo>
                <a:lnTo>
                  <a:pt x="81" y="1"/>
                </a:lnTo>
                <a:lnTo>
                  <a:pt x="84" y="8"/>
                </a:lnTo>
                <a:lnTo>
                  <a:pt x="86" y="0"/>
                </a:lnTo>
                <a:lnTo>
                  <a:pt x="89" y="0"/>
                </a:lnTo>
                <a:lnTo>
                  <a:pt x="86" y="10"/>
                </a:lnTo>
                <a:lnTo>
                  <a:pt x="86" y="12"/>
                </a:lnTo>
                <a:cubicBezTo>
                  <a:pt x="85" y="13"/>
                  <a:pt x="85" y="13"/>
                  <a:pt x="85" y="14"/>
                </a:cubicBezTo>
                <a:cubicBezTo>
                  <a:pt x="85" y="14"/>
                  <a:pt x="85" y="14"/>
                  <a:pt x="84" y="14"/>
                </a:cubicBezTo>
                <a:cubicBezTo>
                  <a:pt x="84" y="15"/>
                  <a:pt x="84" y="15"/>
                  <a:pt x="83" y="15"/>
                </a:cubicBezTo>
                <a:cubicBezTo>
                  <a:pt x="83" y="15"/>
                  <a:pt x="83" y="15"/>
                  <a:pt x="82" y="15"/>
                </a:cubicBezTo>
                <a:cubicBezTo>
                  <a:pt x="81" y="15"/>
                  <a:pt x="81" y="15"/>
                  <a:pt x="80" y="15"/>
                </a:cubicBezTo>
                <a:lnTo>
                  <a:pt x="80" y="13"/>
                </a:lnTo>
                <a:cubicBezTo>
                  <a:pt x="80" y="13"/>
                  <a:pt x="81" y="13"/>
                  <a:pt x="81" y="13"/>
                </a:cubicBezTo>
                <a:cubicBezTo>
                  <a:pt x="82" y="13"/>
                  <a:pt x="82" y="13"/>
                  <a:pt x="82" y="12"/>
                </a:cubicBezTo>
                <a:cubicBezTo>
                  <a:pt x="83" y="12"/>
                  <a:pt x="83" y="12"/>
                  <a:pt x="83" y="11"/>
                </a:cubicBezTo>
                <a:lnTo>
                  <a:pt x="78" y="1"/>
                </a:lnTo>
                <a:close/>
                <a:moveTo>
                  <a:pt x="1" y="40"/>
                </a:moveTo>
                <a:lnTo>
                  <a:pt x="0" y="26"/>
                </a:lnTo>
                <a:lnTo>
                  <a:pt x="11" y="25"/>
                </a:lnTo>
                <a:lnTo>
                  <a:pt x="11" y="27"/>
                </a:lnTo>
                <a:lnTo>
                  <a:pt x="3" y="28"/>
                </a:lnTo>
                <a:lnTo>
                  <a:pt x="3" y="31"/>
                </a:lnTo>
                <a:lnTo>
                  <a:pt x="11" y="30"/>
                </a:lnTo>
                <a:lnTo>
                  <a:pt x="11" y="33"/>
                </a:lnTo>
                <a:lnTo>
                  <a:pt x="4" y="33"/>
                </a:lnTo>
                <a:lnTo>
                  <a:pt x="4" y="37"/>
                </a:lnTo>
                <a:lnTo>
                  <a:pt x="12" y="36"/>
                </a:lnTo>
                <a:lnTo>
                  <a:pt x="12" y="39"/>
                </a:lnTo>
                <a:lnTo>
                  <a:pt x="1" y="40"/>
                </a:lnTo>
                <a:close/>
                <a:moveTo>
                  <a:pt x="13" y="39"/>
                </a:moveTo>
                <a:lnTo>
                  <a:pt x="17" y="33"/>
                </a:lnTo>
                <a:lnTo>
                  <a:pt x="13" y="28"/>
                </a:lnTo>
                <a:lnTo>
                  <a:pt x="16" y="28"/>
                </a:lnTo>
                <a:lnTo>
                  <a:pt x="18" y="31"/>
                </a:lnTo>
                <a:lnTo>
                  <a:pt x="20" y="28"/>
                </a:lnTo>
                <a:lnTo>
                  <a:pt x="23" y="27"/>
                </a:lnTo>
                <a:lnTo>
                  <a:pt x="20" y="33"/>
                </a:lnTo>
                <a:lnTo>
                  <a:pt x="24" y="38"/>
                </a:lnTo>
                <a:lnTo>
                  <a:pt x="21" y="38"/>
                </a:lnTo>
                <a:lnTo>
                  <a:pt x="18" y="35"/>
                </a:lnTo>
                <a:lnTo>
                  <a:pt x="17" y="38"/>
                </a:lnTo>
                <a:lnTo>
                  <a:pt x="13" y="39"/>
                </a:lnTo>
                <a:close/>
                <a:moveTo>
                  <a:pt x="25" y="27"/>
                </a:moveTo>
                <a:lnTo>
                  <a:pt x="27" y="27"/>
                </a:lnTo>
                <a:lnTo>
                  <a:pt x="28" y="28"/>
                </a:lnTo>
                <a:cubicBezTo>
                  <a:pt x="28" y="28"/>
                  <a:pt x="28" y="27"/>
                  <a:pt x="29" y="27"/>
                </a:cubicBezTo>
                <a:cubicBezTo>
                  <a:pt x="29" y="27"/>
                  <a:pt x="30" y="26"/>
                  <a:pt x="31" y="26"/>
                </a:cubicBezTo>
                <a:cubicBezTo>
                  <a:pt x="32" y="26"/>
                  <a:pt x="33" y="27"/>
                  <a:pt x="34" y="27"/>
                </a:cubicBezTo>
                <a:cubicBezTo>
                  <a:pt x="35" y="28"/>
                  <a:pt x="35" y="30"/>
                  <a:pt x="36" y="31"/>
                </a:cubicBezTo>
                <a:cubicBezTo>
                  <a:pt x="36" y="33"/>
                  <a:pt x="35" y="34"/>
                  <a:pt x="35" y="35"/>
                </a:cubicBezTo>
                <a:cubicBezTo>
                  <a:pt x="34" y="36"/>
                  <a:pt x="33" y="37"/>
                  <a:pt x="32" y="37"/>
                </a:cubicBezTo>
                <a:cubicBezTo>
                  <a:pt x="31" y="37"/>
                  <a:pt x="31" y="37"/>
                  <a:pt x="30" y="37"/>
                </a:cubicBezTo>
                <a:cubicBezTo>
                  <a:pt x="30" y="37"/>
                  <a:pt x="29" y="36"/>
                  <a:pt x="28" y="36"/>
                </a:cubicBezTo>
                <a:lnTo>
                  <a:pt x="29" y="41"/>
                </a:lnTo>
                <a:lnTo>
                  <a:pt x="26" y="41"/>
                </a:lnTo>
                <a:lnTo>
                  <a:pt x="25" y="27"/>
                </a:lnTo>
                <a:close/>
                <a:moveTo>
                  <a:pt x="28" y="32"/>
                </a:moveTo>
                <a:cubicBezTo>
                  <a:pt x="28" y="33"/>
                  <a:pt x="28" y="34"/>
                  <a:pt x="29" y="34"/>
                </a:cubicBezTo>
                <a:cubicBezTo>
                  <a:pt x="30" y="35"/>
                  <a:pt x="30" y="35"/>
                  <a:pt x="31" y="35"/>
                </a:cubicBezTo>
                <a:cubicBezTo>
                  <a:pt x="31" y="35"/>
                  <a:pt x="32" y="35"/>
                  <a:pt x="32" y="34"/>
                </a:cubicBezTo>
                <a:cubicBezTo>
                  <a:pt x="33" y="34"/>
                  <a:pt x="33" y="33"/>
                  <a:pt x="33" y="32"/>
                </a:cubicBezTo>
                <a:cubicBezTo>
                  <a:pt x="33" y="30"/>
                  <a:pt x="32" y="30"/>
                  <a:pt x="32" y="29"/>
                </a:cubicBezTo>
                <a:cubicBezTo>
                  <a:pt x="31" y="29"/>
                  <a:pt x="31" y="29"/>
                  <a:pt x="30" y="29"/>
                </a:cubicBezTo>
                <a:cubicBezTo>
                  <a:pt x="29" y="29"/>
                  <a:pt x="29" y="29"/>
                  <a:pt x="28" y="30"/>
                </a:cubicBezTo>
                <a:cubicBezTo>
                  <a:pt x="28" y="30"/>
                  <a:pt x="28" y="31"/>
                  <a:pt x="28" y="32"/>
                </a:cubicBezTo>
                <a:close/>
                <a:moveTo>
                  <a:pt x="44" y="32"/>
                </a:moveTo>
                <a:lnTo>
                  <a:pt x="47" y="33"/>
                </a:lnTo>
                <a:cubicBezTo>
                  <a:pt x="47" y="34"/>
                  <a:pt x="46" y="34"/>
                  <a:pt x="45" y="35"/>
                </a:cubicBezTo>
                <a:cubicBezTo>
                  <a:pt x="45" y="36"/>
                  <a:pt x="44" y="36"/>
                  <a:pt x="43" y="36"/>
                </a:cubicBezTo>
                <a:cubicBezTo>
                  <a:pt x="41" y="36"/>
                  <a:pt x="39" y="36"/>
                  <a:pt x="38" y="35"/>
                </a:cubicBezTo>
                <a:cubicBezTo>
                  <a:pt x="38" y="34"/>
                  <a:pt x="37" y="33"/>
                  <a:pt x="37" y="31"/>
                </a:cubicBezTo>
                <a:cubicBezTo>
                  <a:pt x="37" y="30"/>
                  <a:pt x="37" y="28"/>
                  <a:pt x="38" y="27"/>
                </a:cubicBezTo>
                <a:cubicBezTo>
                  <a:pt x="39" y="26"/>
                  <a:pt x="40" y="25"/>
                  <a:pt x="41" y="25"/>
                </a:cubicBezTo>
                <a:cubicBezTo>
                  <a:pt x="43" y="25"/>
                  <a:pt x="44" y="26"/>
                  <a:pt x="45" y="26"/>
                </a:cubicBezTo>
                <a:cubicBezTo>
                  <a:pt x="46" y="27"/>
                  <a:pt x="47" y="29"/>
                  <a:pt x="47" y="31"/>
                </a:cubicBezTo>
                <a:lnTo>
                  <a:pt x="40" y="32"/>
                </a:lnTo>
                <a:cubicBezTo>
                  <a:pt x="40" y="33"/>
                  <a:pt x="40" y="33"/>
                  <a:pt x="41" y="34"/>
                </a:cubicBezTo>
                <a:cubicBezTo>
                  <a:pt x="41" y="34"/>
                  <a:pt x="42" y="34"/>
                  <a:pt x="42" y="34"/>
                </a:cubicBezTo>
                <a:cubicBezTo>
                  <a:pt x="43" y="34"/>
                  <a:pt x="43" y="34"/>
                  <a:pt x="43" y="34"/>
                </a:cubicBezTo>
                <a:cubicBezTo>
                  <a:pt x="44" y="33"/>
                  <a:pt x="44" y="33"/>
                  <a:pt x="44" y="32"/>
                </a:cubicBezTo>
                <a:close/>
                <a:moveTo>
                  <a:pt x="44" y="30"/>
                </a:moveTo>
                <a:cubicBezTo>
                  <a:pt x="44" y="29"/>
                  <a:pt x="43" y="28"/>
                  <a:pt x="43" y="28"/>
                </a:cubicBezTo>
                <a:cubicBezTo>
                  <a:pt x="43" y="28"/>
                  <a:pt x="42" y="27"/>
                  <a:pt x="42" y="27"/>
                </a:cubicBezTo>
                <a:cubicBezTo>
                  <a:pt x="41" y="27"/>
                  <a:pt x="40" y="28"/>
                  <a:pt x="40" y="28"/>
                </a:cubicBezTo>
                <a:cubicBezTo>
                  <a:pt x="40" y="29"/>
                  <a:pt x="40" y="29"/>
                  <a:pt x="40" y="30"/>
                </a:cubicBezTo>
                <a:lnTo>
                  <a:pt x="44" y="30"/>
                </a:lnTo>
                <a:close/>
                <a:moveTo>
                  <a:pt x="59" y="34"/>
                </a:moveTo>
                <a:lnTo>
                  <a:pt x="56" y="35"/>
                </a:lnTo>
                <a:lnTo>
                  <a:pt x="56" y="29"/>
                </a:lnTo>
                <a:cubicBezTo>
                  <a:pt x="56" y="28"/>
                  <a:pt x="55" y="27"/>
                  <a:pt x="55" y="27"/>
                </a:cubicBezTo>
                <a:cubicBezTo>
                  <a:pt x="55" y="27"/>
                  <a:pt x="55" y="27"/>
                  <a:pt x="55" y="26"/>
                </a:cubicBezTo>
                <a:cubicBezTo>
                  <a:pt x="54" y="26"/>
                  <a:pt x="54" y="26"/>
                  <a:pt x="54" y="26"/>
                </a:cubicBezTo>
                <a:cubicBezTo>
                  <a:pt x="53" y="26"/>
                  <a:pt x="53" y="26"/>
                  <a:pt x="52" y="27"/>
                </a:cubicBezTo>
                <a:cubicBezTo>
                  <a:pt x="52" y="27"/>
                  <a:pt x="52" y="27"/>
                  <a:pt x="52" y="28"/>
                </a:cubicBezTo>
                <a:cubicBezTo>
                  <a:pt x="52" y="28"/>
                  <a:pt x="52" y="29"/>
                  <a:pt x="52" y="30"/>
                </a:cubicBezTo>
                <a:lnTo>
                  <a:pt x="52" y="35"/>
                </a:lnTo>
                <a:lnTo>
                  <a:pt x="49" y="35"/>
                </a:lnTo>
                <a:lnTo>
                  <a:pt x="48" y="25"/>
                </a:lnTo>
                <a:lnTo>
                  <a:pt x="51" y="25"/>
                </a:lnTo>
                <a:lnTo>
                  <a:pt x="51" y="26"/>
                </a:lnTo>
                <a:cubicBezTo>
                  <a:pt x="52" y="25"/>
                  <a:pt x="53" y="24"/>
                  <a:pt x="54" y="24"/>
                </a:cubicBezTo>
                <a:cubicBezTo>
                  <a:pt x="55" y="24"/>
                  <a:pt x="56" y="24"/>
                  <a:pt x="56" y="24"/>
                </a:cubicBezTo>
                <a:cubicBezTo>
                  <a:pt x="57" y="24"/>
                  <a:pt x="57" y="25"/>
                  <a:pt x="57" y="25"/>
                </a:cubicBezTo>
                <a:cubicBezTo>
                  <a:pt x="58" y="25"/>
                  <a:pt x="58" y="26"/>
                  <a:pt x="58" y="26"/>
                </a:cubicBezTo>
                <a:cubicBezTo>
                  <a:pt x="58" y="26"/>
                  <a:pt x="58" y="27"/>
                  <a:pt x="58" y="28"/>
                </a:cubicBezTo>
                <a:lnTo>
                  <a:pt x="59" y="34"/>
                </a:lnTo>
                <a:close/>
                <a:moveTo>
                  <a:pt x="71" y="33"/>
                </a:moveTo>
                <a:lnTo>
                  <a:pt x="69" y="33"/>
                </a:lnTo>
                <a:lnTo>
                  <a:pt x="69" y="32"/>
                </a:lnTo>
                <a:cubicBezTo>
                  <a:pt x="68" y="32"/>
                  <a:pt x="68" y="33"/>
                  <a:pt x="67" y="33"/>
                </a:cubicBezTo>
                <a:cubicBezTo>
                  <a:pt x="67" y="34"/>
                  <a:pt x="66" y="34"/>
                  <a:pt x="66" y="34"/>
                </a:cubicBezTo>
                <a:cubicBezTo>
                  <a:pt x="64" y="34"/>
                  <a:pt x="63" y="34"/>
                  <a:pt x="62" y="33"/>
                </a:cubicBezTo>
                <a:cubicBezTo>
                  <a:pt x="61" y="32"/>
                  <a:pt x="61" y="31"/>
                  <a:pt x="61" y="29"/>
                </a:cubicBezTo>
                <a:cubicBezTo>
                  <a:pt x="60" y="27"/>
                  <a:pt x="61" y="26"/>
                  <a:pt x="61" y="25"/>
                </a:cubicBezTo>
                <a:cubicBezTo>
                  <a:pt x="62" y="24"/>
                  <a:pt x="63" y="23"/>
                  <a:pt x="64" y="23"/>
                </a:cubicBezTo>
                <a:cubicBezTo>
                  <a:pt x="66" y="23"/>
                  <a:pt x="67" y="23"/>
                  <a:pt x="68" y="24"/>
                </a:cubicBezTo>
                <a:lnTo>
                  <a:pt x="67" y="19"/>
                </a:lnTo>
                <a:lnTo>
                  <a:pt x="70" y="19"/>
                </a:lnTo>
                <a:lnTo>
                  <a:pt x="71" y="33"/>
                </a:lnTo>
                <a:close/>
                <a:moveTo>
                  <a:pt x="63" y="28"/>
                </a:moveTo>
                <a:cubicBezTo>
                  <a:pt x="64" y="29"/>
                  <a:pt x="64" y="30"/>
                  <a:pt x="64" y="31"/>
                </a:cubicBezTo>
                <a:cubicBezTo>
                  <a:pt x="65" y="31"/>
                  <a:pt x="65" y="32"/>
                  <a:pt x="66" y="32"/>
                </a:cubicBezTo>
                <a:cubicBezTo>
                  <a:pt x="67" y="32"/>
                  <a:pt x="67" y="31"/>
                  <a:pt x="68" y="31"/>
                </a:cubicBezTo>
                <a:cubicBezTo>
                  <a:pt x="68" y="30"/>
                  <a:pt x="68" y="29"/>
                  <a:pt x="68" y="28"/>
                </a:cubicBezTo>
                <a:cubicBezTo>
                  <a:pt x="68" y="27"/>
                  <a:pt x="68" y="26"/>
                  <a:pt x="67" y="26"/>
                </a:cubicBezTo>
                <a:cubicBezTo>
                  <a:pt x="67" y="25"/>
                  <a:pt x="66" y="25"/>
                  <a:pt x="65" y="25"/>
                </a:cubicBezTo>
                <a:cubicBezTo>
                  <a:pt x="65" y="25"/>
                  <a:pt x="64" y="25"/>
                  <a:pt x="64" y="26"/>
                </a:cubicBezTo>
                <a:cubicBezTo>
                  <a:pt x="63" y="27"/>
                  <a:pt x="63" y="27"/>
                  <a:pt x="63" y="28"/>
                </a:cubicBezTo>
                <a:close/>
                <a:moveTo>
                  <a:pt x="73" y="21"/>
                </a:moveTo>
                <a:lnTo>
                  <a:pt x="73" y="18"/>
                </a:lnTo>
                <a:lnTo>
                  <a:pt x="75" y="18"/>
                </a:lnTo>
                <a:lnTo>
                  <a:pt x="76" y="21"/>
                </a:lnTo>
                <a:lnTo>
                  <a:pt x="73" y="21"/>
                </a:lnTo>
                <a:close/>
                <a:moveTo>
                  <a:pt x="74" y="33"/>
                </a:moveTo>
                <a:lnTo>
                  <a:pt x="73" y="22"/>
                </a:lnTo>
                <a:lnTo>
                  <a:pt x="76" y="22"/>
                </a:lnTo>
                <a:lnTo>
                  <a:pt x="77" y="33"/>
                </a:lnTo>
                <a:lnTo>
                  <a:pt x="74" y="33"/>
                </a:lnTo>
                <a:close/>
                <a:moveTo>
                  <a:pt x="83" y="21"/>
                </a:moveTo>
                <a:lnTo>
                  <a:pt x="84" y="24"/>
                </a:lnTo>
                <a:lnTo>
                  <a:pt x="82" y="24"/>
                </a:lnTo>
                <a:lnTo>
                  <a:pt x="82" y="28"/>
                </a:lnTo>
                <a:cubicBezTo>
                  <a:pt x="82" y="29"/>
                  <a:pt x="82" y="29"/>
                  <a:pt x="82" y="29"/>
                </a:cubicBezTo>
                <a:cubicBezTo>
                  <a:pt x="82" y="30"/>
                  <a:pt x="83" y="30"/>
                  <a:pt x="83" y="30"/>
                </a:cubicBezTo>
                <a:cubicBezTo>
                  <a:pt x="83" y="30"/>
                  <a:pt x="83" y="30"/>
                  <a:pt x="83" y="30"/>
                </a:cubicBezTo>
                <a:cubicBezTo>
                  <a:pt x="83" y="30"/>
                  <a:pt x="84" y="30"/>
                  <a:pt x="84" y="29"/>
                </a:cubicBezTo>
                <a:lnTo>
                  <a:pt x="85" y="32"/>
                </a:lnTo>
                <a:cubicBezTo>
                  <a:pt x="84" y="32"/>
                  <a:pt x="83" y="32"/>
                  <a:pt x="83" y="32"/>
                </a:cubicBezTo>
                <a:cubicBezTo>
                  <a:pt x="82" y="32"/>
                  <a:pt x="82" y="32"/>
                  <a:pt x="81" y="32"/>
                </a:cubicBezTo>
                <a:cubicBezTo>
                  <a:pt x="81" y="32"/>
                  <a:pt x="80" y="32"/>
                  <a:pt x="80" y="32"/>
                </a:cubicBezTo>
                <a:cubicBezTo>
                  <a:pt x="80" y="31"/>
                  <a:pt x="80" y="31"/>
                  <a:pt x="80" y="30"/>
                </a:cubicBezTo>
                <a:cubicBezTo>
                  <a:pt x="80" y="30"/>
                  <a:pt x="80" y="30"/>
                  <a:pt x="79" y="29"/>
                </a:cubicBezTo>
                <a:lnTo>
                  <a:pt x="79" y="24"/>
                </a:lnTo>
                <a:lnTo>
                  <a:pt x="78" y="24"/>
                </a:lnTo>
                <a:lnTo>
                  <a:pt x="77" y="22"/>
                </a:lnTo>
                <a:lnTo>
                  <a:pt x="79" y="22"/>
                </a:lnTo>
                <a:lnTo>
                  <a:pt x="79" y="20"/>
                </a:lnTo>
                <a:lnTo>
                  <a:pt x="81" y="18"/>
                </a:lnTo>
                <a:lnTo>
                  <a:pt x="82" y="22"/>
                </a:lnTo>
                <a:lnTo>
                  <a:pt x="83" y="21"/>
                </a:lnTo>
                <a:close/>
                <a:moveTo>
                  <a:pt x="93" y="31"/>
                </a:moveTo>
                <a:lnTo>
                  <a:pt x="93" y="29"/>
                </a:lnTo>
                <a:cubicBezTo>
                  <a:pt x="93" y="30"/>
                  <a:pt x="92" y="30"/>
                  <a:pt x="92" y="31"/>
                </a:cubicBezTo>
                <a:cubicBezTo>
                  <a:pt x="91" y="31"/>
                  <a:pt x="91" y="31"/>
                  <a:pt x="90" y="31"/>
                </a:cubicBezTo>
                <a:cubicBezTo>
                  <a:pt x="89" y="32"/>
                  <a:pt x="88" y="31"/>
                  <a:pt x="88" y="31"/>
                </a:cubicBezTo>
                <a:cubicBezTo>
                  <a:pt x="87" y="31"/>
                  <a:pt x="87" y="31"/>
                  <a:pt x="87" y="30"/>
                </a:cubicBezTo>
                <a:cubicBezTo>
                  <a:pt x="86" y="29"/>
                  <a:pt x="86" y="29"/>
                  <a:pt x="86" y="28"/>
                </a:cubicBezTo>
                <a:lnTo>
                  <a:pt x="85" y="21"/>
                </a:lnTo>
                <a:lnTo>
                  <a:pt x="88" y="21"/>
                </a:lnTo>
                <a:lnTo>
                  <a:pt x="89" y="26"/>
                </a:lnTo>
                <a:cubicBezTo>
                  <a:pt x="89" y="27"/>
                  <a:pt x="89" y="28"/>
                  <a:pt x="89" y="28"/>
                </a:cubicBezTo>
                <a:cubicBezTo>
                  <a:pt x="89" y="29"/>
                  <a:pt x="89" y="29"/>
                  <a:pt x="90" y="29"/>
                </a:cubicBezTo>
                <a:cubicBezTo>
                  <a:pt x="90" y="29"/>
                  <a:pt x="90" y="29"/>
                  <a:pt x="91" y="29"/>
                </a:cubicBezTo>
                <a:cubicBezTo>
                  <a:pt x="91" y="29"/>
                  <a:pt x="92" y="29"/>
                  <a:pt x="92" y="29"/>
                </a:cubicBezTo>
                <a:cubicBezTo>
                  <a:pt x="92" y="28"/>
                  <a:pt x="92" y="28"/>
                  <a:pt x="93" y="28"/>
                </a:cubicBezTo>
                <a:cubicBezTo>
                  <a:pt x="93" y="27"/>
                  <a:pt x="93" y="26"/>
                  <a:pt x="92" y="25"/>
                </a:cubicBezTo>
                <a:lnTo>
                  <a:pt x="92" y="21"/>
                </a:lnTo>
                <a:lnTo>
                  <a:pt x="95" y="20"/>
                </a:lnTo>
                <a:lnTo>
                  <a:pt x="96" y="31"/>
                </a:lnTo>
                <a:lnTo>
                  <a:pt x="93" y="31"/>
                </a:lnTo>
                <a:close/>
                <a:moveTo>
                  <a:pt x="101" y="30"/>
                </a:moveTo>
                <a:lnTo>
                  <a:pt x="99" y="30"/>
                </a:lnTo>
                <a:lnTo>
                  <a:pt x="98" y="20"/>
                </a:lnTo>
                <a:lnTo>
                  <a:pt x="100" y="20"/>
                </a:lnTo>
                <a:lnTo>
                  <a:pt x="100" y="21"/>
                </a:lnTo>
                <a:cubicBezTo>
                  <a:pt x="101" y="20"/>
                  <a:pt x="101" y="20"/>
                  <a:pt x="101" y="20"/>
                </a:cubicBezTo>
                <a:cubicBezTo>
                  <a:pt x="102" y="19"/>
                  <a:pt x="102" y="19"/>
                  <a:pt x="102" y="19"/>
                </a:cubicBezTo>
                <a:cubicBezTo>
                  <a:pt x="103" y="19"/>
                  <a:pt x="104" y="19"/>
                  <a:pt x="104" y="20"/>
                </a:cubicBezTo>
                <a:lnTo>
                  <a:pt x="104" y="22"/>
                </a:lnTo>
                <a:cubicBezTo>
                  <a:pt x="103" y="22"/>
                  <a:pt x="103" y="22"/>
                  <a:pt x="102" y="22"/>
                </a:cubicBezTo>
                <a:cubicBezTo>
                  <a:pt x="102" y="22"/>
                  <a:pt x="102" y="22"/>
                  <a:pt x="101" y="22"/>
                </a:cubicBezTo>
                <a:cubicBezTo>
                  <a:pt x="101" y="22"/>
                  <a:pt x="101" y="23"/>
                  <a:pt x="101" y="23"/>
                </a:cubicBezTo>
                <a:cubicBezTo>
                  <a:pt x="101" y="24"/>
                  <a:pt x="101" y="25"/>
                  <a:pt x="101" y="27"/>
                </a:cubicBezTo>
                <a:lnTo>
                  <a:pt x="101" y="30"/>
                </a:lnTo>
                <a:close/>
                <a:moveTo>
                  <a:pt x="112" y="26"/>
                </a:moveTo>
                <a:lnTo>
                  <a:pt x="115" y="26"/>
                </a:lnTo>
                <a:cubicBezTo>
                  <a:pt x="115" y="27"/>
                  <a:pt x="114" y="28"/>
                  <a:pt x="114" y="28"/>
                </a:cubicBezTo>
                <a:cubicBezTo>
                  <a:pt x="113" y="29"/>
                  <a:pt x="112" y="29"/>
                  <a:pt x="111" y="29"/>
                </a:cubicBezTo>
                <a:cubicBezTo>
                  <a:pt x="109" y="30"/>
                  <a:pt x="108" y="29"/>
                  <a:pt x="107" y="28"/>
                </a:cubicBezTo>
                <a:cubicBezTo>
                  <a:pt x="106" y="27"/>
                  <a:pt x="105" y="26"/>
                  <a:pt x="105" y="25"/>
                </a:cubicBezTo>
                <a:cubicBezTo>
                  <a:pt x="105" y="23"/>
                  <a:pt x="105" y="21"/>
                  <a:pt x="106" y="20"/>
                </a:cubicBezTo>
                <a:cubicBezTo>
                  <a:pt x="107" y="19"/>
                  <a:pt x="108" y="19"/>
                  <a:pt x="109" y="19"/>
                </a:cubicBezTo>
                <a:cubicBezTo>
                  <a:pt x="111" y="18"/>
                  <a:pt x="112" y="19"/>
                  <a:pt x="113" y="20"/>
                </a:cubicBezTo>
                <a:cubicBezTo>
                  <a:pt x="114" y="21"/>
                  <a:pt x="115" y="22"/>
                  <a:pt x="115" y="24"/>
                </a:cubicBezTo>
                <a:lnTo>
                  <a:pt x="108" y="25"/>
                </a:lnTo>
                <a:cubicBezTo>
                  <a:pt x="108" y="26"/>
                  <a:pt x="109" y="26"/>
                  <a:pt x="109" y="27"/>
                </a:cubicBezTo>
                <a:cubicBezTo>
                  <a:pt x="109" y="27"/>
                  <a:pt x="110" y="27"/>
                  <a:pt x="111" y="27"/>
                </a:cubicBezTo>
                <a:cubicBezTo>
                  <a:pt x="111" y="27"/>
                  <a:pt x="111" y="27"/>
                  <a:pt x="112" y="27"/>
                </a:cubicBezTo>
                <a:cubicBezTo>
                  <a:pt x="112" y="27"/>
                  <a:pt x="112" y="26"/>
                  <a:pt x="112" y="26"/>
                </a:cubicBezTo>
                <a:close/>
                <a:moveTo>
                  <a:pt x="112" y="23"/>
                </a:moveTo>
                <a:cubicBezTo>
                  <a:pt x="112" y="22"/>
                  <a:pt x="112" y="22"/>
                  <a:pt x="111" y="21"/>
                </a:cubicBezTo>
                <a:cubicBezTo>
                  <a:pt x="111" y="21"/>
                  <a:pt x="110" y="21"/>
                  <a:pt x="110" y="21"/>
                </a:cubicBezTo>
                <a:cubicBezTo>
                  <a:pt x="109" y="21"/>
                  <a:pt x="109" y="21"/>
                  <a:pt x="108" y="21"/>
                </a:cubicBezTo>
                <a:cubicBezTo>
                  <a:pt x="108" y="22"/>
                  <a:pt x="108" y="23"/>
                  <a:pt x="108" y="23"/>
                </a:cubicBezTo>
                <a:lnTo>
                  <a:pt x="112" y="23"/>
                </a:lnTo>
                <a:close/>
              </a:path>
            </a:pathLst>
          </a:custGeom>
          <a:solidFill>
            <a:srgbClr val="25221E"/>
          </a:solidFill>
          <a:ln w="9525">
            <a:noFill/>
            <a:round/>
            <a:headEnd/>
            <a:tailEnd/>
          </a:ln>
        </p:spPr>
        <p:txBody>
          <a:bodyPr/>
          <a:lstStyle/>
          <a:p>
            <a:pPr eaLnBrk="1" hangingPunct="1"/>
            <a:endParaRPr lang="pt-PT" sz="1800">
              <a:solidFill>
                <a:prstClr val="black"/>
              </a:solidFill>
              <a:latin typeface="Calibri" pitchFamily="34" charset="0"/>
            </a:endParaRPr>
          </a:p>
        </p:txBody>
      </p:sp>
      <p:sp>
        <p:nvSpPr>
          <p:cNvPr id="65550" name="Título 1"/>
          <p:cNvSpPr>
            <a:spLocks/>
          </p:cNvSpPr>
          <p:nvPr/>
        </p:nvSpPr>
        <p:spPr bwMode="auto">
          <a:xfrm>
            <a:off x="107950" y="71438"/>
            <a:ext cx="9036050" cy="755650"/>
          </a:xfrm>
          <a:prstGeom prst="rect">
            <a:avLst/>
          </a:prstGeom>
          <a:noFill/>
          <a:ln w="9525">
            <a:noFill/>
            <a:miter lim="800000"/>
            <a:headEnd/>
            <a:tailEnd/>
          </a:ln>
        </p:spPr>
        <p:txBody>
          <a:bodyPr anchor="ctr"/>
          <a:lstStyle/>
          <a:p>
            <a:pPr algn="ctr" eaLnBrk="1" hangingPunct="1"/>
            <a:endParaRPr lang="pt-PT" sz="4000" b="1">
              <a:solidFill>
                <a:prstClr val="black"/>
              </a:solidFill>
              <a:latin typeface="Calibri" pitchFamily="34" charset="0"/>
              <a:cs typeface="Arial" charset="0"/>
            </a:endParaRPr>
          </a:p>
        </p:txBody>
      </p:sp>
      <p:graphicFrame>
        <p:nvGraphicFramePr>
          <p:cNvPr id="16" name="Object 3">
            <a:extLst>
              <a:ext uri="{FF2B5EF4-FFF2-40B4-BE49-F238E27FC236}">
                <a16:creationId xmlns:a16="http://schemas.microsoft.com/office/drawing/2014/main" xmlns="" id="{211E65FD-B7CE-49CF-B6B0-A7060B4C5AF2}"/>
              </a:ext>
            </a:extLst>
          </p:cNvPr>
          <p:cNvGraphicFramePr>
            <a:graphicFrameLocks/>
          </p:cNvGraphicFramePr>
          <p:nvPr>
            <p:extLst>
              <p:ext uri="{D42A27DB-BD31-4B8C-83A1-F6EECF244321}">
                <p14:modId xmlns:p14="http://schemas.microsoft.com/office/powerpoint/2010/main" xmlns="" val="209027335"/>
              </p:ext>
            </p:extLst>
          </p:nvPr>
        </p:nvGraphicFramePr>
        <p:xfrm>
          <a:off x="-36511" y="6216274"/>
          <a:ext cx="2016224" cy="669110"/>
        </p:xfrm>
        <a:graphic>
          <a:graphicData uri="http://schemas.openxmlformats.org/presentationml/2006/ole">
            <p:oleObj spid="_x0000_s72706" name="Document" r:id="rId6" imgW="9155113" imgH="3394075" progId="Word.Document.8">
              <p:embed/>
            </p:oleObj>
          </a:graphicData>
        </a:graphic>
      </p:graphicFrame>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5" name="Title 1"/>
          <p:cNvSpPr>
            <a:spLocks noGrp="1"/>
          </p:cNvSpPr>
          <p:nvPr>
            <p:ph type="title"/>
          </p:nvPr>
        </p:nvSpPr>
        <p:spPr>
          <a:xfrm>
            <a:off x="0" y="-214313"/>
            <a:ext cx="9144000" cy="1143001"/>
          </a:xfrm>
        </p:spPr>
        <p:txBody>
          <a:bodyPr/>
          <a:lstStyle/>
          <a:p>
            <a:pPr eaLnBrk="1" hangingPunct="1"/>
            <a:r>
              <a:rPr lang="pt-PT" sz="4000"/>
              <a:t>Weight Managment = Weight (BMI) Loss?</a:t>
            </a:r>
          </a:p>
        </p:txBody>
      </p:sp>
      <p:pic>
        <p:nvPicPr>
          <p:cNvPr id="26628" name="Picture 9"/>
          <p:cNvPicPr>
            <a:picLocks noChangeAspect="1"/>
          </p:cNvPicPr>
          <p:nvPr/>
        </p:nvPicPr>
        <p:blipFill>
          <a:blip r:embed="rId2" cstate="print"/>
          <a:srcRect/>
          <a:stretch>
            <a:fillRect/>
          </a:stretch>
        </p:blipFill>
        <p:spPr bwMode="auto">
          <a:xfrm>
            <a:off x="0" y="4293096"/>
            <a:ext cx="9231313" cy="1643062"/>
          </a:xfrm>
          <a:prstGeom prst="rect">
            <a:avLst/>
          </a:prstGeom>
          <a:noFill/>
          <a:ln w="9525">
            <a:noFill/>
            <a:miter lim="800000"/>
            <a:headEnd/>
            <a:tailEnd/>
          </a:ln>
        </p:spPr>
      </p:pic>
      <p:graphicFrame>
        <p:nvGraphicFramePr>
          <p:cNvPr id="11" name="Diagram 10"/>
          <p:cNvGraphicFramePr/>
          <p:nvPr/>
        </p:nvGraphicFramePr>
        <p:xfrm>
          <a:off x="1547664" y="260648"/>
          <a:ext cx="6400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179512" y="6056246"/>
            <a:ext cx="8748464" cy="757130"/>
          </a:xfrm>
          <a:prstGeom prst="rect">
            <a:avLst/>
          </a:prstGeom>
        </p:spPr>
        <p:txBody>
          <a:bodyPr wrap="square">
            <a:spAutoFit/>
          </a:bodyPr>
          <a:lstStyle/>
          <a:p>
            <a:pPr eaLnBrk="1" hangingPunct="1">
              <a:lnSpc>
                <a:spcPct val="80000"/>
              </a:lnSpc>
            </a:pPr>
            <a:r>
              <a:rPr lang="en-US" sz="1800" dirty="0">
                <a:solidFill>
                  <a:prstClr val="black"/>
                </a:solidFill>
                <a:latin typeface="Arial" charset="0"/>
              </a:rPr>
              <a:t>Oude </a:t>
            </a:r>
            <a:r>
              <a:rPr lang="en-US" sz="1800" dirty="0" err="1">
                <a:solidFill>
                  <a:prstClr val="black"/>
                </a:solidFill>
                <a:latin typeface="Arial" charset="0"/>
              </a:rPr>
              <a:t>Luttikhuis</a:t>
            </a:r>
            <a:r>
              <a:rPr lang="en-US" sz="1800" dirty="0">
                <a:solidFill>
                  <a:prstClr val="black"/>
                </a:solidFill>
                <a:latin typeface="Arial" charset="0"/>
              </a:rPr>
              <a:t> H, </a:t>
            </a:r>
            <a:r>
              <a:rPr lang="en-US" sz="1800" dirty="0" err="1">
                <a:solidFill>
                  <a:prstClr val="black"/>
                </a:solidFill>
                <a:latin typeface="Arial" charset="0"/>
              </a:rPr>
              <a:t>Baur</a:t>
            </a:r>
            <a:r>
              <a:rPr lang="en-US" sz="1800" dirty="0">
                <a:solidFill>
                  <a:prstClr val="black"/>
                </a:solidFill>
                <a:latin typeface="Arial" charset="0"/>
              </a:rPr>
              <a:t> L, Jansen H, Shrewsbury VA, O'Malley C, </a:t>
            </a:r>
            <a:r>
              <a:rPr lang="en-US" sz="1800" dirty="0" err="1">
                <a:solidFill>
                  <a:prstClr val="black"/>
                </a:solidFill>
                <a:latin typeface="Arial" charset="0"/>
              </a:rPr>
              <a:t>Stolk</a:t>
            </a:r>
            <a:r>
              <a:rPr lang="en-US" sz="1800" dirty="0">
                <a:solidFill>
                  <a:prstClr val="black"/>
                </a:solidFill>
                <a:latin typeface="Arial" charset="0"/>
              </a:rPr>
              <a:t> RP, </a:t>
            </a:r>
            <a:r>
              <a:rPr lang="en-US" sz="1800" dirty="0" err="1">
                <a:solidFill>
                  <a:prstClr val="black"/>
                </a:solidFill>
                <a:latin typeface="Arial" charset="0"/>
              </a:rPr>
              <a:t>Summerbell</a:t>
            </a:r>
            <a:r>
              <a:rPr lang="en-US" sz="1800" dirty="0">
                <a:solidFill>
                  <a:prstClr val="black"/>
                </a:solidFill>
                <a:latin typeface="Arial" charset="0"/>
              </a:rPr>
              <a:t> CD. Interventions for treating obesity in children. Cochrane Database Systematic Rev 2009</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pPr defTabSz="762000"/>
            <a:fld id="{62A03EF5-184B-4B77-A9FC-C9862BB61BD4}" type="slidenum">
              <a:rPr lang="en-GB" smtClean="0">
                <a:solidFill>
                  <a:prstClr val="black">
                    <a:tint val="75000"/>
                  </a:prstClr>
                </a:solidFill>
              </a:rPr>
              <a:pPr defTabSz="762000"/>
              <a:t>38</a:t>
            </a:fld>
            <a:endParaRPr lang="en-GB">
              <a:solidFill>
                <a:prstClr val="black">
                  <a:tint val="75000"/>
                </a:prstClr>
              </a:solidFill>
            </a:endParaRPr>
          </a:p>
        </p:txBody>
      </p:sp>
      <p:sp>
        <p:nvSpPr>
          <p:cNvPr id="59395" name="Rectangle 2"/>
          <p:cNvSpPr>
            <a:spLocks noGrp="1" noChangeArrowheads="1"/>
          </p:cNvSpPr>
          <p:nvPr>
            <p:ph type="body" idx="1"/>
          </p:nvPr>
        </p:nvSpPr>
        <p:spPr>
          <a:xfrm>
            <a:off x="251520" y="1700213"/>
            <a:ext cx="8740080" cy="1754326"/>
          </a:xfrm>
          <a:noFill/>
        </p:spPr>
        <p:txBody>
          <a:bodyPr wrap="square">
            <a:spAutoFit/>
          </a:bodyPr>
          <a:lstStyle/>
          <a:p>
            <a:pPr>
              <a:lnSpc>
                <a:spcPct val="90000"/>
              </a:lnSpc>
              <a:spcBef>
                <a:spcPct val="0"/>
              </a:spcBef>
              <a:buClr>
                <a:srgbClr val="000099"/>
              </a:buClr>
              <a:buFont typeface="Wingdings" pitchFamily="2" charset="2"/>
              <a:buNone/>
            </a:pPr>
            <a:r>
              <a:rPr lang="pt-PT" sz="2800" b="1" dirty="0">
                <a:solidFill>
                  <a:schemeClr val="accent1"/>
                </a:solidFill>
              </a:rPr>
              <a:t>• </a:t>
            </a:r>
            <a:r>
              <a:rPr lang="en-US" dirty="0"/>
              <a:t>List the short-term</a:t>
            </a:r>
            <a:r>
              <a:rPr lang="en-US" b="1" dirty="0"/>
              <a:t> </a:t>
            </a:r>
            <a:r>
              <a:rPr lang="en-US" dirty="0"/>
              <a:t>and long-term risks of an inappropriate dieting and physical activity in adolescence, with special attention to obesity</a:t>
            </a:r>
          </a:p>
          <a:p>
            <a:pPr>
              <a:lnSpc>
                <a:spcPct val="90000"/>
              </a:lnSpc>
              <a:spcBef>
                <a:spcPct val="0"/>
              </a:spcBef>
              <a:buClr>
                <a:srgbClr val="000099"/>
              </a:buClr>
              <a:buFont typeface="Wingdings" pitchFamily="2" charset="2"/>
              <a:buNone/>
            </a:pPr>
            <a:endParaRPr lang="pt-PT" sz="2400" b="1" dirty="0"/>
          </a:p>
        </p:txBody>
      </p:sp>
      <p:sp>
        <p:nvSpPr>
          <p:cNvPr id="59396" name="Rectangle 3"/>
          <p:cNvSpPr>
            <a:spLocks noGrp="1" noChangeArrowheads="1"/>
          </p:cNvSpPr>
          <p:nvPr>
            <p:ph type="title"/>
          </p:nvPr>
        </p:nvSpPr>
        <p:spPr>
          <a:xfrm>
            <a:off x="468313" y="476250"/>
            <a:ext cx="8675687" cy="666750"/>
          </a:xfrm>
          <a:noFill/>
        </p:spPr>
        <p:txBody>
          <a:bodyPr/>
          <a:lstStyle/>
          <a:p>
            <a:r>
              <a:rPr lang="pt-PT" sz="4000" b="1" dirty="0"/>
              <a:t/>
            </a:r>
            <a:br>
              <a:rPr lang="pt-PT" sz="4000" b="1" dirty="0"/>
            </a:br>
            <a:r>
              <a:rPr lang="pt-PT" sz="4000" b="1" dirty="0" err="1">
                <a:solidFill>
                  <a:schemeClr val="accent1"/>
                </a:solidFill>
              </a:rPr>
              <a:t>Walking</a:t>
            </a:r>
            <a:r>
              <a:rPr lang="pt-PT" sz="4000" b="1" dirty="0">
                <a:solidFill>
                  <a:schemeClr val="accent1"/>
                </a:solidFill>
              </a:rPr>
              <a:t> Stick </a:t>
            </a:r>
            <a:r>
              <a:rPr lang="pt-PT" sz="4800" b="1" dirty="0">
                <a:solidFill>
                  <a:schemeClr val="accent1"/>
                </a:solidFill>
              </a:rPr>
              <a:t> </a:t>
            </a:r>
            <a:r>
              <a:rPr lang="pt-PT" sz="4800" b="1" dirty="0"/>
              <a:t/>
            </a:r>
            <a:br>
              <a:rPr lang="pt-PT" sz="4800" b="1" dirty="0"/>
            </a:br>
            <a:endParaRPr lang="en-GB" sz="4800" b="1" dirty="0"/>
          </a:p>
        </p:txBody>
      </p:sp>
      <p:graphicFrame>
        <p:nvGraphicFramePr>
          <p:cNvPr id="5" name="Object 3">
            <a:extLst>
              <a:ext uri="{FF2B5EF4-FFF2-40B4-BE49-F238E27FC236}">
                <a16:creationId xmlns:a16="http://schemas.microsoft.com/office/drawing/2014/main" xmlns="" id="{6A838086-CECB-4980-86CA-61984F1918A0}"/>
              </a:ext>
            </a:extLst>
          </p:cNvPr>
          <p:cNvGraphicFramePr>
            <a:graphicFrameLocks/>
          </p:cNvGraphicFramePr>
          <p:nvPr/>
        </p:nvGraphicFramePr>
        <p:xfrm>
          <a:off x="-36511" y="6216274"/>
          <a:ext cx="2016224" cy="669110"/>
        </p:xfrm>
        <a:graphic>
          <a:graphicData uri="http://schemas.openxmlformats.org/presentationml/2006/ole">
            <p:oleObj spid="_x0000_s73730" name="Document" r:id="rId3" imgW="9155113" imgH="3394075" progId="Word.Document.8">
              <p:embed/>
            </p:oleObj>
          </a:graphicData>
        </a:graphic>
      </p:graphicFrame>
    </p:spTree>
    <p:extLst>
      <p:ext uri="{BB962C8B-B14F-4D97-AF65-F5344CB8AC3E}">
        <p14:creationId xmlns:p14="http://schemas.microsoft.com/office/powerpoint/2010/main" xmlns="" val="2201658467"/>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0" descr="http://www.mja.com.au/public/issues/182_03_070205/bat10421_fm-1.gif"/>
          <p:cNvPicPr>
            <a:picLocks noChangeAspect="1" noChangeArrowheads="1"/>
          </p:cNvPicPr>
          <p:nvPr/>
        </p:nvPicPr>
        <p:blipFill>
          <a:blip r:embed="rId4" cstate="print"/>
          <a:srcRect/>
          <a:stretch>
            <a:fillRect/>
          </a:stretch>
        </p:blipFill>
        <p:spPr bwMode="auto">
          <a:xfrm>
            <a:off x="1000125" y="390525"/>
            <a:ext cx="7286625" cy="5630863"/>
          </a:xfrm>
          <a:prstGeom prst="rect">
            <a:avLst/>
          </a:prstGeom>
          <a:noFill/>
          <a:ln w="9525">
            <a:noFill/>
            <a:miter lim="800000"/>
            <a:headEnd/>
            <a:tailEnd/>
          </a:ln>
        </p:spPr>
      </p:pic>
      <p:sp>
        <p:nvSpPr>
          <p:cNvPr id="63491" name="Rectângulo 2"/>
          <p:cNvSpPr>
            <a:spLocks noChangeArrowheads="1"/>
          </p:cNvSpPr>
          <p:nvPr/>
        </p:nvSpPr>
        <p:spPr bwMode="auto">
          <a:xfrm>
            <a:off x="4427538" y="6237288"/>
            <a:ext cx="4572000" cy="523875"/>
          </a:xfrm>
          <a:prstGeom prst="rect">
            <a:avLst/>
          </a:prstGeom>
          <a:noFill/>
          <a:ln w="9525">
            <a:noFill/>
            <a:miter lim="800000"/>
            <a:headEnd/>
            <a:tailEnd/>
          </a:ln>
        </p:spPr>
        <p:txBody>
          <a:bodyPr>
            <a:spAutoFit/>
          </a:bodyPr>
          <a:lstStyle/>
          <a:p>
            <a:pPr algn="r" eaLnBrk="1" hangingPunct="1"/>
            <a:r>
              <a:rPr lang="pt-PT" sz="1400">
                <a:solidFill>
                  <a:prstClr val="black"/>
                </a:solidFill>
                <a:latin typeface="Calibri" pitchFamily="34" charset="0"/>
              </a:rPr>
              <a:t>Ebbeling CB, Pawlak DB, Ludwig DS.</a:t>
            </a:r>
          </a:p>
          <a:p>
            <a:pPr algn="r" eaLnBrk="1" hangingPunct="1"/>
            <a:r>
              <a:rPr lang="pt-PT" sz="1400" i="1">
                <a:solidFill>
                  <a:prstClr val="black"/>
                </a:solidFill>
                <a:latin typeface="Calibri" pitchFamily="34" charset="0"/>
              </a:rPr>
              <a:t>Lancet </a:t>
            </a:r>
            <a:r>
              <a:rPr lang="pt-PT" sz="1400">
                <a:solidFill>
                  <a:prstClr val="black"/>
                </a:solidFill>
                <a:latin typeface="Calibri" pitchFamily="34" charset="0"/>
              </a:rPr>
              <a:t>2002; 360: 473-82</a:t>
            </a:r>
          </a:p>
        </p:txBody>
      </p:sp>
      <p:graphicFrame>
        <p:nvGraphicFramePr>
          <p:cNvPr id="4" name="Object 3">
            <a:extLst>
              <a:ext uri="{FF2B5EF4-FFF2-40B4-BE49-F238E27FC236}">
                <a16:creationId xmlns:a16="http://schemas.microsoft.com/office/drawing/2014/main" xmlns="" id="{36DA3822-1FD5-4CD2-B5D9-2829E75E6B82}"/>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74754" name="Document" r:id="rId5" imgW="9155113" imgH="3394075" progId="Word.Document.8">
              <p:embed/>
            </p:oleObj>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8696" y="476672"/>
            <a:ext cx="8686800" cy="1371600"/>
          </a:xfrm>
        </p:spPr>
        <p:txBody>
          <a:bodyPr/>
          <a:lstStyle/>
          <a:p>
            <a:r>
              <a:rPr lang="fr-CH" sz="4000" dirty="0" err="1" smtClean="0"/>
              <a:t>Puberty</a:t>
            </a:r>
            <a:r>
              <a:rPr lang="fr-CH" sz="4000" dirty="0" smtClean="0"/>
              <a:t> = Changes in </a:t>
            </a:r>
            <a:r>
              <a:rPr lang="fr-CH" sz="4000" dirty="0" err="1" smtClean="0"/>
              <a:t>weight</a:t>
            </a:r>
            <a:r>
              <a:rPr lang="fr-CH" sz="4000" dirty="0" smtClean="0"/>
              <a:t>, body compositition and skelettal mass</a:t>
            </a:r>
            <a:endParaRPr lang="fr-CH" sz="4000" dirty="0"/>
          </a:p>
        </p:txBody>
      </p:sp>
      <p:sp>
        <p:nvSpPr>
          <p:cNvPr id="3" name="Espace réservé du contenu 2"/>
          <p:cNvSpPr>
            <a:spLocks noGrp="1"/>
          </p:cNvSpPr>
          <p:nvPr>
            <p:ph idx="1"/>
          </p:nvPr>
        </p:nvSpPr>
        <p:spPr>
          <a:xfrm>
            <a:off x="179512" y="2305472"/>
            <a:ext cx="8686800" cy="4552528"/>
          </a:xfrm>
        </p:spPr>
        <p:txBody>
          <a:bodyPr/>
          <a:lstStyle/>
          <a:p>
            <a:r>
              <a:rPr lang="fr-CH" dirty="0" smtClean="0"/>
              <a:t>50% of ideal body weight is gained during adolescence</a:t>
            </a:r>
          </a:p>
          <a:p>
            <a:r>
              <a:rPr lang="fr-CH" dirty="0" smtClean="0"/>
              <a:t>Growth spurt</a:t>
            </a:r>
            <a:r>
              <a:rPr lang="fr-CH" dirty="0"/>
              <a:t/>
            </a:r>
            <a:br>
              <a:rPr lang="fr-CH" dirty="0"/>
            </a:br>
            <a:r>
              <a:rPr lang="fr-CH" dirty="0" smtClean="0"/>
              <a:t>=&gt;nutrition needs parallel the growth spurt</a:t>
            </a:r>
            <a:br>
              <a:rPr lang="fr-CH" dirty="0" smtClean="0"/>
            </a:br>
            <a:r>
              <a:rPr lang="fr-CH" dirty="0" smtClean="0"/>
              <a:t>=&gt;at peak of growth spurt nutrition needs about 2x that of rest of adolescence</a:t>
            </a:r>
          </a:p>
          <a:p>
            <a:r>
              <a:rPr lang="fr-CH" dirty="0" err="1" smtClean="0"/>
              <a:t>Before</a:t>
            </a:r>
            <a:r>
              <a:rPr lang="fr-CH" dirty="0" smtClean="0"/>
              <a:t> </a:t>
            </a:r>
            <a:r>
              <a:rPr lang="fr-CH" dirty="0" err="1" smtClean="0"/>
              <a:t>puberty</a:t>
            </a:r>
            <a:r>
              <a:rPr lang="fr-CH" dirty="0" smtClean="0"/>
              <a:t>: </a:t>
            </a:r>
            <a:br>
              <a:rPr lang="fr-CH" dirty="0" smtClean="0"/>
            </a:br>
            <a:r>
              <a:rPr lang="fr-CH" dirty="0" smtClean="0"/>
              <a:t>nutrition </a:t>
            </a:r>
            <a:r>
              <a:rPr lang="fr-CH" dirty="0" err="1" smtClean="0"/>
              <a:t>needs</a:t>
            </a:r>
            <a:r>
              <a:rPr lang="fr-CH" dirty="0" smtClean="0"/>
              <a:t> of girls = boys</a:t>
            </a:r>
          </a:p>
        </p:txBody>
      </p:sp>
      <p:sp>
        <p:nvSpPr>
          <p:cNvPr id="4" name="Espace réservé du numéro de diapositive 3"/>
          <p:cNvSpPr>
            <a:spLocks noGrp="1"/>
          </p:cNvSpPr>
          <p:nvPr>
            <p:ph type="sldNum" sz="quarter" idx="11"/>
          </p:nvPr>
        </p:nvSpPr>
        <p:spPr/>
        <p:txBody>
          <a:bodyPr/>
          <a:lstStyle/>
          <a:p>
            <a:pPr>
              <a:defRPr/>
            </a:pPr>
            <a:fld id="{A5692A95-3AB9-457A-95F5-80E337721622}"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CaixaDeTexto 6"/>
          <p:cNvSpPr txBox="1">
            <a:spLocks noChangeArrowheads="1"/>
          </p:cNvSpPr>
          <p:nvPr/>
        </p:nvSpPr>
        <p:spPr bwMode="auto">
          <a:xfrm>
            <a:off x="3707135" y="6021288"/>
            <a:ext cx="4608513" cy="369332"/>
          </a:xfrm>
          <a:prstGeom prst="rect">
            <a:avLst/>
          </a:prstGeom>
          <a:noFill/>
          <a:ln w="9525">
            <a:noFill/>
            <a:miter lim="800000"/>
            <a:headEnd/>
            <a:tailEnd/>
          </a:ln>
        </p:spPr>
        <p:txBody>
          <a:bodyPr>
            <a:spAutoFit/>
          </a:bodyPr>
          <a:lstStyle/>
          <a:p>
            <a:pPr algn="r" eaLnBrk="1" fontAlgn="auto" hangingPunct="1">
              <a:spcBef>
                <a:spcPts val="0"/>
              </a:spcBef>
              <a:spcAft>
                <a:spcPts val="0"/>
              </a:spcAft>
            </a:pPr>
            <a:r>
              <a:rPr lang="pt-PT" sz="1800" i="1">
                <a:solidFill>
                  <a:srgbClr val="5A6378"/>
                </a:solidFill>
                <a:latin typeface="Tw Cen MT"/>
              </a:rPr>
              <a:t>Neinstein</a:t>
            </a:r>
            <a:r>
              <a:rPr lang="pt-PT" sz="1800" i="1" dirty="0">
                <a:solidFill>
                  <a:srgbClr val="5A6378"/>
                </a:solidFill>
                <a:latin typeface="Tw Cen MT"/>
              </a:rPr>
              <a:t> L. Adolescent Health </a:t>
            </a:r>
            <a:r>
              <a:rPr lang="pt-PT" sz="1800" i="1" dirty="0" err="1">
                <a:solidFill>
                  <a:srgbClr val="5A6378"/>
                </a:solidFill>
                <a:latin typeface="Tw Cen MT"/>
              </a:rPr>
              <a:t>Care</a:t>
            </a:r>
            <a:endParaRPr lang="pt-PT" sz="1800" i="1" dirty="0">
              <a:solidFill>
                <a:srgbClr val="5A6378"/>
              </a:solidFill>
              <a:latin typeface="Tw Cen MT"/>
            </a:endParaRPr>
          </a:p>
        </p:txBody>
      </p:sp>
      <p:sp>
        <p:nvSpPr>
          <p:cNvPr id="5" name="Title 1"/>
          <p:cNvSpPr txBox="1">
            <a:spLocks/>
          </p:cNvSpPr>
          <p:nvPr/>
        </p:nvSpPr>
        <p:spPr>
          <a:xfrm>
            <a:off x="107504" y="188640"/>
            <a:ext cx="8928992"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lnSpc>
                <a:spcPct val="80000"/>
              </a:lnSpc>
              <a:spcAft>
                <a:spcPts val="0"/>
              </a:spcAft>
            </a:pPr>
            <a:r>
              <a:rPr lang="pt-PT" sz="3600" b="1" dirty="0" err="1">
                <a:solidFill>
                  <a:srgbClr val="5A6378"/>
                </a:solidFill>
              </a:rPr>
              <a:t>Percentage</a:t>
            </a:r>
            <a:r>
              <a:rPr lang="pt-PT" sz="3600" b="1" dirty="0">
                <a:solidFill>
                  <a:srgbClr val="5A6378"/>
                </a:solidFill>
              </a:rPr>
              <a:t> </a:t>
            </a:r>
            <a:r>
              <a:rPr lang="pt-PT" sz="3600" b="1" dirty="0" err="1">
                <a:solidFill>
                  <a:srgbClr val="5A6378"/>
                </a:solidFill>
              </a:rPr>
              <a:t>of</a:t>
            </a:r>
            <a:r>
              <a:rPr lang="pt-PT" sz="3600" b="1" dirty="0">
                <a:solidFill>
                  <a:srgbClr val="5A6378"/>
                </a:solidFill>
              </a:rPr>
              <a:t> body </a:t>
            </a:r>
            <a:r>
              <a:rPr lang="pt-PT" sz="3600" b="1" dirty="0" err="1">
                <a:solidFill>
                  <a:srgbClr val="5A6378"/>
                </a:solidFill>
              </a:rPr>
              <a:t>fat</a:t>
            </a:r>
            <a:r>
              <a:rPr lang="pt-PT" sz="3600" b="1" dirty="0">
                <a:solidFill>
                  <a:srgbClr val="5A6378"/>
                </a:solidFill>
              </a:rPr>
              <a:t> </a:t>
            </a:r>
            <a:r>
              <a:rPr lang="pt-PT" sz="3600" b="1" dirty="0" err="1">
                <a:solidFill>
                  <a:srgbClr val="5A6378"/>
                </a:solidFill>
              </a:rPr>
              <a:t>during</a:t>
            </a:r>
            <a:r>
              <a:rPr lang="pt-PT" sz="3600" b="1" dirty="0">
                <a:solidFill>
                  <a:srgbClr val="5A6378"/>
                </a:solidFill>
              </a:rPr>
              <a:t> </a:t>
            </a:r>
            <a:r>
              <a:rPr lang="pt-PT" sz="3600" b="1" dirty="0" err="1">
                <a:solidFill>
                  <a:srgbClr val="5A6378"/>
                </a:solidFill>
              </a:rPr>
              <a:t>puberty</a:t>
            </a:r>
            <a:endParaRPr lang="pt-PT" sz="3600" b="1" dirty="0">
              <a:solidFill>
                <a:srgbClr val="5A6378"/>
              </a:solidFill>
            </a:endParaRPr>
          </a:p>
          <a:p>
            <a:pPr fontAlgn="auto">
              <a:lnSpc>
                <a:spcPct val="80000"/>
              </a:lnSpc>
              <a:spcAft>
                <a:spcPts val="0"/>
              </a:spcAft>
            </a:pPr>
            <a:endParaRPr lang="pt-PT" sz="3200" b="1" dirty="0">
              <a:solidFill>
                <a:srgbClr val="F0AD00"/>
              </a:solidFill>
              <a:cs typeface="Tahoma" pitchFamily="34" charset="0"/>
            </a:endParaRPr>
          </a:p>
        </p:txBody>
      </p:sp>
      <p:graphicFrame>
        <p:nvGraphicFramePr>
          <p:cNvPr id="8" name="Tabela 7"/>
          <p:cNvGraphicFramePr>
            <a:graphicFrameLocks noGrp="1"/>
          </p:cNvGraphicFramePr>
          <p:nvPr/>
        </p:nvGraphicFramePr>
        <p:xfrm>
          <a:off x="1691680" y="1844826"/>
          <a:ext cx="5976663" cy="3744413"/>
        </p:xfrm>
        <a:graphic>
          <a:graphicData uri="http://schemas.openxmlformats.org/drawingml/2006/table">
            <a:tbl>
              <a:tblPr/>
              <a:tblGrid>
                <a:gridCol w="1861647">
                  <a:extLst>
                    <a:ext uri="{9D8B030D-6E8A-4147-A177-3AD203B41FA5}">
                      <a16:colId xmlns:a16="http://schemas.microsoft.com/office/drawing/2014/main" xmlns="" val="20000"/>
                    </a:ext>
                  </a:extLst>
                </a:gridCol>
                <a:gridCol w="2057508">
                  <a:extLst>
                    <a:ext uri="{9D8B030D-6E8A-4147-A177-3AD203B41FA5}">
                      <a16:colId xmlns:a16="http://schemas.microsoft.com/office/drawing/2014/main" xmlns="" val="20001"/>
                    </a:ext>
                  </a:extLst>
                </a:gridCol>
                <a:gridCol w="2057508">
                  <a:extLst>
                    <a:ext uri="{9D8B030D-6E8A-4147-A177-3AD203B41FA5}">
                      <a16:colId xmlns:a16="http://schemas.microsoft.com/office/drawing/2014/main" xmlns="" val="20002"/>
                    </a:ext>
                  </a:extLst>
                </a:gridCol>
              </a:tblGrid>
              <a:tr h="495265">
                <a:tc rowSpan="2">
                  <a:txBody>
                    <a:bodyPr/>
                    <a:lstStyle/>
                    <a:p>
                      <a:pPr algn="ctr">
                        <a:lnSpc>
                          <a:spcPct val="115000"/>
                        </a:lnSpc>
                        <a:spcAft>
                          <a:spcPts val="0"/>
                        </a:spcAft>
                      </a:pPr>
                      <a:r>
                        <a:rPr lang="pt-PT" sz="1800" b="1" dirty="0">
                          <a:latin typeface="Calibri" pitchFamily="34" charset="0"/>
                          <a:ea typeface="Calibri"/>
                          <a:cs typeface="Times New Roman"/>
                        </a:rPr>
                        <a:t>Tanner</a:t>
                      </a:r>
                    </a:p>
                    <a:p>
                      <a:pPr algn="ctr">
                        <a:lnSpc>
                          <a:spcPct val="115000"/>
                        </a:lnSpc>
                        <a:spcAft>
                          <a:spcPts val="0"/>
                        </a:spcAft>
                      </a:pPr>
                      <a:r>
                        <a:rPr lang="pt-PT" sz="1800" b="1" dirty="0" err="1">
                          <a:latin typeface="Calibri" pitchFamily="34" charset="0"/>
                          <a:ea typeface="Calibri"/>
                          <a:cs typeface="Times New Roman"/>
                        </a:rPr>
                        <a:t>Stages</a:t>
                      </a:r>
                      <a:endParaRPr lang="pt-PT" sz="1800" dirty="0">
                        <a:latin typeface="Calibri" pitchFamily="34" charset="0"/>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pt-PT" sz="1800" b="1" dirty="0">
                          <a:latin typeface="Calibri" pitchFamily="34" charset="0"/>
                          <a:ea typeface="Calibri"/>
                          <a:cs typeface="Times New Roman"/>
                        </a:rPr>
                        <a:t>% Body </a:t>
                      </a:r>
                      <a:r>
                        <a:rPr lang="pt-PT" sz="1800" b="1" dirty="0" err="1">
                          <a:latin typeface="Calibri" pitchFamily="34" charset="0"/>
                          <a:ea typeface="Calibri"/>
                          <a:cs typeface="Times New Roman"/>
                        </a:rPr>
                        <a:t>fat</a:t>
                      </a:r>
                      <a:endParaRPr lang="pt-PT" sz="2400" dirty="0">
                        <a:latin typeface="Calibri" pitchFamily="34" charset="0"/>
                        <a:ea typeface="Calibri"/>
                        <a:cs typeface="Times New Roman"/>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fr-FR"/>
                    </a:p>
                  </a:txBody>
                  <a:tcPr/>
                </a:tc>
                <a:extLst>
                  <a:ext uri="{0D108BD9-81ED-4DB2-BD59-A6C34878D82A}">
                    <a16:rowId xmlns:a16="http://schemas.microsoft.com/office/drawing/2014/main" xmlns="" val="10000"/>
                  </a:ext>
                </a:extLst>
              </a:tr>
              <a:tr h="772823">
                <a:tc vMerge="1">
                  <a:txBody>
                    <a:bodyPr/>
                    <a:lstStyle/>
                    <a:p>
                      <a:endParaRPr lang="fr-FR"/>
                    </a:p>
                  </a:txBody>
                  <a:tcPr/>
                </a:tc>
                <a:tc>
                  <a:txBody>
                    <a:bodyPr/>
                    <a:lstStyle/>
                    <a:p>
                      <a:pPr algn="ctr">
                        <a:lnSpc>
                          <a:spcPct val="115000"/>
                        </a:lnSpc>
                        <a:spcAft>
                          <a:spcPts val="0"/>
                        </a:spcAft>
                      </a:pPr>
                      <a:r>
                        <a:rPr lang="pt-PT" sz="1800" b="1" dirty="0">
                          <a:solidFill>
                            <a:schemeClr val="accent2">
                              <a:lumMod val="50000"/>
                            </a:schemeClr>
                          </a:solidFill>
                          <a:latin typeface="Calibri" pitchFamily="34" charset="0"/>
                          <a:ea typeface="Calibri"/>
                          <a:cs typeface="Times New Roman"/>
                        </a:rPr>
                        <a:t>Males</a:t>
                      </a:r>
                      <a:endParaRPr lang="pt-PT" sz="1800" dirty="0">
                        <a:solidFill>
                          <a:schemeClr val="accent2">
                            <a:lumMod val="50000"/>
                          </a:schemeClr>
                        </a:solidFill>
                        <a:latin typeface="Calibri" pitchFamily="34" charset="0"/>
                        <a:ea typeface="Calibri"/>
                        <a:cs typeface="Times New Roman"/>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b="1" dirty="0" err="1">
                          <a:solidFill>
                            <a:schemeClr val="accent2">
                              <a:lumMod val="50000"/>
                            </a:schemeClr>
                          </a:solidFill>
                          <a:latin typeface="Calibri" pitchFamily="34" charset="0"/>
                          <a:ea typeface="Calibri"/>
                          <a:cs typeface="Times New Roman"/>
                        </a:rPr>
                        <a:t>Females</a:t>
                      </a:r>
                      <a:endParaRPr lang="pt-PT" sz="1800" dirty="0">
                        <a:solidFill>
                          <a:schemeClr val="accent2">
                            <a:lumMod val="50000"/>
                          </a:schemeClr>
                        </a:solidFill>
                        <a:latin typeface="Calibri" pitchFamily="34" charset="0"/>
                        <a:ea typeface="Calibri"/>
                        <a:cs typeface="Times New Roman"/>
                      </a:endParaRPr>
                    </a:p>
                  </a:txBody>
                  <a:tcPr marL="0" marR="0" marT="0" marB="0" anchor="ctr">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5265">
                <a:tc>
                  <a:txBody>
                    <a:bodyPr/>
                    <a:lstStyle/>
                    <a:p>
                      <a:pPr algn="ctr">
                        <a:lnSpc>
                          <a:spcPct val="115000"/>
                        </a:lnSpc>
                        <a:spcAft>
                          <a:spcPts val="0"/>
                        </a:spcAft>
                      </a:pPr>
                      <a:r>
                        <a:rPr lang="pt-PT" sz="1800" dirty="0">
                          <a:latin typeface="Calibri" pitchFamily="34" charset="0"/>
                          <a:ea typeface="Calibri"/>
                          <a:cs typeface="Times New Roman"/>
                        </a:rPr>
                        <a:t>1</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a:latin typeface="Calibri" pitchFamily="34" charset="0"/>
                          <a:ea typeface="Calibri"/>
                          <a:cs typeface="Times New Roman"/>
                        </a:rPr>
                        <a:t>14,3</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15,7</a:t>
                      </a: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5265">
                <a:tc>
                  <a:txBody>
                    <a:bodyPr/>
                    <a:lstStyle/>
                    <a:p>
                      <a:pPr algn="ctr">
                        <a:lnSpc>
                          <a:spcPct val="115000"/>
                        </a:lnSpc>
                        <a:spcAft>
                          <a:spcPts val="0"/>
                        </a:spcAft>
                      </a:pPr>
                      <a:r>
                        <a:rPr lang="pt-PT" sz="1800" dirty="0">
                          <a:latin typeface="Calibri" pitchFamily="34" charset="0"/>
                          <a:ea typeface="Calibri"/>
                          <a:cs typeface="Times New Roman"/>
                        </a:rPr>
                        <a:t>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11,2</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18,9</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5265">
                <a:tc>
                  <a:txBody>
                    <a:bodyPr/>
                    <a:lstStyle/>
                    <a:p>
                      <a:pPr algn="ctr">
                        <a:lnSpc>
                          <a:spcPct val="115000"/>
                        </a:lnSpc>
                        <a:spcAft>
                          <a:spcPts val="0"/>
                        </a:spcAft>
                      </a:pPr>
                      <a:r>
                        <a:rPr lang="pt-PT" sz="1800">
                          <a:latin typeface="Calibri" pitchFamily="34" charset="0"/>
                          <a:ea typeface="Calibri"/>
                          <a:cs typeface="Times New Roman"/>
                        </a:rPr>
                        <a:t>3</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21,6</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5265">
                <a:tc>
                  <a:txBody>
                    <a:bodyPr/>
                    <a:lstStyle/>
                    <a:p>
                      <a:pPr algn="ctr">
                        <a:lnSpc>
                          <a:spcPct val="115000"/>
                        </a:lnSpc>
                        <a:spcAft>
                          <a:spcPts val="0"/>
                        </a:spcAft>
                      </a:pPr>
                      <a:r>
                        <a:rPr lang="pt-PT" sz="1800">
                          <a:latin typeface="Calibri" pitchFamily="34" charset="0"/>
                          <a:ea typeface="Calibri"/>
                          <a:cs typeface="Times New Roman"/>
                        </a:rPr>
                        <a:t>4</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26,7</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5265">
                <a:tc>
                  <a:txBody>
                    <a:bodyPr/>
                    <a:lstStyle/>
                    <a:p>
                      <a:pPr algn="ctr">
                        <a:lnSpc>
                          <a:spcPct val="115000"/>
                        </a:lnSpc>
                        <a:spcAft>
                          <a:spcPts val="0"/>
                        </a:spcAft>
                      </a:pPr>
                      <a:r>
                        <a:rPr lang="pt-PT" sz="1800" dirty="0">
                          <a:latin typeface="Calibri" pitchFamily="34" charset="0"/>
                          <a:ea typeface="Calibri"/>
                          <a:cs typeface="Times New Roman"/>
                        </a:rPr>
                        <a:t>5</a:t>
                      </a: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a:latin typeface="Calibri" pitchFamily="34" charset="0"/>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1800" dirty="0">
                          <a:latin typeface="Calibri" pitchFamily="34" charset="0"/>
                          <a:ea typeface="Calibri"/>
                          <a:cs typeface="Times New Roman"/>
                        </a:rPr>
                        <a:t>-</a:t>
                      </a:r>
                    </a:p>
                  </a:txBody>
                  <a:tcPr marL="68580" marR="68580"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graphicFrame>
        <p:nvGraphicFramePr>
          <p:cNvPr id="6" name="Object 3">
            <a:extLst>
              <a:ext uri="{FF2B5EF4-FFF2-40B4-BE49-F238E27FC236}">
                <a16:creationId xmlns:a16="http://schemas.microsoft.com/office/drawing/2014/main" xmlns="" id="{12F00B33-6A73-4BC8-B5D5-815CEE8A6AA5}"/>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75778" name="Document" r:id="rId4" imgW="9155113" imgH="3394075" progId="Word.Document.8">
              <p:embed/>
            </p:oleObj>
          </a:graphicData>
        </a:graphic>
      </p:graphicFrame>
    </p:spTree>
    <p:extLst>
      <p:ext uri="{BB962C8B-B14F-4D97-AF65-F5344CB8AC3E}">
        <p14:creationId xmlns:p14="http://schemas.microsoft.com/office/powerpoint/2010/main" xmlns="" val="2953860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p>
            <a:pPr defTabSz="762000"/>
            <a:fld id="{62A03EF5-184B-4B77-A9FC-C9862BB61BD4}" type="slidenum">
              <a:rPr lang="en-GB" smtClean="0">
                <a:solidFill>
                  <a:prstClr val="black">
                    <a:tint val="75000"/>
                  </a:prstClr>
                </a:solidFill>
              </a:rPr>
              <a:pPr defTabSz="762000"/>
              <a:t>41</a:t>
            </a:fld>
            <a:endParaRPr lang="en-GB">
              <a:solidFill>
                <a:prstClr val="black">
                  <a:tint val="75000"/>
                </a:prstClr>
              </a:solidFill>
            </a:endParaRPr>
          </a:p>
        </p:txBody>
      </p:sp>
      <p:sp>
        <p:nvSpPr>
          <p:cNvPr id="59395" name="Rectangle 2"/>
          <p:cNvSpPr>
            <a:spLocks noGrp="1" noChangeArrowheads="1"/>
          </p:cNvSpPr>
          <p:nvPr>
            <p:ph type="body" idx="1"/>
          </p:nvPr>
        </p:nvSpPr>
        <p:spPr>
          <a:xfrm>
            <a:off x="251520" y="1700213"/>
            <a:ext cx="8740080" cy="4635115"/>
          </a:xfrm>
          <a:noFill/>
        </p:spPr>
        <p:txBody>
          <a:bodyPr wrap="square">
            <a:spAutoFit/>
          </a:bodyPr>
          <a:lstStyle/>
          <a:p>
            <a:pPr>
              <a:lnSpc>
                <a:spcPct val="90000"/>
              </a:lnSpc>
              <a:spcBef>
                <a:spcPct val="0"/>
              </a:spcBef>
              <a:buClr>
                <a:srgbClr val="000099"/>
              </a:buClr>
              <a:buFont typeface="Wingdings" pitchFamily="2" charset="2"/>
              <a:buNone/>
            </a:pPr>
            <a:r>
              <a:rPr lang="pt-PT" sz="2800" b="1" dirty="0">
                <a:solidFill>
                  <a:schemeClr val="accent1"/>
                </a:solidFill>
              </a:rPr>
              <a:t>• To categorise cardiovascular risk profile</a:t>
            </a:r>
          </a:p>
          <a:p>
            <a:pPr>
              <a:lnSpc>
                <a:spcPct val="90000"/>
              </a:lnSpc>
              <a:spcBef>
                <a:spcPct val="0"/>
              </a:spcBef>
              <a:buClr>
                <a:srgbClr val="000099"/>
              </a:buClr>
              <a:buFont typeface="Wingdings" pitchFamily="2" charset="2"/>
              <a:buNone/>
            </a:pPr>
            <a:r>
              <a:rPr lang="pt-PT" sz="2400" b="1" dirty="0"/>
              <a:t>  (elements of the insulin resistance syndrome: fasting </a:t>
            </a:r>
          </a:p>
          <a:p>
            <a:pPr>
              <a:lnSpc>
                <a:spcPct val="90000"/>
              </a:lnSpc>
              <a:spcBef>
                <a:spcPct val="0"/>
              </a:spcBef>
              <a:buClr>
                <a:srgbClr val="000099"/>
              </a:buClr>
              <a:buFont typeface="Wingdings" pitchFamily="2" charset="2"/>
              <a:buNone/>
            </a:pPr>
            <a:r>
              <a:rPr lang="pt-PT" sz="2400" b="1" dirty="0"/>
              <a:t>  hyperinsulinaemia; hypertension; dyslipidaemia; waist </a:t>
            </a:r>
          </a:p>
          <a:p>
            <a:pPr>
              <a:lnSpc>
                <a:spcPct val="90000"/>
              </a:lnSpc>
              <a:spcBef>
                <a:spcPct val="0"/>
              </a:spcBef>
              <a:buClr>
                <a:srgbClr val="000099"/>
              </a:buClr>
              <a:buFont typeface="Wingdings" pitchFamily="2" charset="2"/>
              <a:buNone/>
            </a:pPr>
            <a:r>
              <a:rPr lang="pt-PT" sz="2400" b="1" dirty="0"/>
              <a:t>  circumference) </a:t>
            </a:r>
          </a:p>
          <a:p>
            <a:pPr>
              <a:lnSpc>
                <a:spcPct val="90000"/>
              </a:lnSpc>
              <a:spcBef>
                <a:spcPct val="0"/>
              </a:spcBef>
              <a:buClr>
                <a:srgbClr val="000099"/>
              </a:buClr>
              <a:buFont typeface="Wingdings" pitchFamily="2" charset="2"/>
              <a:buNone/>
            </a:pPr>
            <a:endParaRPr lang="pt-PT" sz="2400" b="1" dirty="0">
              <a:solidFill>
                <a:schemeClr val="accent1"/>
              </a:solidFill>
            </a:endParaRPr>
          </a:p>
          <a:p>
            <a:pPr>
              <a:lnSpc>
                <a:spcPct val="90000"/>
              </a:lnSpc>
              <a:spcBef>
                <a:spcPct val="0"/>
              </a:spcBef>
              <a:buClr>
                <a:srgbClr val="000099"/>
              </a:buClr>
              <a:buFont typeface="Wingdings" pitchFamily="2" charset="2"/>
              <a:buNone/>
            </a:pPr>
            <a:r>
              <a:rPr lang="pt-PT" sz="2800" b="1" dirty="0">
                <a:solidFill>
                  <a:schemeClr val="accent1"/>
                </a:solidFill>
              </a:rPr>
              <a:t>• To identify current or potential complications of obesity</a:t>
            </a:r>
          </a:p>
          <a:p>
            <a:pPr>
              <a:lnSpc>
                <a:spcPct val="90000"/>
              </a:lnSpc>
              <a:spcBef>
                <a:spcPct val="0"/>
              </a:spcBef>
              <a:buClr>
                <a:srgbClr val="000099"/>
              </a:buClr>
              <a:buFont typeface="Wingdings" pitchFamily="2" charset="2"/>
              <a:buNone/>
            </a:pPr>
            <a:endParaRPr lang="pt-PT" sz="2800" b="1" dirty="0">
              <a:solidFill>
                <a:schemeClr val="accent1"/>
              </a:solidFill>
            </a:endParaRPr>
          </a:p>
          <a:p>
            <a:pPr>
              <a:lnSpc>
                <a:spcPct val="90000"/>
              </a:lnSpc>
              <a:spcBef>
                <a:spcPct val="0"/>
              </a:spcBef>
              <a:buClr>
                <a:srgbClr val="000099"/>
              </a:buClr>
              <a:buNone/>
            </a:pPr>
            <a:r>
              <a:rPr lang="pt-PT" sz="2800" b="1" dirty="0">
                <a:solidFill>
                  <a:schemeClr val="accent1"/>
                </a:solidFill>
              </a:rPr>
              <a:t>• To exclude secondary causes of obesity</a:t>
            </a:r>
            <a:endParaRPr lang="pt-PT" sz="2400" b="1" dirty="0">
              <a:solidFill>
                <a:schemeClr val="accent1"/>
              </a:solidFill>
            </a:endParaRPr>
          </a:p>
          <a:p>
            <a:pPr>
              <a:lnSpc>
                <a:spcPct val="90000"/>
              </a:lnSpc>
              <a:spcBef>
                <a:spcPct val="0"/>
              </a:spcBef>
              <a:buClr>
                <a:srgbClr val="000099"/>
              </a:buClr>
              <a:buFont typeface="Wingdings" pitchFamily="2" charset="2"/>
              <a:buNone/>
            </a:pPr>
            <a:r>
              <a:rPr lang="pt-PT" sz="2400" b="1" dirty="0"/>
              <a:t>   - genetic causes (e.g.Prader-Willi syndrome) </a:t>
            </a:r>
          </a:p>
          <a:p>
            <a:pPr>
              <a:lnSpc>
                <a:spcPct val="90000"/>
              </a:lnSpc>
              <a:spcBef>
                <a:spcPct val="0"/>
              </a:spcBef>
              <a:buClr>
                <a:srgbClr val="000099"/>
              </a:buClr>
              <a:buFont typeface="Wingdings" pitchFamily="2" charset="2"/>
              <a:buNone/>
            </a:pPr>
            <a:r>
              <a:rPr lang="pt-PT" sz="2400" b="1" dirty="0"/>
              <a:t>   - endocrine syndromes such as hypothyroidism and Cushing's syndrome </a:t>
            </a:r>
            <a:br>
              <a:rPr lang="pt-PT" sz="2400" b="1" dirty="0"/>
            </a:br>
            <a:endParaRPr lang="pt-PT" sz="2400" b="1" dirty="0"/>
          </a:p>
          <a:p>
            <a:pPr>
              <a:lnSpc>
                <a:spcPct val="90000"/>
              </a:lnSpc>
              <a:spcBef>
                <a:spcPct val="0"/>
              </a:spcBef>
              <a:buClr>
                <a:srgbClr val="000099"/>
              </a:buClr>
              <a:buFont typeface="Wingdings" pitchFamily="2" charset="2"/>
              <a:buNone/>
            </a:pPr>
            <a:endParaRPr lang="pt-PT" sz="2400" b="1" dirty="0"/>
          </a:p>
        </p:txBody>
      </p:sp>
      <p:sp>
        <p:nvSpPr>
          <p:cNvPr id="59396" name="Rectangle 3"/>
          <p:cNvSpPr>
            <a:spLocks noGrp="1" noChangeArrowheads="1"/>
          </p:cNvSpPr>
          <p:nvPr>
            <p:ph type="title"/>
          </p:nvPr>
        </p:nvSpPr>
        <p:spPr>
          <a:xfrm>
            <a:off x="468313" y="476250"/>
            <a:ext cx="8675687" cy="666750"/>
          </a:xfrm>
          <a:noFill/>
        </p:spPr>
        <p:txBody>
          <a:bodyPr/>
          <a:lstStyle/>
          <a:p>
            <a:r>
              <a:rPr lang="pt-PT" sz="4000" b="1" dirty="0"/>
              <a:t/>
            </a:r>
            <a:br>
              <a:rPr lang="pt-PT" sz="4000" b="1" dirty="0"/>
            </a:br>
            <a:r>
              <a:rPr lang="pt-PT" sz="4000" b="1" dirty="0"/>
              <a:t> </a:t>
            </a:r>
            <a:r>
              <a:rPr lang="pt-PT" sz="4000" b="1" dirty="0">
                <a:solidFill>
                  <a:schemeClr val="accent1"/>
                </a:solidFill>
              </a:rPr>
              <a:t>Aims </a:t>
            </a:r>
            <a:r>
              <a:rPr lang="pt-PT" sz="4000" b="1" dirty="0" err="1">
                <a:solidFill>
                  <a:schemeClr val="accent1"/>
                </a:solidFill>
              </a:rPr>
              <a:t>of</a:t>
            </a:r>
            <a:r>
              <a:rPr lang="pt-PT" sz="4000" b="1" dirty="0">
                <a:solidFill>
                  <a:schemeClr val="accent1"/>
                </a:solidFill>
              </a:rPr>
              <a:t> </a:t>
            </a:r>
            <a:r>
              <a:rPr lang="pt-PT" sz="4000" b="1" dirty="0" err="1">
                <a:solidFill>
                  <a:schemeClr val="accent1"/>
                </a:solidFill>
              </a:rPr>
              <a:t>obesity</a:t>
            </a:r>
            <a:r>
              <a:rPr lang="pt-PT" sz="4000" b="1" dirty="0">
                <a:solidFill>
                  <a:schemeClr val="accent1"/>
                </a:solidFill>
              </a:rPr>
              <a:t> assessment </a:t>
            </a:r>
            <a:r>
              <a:rPr lang="pt-PT" sz="4800" b="1" dirty="0">
                <a:solidFill>
                  <a:schemeClr val="accent1"/>
                </a:solidFill>
              </a:rPr>
              <a:t> </a:t>
            </a:r>
            <a:r>
              <a:rPr lang="pt-PT" sz="4800" b="1" dirty="0"/>
              <a:t/>
            </a:r>
            <a:br>
              <a:rPr lang="pt-PT" sz="4800" b="1" dirty="0"/>
            </a:br>
            <a:endParaRPr lang="en-GB" sz="4800" b="1" dirty="0"/>
          </a:p>
        </p:txBody>
      </p:sp>
      <p:graphicFrame>
        <p:nvGraphicFramePr>
          <p:cNvPr id="5" name="Object 3">
            <a:extLst>
              <a:ext uri="{FF2B5EF4-FFF2-40B4-BE49-F238E27FC236}">
                <a16:creationId xmlns:a16="http://schemas.microsoft.com/office/drawing/2014/main" xmlns="" id="{6A838086-CECB-4980-86CA-61984F1918A0}"/>
              </a:ext>
            </a:extLst>
          </p:cNvPr>
          <p:cNvGraphicFramePr>
            <a:graphicFrameLocks/>
          </p:cNvGraphicFramePr>
          <p:nvPr/>
        </p:nvGraphicFramePr>
        <p:xfrm>
          <a:off x="-36511" y="6216274"/>
          <a:ext cx="2016224" cy="669110"/>
        </p:xfrm>
        <a:graphic>
          <a:graphicData uri="http://schemas.openxmlformats.org/presentationml/2006/ole">
            <p:oleObj spid="_x0000_s76802" name="Document" r:id="rId3" imgW="9155113" imgH="3394075" progId="Word.Document.8">
              <p:embed/>
            </p:oleObj>
          </a:graphicData>
        </a:graphic>
      </p:graphicFrame>
    </p:spTree>
    <p:extLst>
      <p:ext uri="{BB962C8B-B14F-4D97-AF65-F5344CB8AC3E}">
        <p14:creationId xmlns:p14="http://schemas.microsoft.com/office/powerpoint/2010/main" xmlns="" val="196530570"/>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ítulo 1"/>
          <p:cNvSpPr txBox="1">
            <a:spLocks/>
          </p:cNvSpPr>
          <p:nvPr/>
        </p:nvSpPr>
        <p:spPr bwMode="auto">
          <a:xfrm>
            <a:off x="214313" y="0"/>
            <a:ext cx="8715375" cy="857250"/>
          </a:xfrm>
          <a:prstGeom prst="rect">
            <a:avLst/>
          </a:prstGeom>
          <a:noFill/>
          <a:ln w="9525">
            <a:noFill/>
            <a:miter lim="800000"/>
            <a:headEnd/>
            <a:tailEnd/>
          </a:ln>
        </p:spPr>
        <p:txBody>
          <a:bodyPr anchor="ctr"/>
          <a:lstStyle/>
          <a:p>
            <a:pPr algn="ctr" eaLnBrk="1" hangingPunct="1"/>
            <a:r>
              <a:rPr lang="pt-PT" sz="4400" b="1" dirty="0">
                <a:solidFill>
                  <a:srgbClr val="4F81BD"/>
                </a:solidFill>
                <a:latin typeface="Calibri" pitchFamily="34" charset="0"/>
              </a:rPr>
              <a:t>Weight and height</a:t>
            </a:r>
          </a:p>
        </p:txBody>
      </p:sp>
      <p:sp>
        <p:nvSpPr>
          <p:cNvPr id="80899" name="Rectangle 10"/>
          <p:cNvSpPr>
            <a:spLocks noChangeArrowheads="1"/>
          </p:cNvSpPr>
          <p:nvPr/>
        </p:nvSpPr>
        <p:spPr bwMode="auto">
          <a:xfrm>
            <a:off x="2643188" y="5870575"/>
            <a:ext cx="3292440" cy="338554"/>
          </a:xfrm>
          <a:prstGeom prst="rect">
            <a:avLst/>
          </a:prstGeom>
          <a:noFill/>
          <a:ln w="9525">
            <a:noFill/>
            <a:miter lim="800000"/>
            <a:headEnd/>
            <a:tailEnd/>
          </a:ln>
        </p:spPr>
        <p:txBody>
          <a:bodyPr wrap="none">
            <a:spAutoFit/>
          </a:bodyPr>
          <a:lstStyle/>
          <a:p>
            <a:pPr lvl="1">
              <a:lnSpc>
                <a:spcPct val="80000"/>
              </a:lnSpc>
              <a:spcBef>
                <a:spcPct val="20000"/>
              </a:spcBef>
              <a:buFont typeface="Wingdings" pitchFamily="2" charset="2"/>
              <a:buNone/>
            </a:pPr>
            <a:r>
              <a:rPr lang="pt-PT" sz="2000" b="1" dirty="0">
                <a:solidFill>
                  <a:prstClr val="black"/>
                </a:solidFill>
                <a:latin typeface="Calibri" pitchFamily="34" charset="0"/>
              </a:rPr>
              <a:t>Frankfurt horizontal plan</a:t>
            </a:r>
          </a:p>
        </p:txBody>
      </p:sp>
      <p:pic>
        <p:nvPicPr>
          <p:cNvPr id="70660" name="Picture 1" descr="F:\06-04-09 174.jpg"/>
          <p:cNvPicPr>
            <a:picLocks noChangeAspect="1" noChangeArrowheads="1"/>
          </p:cNvPicPr>
          <p:nvPr/>
        </p:nvPicPr>
        <p:blipFill>
          <a:blip r:embed="rId4" cstate="screen"/>
          <a:srcRect/>
          <a:stretch>
            <a:fillRect/>
          </a:stretch>
        </p:blipFill>
        <p:spPr bwMode="auto">
          <a:xfrm>
            <a:off x="4864047" y="1098533"/>
            <a:ext cx="3565605" cy="4449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6" name="Object 3">
            <a:extLst>
              <a:ext uri="{FF2B5EF4-FFF2-40B4-BE49-F238E27FC236}">
                <a16:creationId xmlns:a16="http://schemas.microsoft.com/office/drawing/2014/main" xmlns="" id="{2F00BD6C-E50D-4273-A85B-C3BC5EC426DD}"/>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77826" name="Document" r:id="rId5" imgW="9155113" imgH="3394075" progId="Word.Document.8">
              <p:embed/>
            </p:oleObj>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1" descr="F:\06-04-09 162.jpg"/>
          <p:cNvPicPr>
            <a:picLocks noChangeAspect="1" noChangeArrowheads="1"/>
          </p:cNvPicPr>
          <p:nvPr/>
        </p:nvPicPr>
        <p:blipFill>
          <a:blip r:embed="rId4" cstate="screen"/>
          <a:srcRect/>
          <a:stretch>
            <a:fillRect/>
          </a:stretch>
        </p:blipFill>
        <p:spPr bwMode="auto">
          <a:xfrm>
            <a:off x="539552" y="1377248"/>
            <a:ext cx="3414555" cy="45720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3186" name="Título 1"/>
          <p:cNvSpPr txBox="1">
            <a:spLocks/>
          </p:cNvSpPr>
          <p:nvPr/>
        </p:nvSpPr>
        <p:spPr bwMode="auto">
          <a:xfrm>
            <a:off x="4286250" y="267494"/>
            <a:ext cx="4857750" cy="857250"/>
          </a:xfrm>
          <a:prstGeom prst="rect">
            <a:avLst/>
          </a:prstGeom>
          <a:noFill/>
          <a:ln w="9525">
            <a:noFill/>
            <a:miter lim="800000"/>
            <a:headEnd/>
            <a:tailEnd/>
          </a:ln>
        </p:spPr>
        <p:txBody>
          <a:bodyPr anchor="ctr"/>
          <a:lstStyle/>
          <a:p>
            <a:pPr algn="ctr" eaLnBrk="1" hangingPunct="1"/>
            <a:r>
              <a:rPr lang="pt-PT" sz="4400" b="1" dirty="0">
                <a:solidFill>
                  <a:srgbClr val="4F81BD"/>
                </a:solidFill>
                <a:latin typeface="Calibri" pitchFamily="34" charset="0"/>
              </a:rPr>
              <a:t>Waist circumference</a:t>
            </a:r>
          </a:p>
        </p:txBody>
      </p:sp>
      <p:sp>
        <p:nvSpPr>
          <p:cNvPr id="93187" name="Rectangle 10"/>
          <p:cNvSpPr>
            <a:spLocks noChangeArrowheads="1"/>
          </p:cNvSpPr>
          <p:nvPr/>
        </p:nvSpPr>
        <p:spPr bwMode="auto">
          <a:xfrm>
            <a:off x="824433" y="6048375"/>
            <a:ext cx="2811463" cy="523875"/>
          </a:xfrm>
          <a:prstGeom prst="rect">
            <a:avLst/>
          </a:prstGeom>
          <a:noFill/>
          <a:ln w="9525">
            <a:noFill/>
            <a:miter lim="800000"/>
            <a:headEnd/>
            <a:tailEnd/>
          </a:ln>
        </p:spPr>
        <p:txBody>
          <a:bodyPr wrap="none">
            <a:spAutoFit/>
          </a:bodyPr>
          <a:lstStyle/>
          <a:p>
            <a:pPr eaLnBrk="1" hangingPunct="1"/>
            <a:r>
              <a:rPr lang="pt-PT" sz="2800" b="1" dirty="0">
                <a:solidFill>
                  <a:prstClr val="black"/>
                </a:solidFill>
                <a:latin typeface="Calibri" pitchFamily="34" charset="0"/>
              </a:rPr>
              <a:t>Cameron Method</a:t>
            </a:r>
          </a:p>
        </p:txBody>
      </p:sp>
      <p:sp>
        <p:nvSpPr>
          <p:cNvPr id="6" name="TextBox 5"/>
          <p:cNvSpPr txBox="1"/>
          <p:nvPr/>
        </p:nvSpPr>
        <p:spPr>
          <a:xfrm>
            <a:off x="7020272" y="3501008"/>
            <a:ext cx="864096" cy="369332"/>
          </a:xfrm>
          <a:prstGeom prst="rect">
            <a:avLst/>
          </a:prstGeom>
          <a:noFill/>
        </p:spPr>
        <p:txBody>
          <a:bodyPr wrap="square" rtlCol="0">
            <a:spAutoFit/>
          </a:bodyPr>
          <a:lstStyle/>
          <a:p>
            <a:pPr eaLnBrk="1" hangingPunct="1"/>
            <a:endParaRPr lang="pt-PT" sz="1800">
              <a:solidFill>
                <a:prstClr val="black"/>
              </a:solidFill>
              <a:latin typeface="Arial" charset="0"/>
            </a:endParaRPr>
          </a:p>
        </p:txBody>
      </p:sp>
      <p:pic>
        <p:nvPicPr>
          <p:cNvPr id="7" name="Picture 3"/>
          <p:cNvPicPr>
            <a:picLocks noChangeAspect="1" noChangeArrowheads="1"/>
          </p:cNvPicPr>
          <p:nvPr/>
        </p:nvPicPr>
        <p:blipFill>
          <a:blip r:embed="rId5" cstate="print"/>
          <a:srcRect/>
          <a:stretch>
            <a:fillRect/>
          </a:stretch>
        </p:blipFill>
        <p:spPr bwMode="auto">
          <a:xfrm>
            <a:off x="4139952" y="1435026"/>
            <a:ext cx="5004048" cy="4514254"/>
          </a:xfrm>
          <a:prstGeom prst="rect">
            <a:avLst/>
          </a:prstGeom>
          <a:noFill/>
          <a:ln w="9525">
            <a:noFill/>
            <a:miter lim="800000"/>
            <a:headEnd/>
            <a:tailEnd/>
          </a:ln>
        </p:spPr>
      </p:pic>
      <p:graphicFrame>
        <p:nvGraphicFramePr>
          <p:cNvPr id="8" name="Object 3">
            <a:extLst>
              <a:ext uri="{FF2B5EF4-FFF2-40B4-BE49-F238E27FC236}">
                <a16:creationId xmlns:a16="http://schemas.microsoft.com/office/drawing/2014/main" xmlns="" id="{AE0F50DE-186E-4BFB-9BDE-9688DFC66C7C}"/>
              </a:ext>
            </a:extLst>
          </p:cNvPr>
          <p:cNvGraphicFramePr>
            <a:graphicFrameLocks/>
          </p:cNvGraphicFramePr>
          <p:nvPr>
            <p:extLst>
              <p:ext uri="{D42A27DB-BD31-4B8C-83A1-F6EECF244321}">
                <p14:modId xmlns:p14="http://schemas.microsoft.com/office/powerpoint/2010/main" xmlns="" val="323427592"/>
              </p:ext>
            </p:extLst>
          </p:nvPr>
        </p:nvGraphicFramePr>
        <p:xfrm>
          <a:off x="7164288" y="6173816"/>
          <a:ext cx="2016224" cy="669110"/>
        </p:xfrm>
        <a:graphic>
          <a:graphicData uri="http://schemas.openxmlformats.org/presentationml/2006/ole">
            <p:oleObj spid="_x0000_s78850" name="Document" r:id="rId6" imgW="9155113" imgH="3394075" progId="Word.Document.8">
              <p:embed/>
            </p:oleObj>
          </a:graphicData>
        </a:graphic>
      </p:graphicFrame>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Marcador de Posição do Número do Diapositivo 1"/>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990033"/>
              </a:buClr>
              <a:buFont typeface="Monotype Sorts" charset="2"/>
              <a:buBlip>
                <a:blip r:embed="rId2"/>
              </a:buBlip>
              <a:defRPr sz="3200">
                <a:solidFill>
                  <a:srgbClr val="000070"/>
                </a:solidFill>
                <a:latin typeface="Arial" panose="020B0604020202020204" pitchFamily="34" charset="0"/>
                <a:ea typeface="MS PGothic" panose="020B0600070205080204" pitchFamily="34" charset="-128"/>
              </a:defRPr>
            </a:lvl1pPr>
            <a:lvl2pPr marL="742950" indent="-285750">
              <a:spcBef>
                <a:spcPct val="20000"/>
              </a:spcBef>
              <a:buClr>
                <a:srgbClr val="FF0033"/>
              </a:buClr>
              <a:buFont typeface="Wingdings" panose="05000000000000000000" pitchFamily="2" charset="2"/>
              <a:buBlip>
                <a:blip r:embed="rId2"/>
              </a:buBlip>
              <a:defRPr sz="2400">
                <a:solidFill>
                  <a:srgbClr val="000070"/>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Blip>
                <a:blip r:embed="rId2"/>
              </a:buBlip>
              <a:defRPr sz="2400">
                <a:solidFill>
                  <a:srgbClr val="000070"/>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4pPr>
            <a:lvl5pPr marL="2057400" indent="-228600">
              <a:spcBef>
                <a:spcPct val="20000"/>
              </a:spcBef>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9pPr>
          </a:lstStyle>
          <a:p>
            <a:pPr>
              <a:spcBef>
                <a:spcPct val="0"/>
              </a:spcBef>
              <a:buClrTx/>
              <a:buFontTx/>
              <a:buNone/>
            </a:pPr>
            <a:fld id="{26E635E8-499F-4A20-A39C-DF7DD531087C}" type="slidenum">
              <a:rPr lang="en-GB" altLang="en-US" sz="1400" smtClean="0">
                <a:solidFill>
                  <a:prstClr val="black"/>
                </a:solidFill>
                <a:latin typeface="Times New Roman" panose="02020603050405020304" pitchFamily="18" charset="0"/>
              </a:rPr>
              <a:pPr>
                <a:spcBef>
                  <a:spcPct val="0"/>
                </a:spcBef>
                <a:buClrTx/>
                <a:buFontTx/>
                <a:buNone/>
              </a:pPr>
              <a:t>44</a:t>
            </a:fld>
            <a:endParaRPr lang="en-GB" altLang="en-US" sz="1400">
              <a:solidFill>
                <a:prstClr val="black"/>
              </a:solidFill>
              <a:latin typeface="Times New Roman" panose="02020603050405020304" pitchFamily="18" charset="0"/>
            </a:endParaRPr>
          </a:p>
        </p:txBody>
      </p:sp>
      <p:pic>
        <p:nvPicPr>
          <p:cNvPr id="35843" name="Imagem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263" y="620713"/>
            <a:ext cx="8624887" cy="591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08488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Posição do Número do Diapositivo 1"/>
          <p:cNvSpPr>
            <a:spLocks noGrp="1"/>
          </p:cNvSpPr>
          <p:nvPr>
            <p:ph type="sldNum"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990033"/>
              </a:buClr>
              <a:buFont typeface="Monotype Sorts" charset="2"/>
              <a:buBlip>
                <a:blip r:embed="rId2"/>
              </a:buBlip>
              <a:defRPr sz="3200">
                <a:solidFill>
                  <a:srgbClr val="000070"/>
                </a:solidFill>
                <a:latin typeface="Arial" panose="020B0604020202020204" pitchFamily="34" charset="0"/>
                <a:ea typeface="MS PGothic" panose="020B0600070205080204" pitchFamily="34" charset="-128"/>
              </a:defRPr>
            </a:lvl1pPr>
            <a:lvl2pPr marL="742950" indent="-285750">
              <a:spcBef>
                <a:spcPct val="20000"/>
              </a:spcBef>
              <a:buClr>
                <a:srgbClr val="FF0033"/>
              </a:buClr>
              <a:buFont typeface="Wingdings" panose="05000000000000000000" pitchFamily="2" charset="2"/>
              <a:buBlip>
                <a:blip r:embed="rId2"/>
              </a:buBlip>
              <a:defRPr sz="2400">
                <a:solidFill>
                  <a:srgbClr val="000070"/>
                </a:solidFill>
                <a:latin typeface="Arial" panose="020B0604020202020204" pitchFamily="34" charset="0"/>
                <a:ea typeface="MS PGothic" panose="020B0600070205080204" pitchFamily="34" charset="-128"/>
              </a:defRPr>
            </a:lvl2pPr>
            <a:lvl3pPr marL="1143000" indent="-228600">
              <a:spcBef>
                <a:spcPct val="20000"/>
              </a:spcBef>
              <a:buFont typeface="Wingdings" panose="05000000000000000000" pitchFamily="2" charset="2"/>
              <a:buBlip>
                <a:blip r:embed="rId2"/>
              </a:buBlip>
              <a:defRPr sz="2400">
                <a:solidFill>
                  <a:srgbClr val="000070"/>
                </a:solidFill>
                <a:latin typeface="Arial" panose="020B0604020202020204" pitchFamily="34" charset="0"/>
                <a:ea typeface="MS PGothic" panose="020B0600070205080204" pitchFamily="34" charset="-128"/>
              </a:defRPr>
            </a:lvl3pPr>
            <a:lvl4pPr marL="1600200" indent="-228600">
              <a:spcBef>
                <a:spcPct val="20000"/>
              </a:spcBef>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4pPr>
            <a:lvl5pPr marL="2057400" indent="-228600">
              <a:spcBef>
                <a:spcPct val="20000"/>
              </a:spcBef>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Wingdings" panose="05000000000000000000" pitchFamily="2" charset="2"/>
              <a:buBlip>
                <a:blip r:embed="rId2"/>
              </a:buBlip>
              <a:defRPr sz="2000">
                <a:solidFill>
                  <a:srgbClr val="000070"/>
                </a:solidFill>
                <a:latin typeface="Arial" panose="020B0604020202020204" pitchFamily="34" charset="0"/>
                <a:ea typeface="MS PGothic" panose="020B0600070205080204" pitchFamily="34" charset="-128"/>
              </a:defRPr>
            </a:lvl9pPr>
          </a:lstStyle>
          <a:p>
            <a:pPr>
              <a:spcBef>
                <a:spcPct val="0"/>
              </a:spcBef>
              <a:buClrTx/>
              <a:buFontTx/>
              <a:buNone/>
            </a:pPr>
            <a:fld id="{F507D800-9F3E-47C0-AB84-1B3A8BA64B94}" type="slidenum">
              <a:rPr lang="en-GB" altLang="en-US" sz="1400" smtClean="0">
                <a:solidFill>
                  <a:prstClr val="black"/>
                </a:solidFill>
                <a:latin typeface="Times New Roman" panose="02020603050405020304" pitchFamily="18" charset="0"/>
              </a:rPr>
              <a:pPr>
                <a:spcBef>
                  <a:spcPct val="0"/>
                </a:spcBef>
                <a:buClrTx/>
                <a:buFontTx/>
                <a:buNone/>
              </a:pPr>
              <a:t>45</a:t>
            </a:fld>
            <a:endParaRPr lang="en-GB" altLang="en-US" sz="1400">
              <a:solidFill>
                <a:prstClr val="black"/>
              </a:solidFill>
              <a:latin typeface="Times New Roman" panose="02020603050405020304" pitchFamily="18" charset="0"/>
            </a:endParaRPr>
          </a:p>
        </p:txBody>
      </p:sp>
      <p:pic>
        <p:nvPicPr>
          <p:cNvPr id="36867" name="Imagem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9725" y="549275"/>
            <a:ext cx="8597900" cy="585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78405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 name="Rectangle 96"/>
          <p:cNvSpPr>
            <a:spLocks noChangeArrowheads="1"/>
          </p:cNvSpPr>
          <p:nvPr/>
        </p:nvSpPr>
        <p:spPr bwMode="auto">
          <a:xfrm>
            <a:off x="1785938" y="1785938"/>
            <a:ext cx="5256212" cy="1225550"/>
          </a:xfrm>
          <a:prstGeom prst="rect">
            <a:avLst/>
          </a:prstGeom>
          <a:solidFill>
            <a:schemeClr val="accent5">
              <a:lumMod val="20000"/>
              <a:lumOff val="80000"/>
            </a:schemeClr>
          </a:solidFill>
          <a:ln w="9525">
            <a:solidFill>
              <a:schemeClr val="tx1"/>
            </a:solidFill>
            <a:miter lim="800000"/>
            <a:headEnd/>
            <a:tailEnd/>
          </a:ln>
          <a:effectLst/>
        </p:spPr>
        <p:txBody>
          <a:bodyPr wrap="none" anchor="ctr"/>
          <a:lstStyle/>
          <a:p>
            <a:pPr eaLnBrk="1" fontAlgn="auto" hangingPunct="1">
              <a:spcBef>
                <a:spcPts val="0"/>
              </a:spcBef>
              <a:spcAft>
                <a:spcPts val="0"/>
              </a:spcAft>
              <a:defRPr/>
            </a:pPr>
            <a:endParaRPr lang="pt-PT" sz="1800">
              <a:solidFill>
                <a:prstClr val="black"/>
              </a:solidFill>
              <a:latin typeface="Calibri"/>
            </a:endParaRPr>
          </a:p>
        </p:txBody>
      </p:sp>
      <p:sp>
        <p:nvSpPr>
          <p:cNvPr id="89090" name="Text Box 5"/>
          <p:cNvSpPr txBox="1">
            <a:spLocks noChangeArrowheads="1"/>
          </p:cNvSpPr>
          <p:nvPr/>
        </p:nvSpPr>
        <p:spPr bwMode="auto">
          <a:xfrm>
            <a:off x="2214563" y="1928813"/>
            <a:ext cx="2087562" cy="784225"/>
          </a:xfrm>
          <a:prstGeom prst="rect">
            <a:avLst/>
          </a:prstGeom>
          <a:noFill/>
          <a:ln w="9525">
            <a:noFill/>
            <a:miter lim="800000"/>
            <a:headEnd/>
            <a:tailEnd/>
          </a:ln>
        </p:spPr>
        <p:txBody>
          <a:bodyPr>
            <a:spAutoFit/>
          </a:bodyPr>
          <a:lstStyle/>
          <a:p>
            <a:pPr eaLnBrk="1" hangingPunct="1">
              <a:spcBef>
                <a:spcPct val="50000"/>
              </a:spcBef>
            </a:pPr>
            <a:endParaRPr lang="pt-PT" sz="1800" b="1">
              <a:solidFill>
                <a:prstClr val="black"/>
              </a:solidFill>
              <a:latin typeface="Calibri" pitchFamily="34" charset="0"/>
            </a:endParaRPr>
          </a:p>
          <a:p>
            <a:pPr eaLnBrk="1" hangingPunct="1">
              <a:spcBef>
                <a:spcPct val="50000"/>
              </a:spcBef>
            </a:pPr>
            <a:r>
              <a:rPr lang="pt-PT" sz="1800" b="1">
                <a:solidFill>
                  <a:prstClr val="black"/>
                </a:solidFill>
                <a:latin typeface="Calibri" pitchFamily="34" charset="0"/>
              </a:rPr>
              <a:t>BMI Z - score =</a:t>
            </a:r>
          </a:p>
        </p:txBody>
      </p:sp>
      <p:sp>
        <p:nvSpPr>
          <p:cNvPr id="89091" name="Text Box 6"/>
          <p:cNvSpPr txBox="1">
            <a:spLocks noChangeArrowheads="1"/>
          </p:cNvSpPr>
          <p:nvPr/>
        </p:nvSpPr>
        <p:spPr bwMode="auto">
          <a:xfrm>
            <a:off x="4071938" y="2071688"/>
            <a:ext cx="2663825" cy="366712"/>
          </a:xfrm>
          <a:prstGeom prst="rect">
            <a:avLst/>
          </a:prstGeom>
          <a:noFill/>
          <a:ln w="9525">
            <a:noFill/>
            <a:miter lim="800000"/>
            <a:headEnd/>
            <a:tailEnd/>
          </a:ln>
        </p:spPr>
        <p:txBody>
          <a:bodyPr>
            <a:spAutoFit/>
          </a:bodyPr>
          <a:lstStyle/>
          <a:p>
            <a:pPr eaLnBrk="1" hangingPunct="1">
              <a:spcBef>
                <a:spcPct val="50000"/>
              </a:spcBef>
            </a:pPr>
            <a:r>
              <a:rPr lang="pt-PT" sz="1800" b="1">
                <a:solidFill>
                  <a:prstClr val="black"/>
                </a:solidFill>
                <a:latin typeface="Calibri" pitchFamily="34" charset="0"/>
              </a:rPr>
              <a:t>( real BMI - Mean)</a:t>
            </a:r>
          </a:p>
        </p:txBody>
      </p:sp>
      <p:sp>
        <p:nvSpPr>
          <p:cNvPr id="89092" name="Line 8"/>
          <p:cNvSpPr>
            <a:spLocks noChangeShapeType="1"/>
          </p:cNvSpPr>
          <p:nvPr/>
        </p:nvSpPr>
        <p:spPr bwMode="auto">
          <a:xfrm>
            <a:off x="4000500" y="2500313"/>
            <a:ext cx="2071688" cy="46037"/>
          </a:xfrm>
          <a:prstGeom prst="line">
            <a:avLst/>
          </a:prstGeom>
          <a:noFill/>
          <a:ln w="9525">
            <a:solidFill>
              <a:schemeClr val="tx1"/>
            </a:solidFill>
            <a:round/>
            <a:headEnd/>
            <a:tailEnd/>
          </a:ln>
        </p:spPr>
        <p:txBody>
          <a:bodyPr/>
          <a:lstStyle/>
          <a:p>
            <a:pPr eaLnBrk="1" hangingPunct="1"/>
            <a:endParaRPr lang="pt-PT" sz="1800">
              <a:solidFill>
                <a:prstClr val="black"/>
              </a:solidFill>
              <a:latin typeface="Arial" charset="0"/>
            </a:endParaRPr>
          </a:p>
        </p:txBody>
      </p:sp>
      <p:sp>
        <p:nvSpPr>
          <p:cNvPr id="89093" name="Text Box 9"/>
          <p:cNvSpPr txBox="1">
            <a:spLocks noChangeArrowheads="1"/>
          </p:cNvSpPr>
          <p:nvPr/>
        </p:nvSpPr>
        <p:spPr bwMode="auto">
          <a:xfrm>
            <a:off x="4840288" y="2571750"/>
            <a:ext cx="2303462" cy="369888"/>
          </a:xfrm>
          <a:prstGeom prst="rect">
            <a:avLst/>
          </a:prstGeom>
          <a:noFill/>
          <a:ln w="9525">
            <a:noFill/>
            <a:miter lim="800000"/>
            <a:headEnd/>
            <a:tailEnd/>
          </a:ln>
        </p:spPr>
        <p:txBody>
          <a:bodyPr>
            <a:spAutoFit/>
          </a:bodyPr>
          <a:lstStyle/>
          <a:p>
            <a:pPr eaLnBrk="1" hangingPunct="1">
              <a:spcBef>
                <a:spcPct val="50000"/>
              </a:spcBef>
            </a:pPr>
            <a:r>
              <a:rPr lang="pt-PT" sz="1800" b="1">
                <a:solidFill>
                  <a:prstClr val="black"/>
                </a:solidFill>
                <a:latin typeface="Calibri" pitchFamily="34" charset="0"/>
              </a:rPr>
              <a:t>SD</a:t>
            </a:r>
          </a:p>
        </p:txBody>
      </p:sp>
      <p:sp>
        <p:nvSpPr>
          <p:cNvPr id="3082" name="Text Box 10"/>
          <p:cNvSpPr txBox="1">
            <a:spLocks noChangeArrowheads="1"/>
          </p:cNvSpPr>
          <p:nvPr/>
        </p:nvSpPr>
        <p:spPr bwMode="auto">
          <a:xfrm>
            <a:off x="500063" y="285750"/>
            <a:ext cx="8461375" cy="769938"/>
          </a:xfrm>
          <a:prstGeom prst="rect">
            <a:avLst/>
          </a:prstGeom>
          <a:noFill/>
          <a:ln w="9525">
            <a:noFill/>
            <a:miter lim="800000"/>
            <a:headEnd/>
            <a:tailEnd/>
          </a:ln>
          <a:effectLst/>
        </p:spPr>
        <p:txBody>
          <a:bodyPr>
            <a:spAutoFit/>
          </a:bodyPr>
          <a:lstStyle/>
          <a:p>
            <a:pPr eaLnBrk="1" fontAlgn="auto" hangingPunct="1">
              <a:spcBef>
                <a:spcPct val="50000"/>
              </a:spcBef>
              <a:spcAft>
                <a:spcPts val="0"/>
              </a:spcAft>
              <a:defRPr/>
            </a:pPr>
            <a:r>
              <a:rPr lang="pt-PT" sz="4400" b="1" dirty="0">
                <a:solidFill>
                  <a:srgbClr val="4BACC6"/>
                </a:solidFill>
                <a:latin typeface="Calibri"/>
              </a:rPr>
              <a:t>BMI Z-Score (distance to the mean) </a:t>
            </a:r>
          </a:p>
        </p:txBody>
      </p:sp>
      <p:sp>
        <p:nvSpPr>
          <p:cNvPr id="89095" name="Text Box 12"/>
          <p:cNvSpPr txBox="1">
            <a:spLocks noChangeArrowheads="1"/>
          </p:cNvSpPr>
          <p:nvPr/>
        </p:nvSpPr>
        <p:spPr bwMode="auto">
          <a:xfrm>
            <a:off x="3203575" y="2924175"/>
            <a:ext cx="2232025" cy="366713"/>
          </a:xfrm>
          <a:prstGeom prst="rect">
            <a:avLst/>
          </a:prstGeom>
          <a:noFill/>
          <a:ln w="9525">
            <a:noFill/>
            <a:miter lim="800000"/>
            <a:headEnd/>
            <a:tailEnd/>
          </a:ln>
        </p:spPr>
        <p:txBody>
          <a:bodyPr>
            <a:spAutoFit/>
          </a:bodyPr>
          <a:lstStyle/>
          <a:p>
            <a:pPr eaLnBrk="1" hangingPunct="1">
              <a:spcBef>
                <a:spcPct val="50000"/>
              </a:spcBef>
            </a:pPr>
            <a:endParaRPr lang="pt-PT" sz="1800">
              <a:solidFill>
                <a:prstClr val="black"/>
              </a:solidFill>
              <a:latin typeface="Calibri" pitchFamily="34" charset="0"/>
            </a:endParaRPr>
          </a:p>
        </p:txBody>
      </p:sp>
      <p:graphicFrame>
        <p:nvGraphicFramePr>
          <p:cNvPr id="3191" name="Group 119"/>
          <p:cNvGraphicFramePr>
            <a:graphicFrameLocks noGrp="1"/>
          </p:cNvGraphicFramePr>
          <p:nvPr>
            <p:ph/>
          </p:nvPr>
        </p:nvGraphicFramePr>
        <p:xfrm>
          <a:off x="2714625" y="3571875"/>
          <a:ext cx="3382962" cy="2346960"/>
        </p:xfrm>
        <a:graphic>
          <a:graphicData uri="http://schemas.openxmlformats.org/drawingml/2006/table">
            <a:tbl>
              <a:tblPr/>
              <a:tblGrid>
                <a:gridCol w="1968500">
                  <a:extLst>
                    <a:ext uri="{9D8B030D-6E8A-4147-A177-3AD203B41FA5}">
                      <a16:colId xmlns:a16="http://schemas.microsoft.com/office/drawing/2014/main" xmlns="" val="20000"/>
                    </a:ext>
                  </a:extLst>
                </a:gridCol>
                <a:gridCol w="1414462">
                  <a:extLst>
                    <a:ext uri="{9D8B030D-6E8A-4147-A177-3AD203B41FA5}">
                      <a16:colId xmlns:a16="http://schemas.microsoft.com/office/drawing/2014/main" xmlns="" val="20001"/>
                    </a:ext>
                  </a:extLst>
                </a:gridCol>
              </a:tblGrid>
              <a:tr h="3063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t-PT" sz="1800" b="0" i="0" u="none" strike="noStrike" cap="none" normalizeH="0" baseline="0" dirty="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PT"/>
                    </a:p>
                  </a:txBody>
                  <a:tcPr/>
                </a:tc>
                <a:extLst>
                  <a:ext uri="{0D108BD9-81ED-4DB2-BD59-A6C34878D82A}">
                    <a16:rowId xmlns:a16="http://schemas.microsoft.com/office/drawing/2014/main" xmlns="" val="10000"/>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charset="0"/>
                          <a:cs typeface="Arial" charset="0"/>
                        </a:rPr>
                        <a:t>&lt; - 1,65</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charset="0"/>
                          <a:cs typeface="Arial" charset="0"/>
                        </a:rPr>
                        <a:t>&lt; </a:t>
                      </a:r>
                      <a:r>
                        <a:rPr lang="pt-PT" sz="2000" b="0" dirty="0">
                          <a:solidFill>
                            <a:schemeClr val="tx1"/>
                          </a:solidFill>
                          <a:latin typeface="Arial" pitchFamily="34" charset="0"/>
                          <a:cs typeface="Arial" pitchFamily="34" charset="0"/>
                        </a:rPr>
                        <a:t>P</a:t>
                      </a:r>
                      <a:r>
                        <a:rPr lang="pt-PT" sz="2000" b="0" baseline="-25000" dirty="0">
                          <a:solidFill>
                            <a:schemeClr val="tx1"/>
                          </a:solidFill>
                          <a:latin typeface="Arial" pitchFamily="34" charset="0"/>
                          <a:cs typeface="Arial" pitchFamily="34" charset="0"/>
                        </a:rPr>
                        <a:t>5 </a:t>
                      </a:r>
                      <a:endParaRPr kumimoji="0" lang="pt-PT" sz="2000" b="0" i="0" u="none" strike="noStrike" cap="none" normalizeH="0" baseline="0" dirty="0">
                        <a:ln>
                          <a:noFill/>
                        </a:ln>
                        <a:solidFill>
                          <a:schemeClr val="tx1"/>
                        </a:solidFill>
                        <a:effectLst/>
                        <a:latin typeface="Arial" pitchFamily="34" charset="0"/>
                        <a:cs typeface="Arial" pitchFamily="34"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5"/>
                    </a:solidFill>
                  </a:tcPr>
                </a:tc>
                <a:extLst>
                  <a:ext uri="{0D108BD9-81ED-4DB2-BD59-A6C34878D82A}">
                    <a16:rowId xmlns:a16="http://schemas.microsoft.com/office/drawing/2014/main" xmlns="" val="10001"/>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a:ln>
                            <a:noFill/>
                          </a:ln>
                          <a:solidFill>
                            <a:schemeClr val="tx1"/>
                          </a:solidFill>
                          <a:effectLst/>
                          <a:latin typeface="Arial" charset="0"/>
                          <a:cs typeface="Arial" charset="0"/>
                        </a:rPr>
                        <a:t>&lt; - 1,04</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pitchFamily="34" charset="0"/>
                          <a:cs typeface="Arial" pitchFamily="34" charset="0"/>
                        </a:rPr>
                        <a:t>&lt; </a:t>
                      </a:r>
                      <a:r>
                        <a:rPr lang="pt-PT" sz="2000" dirty="0">
                          <a:solidFill>
                            <a:schemeClr val="tx1"/>
                          </a:solidFill>
                          <a:latin typeface="Arial" pitchFamily="34" charset="0"/>
                          <a:cs typeface="Arial" pitchFamily="34" charset="0"/>
                        </a:rPr>
                        <a:t>P</a:t>
                      </a:r>
                      <a:r>
                        <a:rPr lang="pt-PT" sz="2000" baseline="-25000" dirty="0">
                          <a:solidFill>
                            <a:schemeClr val="tx1"/>
                          </a:solidFill>
                          <a:latin typeface="Arial" pitchFamily="34" charset="0"/>
                          <a:cs typeface="Arial" pitchFamily="34" charset="0"/>
                        </a:rPr>
                        <a:t>15 </a:t>
                      </a:r>
                      <a:endParaRPr kumimoji="0" lang="pt-PT" sz="2000" b="0" i="0" u="none" strike="noStrike" cap="none" normalizeH="0" baseline="0" dirty="0">
                        <a:ln>
                          <a:noFill/>
                        </a:ln>
                        <a:solidFill>
                          <a:schemeClr val="tx1"/>
                        </a:solidFill>
                        <a:effectLst/>
                        <a:latin typeface="Arial" pitchFamily="34" charset="0"/>
                        <a:cs typeface="Arial" pitchFamily="34"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extLst>
                  <a:ext uri="{0D108BD9-81ED-4DB2-BD59-A6C34878D82A}">
                    <a16:rowId xmlns:a16="http://schemas.microsoft.com/office/drawing/2014/main" xmlns="" val="10002"/>
                  </a:ext>
                </a:extLst>
              </a:tr>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charset="0"/>
                          <a:cs typeface="Arial" charset="0"/>
                        </a:rPr>
                        <a:t>0</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pt-PT" sz="2000" dirty="0">
                          <a:solidFill>
                            <a:schemeClr val="tx1"/>
                          </a:solidFill>
                          <a:latin typeface="Arial" pitchFamily="34" charset="0"/>
                          <a:cs typeface="Arial" pitchFamily="34" charset="0"/>
                        </a:rPr>
                        <a:t>P</a:t>
                      </a:r>
                      <a:r>
                        <a:rPr lang="pt-PT" sz="2000" baseline="-25000" dirty="0">
                          <a:solidFill>
                            <a:schemeClr val="tx1"/>
                          </a:solidFill>
                          <a:latin typeface="Arial" pitchFamily="34" charset="0"/>
                          <a:cs typeface="Arial" pitchFamily="34" charset="0"/>
                        </a:rPr>
                        <a:t>50</a:t>
                      </a:r>
                      <a:endParaRPr kumimoji="0" lang="pt-PT" sz="2000" b="0" i="0" u="none" strike="noStrike" cap="none" normalizeH="0" baseline="0" dirty="0">
                        <a:ln>
                          <a:noFill/>
                        </a:ln>
                        <a:solidFill>
                          <a:schemeClr val="tx1"/>
                        </a:solidFill>
                        <a:effectLst/>
                        <a:latin typeface="Arial"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chemeClr val="accent5"/>
                    </a:solidFill>
                  </a:tcPr>
                </a:tc>
                <a:extLst>
                  <a:ext uri="{0D108BD9-81ED-4DB2-BD59-A6C34878D82A}">
                    <a16:rowId xmlns:a16="http://schemas.microsoft.com/office/drawing/2014/main" xmlns="" val="10003"/>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a:ln>
                            <a:noFill/>
                          </a:ln>
                          <a:solidFill>
                            <a:schemeClr val="tx1"/>
                          </a:solidFill>
                          <a:effectLst/>
                          <a:latin typeface="Arial" charset="0"/>
                          <a:cs typeface="Arial" charset="0"/>
                        </a:rPr>
                        <a:t>&gt; 1,04</a:t>
                      </a: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EAEAE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t-PT" sz="2000" b="0" i="0" u="none" strike="noStrike" cap="none" normalizeH="0" baseline="0" dirty="0">
                          <a:ln>
                            <a:noFill/>
                          </a:ln>
                          <a:solidFill>
                            <a:schemeClr val="tx1"/>
                          </a:solidFill>
                          <a:effectLst/>
                          <a:latin typeface="Arial" charset="0"/>
                          <a:cs typeface="Arial" charset="0"/>
                        </a:rPr>
                        <a:t>&gt; </a:t>
                      </a:r>
                      <a:r>
                        <a:rPr lang="pt-PT" sz="2000" dirty="0">
                          <a:solidFill>
                            <a:schemeClr val="tx1"/>
                          </a:solidFill>
                          <a:latin typeface="Arial" pitchFamily="34" charset="0"/>
                          <a:cs typeface="Arial" pitchFamily="34" charset="0"/>
                        </a:rPr>
                        <a:t>P</a:t>
                      </a:r>
                      <a:r>
                        <a:rPr lang="pt-PT" sz="2000" baseline="-25000" dirty="0">
                          <a:solidFill>
                            <a:schemeClr val="tx1"/>
                          </a:solidFill>
                          <a:latin typeface="Arial" pitchFamily="34" charset="0"/>
                          <a:cs typeface="Arial" pitchFamily="34" charset="0"/>
                        </a:rPr>
                        <a:t>85</a:t>
                      </a:r>
                      <a:endParaRPr kumimoji="0" lang="pt-PT" sz="2000" b="0" i="0" u="none" strike="noStrike" cap="none" normalizeH="0" baseline="0" dirty="0">
                        <a:ln>
                          <a:noFill/>
                        </a:ln>
                        <a:solidFill>
                          <a:schemeClr val="tx1"/>
                        </a:solidFill>
                        <a:effectLst/>
                        <a:latin typeface="Arial"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solidFill>
                      <a:srgbClr val="EAEAEA"/>
                    </a:solidFill>
                  </a:tcPr>
                </a:tc>
                <a:extLst>
                  <a:ext uri="{0D108BD9-81ED-4DB2-BD59-A6C34878D82A}">
                    <a16:rowId xmlns:a16="http://schemas.microsoft.com/office/drawing/2014/main" xmlns="" val="10004"/>
                  </a:ext>
                </a:extLst>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charset="0"/>
                          <a:cs typeface="Arial" charset="0"/>
                        </a:rPr>
                        <a:t>&gt; 1,65</a:t>
                      </a:r>
                    </a:p>
                  </a:txBody>
                  <a:tcPr horzOverflow="overflow">
                    <a:lnL w="28575"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PT" sz="2000" b="0" i="0" u="none" strike="noStrike" cap="none" normalizeH="0" baseline="0" dirty="0">
                          <a:ln>
                            <a:noFill/>
                          </a:ln>
                          <a:solidFill>
                            <a:schemeClr val="tx1"/>
                          </a:solidFill>
                          <a:effectLst/>
                          <a:latin typeface="Arial" charset="0"/>
                          <a:cs typeface="Arial" charset="0"/>
                        </a:rPr>
                        <a:t>&gt; </a:t>
                      </a:r>
                      <a:r>
                        <a:rPr lang="pt-PT" sz="2000" baseline="-25000" dirty="0">
                          <a:solidFill>
                            <a:schemeClr val="bg1">
                              <a:lumMod val="50000"/>
                            </a:schemeClr>
                          </a:solidFill>
                        </a:rPr>
                        <a:t> </a:t>
                      </a:r>
                      <a:r>
                        <a:rPr lang="pt-PT" sz="2000" dirty="0">
                          <a:solidFill>
                            <a:schemeClr val="tx1"/>
                          </a:solidFill>
                          <a:latin typeface="Arial" pitchFamily="34" charset="0"/>
                          <a:cs typeface="Arial" pitchFamily="34" charset="0"/>
                        </a:rPr>
                        <a:t>P</a:t>
                      </a:r>
                      <a:r>
                        <a:rPr lang="pt-PT" sz="2000" baseline="-25000" dirty="0">
                          <a:solidFill>
                            <a:schemeClr val="tx1"/>
                          </a:solidFill>
                          <a:latin typeface="Arial" pitchFamily="34" charset="0"/>
                          <a:cs typeface="Arial" pitchFamily="34" charset="0"/>
                        </a:rPr>
                        <a:t>95</a:t>
                      </a:r>
                      <a:endParaRPr kumimoji="0" lang="pt-PT" sz="2000" b="0" i="0" u="none" strike="noStrike" cap="none" normalizeH="0" baseline="0" dirty="0">
                        <a:ln>
                          <a:noFill/>
                        </a:ln>
                        <a:solidFill>
                          <a:schemeClr val="tx1"/>
                        </a:solidFill>
                        <a:effectLst/>
                        <a:latin typeface="Arial" charset="0"/>
                        <a:cs typeface="Arial" charset="0"/>
                      </a:endParaRPr>
                    </a:p>
                  </a:txBody>
                  <a:tcP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solidFill>
                      <a:schemeClr val="accent5"/>
                    </a:solidFill>
                  </a:tcPr>
                </a:tc>
                <a:extLst>
                  <a:ext uri="{0D108BD9-81ED-4DB2-BD59-A6C34878D82A}">
                    <a16:rowId xmlns:a16="http://schemas.microsoft.com/office/drawing/2014/main" xmlns="" val="10005"/>
                  </a:ext>
                </a:extLst>
              </a:tr>
            </a:tbl>
          </a:graphicData>
        </a:graphic>
      </p:graphicFrame>
      <p:graphicFrame>
        <p:nvGraphicFramePr>
          <p:cNvPr id="10" name="Object 3">
            <a:extLst>
              <a:ext uri="{FF2B5EF4-FFF2-40B4-BE49-F238E27FC236}">
                <a16:creationId xmlns:a16="http://schemas.microsoft.com/office/drawing/2014/main" xmlns="" id="{E92061ED-8481-4C17-825E-F0F21B3C929C}"/>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79874" name="Document" r:id="rId4" imgW="9155113" imgH="3394075" progId="Word.Document.8">
              <p:embed/>
            </p:oleObj>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6"/>
          <p:cNvPicPr>
            <a:picLocks noChangeAspect="1" noChangeArrowheads="1"/>
          </p:cNvPicPr>
          <p:nvPr/>
        </p:nvPicPr>
        <p:blipFill>
          <a:blip r:embed="rId4" cstate="print"/>
          <a:srcRect/>
          <a:stretch>
            <a:fillRect/>
          </a:stretch>
        </p:blipFill>
        <p:spPr bwMode="auto">
          <a:xfrm>
            <a:off x="4427538" y="1628775"/>
            <a:ext cx="3400425" cy="1079500"/>
          </a:xfrm>
          <a:prstGeom prst="rect">
            <a:avLst/>
          </a:prstGeom>
          <a:noFill/>
          <a:ln w="9525">
            <a:noFill/>
            <a:miter lim="800000"/>
            <a:headEnd/>
            <a:tailEnd/>
          </a:ln>
        </p:spPr>
      </p:pic>
      <p:pic>
        <p:nvPicPr>
          <p:cNvPr id="91138" name="Picture 10"/>
          <p:cNvPicPr>
            <a:picLocks noChangeAspect="1" noChangeArrowheads="1"/>
          </p:cNvPicPr>
          <p:nvPr/>
        </p:nvPicPr>
        <p:blipFill>
          <a:blip r:embed="rId5" cstate="print"/>
          <a:srcRect/>
          <a:stretch>
            <a:fillRect/>
          </a:stretch>
        </p:blipFill>
        <p:spPr bwMode="auto">
          <a:xfrm>
            <a:off x="395288" y="1214438"/>
            <a:ext cx="8418512" cy="4429125"/>
          </a:xfrm>
          <a:prstGeom prst="rect">
            <a:avLst/>
          </a:prstGeom>
          <a:noFill/>
          <a:ln w="9525">
            <a:noFill/>
            <a:miter lim="800000"/>
            <a:headEnd/>
            <a:tailEnd/>
          </a:ln>
        </p:spPr>
      </p:pic>
      <p:sp>
        <p:nvSpPr>
          <p:cNvPr id="91139" name="CaixaDeTexto 4"/>
          <p:cNvSpPr txBox="1">
            <a:spLocks noChangeArrowheads="1"/>
          </p:cNvSpPr>
          <p:nvPr/>
        </p:nvSpPr>
        <p:spPr bwMode="auto">
          <a:xfrm>
            <a:off x="571500" y="357188"/>
            <a:ext cx="8143875" cy="579437"/>
          </a:xfrm>
          <a:prstGeom prst="rect">
            <a:avLst/>
          </a:prstGeom>
          <a:noFill/>
          <a:ln w="9525">
            <a:noFill/>
            <a:miter lim="800000"/>
            <a:headEnd/>
            <a:tailEnd/>
          </a:ln>
        </p:spPr>
        <p:txBody>
          <a:bodyPr>
            <a:spAutoFit/>
          </a:bodyPr>
          <a:lstStyle/>
          <a:p>
            <a:pPr algn="ctr" eaLnBrk="1" hangingPunct="1"/>
            <a:r>
              <a:rPr lang="pt-PT" sz="3200" b="1">
                <a:solidFill>
                  <a:prstClr val="black"/>
                </a:solidFill>
                <a:latin typeface="Calibri" pitchFamily="34" charset="0"/>
              </a:rPr>
              <a:t>BMI Z-Score</a:t>
            </a:r>
          </a:p>
        </p:txBody>
      </p:sp>
      <p:graphicFrame>
        <p:nvGraphicFramePr>
          <p:cNvPr id="5" name="Object 3">
            <a:extLst>
              <a:ext uri="{FF2B5EF4-FFF2-40B4-BE49-F238E27FC236}">
                <a16:creationId xmlns:a16="http://schemas.microsoft.com/office/drawing/2014/main" xmlns="" id="{B4D9950D-E35F-4A13-8F9A-F2EA8B708167}"/>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80898" name="Document" r:id="rId6" imgW="9155113" imgH="3394075" progId="Word.Document.8">
              <p:embed/>
            </p:oleObj>
          </a:graphicData>
        </a:graphic>
      </p:graphicFrame>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p:cNvSpPr>
          <p:nvPr>
            <p:ph type="title"/>
          </p:nvPr>
        </p:nvSpPr>
        <p:spPr>
          <a:xfrm>
            <a:off x="468313" y="260350"/>
            <a:ext cx="8229600" cy="847725"/>
          </a:xfrm>
        </p:spPr>
        <p:txBody>
          <a:bodyPr rtlCol="0">
            <a:normAutofit/>
          </a:bodyPr>
          <a:lstStyle/>
          <a:p>
            <a:pPr eaLnBrk="1" fontAlgn="auto" hangingPunct="1">
              <a:spcAft>
                <a:spcPts val="0"/>
              </a:spcAft>
              <a:defRPr/>
            </a:pPr>
            <a:r>
              <a:rPr lang="pt-PT" sz="4000" b="1" dirty="0">
                <a:solidFill>
                  <a:schemeClr val="accent1"/>
                </a:solidFill>
              </a:rPr>
              <a:t>Labs</a:t>
            </a:r>
            <a:endParaRPr lang="en-GB" sz="4000" b="1" baseline="30000" dirty="0">
              <a:solidFill>
                <a:schemeClr val="accent1"/>
              </a:solidFill>
            </a:endParaRPr>
          </a:p>
        </p:txBody>
      </p:sp>
      <p:sp>
        <p:nvSpPr>
          <p:cNvPr id="68610" name="Rectangle 3"/>
          <p:cNvSpPr>
            <a:spLocks noGrp="1"/>
          </p:cNvSpPr>
          <p:nvPr>
            <p:ph type="body" idx="1"/>
          </p:nvPr>
        </p:nvSpPr>
        <p:spPr>
          <a:xfrm>
            <a:off x="250825" y="928688"/>
            <a:ext cx="8569647" cy="5472112"/>
          </a:xfrm>
        </p:spPr>
        <p:txBody>
          <a:bodyPr rtlCol="0">
            <a:normAutofit/>
          </a:bodyPr>
          <a:lstStyle/>
          <a:p>
            <a:pPr lvl="2" eaLnBrk="1" fontAlgn="auto" hangingPunct="1">
              <a:spcAft>
                <a:spcPts val="0"/>
              </a:spcAft>
              <a:buFont typeface="Arial" pitchFamily="34" charset="0"/>
              <a:buNone/>
              <a:defRPr/>
            </a:pPr>
            <a:endParaRPr lang="pt-PT" sz="3600" dirty="0">
              <a:solidFill>
                <a:schemeClr val="accent5">
                  <a:lumMod val="50000"/>
                </a:schemeClr>
              </a:solidFill>
            </a:endParaRPr>
          </a:p>
          <a:p>
            <a:pPr eaLnBrk="1" fontAlgn="auto" hangingPunct="1">
              <a:lnSpc>
                <a:spcPct val="80000"/>
              </a:lnSpc>
              <a:spcAft>
                <a:spcPts val="600"/>
              </a:spcAft>
              <a:buFont typeface="Arial" pitchFamily="34" charset="0"/>
              <a:buChar char="•"/>
              <a:defRPr/>
            </a:pPr>
            <a:r>
              <a:rPr lang="pt-PT" sz="3600" dirty="0"/>
              <a:t>CBC, fasting glucose, BUN/cr, uric acid, liver function, insulin, fasting lipid panel</a:t>
            </a:r>
          </a:p>
          <a:p>
            <a:pPr eaLnBrk="1" fontAlgn="auto" hangingPunct="1">
              <a:lnSpc>
                <a:spcPct val="80000"/>
              </a:lnSpc>
              <a:spcAft>
                <a:spcPts val="600"/>
              </a:spcAft>
              <a:buFont typeface="Arial" pitchFamily="34" charset="0"/>
              <a:buChar char="•"/>
              <a:defRPr/>
            </a:pPr>
            <a:r>
              <a:rPr lang="pt-PT" sz="3600" dirty="0"/>
              <a:t>OGTT: fasting glucose ≥ 100 mg/dl </a:t>
            </a:r>
          </a:p>
          <a:p>
            <a:pPr eaLnBrk="1" fontAlgn="auto" hangingPunct="1">
              <a:lnSpc>
                <a:spcPct val="80000"/>
              </a:lnSpc>
              <a:spcAft>
                <a:spcPts val="600"/>
              </a:spcAft>
              <a:buNone/>
              <a:defRPr/>
            </a:pPr>
            <a:endParaRPr lang="pt-PT" sz="3600" b="1" dirty="0">
              <a:solidFill>
                <a:schemeClr val="accent1"/>
              </a:solidFill>
              <a:sym typeface="Wingdings" pitchFamily="2" charset="2"/>
            </a:endParaRPr>
          </a:p>
          <a:p>
            <a:pPr eaLnBrk="1" fontAlgn="auto" hangingPunct="1">
              <a:lnSpc>
                <a:spcPct val="80000"/>
              </a:lnSpc>
              <a:spcAft>
                <a:spcPts val="600"/>
              </a:spcAft>
              <a:buNone/>
              <a:defRPr/>
            </a:pPr>
            <a:r>
              <a:rPr lang="pt-PT" sz="3600" b="1" dirty="0">
                <a:solidFill>
                  <a:schemeClr val="accent1"/>
                </a:solidFill>
                <a:sym typeface="Wingdings" pitchFamily="2" charset="2"/>
              </a:rPr>
              <a:t> </a:t>
            </a:r>
            <a:r>
              <a:rPr lang="pt-PT" sz="3600" dirty="0"/>
              <a:t>Cardiometabolic risk (BP, fasting lipid profile, insulin resistance)</a:t>
            </a:r>
          </a:p>
          <a:p>
            <a:pPr eaLnBrk="1" fontAlgn="auto" hangingPunct="1">
              <a:lnSpc>
                <a:spcPct val="80000"/>
              </a:lnSpc>
              <a:spcAft>
                <a:spcPts val="0"/>
              </a:spcAft>
              <a:buFont typeface="Arial" pitchFamily="34" charset="0"/>
              <a:buNone/>
              <a:defRPr/>
            </a:pPr>
            <a:r>
              <a:rPr lang="pt-PT" sz="3600" b="1" dirty="0">
                <a:solidFill>
                  <a:schemeClr val="accent1"/>
                </a:solidFill>
                <a:sym typeface="Wingdings" pitchFamily="2" charset="2"/>
              </a:rPr>
              <a:t></a:t>
            </a:r>
            <a:r>
              <a:rPr lang="pt-PT" sz="3600" dirty="0">
                <a:sym typeface="Wingdings" pitchFamily="2" charset="2"/>
              </a:rPr>
              <a:t> </a:t>
            </a:r>
            <a:r>
              <a:rPr lang="pt-PT" sz="3600" dirty="0"/>
              <a:t>Identification of co-morbidities </a:t>
            </a:r>
            <a:endParaRPr lang="pt-PT" sz="3600" dirty="0">
              <a:solidFill>
                <a:schemeClr val="accent5">
                  <a:lumMod val="50000"/>
                </a:schemeClr>
              </a:solidFill>
            </a:endParaRPr>
          </a:p>
          <a:p>
            <a:pPr eaLnBrk="1" fontAlgn="auto" hangingPunct="1">
              <a:lnSpc>
                <a:spcPct val="80000"/>
              </a:lnSpc>
              <a:spcAft>
                <a:spcPts val="0"/>
              </a:spcAft>
              <a:buFont typeface="Arial" charset="0"/>
              <a:buNone/>
              <a:defRPr/>
            </a:pPr>
            <a:endParaRPr lang="pt-PT" sz="3600" dirty="0">
              <a:solidFill>
                <a:schemeClr val="accent5">
                  <a:lumMod val="50000"/>
                </a:schemeClr>
              </a:solidFill>
            </a:endParaRPr>
          </a:p>
          <a:p>
            <a:pPr eaLnBrk="1" fontAlgn="auto" hangingPunct="1">
              <a:lnSpc>
                <a:spcPct val="80000"/>
              </a:lnSpc>
              <a:spcAft>
                <a:spcPts val="0"/>
              </a:spcAft>
              <a:buFont typeface="Arial" charset="0"/>
              <a:buNone/>
              <a:defRPr/>
            </a:pPr>
            <a:endParaRPr lang="pt-PT" sz="2400" dirty="0">
              <a:solidFill>
                <a:schemeClr val="accent5">
                  <a:lumMod val="50000"/>
                </a:schemeClr>
              </a:solidFill>
            </a:endParaRPr>
          </a:p>
        </p:txBody>
      </p:sp>
      <p:graphicFrame>
        <p:nvGraphicFramePr>
          <p:cNvPr id="4" name="Object 3">
            <a:extLst>
              <a:ext uri="{FF2B5EF4-FFF2-40B4-BE49-F238E27FC236}">
                <a16:creationId xmlns:a16="http://schemas.microsoft.com/office/drawing/2014/main" xmlns="" id="{C5663CD8-474B-4FA3-8B8B-F99D66BFD70C}"/>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81922" name="Document" r:id="rId4" imgW="9155113" imgH="3394075" progId="Word.Document.8">
              <p:embed/>
            </p:oleObj>
          </a:graphicData>
        </a:graphic>
      </p:graphicFrame>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Imagem 8" descr="Acantosenigricans8.jpg"/>
          <p:cNvPicPr>
            <a:picLocks noChangeAspect="1"/>
          </p:cNvPicPr>
          <p:nvPr/>
        </p:nvPicPr>
        <p:blipFill>
          <a:blip r:embed="rId4" cstate="screen"/>
          <a:srcRect/>
          <a:stretch>
            <a:fillRect/>
          </a:stretch>
        </p:blipFill>
        <p:spPr bwMode="auto">
          <a:xfrm>
            <a:off x="500034" y="1285860"/>
            <a:ext cx="3571875" cy="2571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2946" name="Imagem 6" descr="Acantosenigricans9.jpg"/>
          <p:cNvPicPr>
            <a:picLocks noChangeAspect="1"/>
          </p:cNvPicPr>
          <p:nvPr/>
        </p:nvPicPr>
        <p:blipFill>
          <a:blip r:embed="rId5" cstate="screen"/>
          <a:srcRect/>
          <a:stretch>
            <a:fillRect/>
          </a:stretch>
        </p:blipFill>
        <p:spPr bwMode="auto">
          <a:xfrm>
            <a:off x="4929190" y="3429000"/>
            <a:ext cx="3571875" cy="26431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1379" name="Título 1"/>
          <p:cNvSpPr>
            <a:spLocks/>
          </p:cNvSpPr>
          <p:nvPr/>
        </p:nvSpPr>
        <p:spPr bwMode="auto">
          <a:xfrm>
            <a:off x="0" y="0"/>
            <a:ext cx="9144000" cy="1143000"/>
          </a:xfrm>
          <a:prstGeom prst="rect">
            <a:avLst/>
          </a:prstGeom>
          <a:noFill/>
          <a:ln w="9525">
            <a:noFill/>
            <a:miter lim="800000"/>
            <a:headEnd/>
            <a:tailEnd/>
          </a:ln>
        </p:spPr>
        <p:txBody>
          <a:bodyPr anchor="ctr"/>
          <a:lstStyle/>
          <a:p>
            <a:pPr algn="ctr"/>
            <a:r>
              <a:rPr lang="pt-PT" sz="4400" b="1">
                <a:solidFill>
                  <a:prstClr val="black"/>
                </a:solidFill>
                <a:latin typeface="Calibri" pitchFamily="34" charset="0"/>
              </a:rPr>
              <a:t>Acantose nigricans</a:t>
            </a:r>
          </a:p>
        </p:txBody>
      </p:sp>
      <p:sp>
        <p:nvSpPr>
          <p:cNvPr id="16392" name="Text Box 8"/>
          <p:cNvSpPr txBox="1">
            <a:spLocks noChangeArrowheads="1"/>
          </p:cNvSpPr>
          <p:nvPr/>
        </p:nvSpPr>
        <p:spPr bwMode="auto">
          <a:xfrm>
            <a:off x="476250" y="5448300"/>
            <a:ext cx="4310063" cy="708025"/>
          </a:xfrm>
          <a:prstGeom prst="rect">
            <a:avLst/>
          </a:prstGeom>
          <a:solidFill>
            <a:schemeClr val="accent6">
              <a:lumMod val="40000"/>
              <a:lumOff val="60000"/>
            </a:schemeClr>
          </a:solidFill>
          <a:ln w="9525">
            <a:noFill/>
            <a:miter lim="800000"/>
            <a:headEnd/>
            <a:tailEnd/>
          </a:ln>
          <a:effectLst/>
        </p:spPr>
        <p:txBody>
          <a:bodyPr>
            <a:spAutoFit/>
          </a:bodyPr>
          <a:lstStyle/>
          <a:p>
            <a:pPr eaLnBrk="1" fontAlgn="auto" hangingPunct="1">
              <a:spcBef>
                <a:spcPct val="50000"/>
              </a:spcBef>
              <a:spcAft>
                <a:spcPts val="0"/>
              </a:spcAft>
              <a:defRPr/>
            </a:pPr>
            <a:r>
              <a:rPr lang="pt-PT" sz="1600" u="sng" dirty="0">
                <a:solidFill>
                  <a:prstClr val="black"/>
                </a:solidFill>
                <a:latin typeface="Calibri" pitchFamily="34" charset="0"/>
              </a:rPr>
              <a:t>IO (</a:t>
            </a:r>
            <a:r>
              <a:rPr lang="en-US" sz="1600" u="sng" dirty="0">
                <a:solidFill>
                  <a:prstClr val="black"/>
                </a:solidFill>
                <a:latin typeface="Calibri" pitchFamily="34" charset="0"/>
              </a:rPr>
              <a:t>µU/ml) x GO (</a:t>
            </a:r>
            <a:r>
              <a:rPr lang="en-US" sz="1600" u="sng" dirty="0" err="1">
                <a:solidFill>
                  <a:prstClr val="black"/>
                </a:solidFill>
                <a:latin typeface="Calibri" pitchFamily="34" charset="0"/>
              </a:rPr>
              <a:t>mmol</a:t>
            </a:r>
            <a:r>
              <a:rPr lang="en-US" sz="1600" u="sng" dirty="0">
                <a:solidFill>
                  <a:prstClr val="black"/>
                </a:solidFill>
                <a:latin typeface="Calibri" pitchFamily="34" charset="0"/>
              </a:rPr>
              <a:t>/l)</a:t>
            </a:r>
            <a:r>
              <a:rPr lang="en-US" sz="1600" dirty="0">
                <a:solidFill>
                  <a:prstClr val="black"/>
                </a:solidFill>
                <a:latin typeface="Calibri" pitchFamily="34" charset="0"/>
              </a:rPr>
              <a:t> </a:t>
            </a:r>
            <a:r>
              <a:rPr lang="en-US" sz="1600" dirty="0">
                <a:solidFill>
                  <a:prstClr val="black"/>
                </a:solidFill>
                <a:latin typeface="Calibri" pitchFamily="34" charset="0"/>
                <a:sym typeface="Wingdings" pitchFamily="2" charset="2"/>
              </a:rPr>
              <a:t> N: 2.06 +/- 0.14</a:t>
            </a:r>
            <a:endParaRPr lang="en-US" sz="1600" dirty="0">
              <a:solidFill>
                <a:prstClr val="black"/>
              </a:solidFill>
              <a:latin typeface="Calibri" pitchFamily="34" charset="0"/>
            </a:endParaRPr>
          </a:p>
          <a:p>
            <a:pPr eaLnBrk="1" fontAlgn="auto" hangingPunct="1">
              <a:spcBef>
                <a:spcPct val="50000"/>
              </a:spcBef>
              <a:spcAft>
                <a:spcPts val="0"/>
              </a:spcAft>
              <a:defRPr/>
            </a:pPr>
            <a:r>
              <a:rPr lang="en-US" sz="1600" dirty="0">
                <a:solidFill>
                  <a:prstClr val="black"/>
                </a:solidFill>
                <a:latin typeface="Calibri" pitchFamily="34" charset="0"/>
              </a:rPr>
              <a:t>	22.5</a:t>
            </a:r>
          </a:p>
        </p:txBody>
      </p:sp>
      <p:sp>
        <p:nvSpPr>
          <p:cNvPr id="101381" name="Text Box 12"/>
          <p:cNvSpPr txBox="1">
            <a:spLocks noChangeArrowheads="1"/>
          </p:cNvSpPr>
          <p:nvPr/>
        </p:nvSpPr>
        <p:spPr bwMode="auto">
          <a:xfrm>
            <a:off x="522288" y="5010150"/>
            <a:ext cx="1319212" cy="400050"/>
          </a:xfrm>
          <a:prstGeom prst="rect">
            <a:avLst/>
          </a:prstGeom>
          <a:noFill/>
          <a:ln w="9525">
            <a:noFill/>
            <a:miter lim="800000"/>
            <a:headEnd/>
            <a:tailEnd/>
          </a:ln>
        </p:spPr>
        <p:txBody>
          <a:bodyPr>
            <a:spAutoFit/>
          </a:bodyPr>
          <a:lstStyle/>
          <a:p>
            <a:pPr eaLnBrk="1" hangingPunct="1"/>
            <a:r>
              <a:rPr lang="pt-PT" sz="2000">
                <a:solidFill>
                  <a:prstClr val="black"/>
                </a:solidFill>
                <a:latin typeface="Calibri" pitchFamily="34" charset="0"/>
                <a:sym typeface="Wingdings" pitchFamily="2" charset="2"/>
              </a:rPr>
              <a:t>HOMA-RI</a:t>
            </a:r>
          </a:p>
        </p:txBody>
      </p:sp>
      <p:graphicFrame>
        <p:nvGraphicFramePr>
          <p:cNvPr id="7" name="Object 3">
            <a:extLst>
              <a:ext uri="{FF2B5EF4-FFF2-40B4-BE49-F238E27FC236}">
                <a16:creationId xmlns:a16="http://schemas.microsoft.com/office/drawing/2014/main" xmlns="" id="{23D15EAC-9EF5-4E7C-BD12-4CD805F7492D}"/>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82946" name="Document" r:id="rId6" imgW="9155113" imgH="3394075" progId="Word.Document.8">
              <p:embed/>
            </p:oleObj>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Sex </a:t>
            </a:r>
            <a:r>
              <a:rPr lang="de-DE" dirty="0" err="1" smtClean="0"/>
              <a:t>diffences</a:t>
            </a:r>
            <a:r>
              <a:rPr lang="de-DE" dirty="0" smtClean="0"/>
              <a:t> of </a:t>
            </a:r>
            <a:r>
              <a:rPr lang="de-DE" dirty="0" err="1" smtClean="0"/>
              <a:t>body</a:t>
            </a:r>
            <a:r>
              <a:rPr lang="de-DE" dirty="0" smtClean="0"/>
              <a:t> </a:t>
            </a:r>
            <a:r>
              <a:rPr lang="de-DE" dirty="0" err="1" smtClean="0"/>
              <a:t>composition</a:t>
            </a:r>
            <a:endParaRPr lang="de-DE" dirty="0"/>
          </a:p>
        </p:txBody>
      </p:sp>
      <p:sp>
        <p:nvSpPr>
          <p:cNvPr id="3" name="Inhaltsplatzhalter 2"/>
          <p:cNvSpPr>
            <a:spLocks noGrp="1"/>
          </p:cNvSpPr>
          <p:nvPr>
            <p:ph sz="half" idx="1"/>
          </p:nvPr>
        </p:nvSpPr>
        <p:spPr>
          <a:ln w="12700" cmpd="sng">
            <a:solidFill>
              <a:schemeClr val="tx1"/>
            </a:solidFill>
          </a:ln>
        </p:spPr>
        <p:txBody>
          <a:bodyPr/>
          <a:lstStyle/>
          <a:p>
            <a:pPr marL="0" indent="0">
              <a:buNone/>
            </a:pPr>
            <a:r>
              <a:rPr lang="de-DE" dirty="0" smtClean="0"/>
              <a:t>Girls</a:t>
            </a:r>
          </a:p>
          <a:p>
            <a:pPr>
              <a:buFont typeface="Arial" charset="0"/>
              <a:buChar char="•"/>
            </a:pPr>
            <a:r>
              <a:rPr lang="de-DE" dirty="0" smtClean="0"/>
              <a:t>Lean </a:t>
            </a:r>
            <a:r>
              <a:rPr lang="de-DE" dirty="0" err="1" smtClean="0"/>
              <a:t>body</a:t>
            </a:r>
            <a:r>
              <a:rPr lang="de-DE" dirty="0" smtClean="0"/>
              <a:t> </a:t>
            </a:r>
            <a:r>
              <a:rPr lang="de-DE" dirty="0" err="1" smtClean="0"/>
              <a:t>mass</a:t>
            </a:r>
            <a:r>
              <a:rPr lang="de-DE" dirty="0" smtClean="0"/>
              <a:t> falls </a:t>
            </a:r>
            <a:r>
              <a:rPr lang="de-DE" dirty="0" err="1" smtClean="0"/>
              <a:t>from</a:t>
            </a:r>
            <a:r>
              <a:rPr lang="de-DE" dirty="0" smtClean="0"/>
              <a:t> 80%</a:t>
            </a:r>
            <a:r>
              <a:rPr lang="de-DE" dirty="0" smtClean="0">
                <a:sym typeface="Wingdings"/>
              </a:rPr>
              <a:t>74%</a:t>
            </a:r>
          </a:p>
          <a:p>
            <a:pPr>
              <a:buFont typeface="Arial" charset="0"/>
              <a:buChar char="•"/>
            </a:pPr>
            <a:endParaRPr lang="de-DE" dirty="0" smtClean="0">
              <a:sym typeface="Wingdings"/>
            </a:endParaRPr>
          </a:p>
          <a:p>
            <a:pPr>
              <a:buFont typeface="Arial" charset="0"/>
              <a:buChar char="•"/>
            </a:pPr>
            <a:endParaRPr lang="de-DE" dirty="0" smtClean="0">
              <a:sym typeface="Wingdings"/>
            </a:endParaRPr>
          </a:p>
          <a:p>
            <a:pPr>
              <a:buFont typeface="Arial"/>
              <a:buChar char="•"/>
            </a:pPr>
            <a:r>
              <a:rPr lang="de-DE" dirty="0" smtClean="0">
                <a:sym typeface="Wingdings"/>
              </a:rPr>
              <a:t>Body </a:t>
            </a:r>
            <a:r>
              <a:rPr lang="de-DE" dirty="0" err="1" smtClean="0">
                <a:sym typeface="Wingdings"/>
              </a:rPr>
              <a:t>fat</a:t>
            </a:r>
            <a:r>
              <a:rPr lang="de-DE" dirty="0" smtClean="0">
                <a:sym typeface="Wingdings"/>
              </a:rPr>
              <a:t> </a:t>
            </a:r>
            <a:r>
              <a:rPr lang="de-DE" dirty="0" err="1" smtClean="0">
                <a:sym typeface="Wingdings"/>
              </a:rPr>
              <a:t>increases</a:t>
            </a:r>
            <a:r>
              <a:rPr lang="de-DE" dirty="0" smtClean="0">
                <a:sym typeface="Wingdings"/>
              </a:rPr>
              <a:t> </a:t>
            </a:r>
            <a:r>
              <a:rPr lang="de-DE" dirty="0" err="1" smtClean="0">
                <a:sym typeface="Wingdings"/>
              </a:rPr>
              <a:t>from</a:t>
            </a:r>
            <a:r>
              <a:rPr lang="de-DE" dirty="0" smtClean="0">
                <a:sym typeface="Wingdings"/>
              </a:rPr>
              <a:t> 16% 27%</a:t>
            </a:r>
          </a:p>
          <a:p>
            <a:endParaRPr lang="de-DE" dirty="0"/>
          </a:p>
        </p:txBody>
      </p:sp>
      <p:sp>
        <p:nvSpPr>
          <p:cNvPr id="6" name="Inhaltsplatzhalter 5"/>
          <p:cNvSpPr>
            <a:spLocks noGrp="1"/>
          </p:cNvSpPr>
          <p:nvPr>
            <p:ph sz="half" idx="2"/>
          </p:nvPr>
        </p:nvSpPr>
        <p:spPr>
          <a:ln w="12700" cmpd="sng">
            <a:solidFill>
              <a:schemeClr val="tx1"/>
            </a:solid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de-DE" dirty="0" smtClean="0"/>
              <a:t>Boys</a:t>
            </a:r>
          </a:p>
          <a:p>
            <a:pPr marL="0" indent="0" defTabSz="914400" eaLnBrk="1" fontAlgn="auto" hangingPunct="1">
              <a:spcBef>
                <a:spcPts val="0"/>
              </a:spcBef>
              <a:spcAft>
                <a:spcPts val="0"/>
              </a:spcAft>
              <a:buClrTx/>
              <a:buFont typeface="Arial"/>
              <a:buChar char="•"/>
            </a:pPr>
            <a:r>
              <a:rPr lang="de-DE" dirty="0" smtClean="0"/>
              <a:t> </a:t>
            </a:r>
            <a:r>
              <a:rPr lang="de-DE" dirty="0" err="1" smtClean="0"/>
              <a:t>Lean</a:t>
            </a:r>
            <a:r>
              <a:rPr lang="de-DE" dirty="0" smtClean="0"/>
              <a:t> </a:t>
            </a:r>
            <a:r>
              <a:rPr lang="de-DE" dirty="0" err="1" smtClean="0"/>
              <a:t>body</a:t>
            </a:r>
            <a:r>
              <a:rPr lang="de-DE" dirty="0" smtClean="0"/>
              <a:t> </a:t>
            </a:r>
            <a:r>
              <a:rPr lang="de-DE" dirty="0" err="1" smtClean="0"/>
              <a:t>mass</a:t>
            </a:r>
            <a:r>
              <a:rPr lang="de-DE" dirty="0" smtClean="0"/>
              <a:t> </a:t>
            </a:r>
            <a:r>
              <a:rPr lang="de-DE" dirty="0" err="1" smtClean="0"/>
              <a:t>doubles</a:t>
            </a:r>
            <a:r>
              <a:rPr lang="de-DE" dirty="0" smtClean="0"/>
              <a:t> </a:t>
            </a:r>
            <a:r>
              <a:rPr lang="de-DE" dirty="0" err="1" smtClean="0"/>
              <a:t>during</a:t>
            </a:r>
            <a:r>
              <a:rPr lang="de-DE" dirty="0" smtClean="0"/>
              <a:t> </a:t>
            </a:r>
            <a:r>
              <a:rPr lang="de-DE" dirty="0" err="1" smtClean="0"/>
              <a:t>adolescence</a:t>
            </a:r>
            <a:r>
              <a:rPr lang="de-DE" dirty="0" smtClean="0"/>
              <a:t> (</a:t>
            </a:r>
            <a:r>
              <a:rPr lang="de-DE" dirty="0" err="1" smtClean="0"/>
              <a:t>reaches</a:t>
            </a:r>
            <a:r>
              <a:rPr lang="de-DE" dirty="0" smtClean="0"/>
              <a:t> </a:t>
            </a:r>
            <a:r>
              <a:rPr lang="de-DE" dirty="0" err="1" smtClean="0"/>
              <a:t>about</a:t>
            </a:r>
            <a:r>
              <a:rPr lang="de-DE" dirty="0" smtClean="0"/>
              <a:t> 88%)</a:t>
            </a:r>
          </a:p>
          <a:p>
            <a:pPr defTabSz="914400" eaLnBrk="1" fontAlgn="auto" hangingPunct="1">
              <a:spcBef>
                <a:spcPts val="0"/>
              </a:spcBef>
              <a:spcAft>
                <a:spcPts val="0"/>
              </a:spcAft>
              <a:buClrTx/>
              <a:buFont typeface="Arial" charset="0"/>
              <a:buChar char="•"/>
            </a:pPr>
            <a:endParaRPr lang="de-DE" dirty="0" smtClean="0"/>
          </a:p>
          <a:p>
            <a:pPr defTabSz="914400" eaLnBrk="1" fontAlgn="auto" hangingPunct="1">
              <a:spcBef>
                <a:spcPts val="0"/>
              </a:spcBef>
              <a:spcAft>
                <a:spcPts val="0"/>
              </a:spcAft>
              <a:buClrTx/>
              <a:buFont typeface="Arial" charset="0"/>
              <a:buChar char="•"/>
            </a:pPr>
            <a:r>
              <a:rPr lang="de-DE" dirty="0" err="1" smtClean="0"/>
              <a:t>Fat</a:t>
            </a:r>
            <a:r>
              <a:rPr lang="de-DE" dirty="0"/>
              <a:t>: </a:t>
            </a:r>
            <a:r>
              <a:rPr lang="de-DE" dirty="0" err="1"/>
              <a:t>decreases</a:t>
            </a:r>
            <a:r>
              <a:rPr lang="de-DE" dirty="0"/>
              <a:t> to 12% of </a:t>
            </a:r>
            <a:r>
              <a:rPr lang="de-DE" dirty="0" err="1"/>
              <a:t>body</a:t>
            </a:r>
            <a:r>
              <a:rPr lang="de-DE" dirty="0"/>
              <a:t> </a:t>
            </a:r>
            <a:r>
              <a:rPr lang="de-DE" dirty="0" err="1" smtClean="0"/>
              <a:t>mass</a:t>
            </a:r>
            <a:endParaRPr lang="de-DE" dirty="0" smtClean="0"/>
          </a:p>
          <a:p>
            <a:pPr defTabSz="914400" eaLnBrk="1" fontAlgn="auto" hangingPunct="1">
              <a:spcBef>
                <a:spcPts val="0"/>
              </a:spcBef>
              <a:spcAft>
                <a:spcPts val="0"/>
              </a:spcAft>
              <a:buClrTx/>
              <a:buFont typeface="Arial" charset="0"/>
              <a:buChar char="•"/>
            </a:pPr>
            <a:endParaRPr lang="de-DE" dirty="0"/>
          </a:p>
          <a:p>
            <a:pPr marL="0" marR="0" lvl="0" indent="0" defTabSz="91440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5</a:t>
            </a:fld>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4"/>
          <p:cNvPicPr>
            <a:picLocks noGrp="1" noChangeAspect="1" noChangeArrowheads="1"/>
          </p:cNvPicPr>
          <p:nvPr>
            <p:ph type="body" idx="4294967295"/>
          </p:nvPr>
        </p:nvPicPr>
        <p:blipFill>
          <a:blip r:embed="rId3" cstate="print"/>
          <a:srcRect/>
          <a:stretch>
            <a:fillRect/>
          </a:stretch>
        </p:blipFill>
        <p:spPr>
          <a:xfrm>
            <a:off x="0" y="533400"/>
            <a:ext cx="9144000" cy="3644900"/>
          </a:xfrm>
        </p:spPr>
      </p:pic>
      <p:sp>
        <p:nvSpPr>
          <p:cNvPr id="103426" name="Text Box 6"/>
          <p:cNvSpPr>
            <a:spLocks noGrp="1" noChangeArrowheads="1"/>
          </p:cNvSpPr>
          <p:nvPr>
            <p:ph type="title" idx="4294967295"/>
          </p:nvPr>
        </p:nvSpPr>
        <p:spPr>
          <a:xfrm>
            <a:off x="5867400" y="0"/>
            <a:ext cx="3276600" cy="503238"/>
          </a:xfrm>
          <a:solidFill>
            <a:schemeClr val="bg1"/>
          </a:solidFill>
        </p:spPr>
        <p:txBody>
          <a:bodyPr/>
          <a:lstStyle/>
          <a:p>
            <a:pPr algn="l" eaLnBrk="1" hangingPunct="1"/>
            <a:r>
              <a:rPr lang="pt-PT" sz="1600"/>
              <a:t>Circulation. 2006; 114:1056–1062</a:t>
            </a:r>
          </a:p>
        </p:txBody>
      </p:sp>
      <p:sp>
        <p:nvSpPr>
          <p:cNvPr id="103427" name="Text Box 8"/>
          <p:cNvSpPr txBox="1">
            <a:spLocks noChangeArrowheads="1"/>
          </p:cNvSpPr>
          <p:nvPr/>
        </p:nvSpPr>
        <p:spPr bwMode="auto">
          <a:xfrm>
            <a:off x="0" y="2057400"/>
            <a:ext cx="488950" cy="579438"/>
          </a:xfrm>
          <a:prstGeom prst="rect">
            <a:avLst/>
          </a:prstGeom>
          <a:noFill/>
          <a:ln w="9525">
            <a:noFill/>
            <a:miter lim="800000"/>
            <a:headEnd/>
            <a:tailEnd/>
          </a:ln>
        </p:spPr>
        <p:txBody>
          <a:bodyPr wrap="none">
            <a:spAutoFit/>
          </a:bodyPr>
          <a:lstStyle/>
          <a:p>
            <a:r>
              <a:rPr lang="pt-PT" sz="3200">
                <a:solidFill>
                  <a:prstClr val="black"/>
                </a:solidFill>
                <a:latin typeface="Calibri" pitchFamily="34" charset="0"/>
              </a:rPr>
              <a:t>♂</a:t>
            </a:r>
          </a:p>
        </p:txBody>
      </p:sp>
      <p:sp>
        <p:nvSpPr>
          <p:cNvPr id="133129" name="Text Box 9"/>
          <p:cNvSpPr txBox="1">
            <a:spLocks noChangeArrowheads="1"/>
          </p:cNvSpPr>
          <p:nvPr/>
        </p:nvSpPr>
        <p:spPr bwMode="auto">
          <a:xfrm>
            <a:off x="152400" y="4953000"/>
            <a:ext cx="488950" cy="579438"/>
          </a:xfrm>
          <a:prstGeom prst="rect">
            <a:avLst/>
          </a:prstGeom>
          <a:noFill/>
          <a:ln w="9525">
            <a:noFill/>
            <a:miter lim="800000"/>
            <a:headEnd/>
            <a:tailEnd/>
          </a:ln>
        </p:spPr>
        <p:txBody>
          <a:bodyPr wrap="none">
            <a:spAutoFit/>
          </a:bodyPr>
          <a:lstStyle/>
          <a:p>
            <a:r>
              <a:rPr lang="pt-PT" sz="3200">
                <a:solidFill>
                  <a:prstClr val="black"/>
                </a:solidFill>
                <a:latin typeface="Calibri" pitchFamily="34" charset="0"/>
              </a:rPr>
              <a:t>♀</a:t>
            </a:r>
          </a:p>
        </p:txBody>
      </p:sp>
      <p:sp>
        <p:nvSpPr>
          <p:cNvPr id="103429" name="Rectangle 10"/>
          <p:cNvSpPr>
            <a:spLocks noChangeArrowheads="1"/>
          </p:cNvSpPr>
          <p:nvPr/>
        </p:nvSpPr>
        <p:spPr bwMode="auto">
          <a:xfrm>
            <a:off x="1638300" y="1241425"/>
            <a:ext cx="760413"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0" name="Rectangle 15"/>
          <p:cNvSpPr>
            <a:spLocks noChangeArrowheads="1"/>
          </p:cNvSpPr>
          <p:nvPr/>
        </p:nvSpPr>
        <p:spPr bwMode="auto">
          <a:xfrm>
            <a:off x="4313238" y="1273175"/>
            <a:ext cx="763587"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1" name="Rectangle 17"/>
          <p:cNvSpPr>
            <a:spLocks noChangeArrowheads="1"/>
          </p:cNvSpPr>
          <p:nvPr/>
        </p:nvSpPr>
        <p:spPr bwMode="auto">
          <a:xfrm>
            <a:off x="7902575" y="1219200"/>
            <a:ext cx="746125"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2" name="Rectangle 21"/>
          <p:cNvSpPr>
            <a:spLocks noChangeArrowheads="1"/>
          </p:cNvSpPr>
          <p:nvPr/>
        </p:nvSpPr>
        <p:spPr bwMode="auto">
          <a:xfrm>
            <a:off x="5218113" y="1230313"/>
            <a:ext cx="763587"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3" name="Line 27"/>
          <p:cNvSpPr>
            <a:spLocks noChangeShapeType="1"/>
          </p:cNvSpPr>
          <p:nvPr/>
        </p:nvSpPr>
        <p:spPr bwMode="auto">
          <a:xfrm>
            <a:off x="6019800" y="3657600"/>
            <a:ext cx="304800" cy="0"/>
          </a:xfrm>
          <a:prstGeom prst="line">
            <a:avLst/>
          </a:prstGeom>
          <a:noFill/>
          <a:ln w="9525">
            <a:solidFill>
              <a:srgbClr val="FF5050"/>
            </a:solidFill>
            <a:round/>
            <a:headEnd/>
            <a:tailEnd/>
          </a:ln>
        </p:spPr>
        <p:txBody>
          <a:bodyPr/>
          <a:lstStyle/>
          <a:p>
            <a:pPr eaLnBrk="1" hangingPunct="1"/>
            <a:endParaRPr lang="pt-PT" sz="1800">
              <a:solidFill>
                <a:prstClr val="black"/>
              </a:solidFill>
              <a:latin typeface="Arial" charset="0"/>
            </a:endParaRPr>
          </a:p>
        </p:txBody>
      </p:sp>
      <p:sp>
        <p:nvSpPr>
          <p:cNvPr id="103434" name="Line 28"/>
          <p:cNvSpPr>
            <a:spLocks noChangeShapeType="1"/>
          </p:cNvSpPr>
          <p:nvPr/>
        </p:nvSpPr>
        <p:spPr bwMode="auto">
          <a:xfrm>
            <a:off x="2667000" y="3810000"/>
            <a:ext cx="304800" cy="0"/>
          </a:xfrm>
          <a:prstGeom prst="line">
            <a:avLst/>
          </a:prstGeom>
          <a:noFill/>
          <a:ln w="9525">
            <a:solidFill>
              <a:srgbClr val="FF5050"/>
            </a:solidFill>
            <a:round/>
            <a:headEnd/>
            <a:tailEnd/>
          </a:ln>
        </p:spPr>
        <p:txBody>
          <a:bodyPr/>
          <a:lstStyle/>
          <a:p>
            <a:pPr eaLnBrk="1" hangingPunct="1"/>
            <a:endParaRPr lang="pt-PT" sz="1800">
              <a:solidFill>
                <a:prstClr val="black"/>
              </a:solidFill>
              <a:latin typeface="Arial" charset="0"/>
            </a:endParaRPr>
          </a:p>
        </p:txBody>
      </p:sp>
      <p:pic>
        <p:nvPicPr>
          <p:cNvPr id="103435" name="Picture 5"/>
          <p:cNvPicPr>
            <a:picLocks noChangeAspect="1" noChangeArrowheads="1"/>
          </p:cNvPicPr>
          <p:nvPr/>
        </p:nvPicPr>
        <p:blipFill>
          <a:blip r:embed="rId4" cstate="print"/>
          <a:srcRect/>
          <a:stretch>
            <a:fillRect/>
          </a:stretch>
        </p:blipFill>
        <p:spPr bwMode="auto">
          <a:xfrm>
            <a:off x="0" y="3486150"/>
            <a:ext cx="9144000" cy="3371850"/>
          </a:xfrm>
          <a:prstGeom prst="rect">
            <a:avLst/>
          </a:prstGeom>
          <a:noFill/>
          <a:ln w="9525">
            <a:noFill/>
            <a:miter lim="800000"/>
            <a:headEnd/>
            <a:tailEnd/>
          </a:ln>
        </p:spPr>
      </p:pic>
      <p:sp>
        <p:nvSpPr>
          <p:cNvPr id="103436" name="Rectangle 29"/>
          <p:cNvSpPr>
            <a:spLocks noChangeArrowheads="1"/>
          </p:cNvSpPr>
          <p:nvPr/>
        </p:nvSpPr>
        <p:spPr bwMode="auto">
          <a:xfrm>
            <a:off x="1763713" y="4648200"/>
            <a:ext cx="474662"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7" name="Rectangle 30"/>
          <p:cNvSpPr>
            <a:spLocks noChangeArrowheads="1"/>
          </p:cNvSpPr>
          <p:nvPr/>
        </p:nvSpPr>
        <p:spPr bwMode="auto">
          <a:xfrm>
            <a:off x="4572000" y="4648200"/>
            <a:ext cx="527050"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8" name="Rectangle 31"/>
          <p:cNvSpPr>
            <a:spLocks noChangeArrowheads="1"/>
          </p:cNvSpPr>
          <p:nvPr/>
        </p:nvSpPr>
        <p:spPr bwMode="auto">
          <a:xfrm>
            <a:off x="5529263" y="4648200"/>
            <a:ext cx="490537"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
        <p:nvSpPr>
          <p:cNvPr id="103439" name="Rectangle 32"/>
          <p:cNvSpPr>
            <a:spLocks noChangeArrowheads="1"/>
          </p:cNvSpPr>
          <p:nvPr/>
        </p:nvSpPr>
        <p:spPr bwMode="auto">
          <a:xfrm>
            <a:off x="8247063" y="4648200"/>
            <a:ext cx="685800" cy="2209800"/>
          </a:xfrm>
          <a:prstGeom prst="rect">
            <a:avLst/>
          </a:prstGeom>
          <a:solidFill>
            <a:srgbClr val="FF9933">
              <a:alpha val="47842"/>
            </a:srgbClr>
          </a:solidFill>
          <a:ln w="9525">
            <a:noFill/>
            <a:miter lim="800000"/>
            <a:headEnd/>
            <a:tailEnd/>
          </a:ln>
        </p:spPr>
        <p:txBody>
          <a:bodyPr wrap="none" anchor="ctr"/>
          <a:lstStyle/>
          <a:p>
            <a:pPr eaLnBrk="1" hangingPunct="1"/>
            <a:endParaRPr lang="pt-PT" sz="1800">
              <a:solidFill>
                <a:prstClr val="black"/>
              </a:solidFill>
              <a:latin typeface="Calibri"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133129"/>
                                        </p:tgtEl>
                                        <p:attrNameLst>
                                          <p:attrName>style.visibility</p:attrName>
                                        </p:attrNameLst>
                                      </p:cBhvr>
                                      <p:to>
                                        <p:strVal val="visible"/>
                                      </p:to>
                                    </p:set>
                                    <p:animEffect transition="in" filter="strips(downRight)">
                                      <p:cBhvr>
                                        <p:cTn id="7" dur="500"/>
                                        <p:tgtEl>
                                          <p:spTgt spid="133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4294967295"/>
          </p:nvPr>
        </p:nvSpPr>
        <p:spPr>
          <a:xfrm>
            <a:off x="142875" y="980728"/>
            <a:ext cx="5357813" cy="4824535"/>
          </a:xfrm>
        </p:spPr>
        <p:txBody>
          <a:bodyPr/>
          <a:lstStyle/>
          <a:p>
            <a:pPr marL="361950" indent="-361950" eaLnBrk="1" hangingPunct="1">
              <a:lnSpc>
                <a:spcPct val="90000"/>
              </a:lnSpc>
              <a:buNone/>
            </a:pPr>
            <a:r>
              <a:rPr lang="en-GB" b="1" dirty="0">
                <a:solidFill>
                  <a:schemeClr val="tx2"/>
                </a:solidFill>
              </a:rPr>
              <a:t>    </a:t>
            </a:r>
          </a:p>
          <a:p>
            <a:pPr marL="361950" indent="-361950" eaLnBrk="1" hangingPunct="1">
              <a:lnSpc>
                <a:spcPct val="90000"/>
              </a:lnSpc>
              <a:buFont typeface="Arial" charset="0"/>
              <a:buNone/>
            </a:pPr>
            <a:r>
              <a:rPr lang="en-GB" sz="2800" dirty="0">
                <a:solidFill>
                  <a:schemeClr val="tx2"/>
                </a:solidFill>
              </a:rPr>
              <a:t>    Journey from the world of the child to the world of the adult</a:t>
            </a:r>
          </a:p>
          <a:p>
            <a:pPr marL="361950" indent="-361950" eaLnBrk="1" hangingPunct="1">
              <a:lnSpc>
                <a:spcPct val="90000"/>
              </a:lnSpc>
              <a:buFont typeface="Arial" charset="0"/>
              <a:buNone/>
            </a:pPr>
            <a:r>
              <a:rPr lang="en-GB" sz="2800" dirty="0">
                <a:solidFill>
                  <a:schemeClr val="tx2"/>
                </a:solidFill>
              </a:rPr>
              <a:t>     </a:t>
            </a:r>
          </a:p>
          <a:p>
            <a:pPr marL="361950" indent="-361950" eaLnBrk="1" hangingPunct="1">
              <a:lnSpc>
                <a:spcPct val="90000"/>
              </a:lnSpc>
              <a:buFont typeface="Arial" charset="0"/>
              <a:buNone/>
            </a:pPr>
            <a:r>
              <a:rPr lang="en-GB" sz="2800" dirty="0">
                <a:solidFill>
                  <a:schemeClr val="tx2"/>
                </a:solidFill>
              </a:rPr>
              <a:t>     - physical changes</a:t>
            </a:r>
          </a:p>
          <a:p>
            <a:pPr marL="361950" indent="-361950" eaLnBrk="1" hangingPunct="1">
              <a:lnSpc>
                <a:spcPct val="90000"/>
              </a:lnSpc>
              <a:buFont typeface="Arial" charset="0"/>
              <a:buNone/>
            </a:pPr>
            <a:r>
              <a:rPr lang="en-GB" sz="2800" dirty="0">
                <a:solidFill>
                  <a:schemeClr val="tx2"/>
                </a:solidFill>
              </a:rPr>
              <a:t>	- greater independence </a:t>
            </a:r>
          </a:p>
          <a:p>
            <a:pPr marL="361950" indent="-361950" eaLnBrk="1" hangingPunct="1">
              <a:lnSpc>
                <a:spcPct val="90000"/>
              </a:lnSpc>
              <a:buFont typeface="Arial" charset="0"/>
              <a:buNone/>
            </a:pPr>
            <a:r>
              <a:rPr lang="en-GB" sz="2800" dirty="0">
                <a:solidFill>
                  <a:schemeClr val="tx2"/>
                </a:solidFill>
              </a:rPr>
              <a:t>	- increasingly relying on peers</a:t>
            </a:r>
          </a:p>
          <a:p>
            <a:pPr marL="361950" indent="-361950" eaLnBrk="1" hangingPunct="1">
              <a:lnSpc>
                <a:spcPct val="90000"/>
              </a:lnSpc>
              <a:buFont typeface="Arial" charset="0"/>
              <a:buNone/>
            </a:pPr>
            <a:r>
              <a:rPr lang="en-GB" sz="2800" dirty="0">
                <a:solidFill>
                  <a:schemeClr val="tx2"/>
                </a:solidFill>
              </a:rPr>
              <a:t>     - personal identity</a:t>
            </a:r>
            <a:endParaRPr lang="pt-PT" sz="2400" dirty="0">
              <a:solidFill>
                <a:schemeClr val="tx2"/>
              </a:solidFill>
            </a:endParaRPr>
          </a:p>
        </p:txBody>
      </p:sp>
      <p:sp>
        <p:nvSpPr>
          <p:cNvPr id="59394" name="CaixaDeTexto 3"/>
          <p:cNvSpPr txBox="1">
            <a:spLocks noChangeArrowheads="1"/>
          </p:cNvSpPr>
          <p:nvPr/>
        </p:nvSpPr>
        <p:spPr bwMode="auto">
          <a:xfrm>
            <a:off x="5715000" y="3143250"/>
            <a:ext cx="184150" cy="369888"/>
          </a:xfrm>
          <a:prstGeom prst="rect">
            <a:avLst/>
          </a:prstGeom>
          <a:noFill/>
          <a:ln w="9525">
            <a:noFill/>
            <a:miter lim="800000"/>
            <a:headEnd/>
            <a:tailEnd/>
          </a:ln>
        </p:spPr>
        <p:txBody>
          <a:bodyPr wrap="none">
            <a:spAutoFit/>
          </a:bodyPr>
          <a:lstStyle/>
          <a:p>
            <a:pPr eaLnBrk="1" hangingPunct="1"/>
            <a:endParaRPr lang="pt-PT" sz="1800">
              <a:solidFill>
                <a:prstClr val="black"/>
              </a:solidFill>
              <a:latin typeface="Calibri" pitchFamily="34" charset="0"/>
              <a:cs typeface="Arial" charset="0"/>
            </a:endParaRPr>
          </a:p>
        </p:txBody>
      </p:sp>
      <p:sp>
        <p:nvSpPr>
          <p:cNvPr id="59395" name="CaixaDeTexto 5"/>
          <p:cNvSpPr txBox="1">
            <a:spLocks noChangeArrowheads="1"/>
          </p:cNvSpPr>
          <p:nvPr/>
        </p:nvSpPr>
        <p:spPr bwMode="auto">
          <a:xfrm>
            <a:off x="5857875" y="1714500"/>
            <a:ext cx="184150" cy="369888"/>
          </a:xfrm>
          <a:prstGeom prst="rect">
            <a:avLst/>
          </a:prstGeom>
          <a:noFill/>
          <a:ln w="9525">
            <a:noFill/>
            <a:miter lim="800000"/>
            <a:headEnd/>
            <a:tailEnd/>
          </a:ln>
        </p:spPr>
        <p:txBody>
          <a:bodyPr wrap="none">
            <a:spAutoFit/>
          </a:bodyPr>
          <a:lstStyle/>
          <a:p>
            <a:pPr eaLnBrk="1" hangingPunct="1"/>
            <a:endParaRPr lang="pt-PT" sz="1800">
              <a:solidFill>
                <a:prstClr val="black"/>
              </a:solidFill>
              <a:latin typeface="Calibri" pitchFamily="34" charset="0"/>
              <a:cs typeface="Arial" charset="0"/>
            </a:endParaRPr>
          </a:p>
        </p:txBody>
      </p:sp>
      <p:sp>
        <p:nvSpPr>
          <p:cNvPr id="59397" name="Título 1"/>
          <p:cNvSpPr>
            <a:spLocks/>
          </p:cNvSpPr>
          <p:nvPr/>
        </p:nvSpPr>
        <p:spPr bwMode="auto">
          <a:xfrm>
            <a:off x="35496" y="153070"/>
            <a:ext cx="9036050" cy="971674"/>
          </a:xfrm>
          <a:prstGeom prst="rect">
            <a:avLst/>
          </a:prstGeom>
          <a:noFill/>
          <a:ln w="9525">
            <a:noFill/>
            <a:miter lim="800000"/>
            <a:headEnd/>
            <a:tailEnd/>
          </a:ln>
        </p:spPr>
        <p:txBody>
          <a:bodyPr anchor="ctr"/>
          <a:lstStyle/>
          <a:p>
            <a:pPr algn="ctr" eaLnBrk="1" hangingPunct="1"/>
            <a:r>
              <a:rPr lang="en-GB" sz="4000" b="1" dirty="0">
                <a:solidFill>
                  <a:srgbClr val="1F497D"/>
                </a:solidFill>
                <a:latin typeface="Arial" charset="0"/>
              </a:rPr>
              <a:t>Adolescence </a:t>
            </a:r>
            <a:endParaRPr lang="pt-PT" sz="4000" b="1" dirty="0">
              <a:solidFill>
                <a:prstClr val="black"/>
              </a:solidFill>
              <a:latin typeface="Calibri" pitchFamily="34" charset="0"/>
              <a:cs typeface="Arial" charset="0"/>
            </a:endParaRPr>
          </a:p>
        </p:txBody>
      </p:sp>
      <p:sp>
        <p:nvSpPr>
          <p:cNvPr id="8" name="Subtítulo 2">
            <a:extLst>
              <a:ext uri="{FF2B5EF4-FFF2-40B4-BE49-F238E27FC236}">
                <a16:creationId xmlns:a16="http://schemas.microsoft.com/office/drawing/2014/main" xmlns="" id="{340E3656-5344-4416-9DF9-DF224B60A594}"/>
              </a:ext>
            </a:extLst>
          </p:cNvPr>
          <p:cNvSpPr txBox="1">
            <a:spLocks/>
          </p:cNvSpPr>
          <p:nvPr/>
        </p:nvSpPr>
        <p:spPr bwMode="auto">
          <a:xfrm>
            <a:off x="4923096" y="4572000"/>
            <a:ext cx="4143375" cy="2797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1950" indent="-361950" eaLnBrk="1" hangingPunct="1">
              <a:lnSpc>
                <a:spcPct val="90000"/>
              </a:lnSpc>
              <a:buFont typeface="Arial" charset="0"/>
              <a:buNone/>
            </a:pPr>
            <a:r>
              <a:rPr lang="en-GB" sz="3000" dirty="0">
                <a:solidFill>
                  <a:srgbClr val="1F497D"/>
                </a:solidFill>
              </a:rPr>
              <a:t>    </a:t>
            </a:r>
            <a:r>
              <a:rPr lang="en-GB" sz="2800" dirty="0">
                <a:solidFill>
                  <a:srgbClr val="1F497D"/>
                </a:solidFill>
              </a:rPr>
              <a:t>Coming to the office: Unique opportunity for discussing body satisfaction, lifestyle and socialization issues.  </a:t>
            </a:r>
            <a:endParaRPr lang="pt-PT" sz="3000" dirty="0">
              <a:solidFill>
                <a:srgbClr val="1F497D"/>
              </a:solidFill>
            </a:endParaRPr>
          </a:p>
        </p:txBody>
      </p:sp>
      <p:graphicFrame>
        <p:nvGraphicFramePr>
          <p:cNvPr id="7" name="Object 3">
            <a:extLst>
              <a:ext uri="{FF2B5EF4-FFF2-40B4-BE49-F238E27FC236}">
                <a16:creationId xmlns:a16="http://schemas.microsoft.com/office/drawing/2014/main" xmlns="" id="{0AE4177A-C58D-412B-BFDF-21595EE97A8C}"/>
              </a:ext>
            </a:extLst>
          </p:cNvPr>
          <p:cNvGraphicFramePr>
            <a:graphicFrameLocks/>
          </p:cNvGraphicFramePr>
          <p:nvPr>
            <p:extLst>
              <p:ext uri="{D42A27DB-BD31-4B8C-83A1-F6EECF244321}">
                <p14:modId xmlns:p14="http://schemas.microsoft.com/office/powerpoint/2010/main" xmlns="" val="1284672679"/>
              </p:ext>
            </p:extLst>
          </p:nvPr>
        </p:nvGraphicFramePr>
        <p:xfrm>
          <a:off x="-36511" y="6216274"/>
          <a:ext cx="2016224" cy="669110"/>
        </p:xfrm>
        <a:graphic>
          <a:graphicData uri="http://schemas.openxmlformats.org/presentationml/2006/ole">
            <p:oleObj spid="_x0000_s83970" name="Document" r:id="rId4" imgW="9155113" imgH="3394075" progId="Word.Document.8">
              <p:embed/>
            </p:oleObj>
          </a:graphicData>
        </a:graphic>
      </p:graphicFrame>
    </p:spTree>
    <p:extLst>
      <p:ext uri="{BB962C8B-B14F-4D97-AF65-F5344CB8AC3E}">
        <p14:creationId xmlns:p14="http://schemas.microsoft.com/office/powerpoint/2010/main" xmlns="" val="3926951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p>
            <a:pPr defTabSz="762000"/>
            <a:fld id="{87B02A68-2671-4752-9019-343A7239DB52}" type="slidenum">
              <a:rPr lang="en-GB" smtClean="0">
                <a:solidFill>
                  <a:prstClr val="black">
                    <a:tint val="75000"/>
                  </a:prstClr>
                </a:solidFill>
              </a:rPr>
              <a:pPr defTabSz="762000"/>
              <a:t>52</a:t>
            </a:fld>
            <a:endParaRPr lang="en-GB">
              <a:solidFill>
                <a:prstClr val="black">
                  <a:tint val="75000"/>
                </a:prstClr>
              </a:solidFill>
            </a:endParaRPr>
          </a:p>
        </p:txBody>
      </p:sp>
      <p:sp>
        <p:nvSpPr>
          <p:cNvPr id="9219" name="Rectangle 3"/>
          <p:cNvSpPr>
            <a:spLocks noGrp="1" noChangeArrowheads="1"/>
          </p:cNvSpPr>
          <p:nvPr>
            <p:ph type="title"/>
          </p:nvPr>
        </p:nvSpPr>
        <p:spPr>
          <a:xfrm>
            <a:off x="381000" y="908050"/>
            <a:ext cx="8763000" cy="1368425"/>
          </a:xfrm>
          <a:noFill/>
        </p:spPr>
        <p:txBody>
          <a:bodyPr/>
          <a:lstStyle/>
          <a:p>
            <a:r>
              <a:rPr lang="pt-PT" sz="4800" b="1" dirty="0" err="1">
                <a:solidFill>
                  <a:schemeClr val="accent1"/>
                </a:solidFill>
              </a:rPr>
              <a:t>Defining</a:t>
            </a:r>
            <a:r>
              <a:rPr lang="pt-PT" sz="4800" b="1" dirty="0">
                <a:solidFill>
                  <a:schemeClr val="accent1"/>
                </a:solidFill>
              </a:rPr>
              <a:t> the range of adolescent body shape</a:t>
            </a:r>
            <a:endParaRPr lang="en-GB" sz="4800" b="1" dirty="0">
              <a:solidFill>
                <a:schemeClr val="accent1"/>
              </a:solidFill>
            </a:endParaRPr>
          </a:p>
        </p:txBody>
      </p:sp>
      <p:graphicFrame>
        <p:nvGraphicFramePr>
          <p:cNvPr id="4" name="Object 3">
            <a:extLst>
              <a:ext uri="{FF2B5EF4-FFF2-40B4-BE49-F238E27FC236}">
                <a16:creationId xmlns:a16="http://schemas.microsoft.com/office/drawing/2014/main" xmlns="" id="{A880B11E-CE42-4653-A004-74C998C3FBAA}"/>
              </a:ext>
            </a:extLst>
          </p:cNvPr>
          <p:cNvGraphicFramePr>
            <a:graphicFrameLocks/>
          </p:cNvGraphicFramePr>
          <p:nvPr>
            <p:extLst>
              <p:ext uri="{D42A27DB-BD31-4B8C-83A1-F6EECF244321}">
                <p14:modId xmlns:p14="http://schemas.microsoft.com/office/powerpoint/2010/main" xmlns="" val="3783539699"/>
              </p:ext>
            </p:extLst>
          </p:nvPr>
        </p:nvGraphicFramePr>
        <p:xfrm>
          <a:off x="179512" y="5877272"/>
          <a:ext cx="2051719" cy="864096"/>
        </p:xfrm>
        <a:graphic>
          <a:graphicData uri="http://schemas.openxmlformats.org/presentationml/2006/ole">
            <p:oleObj spid="_x0000_s84994" name="Document" r:id="rId3" imgW="9155113" imgH="3394075" progId="Word.Document.8">
              <p:embed/>
            </p:oleObj>
          </a:graphicData>
        </a:graphic>
      </p:graphicFrame>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9762" name="Picture 7" descr="C:\Users\manas\Pictures\LastScan_raparigas1.jpg"/>
          <p:cNvPicPr>
            <a:picLocks noGrp="1" noChangeAspect="1" noChangeArrowheads="1"/>
          </p:cNvPicPr>
          <p:nvPr>
            <p:ph idx="4294967295"/>
          </p:nvPr>
        </p:nvPicPr>
        <p:blipFill>
          <a:blip r:embed="rId4" cstate="print"/>
          <a:srcRect/>
          <a:stretch>
            <a:fillRect/>
          </a:stretch>
        </p:blipFill>
        <p:spPr>
          <a:xfrm>
            <a:off x="1071563" y="1785938"/>
            <a:ext cx="7086600" cy="2870200"/>
          </a:xfrm>
        </p:spPr>
      </p:pic>
      <p:sp>
        <p:nvSpPr>
          <p:cNvPr id="12291" name="CaixaDeTexto 12"/>
          <p:cNvSpPr txBox="1">
            <a:spLocks noChangeArrowheads="1"/>
          </p:cNvSpPr>
          <p:nvPr/>
        </p:nvSpPr>
        <p:spPr bwMode="auto">
          <a:xfrm>
            <a:off x="3071813" y="6488113"/>
            <a:ext cx="6072187" cy="339725"/>
          </a:xfrm>
          <a:prstGeom prst="rect">
            <a:avLst/>
          </a:prstGeom>
          <a:noFill/>
          <a:ln w="9525">
            <a:noFill/>
            <a:miter lim="800000"/>
            <a:headEnd/>
            <a:tailEnd/>
          </a:ln>
        </p:spPr>
        <p:txBody>
          <a:bodyPr>
            <a:spAutoFit/>
          </a:bodyPr>
          <a:lstStyle/>
          <a:p>
            <a:pPr algn="r" eaLnBrk="1" hangingPunct="1"/>
            <a:r>
              <a:rPr lang="en-AU" sz="1600">
                <a:solidFill>
                  <a:srgbClr val="1F497D"/>
                </a:solidFill>
                <a:latin typeface="Calibri" pitchFamily="34" charset="0"/>
              </a:rPr>
              <a:t>Collins ME. </a:t>
            </a:r>
            <a:r>
              <a:rPr lang="en-AU" sz="1600" i="1">
                <a:solidFill>
                  <a:srgbClr val="1F497D"/>
                </a:solidFill>
                <a:latin typeface="Calibri" pitchFamily="34" charset="0"/>
              </a:rPr>
              <a:t>Int J Eat Dis</a:t>
            </a:r>
            <a:r>
              <a:rPr lang="en-AU" sz="1600">
                <a:solidFill>
                  <a:srgbClr val="1F497D"/>
                </a:solidFill>
                <a:latin typeface="Calibri" pitchFamily="34" charset="0"/>
              </a:rPr>
              <a:t> 1991; 10: 208-17.</a:t>
            </a:r>
            <a:endParaRPr lang="pt-PT" sz="1600">
              <a:solidFill>
                <a:srgbClr val="1F497D"/>
              </a:solidFill>
              <a:latin typeface="Calibri" pitchFamily="34" charset="0"/>
            </a:endParaRPr>
          </a:p>
        </p:txBody>
      </p:sp>
      <p:sp>
        <p:nvSpPr>
          <p:cNvPr id="12292" name="CaixaDeTexto 3"/>
          <p:cNvSpPr txBox="1">
            <a:spLocks noChangeArrowheads="1"/>
          </p:cNvSpPr>
          <p:nvPr/>
        </p:nvSpPr>
        <p:spPr bwMode="auto">
          <a:xfrm>
            <a:off x="3143250" y="1071563"/>
            <a:ext cx="3190875" cy="461962"/>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Body Image Assessment</a:t>
            </a:r>
          </a:p>
        </p:txBody>
      </p:sp>
      <p:sp>
        <p:nvSpPr>
          <p:cNvPr id="5" name="CaixaDeTexto 4"/>
          <p:cNvSpPr txBox="1">
            <a:spLocks noChangeArrowheads="1"/>
          </p:cNvSpPr>
          <p:nvPr/>
        </p:nvSpPr>
        <p:spPr bwMode="auto">
          <a:xfrm>
            <a:off x="1500188" y="4929188"/>
            <a:ext cx="593725" cy="369887"/>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Thin</a:t>
            </a:r>
          </a:p>
        </p:txBody>
      </p:sp>
      <p:sp>
        <p:nvSpPr>
          <p:cNvPr id="17" name="Rectângulo 16"/>
          <p:cNvSpPr/>
          <p:nvPr/>
        </p:nvSpPr>
        <p:spPr>
          <a:xfrm>
            <a:off x="1000125" y="1714500"/>
            <a:ext cx="1857375" cy="307181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sp>
        <p:nvSpPr>
          <p:cNvPr id="18" name="CaixaDeTexto 17"/>
          <p:cNvSpPr txBox="1">
            <a:spLocks noChangeArrowheads="1"/>
          </p:cNvSpPr>
          <p:nvPr/>
        </p:nvSpPr>
        <p:spPr bwMode="auto">
          <a:xfrm>
            <a:off x="3917950" y="4916488"/>
            <a:ext cx="939800" cy="369887"/>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Average</a:t>
            </a:r>
          </a:p>
        </p:txBody>
      </p:sp>
      <p:sp>
        <p:nvSpPr>
          <p:cNvPr id="19" name="Rectângulo 18"/>
          <p:cNvSpPr/>
          <p:nvPr/>
        </p:nvSpPr>
        <p:spPr>
          <a:xfrm>
            <a:off x="3000375" y="1714500"/>
            <a:ext cx="3071813" cy="307181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sp>
        <p:nvSpPr>
          <p:cNvPr id="20" name="CaixaDeTexto 19"/>
          <p:cNvSpPr txBox="1">
            <a:spLocks noChangeArrowheads="1"/>
          </p:cNvSpPr>
          <p:nvPr/>
        </p:nvSpPr>
        <p:spPr bwMode="auto">
          <a:xfrm>
            <a:off x="6429375" y="4929188"/>
            <a:ext cx="1643063" cy="461962"/>
          </a:xfrm>
          <a:prstGeom prst="rect">
            <a:avLst/>
          </a:prstGeom>
          <a:noFill/>
          <a:ln w="9525">
            <a:noFill/>
            <a:miter lim="800000"/>
            <a:headEnd/>
            <a:tailEnd/>
          </a:ln>
        </p:spPr>
        <p:txBody>
          <a:bodyPr>
            <a:spAutoFit/>
          </a:bodyPr>
          <a:lstStyle/>
          <a:p>
            <a:pPr eaLnBrk="1" hangingPunct="1"/>
            <a:r>
              <a:rPr lang="pt-PT" sz="1800">
                <a:solidFill>
                  <a:srgbClr val="1F497D"/>
                </a:solidFill>
                <a:latin typeface="Calibri" pitchFamily="34" charset="0"/>
              </a:rPr>
              <a:t>Overweight</a:t>
            </a:r>
          </a:p>
        </p:txBody>
      </p:sp>
      <p:sp>
        <p:nvSpPr>
          <p:cNvPr id="21" name="Rectângulo 20"/>
          <p:cNvSpPr/>
          <p:nvPr/>
        </p:nvSpPr>
        <p:spPr>
          <a:xfrm>
            <a:off x="6215063" y="1714500"/>
            <a:ext cx="2071687" cy="30718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graphicFrame>
        <p:nvGraphicFramePr>
          <p:cNvPr id="11" name="Object 3">
            <a:extLst>
              <a:ext uri="{FF2B5EF4-FFF2-40B4-BE49-F238E27FC236}">
                <a16:creationId xmlns:a16="http://schemas.microsoft.com/office/drawing/2014/main" xmlns="" id="{C7DC0F19-D0EC-4E57-B1DE-87BBB519EFFC}"/>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86018" name="Document" r:id="rId5"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29762"/>
                                        </p:tgtEl>
                                        <p:attrNameLst>
                                          <p:attrName>style.visibility</p:attrName>
                                        </p:attrNameLst>
                                      </p:cBhvr>
                                      <p:to>
                                        <p:strVal val="visible"/>
                                      </p:to>
                                    </p:set>
                                    <p:animEffect transition="in" filter="dissolve">
                                      <p:cBhvr>
                                        <p:cTn id="7" dur="500"/>
                                        <p:tgtEl>
                                          <p:spTgt spid="6297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P spid="18" grpId="0"/>
      <p:bldP spid="19" grpId="0" animBg="1"/>
      <p:bldP spid="20" grpId="0"/>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4" name="Picture 4" descr="C:\Users\manas\Pictures\LastScan_rapazes.jpg"/>
          <p:cNvPicPr>
            <a:picLocks noChangeAspect="1" noChangeArrowheads="1"/>
          </p:cNvPicPr>
          <p:nvPr/>
        </p:nvPicPr>
        <p:blipFill>
          <a:blip r:embed="rId4" cstate="print"/>
          <a:srcRect/>
          <a:stretch>
            <a:fillRect/>
          </a:stretch>
        </p:blipFill>
        <p:spPr bwMode="auto">
          <a:xfrm>
            <a:off x="857250" y="1714500"/>
            <a:ext cx="7500938" cy="3278188"/>
          </a:xfrm>
          <a:prstGeom prst="rect">
            <a:avLst/>
          </a:prstGeom>
          <a:noFill/>
          <a:ln w="9525">
            <a:noFill/>
            <a:miter lim="800000"/>
            <a:headEnd/>
            <a:tailEnd/>
          </a:ln>
        </p:spPr>
      </p:pic>
      <p:sp>
        <p:nvSpPr>
          <p:cNvPr id="4" name="CaixaDeTexto 3"/>
          <p:cNvSpPr txBox="1">
            <a:spLocks noChangeArrowheads="1"/>
          </p:cNvSpPr>
          <p:nvPr/>
        </p:nvSpPr>
        <p:spPr bwMode="auto">
          <a:xfrm>
            <a:off x="5530850" y="6488113"/>
            <a:ext cx="3613150" cy="339725"/>
          </a:xfrm>
          <a:prstGeom prst="rect">
            <a:avLst/>
          </a:prstGeom>
          <a:noFill/>
          <a:ln w="9525">
            <a:noFill/>
            <a:miter lim="800000"/>
            <a:headEnd/>
            <a:tailEnd/>
          </a:ln>
        </p:spPr>
        <p:txBody>
          <a:bodyPr wrap="none">
            <a:spAutoFit/>
          </a:bodyPr>
          <a:lstStyle/>
          <a:p>
            <a:pPr eaLnBrk="1" hangingPunct="1"/>
            <a:r>
              <a:rPr lang="en-AU" sz="1600">
                <a:solidFill>
                  <a:srgbClr val="1F497D"/>
                </a:solidFill>
                <a:latin typeface="Calibri" pitchFamily="34" charset="0"/>
              </a:rPr>
              <a:t>Collins ME. </a:t>
            </a:r>
            <a:r>
              <a:rPr lang="en-AU" sz="1600" i="1">
                <a:solidFill>
                  <a:srgbClr val="1F497D"/>
                </a:solidFill>
                <a:latin typeface="Calibri" pitchFamily="34" charset="0"/>
              </a:rPr>
              <a:t>Int J Eat Dis</a:t>
            </a:r>
            <a:r>
              <a:rPr lang="en-AU" sz="1600">
                <a:solidFill>
                  <a:srgbClr val="1F497D"/>
                </a:solidFill>
                <a:latin typeface="Calibri" pitchFamily="34" charset="0"/>
              </a:rPr>
              <a:t> 1991; 10: 208-17</a:t>
            </a:r>
            <a:endParaRPr lang="pt-PT" sz="1600">
              <a:solidFill>
                <a:srgbClr val="1F497D"/>
              </a:solidFill>
              <a:latin typeface="Calibri" pitchFamily="34" charset="0"/>
            </a:endParaRPr>
          </a:p>
        </p:txBody>
      </p:sp>
      <p:sp>
        <p:nvSpPr>
          <p:cNvPr id="14" name="CaixaDeTexto 13"/>
          <p:cNvSpPr txBox="1">
            <a:spLocks noChangeArrowheads="1"/>
          </p:cNvSpPr>
          <p:nvPr/>
        </p:nvSpPr>
        <p:spPr bwMode="auto">
          <a:xfrm>
            <a:off x="3000375" y="1071563"/>
            <a:ext cx="3190875" cy="461962"/>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Body Image Assessment</a:t>
            </a:r>
          </a:p>
        </p:txBody>
      </p:sp>
      <p:sp>
        <p:nvSpPr>
          <p:cNvPr id="32" name="CaixaDeTexto 31"/>
          <p:cNvSpPr txBox="1">
            <a:spLocks noChangeArrowheads="1"/>
          </p:cNvSpPr>
          <p:nvPr/>
        </p:nvSpPr>
        <p:spPr bwMode="auto">
          <a:xfrm>
            <a:off x="1500188" y="4929188"/>
            <a:ext cx="593725" cy="369887"/>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Thin</a:t>
            </a:r>
          </a:p>
        </p:txBody>
      </p:sp>
      <p:sp>
        <p:nvSpPr>
          <p:cNvPr id="33" name="Rectângulo 32"/>
          <p:cNvSpPr/>
          <p:nvPr/>
        </p:nvSpPr>
        <p:spPr>
          <a:xfrm>
            <a:off x="785813" y="1714500"/>
            <a:ext cx="2071687" cy="32146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sp>
        <p:nvSpPr>
          <p:cNvPr id="34" name="CaixaDeTexto 33"/>
          <p:cNvSpPr txBox="1">
            <a:spLocks noChangeArrowheads="1"/>
          </p:cNvSpPr>
          <p:nvPr/>
        </p:nvSpPr>
        <p:spPr bwMode="auto">
          <a:xfrm>
            <a:off x="3989388" y="4916488"/>
            <a:ext cx="939800" cy="369887"/>
          </a:xfrm>
          <a:prstGeom prst="rect">
            <a:avLst/>
          </a:prstGeom>
          <a:noFill/>
          <a:ln w="9525">
            <a:noFill/>
            <a:miter lim="800000"/>
            <a:headEnd/>
            <a:tailEnd/>
          </a:ln>
        </p:spPr>
        <p:txBody>
          <a:bodyPr wrap="none">
            <a:spAutoFit/>
          </a:bodyPr>
          <a:lstStyle/>
          <a:p>
            <a:pPr eaLnBrk="1" hangingPunct="1"/>
            <a:r>
              <a:rPr lang="pt-PT" sz="1800">
                <a:solidFill>
                  <a:srgbClr val="1F497D"/>
                </a:solidFill>
                <a:latin typeface="Calibri" pitchFamily="34" charset="0"/>
              </a:rPr>
              <a:t>Average</a:t>
            </a:r>
          </a:p>
        </p:txBody>
      </p:sp>
      <p:sp>
        <p:nvSpPr>
          <p:cNvPr id="35" name="Rectângulo 34"/>
          <p:cNvSpPr/>
          <p:nvPr/>
        </p:nvSpPr>
        <p:spPr>
          <a:xfrm>
            <a:off x="3000375" y="1714500"/>
            <a:ext cx="3214688" cy="321468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sp>
        <p:nvSpPr>
          <p:cNvPr id="36" name="CaixaDeTexto 35"/>
          <p:cNvSpPr txBox="1">
            <a:spLocks noChangeArrowheads="1"/>
          </p:cNvSpPr>
          <p:nvPr/>
        </p:nvSpPr>
        <p:spPr bwMode="auto">
          <a:xfrm>
            <a:off x="6643688" y="4929188"/>
            <a:ext cx="1643062" cy="461962"/>
          </a:xfrm>
          <a:prstGeom prst="rect">
            <a:avLst/>
          </a:prstGeom>
          <a:noFill/>
          <a:ln w="9525">
            <a:noFill/>
            <a:miter lim="800000"/>
            <a:headEnd/>
            <a:tailEnd/>
          </a:ln>
        </p:spPr>
        <p:txBody>
          <a:bodyPr>
            <a:spAutoFit/>
          </a:bodyPr>
          <a:lstStyle/>
          <a:p>
            <a:pPr eaLnBrk="1" hangingPunct="1"/>
            <a:r>
              <a:rPr lang="pt-PT" sz="1800">
                <a:solidFill>
                  <a:srgbClr val="1F497D"/>
                </a:solidFill>
                <a:latin typeface="Calibri" pitchFamily="34" charset="0"/>
              </a:rPr>
              <a:t>Overweight</a:t>
            </a:r>
          </a:p>
        </p:txBody>
      </p:sp>
      <p:sp>
        <p:nvSpPr>
          <p:cNvPr id="37" name="Rectângulo 36"/>
          <p:cNvSpPr/>
          <p:nvPr/>
        </p:nvSpPr>
        <p:spPr>
          <a:xfrm>
            <a:off x="6357938" y="1714500"/>
            <a:ext cx="2143125" cy="321468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PT" sz="1800">
              <a:solidFill>
                <a:prstClr val="white"/>
              </a:solidFill>
            </a:endParaRPr>
          </a:p>
        </p:txBody>
      </p:sp>
      <p:graphicFrame>
        <p:nvGraphicFramePr>
          <p:cNvPr id="11" name="Object 3">
            <a:extLst>
              <a:ext uri="{FF2B5EF4-FFF2-40B4-BE49-F238E27FC236}">
                <a16:creationId xmlns:a16="http://schemas.microsoft.com/office/drawing/2014/main" xmlns="" id="{81B5C331-8E49-4990-8C3F-CCB88F13C62C}"/>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87042" name="Document" r:id="rId5"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27714"/>
                                        </p:tgtEl>
                                        <p:attrNameLst>
                                          <p:attrName>style.visibility</p:attrName>
                                        </p:attrNameLst>
                                      </p:cBhvr>
                                      <p:to>
                                        <p:strVal val="visible"/>
                                      </p:to>
                                    </p:set>
                                    <p:animEffect transition="in" filter="dissolve">
                                      <p:cBhvr>
                                        <p:cTn id="7" dur="500"/>
                                        <p:tgtEl>
                                          <p:spTgt spid="62771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dissolve">
                                      <p:cBhvr>
                                        <p:cTn id="16" dur="500"/>
                                        <p:tgtEl>
                                          <p:spTgt spid="3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dissolve">
                                      <p:cBhvr>
                                        <p:cTn id="19" dur="500"/>
                                        <p:tgtEl>
                                          <p:spTgt spid="3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dissolve">
                                      <p:cBhvr>
                                        <p:cTn id="25" dur="500"/>
                                        <p:tgtEl>
                                          <p:spTgt spid="35"/>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dissolve">
                                      <p:cBhvr>
                                        <p:cTn id="28" dur="500"/>
                                        <p:tgtEl>
                                          <p:spTgt spid="36"/>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dissolve">
                                      <p:cBhvr>
                                        <p:cTn id="3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P spid="32" grpId="0"/>
      <p:bldP spid="33" grpId="0" animBg="1"/>
      <p:bldP spid="34" grpId="0"/>
      <p:bldP spid="35" grpId="0" animBg="1"/>
      <p:bldP spid="36" grpId="0"/>
      <p:bldP spid="3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pPr defTabSz="762000"/>
            <a:fld id="{CC33DF6B-A4EB-4BF5-8844-77C70A09CACF}" type="slidenum">
              <a:rPr lang="en-GB" smtClean="0">
                <a:solidFill>
                  <a:prstClr val="black">
                    <a:tint val="75000"/>
                  </a:prstClr>
                </a:solidFill>
              </a:rPr>
              <a:pPr defTabSz="762000"/>
              <a:t>55</a:t>
            </a:fld>
            <a:endParaRPr lang="en-GB">
              <a:solidFill>
                <a:prstClr val="black">
                  <a:tint val="75000"/>
                </a:prstClr>
              </a:solidFill>
            </a:endParaRPr>
          </a:p>
        </p:txBody>
      </p:sp>
      <p:sp>
        <p:nvSpPr>
          <p:cNvPr id="60419" name="Rectangle 2"/>
          <p:cNvSpPr>
            <a:spLocks noGrp="1" noChangeArrowheads="1"/>
          </p:cNvSpPr>
          <p:nvPr>
            <p:ph type="body" idx="1"/>
          </p:nvPr>
        </p:nvSpPr>
        <p:spPr>
          <a:xfrm>
            <a:off x="457200" y="1101220"/>
            <a:ext cx="8208912" cy="5607689"/>
          </a:xfrm>
          <a:noFill/>
        </p:spPr>
        <p:txBody>
          <a:bodyPr wrap="square">
            <a:spAutoFit/>
          </a:bodyPr>
          <a:lstStyle/>
          <a:p>
            <a:pPr>
              <a:lnSpc>
                <a:spcPct val="80000"/>
              </a:lnSpc>
              <a:spcBef>
                <a:spcPct val="0"/>
              </a:spcBef>
              <a:buClr>
                <a:srgbClr val="000099"/>
              </a:buClr>
              <a:buFont typeface="Wingdings" pitchFamily="2" charset="2"/>
              <a:buNone/>
            </a:pPr>
            <a:r>
              <a:rPr lang="pt-PT" sz="2000" b="1" dirty="0"/>
              <a:t>   </a:t>
            </a:r>
            <a:endParaRPr lang="pt-PT" sz="2400" b="1" dirty="0">
              <a:solidFill>
                <a:schemeClr val="accent1"/>
              </a:solidFill>
            </a:endParaRPr>
          </a:p>
          <a:p>
            <a:pPr>
              <a:lnSpc>
                <a:spcPct val="80000"/>
              </a:lnSpc>
              <a:spcBef>
                <a:spcPct val="0"/>
              </a:spcBef>
              <a:buClr>
                <a:srgbClr val="000099"/>
              </a:buClr>
              <a:buFont typeface="Wingdings" pitchFamily="2" charset="2"/>
              <a:buNone/>
            </a:pPr>
            <a:r>
              <a:rPr lang="pt-PT" sz="2400" b="1" dirty="0">
                <a:solidFill>
                  <a:schemeClr val="accent1"/>
                </a:solidFill>
              </a:rPr>
              <a:t>. </a:t>
            </a:r>
            <a:r>
              <a:rPr lang="pt-PT" sz="2400" b="1" dirty="0" err="1">
                <a:solidFill>
                  <a:schemeClr val="accent1"/>
                </a:solidFill>
              </a:rPr>
              <a:t>Plotting</a:t>
            </a:r>
            <a:r>
              <a:rPr lang="pt-PT" sz="2400" b="1" dirty="0">
                <a:solidFill>
                  <a:schemeClr val="accent1"/>
                </a:solidFill>
              </a:rPr>
              <a:t> the "obesity trajectory“</a:t>
            </a:r>
          </a:p>
          <a:p>
            <a:pPr>
              <a:lnSpc>
                <a:spcPct val="80000"/>
              </a:lnSpc>
              <a:spcBef>
                <a:spcPct val="0"/>
              </a:spcBef>
              <a:buClr>
                <a:srgbClr val="000099"/>
              </a:buClr>
              <a:buFont typeface="Wingdings" pitchFamily="2" charset="2"/>
              <a:buNone/>
            </a:pPr>
            <a:endParaRPr lang="pt-PT" sz="2000" b="1" dirty="0"/>
          </a:p>
          <a:p>
            <a:pPr>
              <a:lnSpc>
                <a:spcPct val="80000"/>
              </a:lnSpc>
              <a:spcBef>
                <a:spcPct val="0"/>
              </a:spcBef>
              <a:buClr>
                <a:srgbClr val="000099"/>
              </a:buClr>
              <a:buFont typeface="Wingdings" pitchFamily="2" charset="2"/>
              <a:buChar char="Ø"/>
            </a:pPr>
            <a:r>
              <a:rPr lang="pt-PT" sz="2000" b="1" dirty="0"/>
              <a:t>Birth weight</a:t>
            </a:r>
          </a:p>
          <a:p>
            <a:pPr>
              <a:lnSpc>
                <a:spcPct val="80000"/>
              </a:lnSpc>
              <a:spcBef>
                <a:spcPct val="0"/>
              </a:spcBef>
              <a:buClr>
                <a:srgbClr val="000099"/>
              </a:buClr>
              <a:buFont typeface="Wingdings" pitchFamily="2" charset="2"/>
              <a:buChar char="Ø"/>
            </a:pPr>
            <a:r>
              <a:rPr lang="pt-PT" sz="2000" b="1" dirty="0"/>
              <a:t>Early feeding history</a:t>
            </a:r>
          </a:p>
          <a:p>
            <a:pPr>
              <a:lnSpc>
                <a:spcPct val="80000"/>
              </a:lnSpc>
              <a:spcBef>
                <a:spcPct val="0"/>
              </a:spcBef>
              <a:buClr>
                <a:srgbClr val="000099"/>
              </a:buClr>
              <a:buFont typeface="Wingdings" pitchFamily="2" charset="2"/>
              <a:buChar char="Ø"/>
            </a:pPr>
            <a:r>
              <a:rPr lang="pt-PT" sz="2000" b="1" dirty="0"/>
              <a:t>Onset of obesity:sudden or gradual? At what age? </a:t>
            </a:r>
          </a:p>
          <a:p>
            <a:pPr>
              <a:lnSpc>
                <a:spcPct val="80000"/>
              </a:lnSpc>
              <a:spcBef>
                <a:spcPct val="0"/>
              </a:spcBef>
              <a:buClr>
                <a:srgbClr val="000099"/>
              </a:buClr>
              <a:buFont typeface="Wingdings" pitchFamily="2" charset="2"/>
              <a:buChar char="Ø"/>
            </a:pPr>
            <a:r>
              <a:rPr lang="pt-PT" sz="2000" b="1" dirty="0"/>
              <a:t>Progression of obesity: rapid or gradual?</a:t>
            </a:r>
          </a:p>
          <a:p>
            <a:pPr>
              <a:lnSpc>
                <a:spcPct val="80000"/>
              </a:lnSpc>
              <a:spcBef>
                <a:spcPct val="0"/>
              </a:spcBef>
              <a:buClr>
                <a:srgbClr val="000099"/>
              </a:buClr>
              <a:buFont typeface="Wingdings" pitchFamily="2" charset="2"/>
              <a:buChar char="Ø"/>
            </a:pPr>
            <a:r>
              <a:rPr lang="pt-PT" sz="2000" b="1" dirty="0"/>
              <a:t>Any periods of very rapid weight gain, particularly recently? </a:t>
            </a:r>
          </a:p>
          <a:p>
            <a:pPr>
              <a:lnSpc>
                <a:spcPct val="80000"/>
              </a:lnSpc>
              <a:spcBef>
                <a:spcPct val="0"/>
              </a:spcBef>
              <a:buClr>
                <a:srgbClr val="000099"/>
              </a:buClr>
              <a:buFont typeface="Wingdings" pitchFamily="2" charset="2"/>
              <a:buChar char="Ø"/>
            </a:pPr>
            <a:r>
              <a:rPr lang="pt-PT" sz="2000" b="1" dirty="0"/>
              <a:t>Any periods of weight loss (why and how achieved)?</a:t>
            </a:r>
          </a:p>
          <a:p>
            <a:pPr>
              <a:lnSpc>
                <a:spcPct val="80000"/>
              </a:lnSpc>
              <a:spcBef>
                <a:spcPct val="0"/>
              </a:spcBef>
              <a:buClr>
                <a:srgbClr val="000099"/>
              </a:buClr>
              <a:buFont typeface="Wingdings" pitchFamily="2" charset="2"/>
              <a:buChar char="Ø"/>
            </a:pPr>
            <a:r>
              <a:rPr lang="pt-PT" sz="2000" b="1" dirty="0"/>
              <a:t>Who else in the family is obese or has trouble controlling weight? </a:t>
            </a:r>
          </a:p>
          <a:p>
            <a:pPr>
              <a:lnSpc>
                <a:spcPct val="80000"/>
              </a:lnSpc>
              <a:spcBef>
                <a:spcPct val="0"/>
              </a:spcBef>
              <a:buClr>
                <a:srgbClr val="000099"/>
              </a:buClr>
              <a:buFont typeface="Wingdings" pitchFamily="2" charset="2"/>
              <a:buNone/>
            </a:pPr>
            <a:endParaRPr lang="pt-PT" sz="2400" b="1" dirty="0">
              <a:solidFill>
                <a:schemeClr val="accent1"/>
              </a:solidFill>
            </a:endParaRPr>
          </a:p>
          <a:p>
            <a:pPr>
              <a:lnSpc>
                <a:spcPct val="80000"/>
              </a:lnSpc>
              <a:spcBef>
                <a:spcPct val="0"/>
              </a:spcBef>
              <a:buClr>
                <a:srgbClr val="000099"/>
              </a:buClr>
              <a:buNone/>
            </a:pPr>
            <a:r>
              <a:rPr lang="pt-PT" sz="2400" b="1" dirty="0">
                <a:solidFill>
                  <a:schemeClr val="accent1"/>
                </a:solidFill>
              </a:rPr>
              <a:t>. </a:t>
            </a:r>
            <a:r>
              <a:rPr lang="pt-PT" sz="2400" b="1" dirty="0" err="1">
                <a:solidFill>
                  <a:schemeClr val="accent1"/>
                </a:solidFill>
              </a:rPr>
              <a:t>Family</a:t>
            </a:r>
            <a:r>
              <a:rPr lang="pt-PT" sz="2400" b="1" dirty="0">
                <a:solidFill>
                  <a:schemeClr val="accent1"/>
                </a:solidFill>
              </a:rPr>
              <a:t> </a:t>
            </a:r>
            <a:r>
              <a:rPr lang="pt-PT" sz="2400" b="1" dirty="0" err="1">
                <a:solidFill>
                  <a:schemeClr val="accent1"/>
                </a:solidFill>
              </a:rPr>
              <a:t>risk</a:t>
            </a:r>
            <a:r>
              <a:rPr lang="pt-PT" sz="2400" b="1" dirty="0">
                <a:solidFill>
                  <a:schemeClr val="accent1"/>
                </a:solidFill>
              </a:rPr>
              <a:t> </a:t>
            </a:r>
            <a:r>
              <a:rPr lang="pt-PT" sz="2400" b="1" dirty="0" err="1">
                <a:solidFill>
                  <a:schemeClr val="accent1"/>
                </a:solidFill>
              </a:rPr>
              <a:t>profile</a:t>
            </a:r>
            <a:endParaRPr lang="pt-PT" sz="2400" b="1" dirty="0">
              <a:solidFill>
                <a:schemeClr val="accent1"/>
              </a:solidFill>
            </a:endParaRPr>
          </a:p>
          <a:p>
            <a:pPr>
              <a:lnSpc>
                <a:spcPct val="80000"/>
              </a:lnSpc>
              <a:spcBef>
                <a:spcPct val="0"/>
              </a:spcBef>
              <a:buClr>
                <a:srgbClr val="000099"/>
              </a:buClr>
              <a:buFont typeface="Wingdings" pitchFamily="2" charset="2"/>
              <a:buNone/>
            </a:pPr>
            <a:r>
              <a:rPr lang="pt-PT" sz="2000" b="1" dirty="0"/>
              <a:t>    </a:t>
            </a:r>
          </a:p>
          <a:p>
            <a:pPr>
              <a:lnSpc>
                <a:spcPct val="80000"/>
              </a:lnSpc>
              <a:spcBef>
                <a:spcPct val="0"/>
              </a:spcBef>
              <a:buClr>
                <a:srgbClr val="000099"/>
              </a:buClr>
              <a:buFont typeface="Wingdings" pitchFamily="2" charset="2"/>
              <a:buNone/>
            </a:pPr>
            <a:r>
              <a:rPr lang="pt-PT" sz="2000" b="1" dirty="0"/>
              <a:t>    Morbid obesity; type 2 diabetes; hypertension; dyslipidaemia; polycystic </a:t>
            </a:r>
          </a:p>
          <a:p>
            <a:pPr>
              <a:lnSpc>
                <a:spcPct val="80000"/>
              </a:lnSpc>
              <a:spcBef>
                <a:spcPct val="0"/>
              </a:spcBef>
              <a:buClr>
                <a:srgbClr val="000099"/>
              </a:buClr>
              <a:buFont typeface="Wingdings" pitchFamily="2" charset="2"/>
              <a:buNone/>
            </a:pPr>
            <a:r>
              <a:rPr lang="pt-PT" sz="2000" b="1" dirty="0"/>
              <a:t>    ovarian syndrome; early cardiovascular </a:t>
            </a:r>
            <a:r>
              <a:rPr lang="pt-PT" sz="2000" b="1" dirty="0" err="1"/>
              <a:t>disease</a:t>
            </a:r>
            <a:r>
              <a:rPr lang="pt-PT" sz="2000" b="1" dirty="0"/>
              <a:t>.</a:t>
            </a:r>
          </a:p>
          <a:p>
            <a:pPr>
              <a:lnSpc>
                <a:spcPct val="80000"/>
              </a:lnSpc>
              <a:spcBef>
                <a:spcPct val="0"/>
              </a:spcBef>
              <a:buClr>
                <a:srgbClr val="000099"/>
              </a:buClr>
              <a:buFont typeface="Wingdings" pitchFamily="2" charset="2"/>
              <a:buNone/>
            </a:pPr>
            <a:endParaRPr lang="pt-PT" sz="2000" b="1" dirty="0"/>
          </a:p>
          <a:p>
            <a:pPr>
              <a:lnSpc>
                <a:spcPct val="80000"/>
              </a:lnSpc>
              <a:spcBef>
                <a:spcPct val="0"/>
              </a:spcBef>
              <a:buClr>
                <a:srgbClr val="000099"/>
              </a:buClr>
              <a:buFont typeface="Wingdings" pitchFamily="2" charset="2"/>
              <a:buNone/>
            </a:pPr>
            <a:r>
              <a:rPr lang="pt-PT" sz="2400" b="1" dirty="0">
                <a:solidFill>
                  <a:schemeClr val="accent1"/>
                </a:solidFill>
              </a:rPr>
              <a:t>. </a:t>
            </a:r>
            <a:r>
              <a:rPr lang="pt-PT" sz="2400" b="1" dirty="0" err="1">
                <a:solidFill>
                  <a:schemeClr val="accent1"/>
                </a:solidFill>
              </a:rPr>
              <a:t>Assessment</a:t>
            </a:r>
            <a:r>
              <a:rPr lang="pt-PT" sz="2400" b="1" dirty="0">
                <a:solidFill>
                  <a:schemeClr val="accent1"/>
                </a:solidFill>
              </a:rPr>
              <a:t> </a:t>
            </a:r>
            <a:r>
              <a:rPr lang="pt-PT" sz="2400" b="1" dirty="0" err="1">
                <a:solidFill>
                  <a:schemeClr val="accent1"/>
                </a:solidFill>
              </a:rPr>
              <a:t>of</a:t>
            </a:r>
            <a:r>
              <a:rPr lang="pt-PT" sz="2400" b="1" dirty="0">
                <a:solidFill>
                  <a:schemeClr val="accent1"/>
                </a:solidFill>
              </a:rPr>
              <a:t> individual </a:t>
            </a:r>
            <a:r>
              <a:rPr lang="pt-PT" sz="2400" b="1" dirty="0" err="1">
                <a:solidFill>
                  <a:schemeClr val="accent1"/>
                </a:solidFill>
              </a:rPr>
              <a:t>and</a:t>
            </a:r>
            <a:r>
              <a:rPr lang="pt-PT" sz="2400" b="1" dirty="0">
                <a:solidFill>
                  <a:schemeClr val="accent1"/>
                </a:solidFill>
              </a:rPr>
              <a:t> </a:t>
            </a:r>
            <a:r>
              <a:rPr lang="pt-PT" sz="2400" b="1" dirty="0" err="1">
                <a:solidFill>
                  <a:schemeClr val="accent1"/>
                </a:solidFill>
              </a:rPr>
              <a:t>family</a:t>
            </a:r>
            <a:r>
              <a:rPr lang="pt-PT" sz="2400" b="1" dirty="0">
                <a:solidFill>
                  <a:schemeClr val="accent1"/>
                </a:solidFill>
              </a:rPr>
              <a:t> </a:t>
            </a:r>
            <a:r>
              <a:rPr lang="pt-PT" sz="2400" b="1" dirty="0" err="1">
                <a:solidFill>
                  <a:schemeClr val="accent1"/>
                </a:solidFill>
              </a:rPr>
              <a:t>motivation</a:t>
            </a:r>
            <a:endParaRPr lang="pt-PT" sz="2400" b="1" dirty="0">
              <a:solidFill>
                <a:schemeClr val="accent1"/>
              </a:solidFill>
            </a:endParaRPr>
          </a:p>
          <a:p>
            <a:pPr>
              <a:lnSpc>
                <a:spcPct val="80000"/>
              </a:lnSpc>
              <a:spcBef>
                <a:spcPct val="0"/>
              </a:spcBef>
              <a:buClr>
                <a:srgbClr val="000099"/>
              </a:buClr>
              <a:buFont typeface="Wingdings" pitchFamily="2" charset="2"/>
              <a:buNone/>
            </a:pPr>
            <a:endParaRPr lang="pt-PT" sz="2400" b="1" dirty="0">
              <a:solidFill>
                <a:schemeClr val="accent1"/>
              </a:solidFill>
            </a:endParaRPr>
          </a:p>
          <a:p>
            <a:pPr>
              <a:lnSpc>
                <a:spcPct val="80000"/>
              </a:lnSpc>
              <a:spcBef>
                <a:spcPct val="0"/>
              </a:spcBef>
              <a:buClr>
                <a:srgbClr val="000099"/>
              </a:buClr>
              <a:buFont typeface="Wingdings" pitchFamily="2" charset="2"/>
              <a:buNone/>
            </a:pPr>
            <a:r>
              <a:rPr lang="pt-PT" sz="2400" b="1" dirty="0">
                <a:solidFill>
                  <a:schemeClr val="accent1"/>
                </a:solidFill>
              </a:rPr>
              <a:t>. Body </a:t>
            </a:r>
            <a:r>
              <a:rPr lang="pt-PT" sz="2400" b="1" dirty="0" err="1">
                <a:solidFill>
                  <a:schemeClr val="accent1"/>
                </a:solidFill>
              </a:rPr>
              <a:t>image</a:t>
            </a:r>
            <a:r>
              <a:rPr lang="pt-PT" sz="2400" b="1" dirty="0">
                <a:solidFill>
                  <a:schemeClr val="accent1"/>
                </a:solidFill>
              </a:rPr>
              <a:t> </a:t>
            </a:r>
            <a:r>
              <a:rPr lang="pt-PT" sz="2400" b="1" dirty="0" err="1">
                <a:solidFill>
                  <a:schemeClr val="accent1"/>
                </a:solidFill>
              </a:rPr>
              <a:t>assessment</a:t>
            </a:r>
            <a:endParaRPr lang="pt-PT" sz="2400" b="1" dirty="0">
              <a:solidFill>
                <a:schemeClr val="accent1"/>
              </a:solidFill>
            </a:endParaRPr>
          </a:p>
          <a:p>
            <a:pPr>
              <a:lnSpc>
                <a:spcPct val="80000"/>
              </a:lnSpc>
              <a:spcBef>
                <a:spcPct val="0"/>
              </a:spcBef>
              <a:buClr>
                <a:srgbClr val="000099"/>
              </a:buClr>
              <a:buFont typeface="Wingdings" pitchFamily="2" charset="2"/>
              <a:buNone/>
            </a:pPr>
            <a:endParaRPr lang="pt-PT" sz="2400" b="1" dirty="0"/>
          </a:p>
          <a:p>
            <a:pPr>
              <a:lnSpc>
                <a:spcPct val="80000"/>
              </a:lnSpc>
              <a:spcBef>
                <a:spcPct val="0"/>
              </a:spcBef>
              <a:buClr>
                <a:srgbClr val="000099"/>
              </a:buClr>
              <a:buFont typeface="Wingdings" pitchFamily="2" charset="2"/>
              <a:buNone/>
            </a:pPr>
            <a:endParaRPr lang="pt-PT" sz="2000" b="1" dirty="0"/>
          </a:p>
        </p:txBody>
      </p:sp>
      <p:sp>
        <p:nvSpPr>
          <p:cNvPr id="60420" name="Rectangle 3"/>
          <p:cNvSpPr>
            <a:spLocks noGrp="1" noChangeArrowheads="1"/>
          </p:cNvSpPr>
          <p:nvPr>
            <p:ph type="title"/>
          </p:nvPr>
        </p:nvSpPr>
        <p:spPr>
          <a:xfrm>
            <a:off x="468313" y="476250"/>
            <a:ext cx="8675687" cy="666750"/>
          </a:xfrm>
          <a:noFill/>
        </p:spPr>
        <p:txBody>
          <a:bodyPr/>
          <a:lstStyle/>
          <a:p>
            <a:r>
              <a:rPr lang="pt-PT" sz="4000" b="1" dirty="0"/>
              <a:t/>
            </a:r>
            <a:br>
              <a:rPr lang="pt-PT" sz="4000" b="1" dirty="0"/>
            </a:br>
            <a:r>
              <a:rPr lang="pt-PT" sz="4000" b="1" dirty="0"/>
              <a:t> </a:t>
            </a:r>
            <a:r>
              <a:rPr lang="pt-PT" sz="4000" b="1" dirty="0" err="1">
                <a:solidFill>
                  <a:schemeClr val="accent1"/>
                </a:solidFill>
              </a:rPr>
              <a:t>History</a:t>
            </a:r>
            <a:r>
              <a:rPr lang="pt-PT" sz="4000" b="1" dirty="0">
                <a:solidFill>
                  <a:schemeClr val="accent1"/>
                </a:solidFill>
              </a:rPr>
              <a:t> </a:t>
            </a:r>
            <a:r>
              <a:rPr lang="pt-PT" sz="4000" b="1" dirty="0" err="1">
                <a:solidFill>
                  <a:schemeClr val="accent1"/>
                </a:solidFill>
              </a:rPr>
              <a:t>taking</a:t>
            </a:r>
            <a:r>
              <a:rPr lang="pt-PT" sz="4000" b="1" dirty="0">
                <a:solidFill>
                  <a:schemeClr val="accent1"/>
                </a:solidFill>
              </a:rPr>
              <a:t> … </a:t>
            </a:r>
            <a:r>
              <a:rPr lang="pt-PT" sz="4800" b="1" dirty="0"/>
              <a:t/>
            </a:r>
            <a:br>
              <a:rPr lang="pt-PT" sz="4800" b="1" dirty="0"/>
            </a:br>
            <a:endParaRPr lang="en-GB" sz="4800" b="1" dirty="0"/>
          </a:p>
        </p:txBody>
      </p:sp>
      <p:graphicFrame>
        <p:nvGraphicFramePr>
          <p:cNvPr id="5" name="Object 3">
            <a:extLst>
              <a:ext uri="{FF2B5EF4-FFF2-40B4-BE49-F238E27FC236}">
                <a16:creationId xmlns:a16="http://schemas.microsoft.com/office/drawing/2014/main" xmlns="" id="{28ED2028-3D50-4644-9A69-70CD3CE4A8B6}"/>
              </a:ext>
            </a:extLst>
          </p:cNvPr>
          <p:cNvGraphicFramePr>
            <a:graphicFrameLocks/>
          </p:cNvGraphicFramePr>
          <p:nvPr>
            <p:extLst/>
          </p:nvPr>
        </p:nvGraphicFramePr>
        <p:xfrm>
          <a:off x="-36511" y="6216274"/>
          <a:ext cx="2016224" cy="669110"/>
        </p:xfrm>
        <a:graphic>
          <a:graphicData uri="http://schemas.openxmlformats.org/presentationml/2006/ole">
            <p:oleObj spid="_x0000_s88066" name="Document" r:id="rId3" imgW="9155113" imgH="3394075" progId="Word.Document.8">
              <p:embed/>
            </p:oleObj>
          </a:graphicData>
        </a:graphic>
      </p:graphicFrame>
    </p:spTree>
    <p:extLst>
      <p:ext uri="{BB962C8B-B14F-4D97-AF65-F5344CB8AC3E}">
        <p14:creationId xmlns:p14="http://schemas.microsoft.com/office/powerpoint/2010/main" xmlns="" val="1609434799"/>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pPr defTabSz="762000"/>
            <a:fld id="{CC33DF6B-A4EB-4BF5-8844-77C70A09CACF}" type="slidenum">
              <a:rPr lang="en-GB" smtClean="0">
                <a:solidFill>
                  <a:prstClr val="black">
                    <a:tint val="75000"/>
                  </a:prstClr>
                </a:solidFill>
              </a:rPr>
              <a:pPr defTabSz="762000"/>
              <a:t>56</a:t>
            </a:fld>
            <a:endParaRPr lang="en-GB">
              <a:solidFill>
                <a:prstClr val="black">
                  <a:tint val="75000"/>
                </a:prstClr>
              </a:solidFill>
            </a:endParaRPr>
          </a:p>
        </p:txBody>
      </p:sp>
      <p:sp>
        <p:nvSpPr>
          <p:cNvPr id="60419" name="Rectangle 2"/>
          <p:cNvSpPr>
            <a:spLocks noGrp="1" noChangeArrowheads="1"/>
          </p:cNvSpPr>
          <p:nvPr>
            <p:ph type="body" idx="1"/>
          </p:nvPr>
        </p:nvSpPr>
        <p:spPr>
          <a:xfrm>
            <a:off x="457200" y="1101220"/>
            <a:ext cx="8208912" cy="4893647"/>
          </a:xfrm>
          <a:noFill/>
        </p:spPr>
        <p:txBody>
          <a:bodyPr wrap="square">
            <a:spAutoFit/>
          </a:bodyPr>
          <a:lstStyle/>
          <a:p>
            <a:pPr>
              <a:lnSpc>
                <a:spcPct val="80000"/>
              </a:lnSpc>
              <a:spcBef>
                <a:spcPct val="0"/>
              </a:spcBef>
              <a:buClr>
                <a:srgbClr val="000099"/>
              </a:buClr>
              <a:buFont typeface="Wingdings" pitchFamily="2" charset="2"/>
              <a:buNone/>
            </a:pPr>
            <a:r>
              <a:rPr lang="pt-PT" sz="2000" b="1" dirty="0"/>
              <a:t>      </a:t>
            </a:r>
          </a:p>
          <a:p>
            <a:pPr>
              <a:lnSpc>
                <a:spcPct val="80000"/>
              </a:lnSpc>
              <a:spcBef>
                <a:spcPct val="0"/>
              </a:spcBef>
              <a:buClr>
                <a:srgbClr val="000099"/>
              </a:buClr>
              <a:buFont typeface="Wingdings" pitchFamily="2" charset="2"/>
              <a:buNone/>
            </a:pPr>
            <a:r>
              <a:rPr lang="en-US" sz="2000" dirty="0"/>
              <a:t>A 13 year-old girl who comes to the clinic with her mother was referred by </a:t>
            </a:r>
          </a:p>
          <a:p>
            <a:pPr>
              <a:lnSpc>
                <a:spcPct val="80000"/>
              </a:lnSpc>
              <a:spcBef>
                <a:spcPct val="0"/>
              </a:spcBef>
              <a:buClr>
                <a:srgbClr val="000099"/>
              </a:buClr>
              <a:buFont typeface="Wingdings" pitchFamily="2" charset="2"/>
              <a:buNone/>
            </a:pPr>
            <a:r>
              <a:rPr lang="en-US" sz="2000" dirty="0"/>
              <a:t>the school physician because she is gaining weight although she has </a:t>
            </a:r>
          </a:p>
          <a:p>
            <a:pPr>
              <a:lnSpc>
                <a:spcPct val="80000"/>
              </a:lnSpc>
              <a:spcBef>
                <a:spcPct val="0"/>
              </a:spcBef>
              <a:buClr>
                <a:srgbClr val="000099"/>
              </a:buClr>
              <a:buFont typeface="Wingdings" pitchFamily="2" charset="2"/>
              <a:buNone/>
            </a:pPr>
            <a:r>
              <a:rPr lang="en-US" sz="2000" dirty="0"/>
              <a:t>practically stopped growing. The father is unemployed and the mother works </a:t>
            </a:r>
          </a:p>
          <a:p>
            <a:pPr>
              <a:lnSpc>
                <a:spcPct val="80000"/>
              </a:lnSpc>
              <a:spcBef>
                <a:spcPct val="0"/>
              </a:spcBef>
              <a:buClr>
                <a:srgbClr val="000099"/>
              </a:buClr>
              <a:buFont typeface="Wingdings" pitchFamily="2" charset="2"/>
              <a:buNone/>
            </a:pPr>
            <a:r>
              <a:rPr lang="en-US" sz="2000" dirty="0"/>
              <a:t>as a housekeeper.  The girl started regular menses two years ago.  She never </a:t>
            </a:r>
          </a:p>
          <a:p>
            <a:pPr>
              <a:lnSpc>
                <a:spcPct val="80000"/>
              </a:lnSpc>
              <a:spcBef>
                <a:spcPct val="0"/>
              </a:spcBef>
              <a:buClr>
                <a:srgbClr val="000099"/>
              </a:buClr>
              <a:buFont typeface="Wingdings" pitchFamily="2" charset="2"/>
              <a:buNone/>
            </a:pPr>
            <a:r>
              <a:rPr lang="en-US" sz="2000" dirty="0"/>
              <a:t>eats breakfast, eats few vegetables and fruits, and no meat.  She is quite </a:t>
            </a:r>
          </a:p>
          <a:p>
            <a:pPr>
              <a:lnSpc>
                <a:spcPct val="80000"/>
              </a:lnSpc>
              <a:spcBef>
                <a:spcPct val="0"/>
              </a:spcBef>
              <a:buClr>
                <a:srgbClr val="000099"/>
              </a:buClr>
              <a:buFont typeface="Wingdings" pitchFamily="2" charset="2"/>
              <a:buNone/>
            </a:pPr>
            <a:r>
              <a:rPr lang="en-US" sz="2000" dirty="0"/>
              <a:t>sedentary, does not like the school exercise class, and spends several hours a </a:t>
            </a:r>
          </a:p>
          <a:p>
            <a:pPr>
              <a:lnSpc>
                <a:spcPct val="80000"/>
              </a:lnSpc>
              <a:spcBef>
                <a:spcPct val="0"/>
              </a:spcBef>
              <a:buClr>
                <a:srgbClr val="000099"/>
              </a:buClr>
              <a:buFont typeface="Wingdings" pitchFamily="2" charset="2"/>
              <a:buNone/>
            </a:pPr>
            <a:r>
              <a:rPr lang="en-US" sz="2000" dirty="0"/>
              <a:t>day watching TV.  Although the mother says her daughter complains about </a:t>
            </a:r>
          </a:p>
          <a:p>
            <a:pPr>
              <a:lnSpc>
                <a:spcPct val="80000"/>
              </a:lnSpc>
              <a:spcBef>
                <a:spcPct val="0"/>
              </a:spcBef>
              <a:buClr>
                <a:srgbClr val="000099"/>
              </a:buClr>
              <a:buFont typeface="Wingdings" pitchFamily="2" charset="2"/>
              <a:buNone/>
            </a:pPr>
            <a:r>
              <a:rPr lang="en-US" sz="2000" dirty="0"/>
              <a:t>the size of her hips, the girl denies this.  She has very few friends.  Past history </a:t>
            </a:r>
          </a:p>
          <a:p>
            <a:pPr>
              <a:lnSpc>
                <a:spcPct val="80000"/>
              </a:lnSpc>
              <a:spcBef>
                <a:spcPct val="0"/>
              </a:spcBef>
              <a:buClr>
                <a:srgbClr val="000099"/>
              </a:buClr>
              <a:buFont typeface="Wingdings" pitchFamily="2" charset="2"/>
              <a:buNone/>
            </a:pPr>
            <a:r>
              <a:rPr lang="en-US" sz="2000" dirty="0"/>
              <a:t>is unremarkable except mild asthma treated with antihistamines and inhaled </a:t>
            </a:r>
          </a:p>
          <a:p>
            <a:pPr>
              <a:lnSpc>
                <a:spcPct val="80000"/>
              </a:lnSpc>
              <a:spcBef>
                <a:spcPct val="0"/>
              </a:spcBef>
              <a:buClr>
                <a:srgbClr val="000099"/>
              </a:buClr>
              <a:buFont typeface="Wingdings" pitchFamily="2" charset="2"/>
              <a:buNone/>
            </a:pPr>
            <a:r>
              <a:rPr lang="en-US" sz="2000" dirty="0"/>
              <a:t>corticosteroids.  There is no family history of early cardiovascular disease or </a:t>
            </a:r>
          </a:p>
          <a:p>
            <a:pPr>
              <a:lnSpc>
                <a:spcPct val="80000"/>
              </a:lnSpc>
              <a:spcBef>
                <a:spcPct val="0"/>
              </a:spcBef>
              <a:buClr>
                <a:srgbClr val="000099"/>
              </a:buClr>
              <a:buFont typeface="Wingdings" pitchFamily="2" charset="2"/>
              <a:buNone/>
            </a:pPr>
            <a:r>
              <a:rPr lang="en-US" sz="2000" dirty="0"/>
              <a:t>type II diabetes.  </a:t>
            </a:r>
          </a:p>
          <a:p>
            <a:pPr>
              <a:lnSpc>
                <a:spcPct val="80000"/>
              </a:lnSpc>
              <a:spcBef>
                <a:spcPct val="0"/>
              </a:spcBef>
              <a:buClr>
                <a:srgbClr val="000099"/>
              </a:buClr>
              <a:buFont typeface="Wingdings" pitchFamily="2" charset="2"/>
              <a:buNone/>
            </a:pPr>
            <a:r>
              <a:rPr lang="en-US" sz="2000" dirty="0"/>
              <a:t>	</a:t>
            </a:r>
          </a:p>
          <a:p>
            <a:pPr>
              <a:lnSpc>
                <a:spcPct val="80000"/>
              </a:lnSpc>
              <a:spcBef>
                <a:spcPct val="0"/>
              </a:spcBef>
              <a:buClr>
                <a:srgbClr val="000099"/>
              </a:buClr>
              <a:buFont typeface="Wingdings" pitchFamily="2" charset="2"/>
              <a:buNone/>
            </a:pPr>
            <a:r>
              <a:rPr lang="en-US" sz="2000" dirty="0"/>
              <a:t>From the school visit report, you calculate a BMI of 26, which is above the</a:t>
            </a:r>
          </a:p>
          <a:p>
            <a:pPr>
              <a:lnSpc>
                <a:spcPct val="80000"/>
              </a:lnSpc>
              <a:spcBef>
                <a:spcPct val="0"/>
              </a:spcBef>
              <a:buClr>
                <a:srgbClr val="000099"/>
              </a:buClr>
              <a:buFont typeface="Wingdings" pitchFamily="2" charset="2"/>
              <a:buNone/>
            </a:pPr>
            <a:r>
              <a:rPr lang="en-US" sz="2000" dirty="0"/>
              <a:t>97th centile for age and gender and is in excess of 36 % above normal weight </a:t>
            </a:r>
          </a:p>
          <a:p>
            <a:pPr>
              <a:lnSpc>
                <a:spcPct val="80000"/>
              </a:lnSpc>
              <a:spcBef>
                <a:spcPct val="0"/>
              </a:spcBef>
              <a:buClr>
                <a:srgbClr val="000099"/>
              </a:buClr>
              <a:buFont typeface="Wingdings" pitchFamily="2" charset="2"/>
              <a:buNone/>
            </a:pPr>
            <a:r>
              <a:rPr lang="en-US" sz="2000" dirty="0"/>
              <a:t>for height.  The girl did not want to come and does not want to be examined. </a:t>
            </a:r>
          </a:p>
          <a:p>
            <a:pPr>
              <a:lnSpc>
                <a:spcPct val="80000"/>
              </a:lnSpc>
              <a:spcBef>
                <a:spcPct val="0"/>
              </a:spcBef>
              <a:buClr>
                <a:srgbClr val="000099"/>
              </a:buClr>
              <a:buFont typeface="Wingdings" pitchFamily="2" charset="2"/>
              <a:buNone/>
            </a:pPr>
            <a:r>
              <a:rPr lang="en-US" sz="2000" dirty="0"/>
              <a:t>The mother insists on an exam, and wants a blood test to rule out a hormonal </a:t>
            </a:r>
          </a:p>
          <a:p>
            <a:pPr>
              <a:lnSpc>
                <a:spcPct val="80000"/>
              </a:lnSpc>
              <a:spcBef>
                <a:spcPct val="0"/>
              </a:spcBef>
              <a:buClr>
                <a:srgbClr val="000099"/>
              </a:buClr>
              <a:buFont typeface="Wingdings" pitchFamily="2" charset="2"/>
              <a:buNone/>
            </a:pPr>
            <a:r>
              <a:rPr lang="en-US" sz="2000" dirty="0"/>
              <a:t>problem.</a:t>
            </a:r>
          </a:p>
          <a:p>
            <a:pPr marL="0" indent="0">
              <a:buNone/>
            </a:pPr>
            <a:endParaRPr lang="en-US" sz="2000" dirty="0"/>
          </a:p>
        </p:txBody>
      </p:sp>
      <p:sp>
        <p:nvSpPr>
          <p:cNvPr id="60420" name="Rectangle 3"/>
          <p:cNvSpPr>
            <a:spLocks noGrp="1" noChangeArrowheads="1"/>
          </p:cNvSpPr>
          <p:nvPr>
            <p:ph type="title"/>
          </p:nvPr>
        </p:nvSpPr>
        <p:spPr>
          <a:xfrm>
            <a:off x="468313" y="476250"/>
            <a:ext cx="8675687" cy="666750"/>
          </a:xfrm>
          <a:noFill/>
        </p:spPr>
        <p:txBody>
          <a:bodyPr/>
          <a:lstStyle/>
          <a:p>
            <a:r>
              <a:rPr lang="pt-PT" sz="4000" b="1" dirty="0"/>
              <a:t/>
            </a:r>
            <a:br>
              <a:rPr lang="pt-PT" sz="4000" b="1" dirty="0"/>
            </a:br>
            <a:r>
              <a:rPr lang="pt-PT" sz="4000" b="1" dirty="0"/>
              <a:t> </a:t>
            </a:r>
            <a:r>
              <a:rPr lang="pt-PT" sz="4000" b="1" dirty="0">
                <a:solidFill>
                  <a:schemeClr val="accent1"/>
                </a:solidFill>
              </a:rPr>
              <a:t>Role Play</a:t>
            </a:r>
            <a:r>
              <a:rPr lang="pt-PT" sz="4800" b="1" dirty="0"/>
              <a:t/>
            </a:r>
            <a:br>
              <a:rPr lang="pt-PT" sz="4800" b="1" dirty="0"/>
            </a:br>
            <a:endParaRPr lang="en-GB" sz="4800" b="1" dirty="0"/>
          </a:p>
        </p:txBody>
      </p:sp>
      <p:graphicFrame>
        <p:nvGraphicFramePr>
          <p:cNvPr id="5" name="Object 3">
            <a:extLst>
              <a:ext uri="{FF2B5EF4-FFF2-40B4-BE49-F238E27FC236}">
                <a16:creationId xmlns:a16="http://schemas.microsoft.com/office/drawing/2014/main" xmlns="" id="{28ED2028-3D50-4644-9A69-70CD3CE4A8B6}"/>
              </a:ext>
            </a:extLst>
          </p:cNvPr>
          <p:cNvGraphicFramePr>
            <a:graphicFrameLocks/>
          </p:cNvGraphicFramePr>
          <p:nvPr>
            <p:extLst/>
          </p:nvPr>
        </p:nvGraphicFramePr>
        <p:xfrm>
          <a:off x="-36511" y="6216274"/>
          <a:ext cx="2016224" cy="669110"/>
        </p:xfrm>
        <a:graphic>
          <a:graphicData uri="http://schemas.openxmlformats.org/presentationml/2006/ole">
            <p:oleObj spid="_x0000_s89090" name="Document" r:id="rId3" imgW="9155113" imgH="3394075" progId="Word.Document.8">
              <p:embed/>
            </p:oleObj>
          </a:graphicData>
        </a:graphic>
      </p:graphicFrame>
    </p:spTree>
    <p:extLst>
      <p:ext uri="{BB962C8B-B14F-4D97-AF65-F5344CB8AC3E}">
        <p14:creationId xmlns:p14="http://schemas.microsoft.com/office/powerpoint/2010/main" xmlns="" val="3984826944"/>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p>
            <a:pPr defTabSz="762000"/>
            <a:fld id="{CC33DF6B-A4EB-4BF5-8844-77C70A09CACF}" type="slidenum">
              <a:rPr lang="en-GB" smtClean="0">
                <a:solidFill>
                  <a:prstClr val="black">
                    <a:tint val="75000"/>
                  </a:prstClr>
                </a:solidFill>
              </a:rPr>
              <a:pPr defTabSz="762000"/>
              <a:t>57</a:t>
            </a:fld>
            <a:endParaRPr lang="en-GB">
              <a:solidFill>
                <a:prstClr val="black">
                  <a:tint val="75000"/>
                </a:prstClr>
              </a:solidFill>
            </a:endParaRPr>
          </a:p>
        </p:txBody>
      </p:sp>
      <p:sp>
        <p:nvSpPr>
          <p:cNvPr id="60419" name="Rectangle 2"/>
          <p:cNvSpPr>
            <a:spLocks noGrp="1" noChangeArrowheads="1"/>
          </p:cNvSpPr>
          <p:nvPr>
            <p:ph type="body" idx="1"/>
          </p:nvPr>
        </p:nvSpPr>
        <p:spPr>
          <a:xfrm>
            <a:off x="457200" y="1101220"/>
            <a:ext cx="8208912" cy="3791807"/>
          </a:xfrm>
          <a:noFill/>
        </p:spPr>
        <p:txBody>
          <a:bodyPr wrap="square">
            <a:spAutoFit/>
          </a:bodyPr>
          <a:lstStyle/>
          <a:p>
            <a:pPr marL="0" indent="0">
              <a:buNone/>
            </a:pPr>
            <a:endParaRPr lang="en-US" sz="2000" dirty="0"/>
          </a:p>
          <a:p>
            <a:pPr marL="0" indent="0">
              <a:buNone/>
            </a:pPr>
            <a:r>
              <a:rPr lang="en-US" sz="2000" dirty="0"/>
              <a:t>After the mother has left the examining room, the girl explains that having gained weight rapidly bothers her and that she feels different from her peers.  She thinks a dietician cannot help her and she doesn't know what to do.  You propose that she make another appointment at the clinic, at which time you will examine her.  You explain the possible options, emphasizing to her how important it is that she reflects on her choices and her future, and ask her to be open to discussing the situation with other professionals. At the end of the visit you summarize your findings for the mother, indicating that a blood test, which the daughter would not easily accept, is not required at this time and could be discussed at a later stage.</a:t>
            </a:r>
          </a:p>
          <a:p>
            <a:pPr>
              <a:lnSpc>
                <a:spcPct val="80000"/>
              </a:lnSpc>
              <a:spcBef>
                <a:spcPct val="0"/>
              </a:spcBef>
              <a:buClr>
                <a:srgbClr val="000099"/>
              </a:buClr>
              <a:buFont typeface="Wingdings" pitchFamily="2" charset="2"/>
              <a:buNone/>
            </a:pPr>
            <a:endParaRPr lang="pt-PT" sz="2000" b="1" dirty="0"/>
          </a:p>
        </p:txBody>
      </p:sp>
      <p:sp>
        <p:nvSpPr>
          <p:cNvPr id="60420" name="Rectangle 3"/>
          <p:cNvSpPr>
            <a:spLocks noGrp="1" noChangeArrowheads="1"/>
          </p:cNvSpPr>
          <p:nvPr>
            <p:ph type="title"/>
          </p:nvPr>
        </p:nvSpPr>
        <p:spPr>
          <a:xfrm>
            <a:off x="468313" y="476250"/>
            <a:ext cx="8675687" cy="666750"/>
          </a:xfrm>
          <a:noFill/>
        </p:spPr>
        <p:txBody>
          <a:bodyPr/>
          <a:lstStyle/>
          <a:p>
            <a:r>
              <a:rPr lang="pt-PT" sz="4000" b="1" dirty="0"/>
              <a:t/>
            </a:r>
            <a:br>
              <a:rPr lang="pt-PT" sz="4000" b="1" dirty="0"/>
            </a:br>
            <a:r>
              <a:rPr lang="pt-PT" sz="4000" b="1" dirty="0"/>
              <a:t> </a:t>
            </a:r>
            <a:r>
              <a:rPr lang="pt-PT" sz="4000" b="1" dirty="0">
                <a:solidFill>
                  <a:schemeClr val="accent1"/>
                </a:solidFill>
              </a:rPr>
              <a:t>Role Play</a:t>
            </a:r>
            <a:r>
              <a:rPr lang="pt-PT" sz="4800" b="1" dirty="0"/>
              <a:t/>
            </a:r>
            <a:br>
              <a:rPr lang="pt-PT" sz="4800" b="1" dirty="0"/>
            </a:br>
            <a:endParaRPr lang="en-GB" sz="4800" b="1" dirty="0"/>
          </a:p>
        </p:txBody>
      </p:sp>
      <p:graphicFrame>
        <p:nvGraphicFramePr>
          <p:cNvPr id="5" name="Object 3">
            <a:extLst>
              <a:ext uri="{FF2B5EF4-FFF2-40B4-BE49-F238E27FC236}">
                <a16:creationId xmlns:a16="http://schemas.microsoft.com/office/drawing/2014/main" xmlns="" id="{28ED2028-3D50-4644-9A69-70CD3CE4A8B6}"/>
              </a:ext>
            </a:extLst>
          </p:cNvPr>
          <p:cNvGraphicFramePr>
            <a:graphicFrameLocks/>
          </p:cNvGraphicFramePr>
          <p:nvPr>
            <p:extLst/>
          </p:nvPr>
        </p:nvGraphicFramePr>
        <p:xfrm>
          <a:off x="-36511" y="6216274"/>
          <a:ext cx="2016224" cy="669110"/>
        </p:xfrm>
        <a:graphic>
          <a:graphicData uri="http://schemas.openxmlformats.org/presentationml/2006/ole">
            <p:oleObj spid="_x0000_s90114" name="Document" r:id="rId3" imgW="9155113" imgH="3394075" progId="Word.Document.8">
              <p:embed/>
            </p:oleObj>
          </a:graphicData>
        </a:graphic>
      </p:graphicFrame>
    </p:spTree>
    <p:extLst>
      <p:ext uri="{BB962C8B-B14F-4D97-AF65-F5344CB8AC3E}">
        <p14:creationId xmlns:p14="http://schemas.microsoft.com/office/powerpoint/2010/main" xmlns="" val="200386280"/>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defTabSz="762000"/>
            <a:fld id="{08449C3A-157D-4872-8299-0EB2A3D1B92B}" type="slidenum">
              <a:rPr lang="en-GB" smtClean="0">
                <a:solidFill>
                  <a:prstClr val="black">
                    <a:tint val="75000"/>
                  </a:prstClr>
                </a:solidFill>
              </a:rPr>
              <a:pPr defTabSz="762000"/>
              <a:t>58</a:t>
            </a:fld>
            <a:endParaRPr lang="en-GB">
              <a:solidFill>
                <a:prstClr val="black">
                  <a:tint val="75000"/>
                </a:prstClr>
              </a:solidFill>
            </a:endParaRPr>
          </a:p>
        </p:txBody>
      </p:sp>
      <p:sp>
        <p:nvSpPr>
          <p:cNvPr id="10243" name="Rectangle 2"/>
          <p:cNvSpPr>
            <a:spLocks noGrp="1" noChangeArrowheads="1"/>
          </p:cNvSpPr>
          <p:nvPr>
            <p:ph type="body" idx="1"/>
          </p:nvPr>
        </p:nvSpPr>
        <p:spPr>
          <a:xfrm>
            <a:off x="228600" y="1335088"/>
            <a:ext cx="8763000" cy="1006475"/>
          </a:xfrm>
          <a:noFill/>
        </p:spPr>
        <p:txBody>
          <a:bodyPr>
            <a:spAutoFit/>
          </a:bodyPr>
          <a:lstStyle/>
          <a:p>
            <a:pPr marL="609600" indent="-609600">
              <a:buFont typeface="Monotype Sorts" charset="2"/>
              <a:buNone/>
            </a:pPr>
            <a:endParaRPr lang="pt-PT" b="1"/>
          </a:p>
          <a:p>
            <a:pPr marL="609600" indent="-609600">
              <a:spcBef>
                <a:spcPct val="0"/>
              </a:spcBef>
              <a:buClr>
                <a:srgbClr val="000099"/>
              </a:buClr>
              <a:buFont typeface="Wingdings" pitchFamily="2" charset="2"/>
              <a:buNone/>
            </a:pPr>
            <a:endParaRPr lang="pt-PT" sz="2800" b="1"/>
          </a:p>
        </p:txBody>
      </p:sp>
      <p:sp>
        <p:nvSpPr>
          <p:cNvPr id="10244" name="Rectangle 3"/>
          <p:cNvSpPr>
            <a:spLocks noGrp="1" noChangeArrowheads="1"/>
          </p:cNvSpPr>
          <p:nvPr>
            <p:ph type="title"/>
          </p:nvPr>
        </p:nvSpPr>
        <p:spPr>
          <a:xfrm>
            <a:off x="468313" y="692150"/>
            <a:ext cx="8280400" cy="1368425"/>
          </a:xfrm>
          <a:noFill/>
        </p:spPr>
        <p:txBody>
          <a:bodyPr/>
          <a:lstStyle/>
          <a:p>
            <a:r>
              <a:rPr lang="pt-PT" sz="4800" b="1" dirty="0"/>
              <a:t/>
            </a:r>
            <a:br>
              <a:rPr lang="pt-PT" sz="4800" b="1" dirty="0"/>
            </a:br>
            <a:r>
              <a:rPr lang="pt-PT" sz="4800" b="1" dirty="0"/>
              <a:t/>
            </a:r>
            <a:br>
              <a:rPr lang="pt-PT" sz="4800" b="1" dirty="0"/>
            </a:br>
            <a:r>
              <a:rPr lang="pt-PT" sz="4800" b="1" dirty="0"/>
              <a:t/>
            </a:r>
            <a:br>
              <a:rPr lang="pt-PT" sz="4800" b="1" dirty="0"/>
            </a:br>
            <a:r>
              <a:rPr lang="en-US" b="1" dirty="0">
                <a:solidFill>
                  <a:schemeClr val="accent1"/>
                </a:solidFill>
              </a:rPr>
              <a:t>Identify the potential facilitators and barriers that need to be taken into account once developing a management plan</a:t>
            </a:r>
            <a:br>
              <a:rPr lang="en-US" b="1" dirty="0">
                <a:solidFill>
                  <a:schemeClr val="accent1"/>
                </a:solidFill>
              </a:rPr>
            </a:br>
            <a:r>
              <a:rPr lang="en-US" b="1" dirty="0">
                <a:solidFill>
                  <a:schemeClr val="accent1"/>
                </a:solidFill>
              </a:rPr>
              <a:t/>
            </a:r>
            <a:br>
              <a:rPr lang="en-US" b="1" dirty="0">
                <a:solidFill>
                  <a:schemeClr val="accent1"/>
                </a:solidFill>
              </a:rPr>
            </a:br>
            <a:r>
              <a:rPr lang="en-US" dirty="0">
                <a:solidFill>
                  <a:schemeClr val="accent1"/>
                </a:solidFill>
              </a:rPr>
              <a:t>-Spider Web-</a:t>
            </a:r>
            <a:endParaRPr lang="en-GB" sz="4800" dirty="0">
              <a:solidFill>
                <a:schemeClr val="accent1"/>
              </a:solidFill>
            </a:endParaRPr>
          </a:p>
        </p:txBody>
      </p:sp>
      <p:graphicFrame>
        <p:nvGraphicFramePr>
          <p:cNvPr id="5" name="Object 3">
            <a:extLst>
              <a:ext uri="{FF2B5EF4-FFF2-40B4-BE49-F238E27FC236}">
                <a16:creationId xmlns:a16="http://schemas.microsoft.com/office/drawing/2014/main" xmlns="" id="{D9C469C4-4CE6-46C6-B2AA-DBC1E1FEA1E7}"/>
              </a:ext>
            </a:extLst>
          </p:cNvPr>
          <p:cNvGraphicFramePr>
            <a:graphicFrameLocks/>
          </p:cNvGraphicFramePr>
          <p:nvPr>
            <p:extLst>
              <p:ext uri="{D42A27DB-BD31-4B8C-83A1-F6EECF244321}">
                <p14:modId xmlns:p14="http://schemas.microsoft.com/office/powerpoint/2010/main" xmlns="" val="3783539699"/>
              </p:ext>
            </p:extLst>
          </p:nvPr>
        </p:nvGraphicFramePr>
        <p:xfrm>
          <a:off x="179512" y="5877272"/>
          <a:ext cx="2051719" cy="864096"/>
        </p:xfrm>
        <a:graphic>
          <a:graphicData uri="http://schemas.openxmlformats.org/presentationml/2006/ole">
            <p:oleObj spid="_x0000_s91138" name="Document" r:id="rId3" imgW="9155113" imgH="3394075" progId="Word.Document.8">
              <p:embed/>
            </p:oleObj>
          </a:graphicData>
        </a:graphic>
      </p:graphicFrame>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defTabSz="762000"/>
            <a:fld id="{08449C3A-157D-4872-8299-0EB2A3D1B92B}" type="slidenum">
              <a:rPr lang="en-GB" smtClean="0">
                <a:solidFill>
                  <a:prstClr val="black">
                    <a:tint val="75000"/>
                  </a:prstClr>
                </a:solidFill>
              </a:rPr>
              <a:pPr defTabSz="762000"/>
              <a:t>59</a:t>
            </a:fld>
            <a:endParaRPr lang="en-GB">
              <a:solidFill>
                <a:prstClr val="black">
                  <a:tint val="75000"/>
                </a:prstClr>
              </a:solidFill>
            </a:endParaRPr>
          </a:p>
        </p:txBody>
      </p:sp>
      <p:sp>
        <p:nvSpPr>
          <p:cNvPr id="10243" name="Rectangle 2"/>
          <p:cNvSpPr>
            <a:spLocks noGrp="1" noChangeArrowheads="1"/>
          </p:cNvSpPr>
          <p:nvPr>
            <p:ph type="body" idx="1"/>
          </p:nvPr>
        </p:nvSpPr>
        <p:spPr>
          <a:xfrm>
            <a:off x="228600" y="1335088"/>
            <a:ext cx="8763000" cy="1006475"/>
          </a:xfrm>
          <a:noFill/>
        </p:spPr>
        <p:txBody>
          <a:bodyPr>
            <a:spAutoFit/>
          </a:bodyPr>
          <a:lstStyle/>
          <a:p>
            <a:pPr marL="609600" indent="-609600">
              <a:buFont typeface="Monotype Sorts" charset="2"/>
              <a:buNone/>
            </a:pPr>
            <a:endParaRPr lang="pt-PT" b="1"/>
          </a:p>
          <a:p>
            <a:pPr marL="609600" indent="-609600">
              <a:spcBef>
                <a:spcPct val="0"/>
              </a:spcBef>
              <a:buClr>
                <a:srgbClr val="000099"/>
              </a:buClr>
              <a:buFont typeface="Wingdings" pitchFamily="2" charset="2"/>
              <a:buNone/>
            </a:pPr>
            <a:endParaRPr lang="pt-PT" sz="2800" b="1"/>
          </a:p>
        </p:txBody>
      </p:sp>
      <p:sp>
        <p:nvSpPr>
          <p:cNvPr id="10244" name="Rectangle 3"/>
          <p:cNvSpPr>
            <a:spLocks noGrp="1" noChangeArrowheads="1"/>
          </p:cNvSpPr>
          <p:nvPr>
            <p:ph type="title"/>
          </p:nvPr>
        </p:nvSpPr>
        <p:spPr>
          <a:xfrm>
            <a:off x="468313" y="692150"/>
            <a:ext cx="8280400" cy="1368425"/>
          </a:xfrm>
          <a:noFill/>
        </p:spPr>
        <p:txBody>
          <a:bodyPr/>
          <a:lstStyle/>
          <a:p>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en-US" b="1" dirty="0">
                <a:solidFill>
                  <a:schemeClr val="accent1"/>
                </a:solidFill>
              </a:rPr>
              <a:t>Select among the possible interventions in a multidisciplinary setting those most appropriate for overweight adolescents</a:t>
            </a:r>
            <a:br>
              <a:rPr lang="en-US" b="1" dirty="0">
                <a:solidFill>
                  <a:schemeClr val="accent1"/>
                </a:solidFill>
              </a:rPr>
            </a:br>
            <a:r>
              <a:rPr lang="en-US" sz="3600" dirty="0">
                <a:solidFill>
                  <a:schemeClr val="accent1"/>
                </a:solidFill>
              </a:rPr>
              <a:t>(</a:t>
            </a:r>
            <a:r>
              <a:rPr lang="en-GB" sz="4000" dirty="0">
                <a:solidFill>
                  <a:schemeClr val="accent1"/>
                </a:solidFill>
              </a:rPr>
              <a:t>Pay attention to the most common adolescent concerns and complaints related to body image)</a:t>
            </a:r>
            <a:br>
              <a:rPr lang="en-GB" sz="4000" dirty="0">
                <a:solidFill>
                  <a:schemeClr val="accent1"/>
                </a:solidFill>
              </a:rPr>
            </a:br>
            <a:r>
              <a:rPr lang="en-GB" sz="4000" dirty="0">
                <a:solidFill>
                  <a:schemeClr val="accent1"/>
                </a:solidFill>
              </a:rPr>
              <a:t/>
            </a:r>
            <a:br>
              <a:rPr lang="en-GB" sz="4000" dirty="0">
                <a:solidFill>
                  <a:schemeClr val="accent1"/>
                </a:solidFill>
              </a:rPr>
            </a:br>
            <a:r>
              <a:rPr lang="en-GB" sz="2800" dirty="0"/>
              <a:t>small group + plenary review</a:t>
            </a:r>
            <a:endParaRPr lang="en-GB" sz="4800" dirty="0"/>
          </a:p>
        </p:txBody>
      </p:sp>
      <p:graphicFrame>
        <p:nvGraphicFramePr>
          <p:cNvPr id="5" name="Object 3">
            <a:extLst>
              <a:ext uri="{FF2B5EF4-FFF2-40B4-BE49-F238E27FC236}">
                <a16:creationId xmlns:a16="http://schemas.microsoft.com/office/drawing/2014/main" xmlns="" id="{C5D183DE-35EA-4D56-A901-9E8EE0E50F8B}"/>
              </a:ext>
            </a:extLst>
          </p:cNvPr>
          <p:cNvGraphicFramePr>
            <a:graphicFrameLocks/>
          </p:cNvGraphicFramePr>
          <p:nvPr>
            <p:extLst>
              <p:ext uri="{D42A27DB-BD31-4B8C-83A1-F6EECF244321}">
                <p14:modId xmlns:p14="http://schemas.microsoft.com/office/powerpoint/2010/main" xmlns="" val="3783539699"/>
              </p:ext>
            </p:extLst>
          </p:nvPr>
        </p:nvGraphicFramePr>
        <p:xfrm>
          <a:off x="179512" y="5877272"/>
          <a:ext cx="2051719" cy="864096"/>
        </p:xfrm>
        <a:graphic>
          <a:graphicData uri="http://schemas.openxmlformats.org/presentationml/2006/ole">
            <p:oleObj spid="_x0000_s92162" name="Document" r:id="rId3" imgW="9155113" imgH="3394075" progId="Word.Document.8">
              <p:embed/>
            </p:oleObj>
          </a:graphicData>
        </a:graphic>
      </p:graphicFrame>
    </p:spTree>
    <p:extLst>
      <p:ext uri="{BB962C8B-B14F-4D97-AF65-F5344CB8AC3E}">
        <p14:creationId xmlns:p14="http://schemas.microsoft.com/office/powerpoint/2010/main" xmlns="" val="263517497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Sex </a:t>
            </a:r>
            <a:r>
              <a:rPr lang="de-DE" dirty="0" err="1" smtClean="0"/>
              <a:t>diffences</a:t>
            </a:r>
            <a:r>
              <a:rPr lang="de-DE" dirty="0" smtClean="0"/>
              <a:t> of </a:t>
            </a:r>
            <a:r>
              <a:rPr lang="de-DE" dirty="0" err="1" smtClean="0"/>
              <a:t>body</a:t>
            </a:r>
            <a:r>
              <a:rPr lang="de-DE" dirty="0" smtClean="0"/>
              <a:t> </a:t>
            </a:r>
            <a:r>
              <a:rPr lang="de-DE" dirty="0" err="1" smtClean="0"/>
              <a:t>composition</a:t>
            </a:r>
            <a:r>
              <a:rPr lang="de-DE" dirty="0" smtClean="0"/>
              <a:t> (2)</a:t>
            </a:r>
            <a:endParaRPr lang="de-DE" dirty="0"/>
          </a:p>
        </p:txBody>
      </p:sp>
      <p:sp>
        <p:nvSpPr>
          <p:cNvPr id="7" name="Inhaltsplatzhalter 6"/>
          <p:cNvSpPr>
            <a:spLocks noGrp="1"/>
          </p:cNvSpPr>
          <p:nvPr>
            <p:ph idx="1"/>
          </p:nvPr>
        </p:nvSpPr>
        <p:spPr/>
        <p:txBody>
          <a:bodyPr/>
          <a:lstStyle/>
          <a:p>
            <a:pPr>
              <a:buNone/>
            </a:pPr>
            <a:r>
              <a:rPr lang="de-DE" dirty="0" err="1" smtClean="0"/>
              <a:t>During</a:t>
            </a:r>
            <a:r>
              <a:rPr lang="de-DE" dirty="0" smtClean="0"/>
              <a:t> </a:t>
            </a:r>
            <a:r>
              <a:rPr lang="de-DE" dirty="0" err="1" smtClean="0"/>
              <a:t>Puberty</a:t>
            </a:r>
            <a:r>
              <a:rPr lang="de-DE" dirty="0" smtClean="0"/>
              <a:t> </a:t>
            </a:r>
          </a:p>
          <a:p>
            <a:pPr>
              <a:buFont typeface="Arial"/>
              <a:buChar char="•"/>
            </a:pPr>
            <a:r>
              <a:rPr lang="de-DE" dirty="0" smtClean="0"/>
              <a:t>Girls </a:t>
            </a:r>
            <a:r>
              <a:rPr lang="de-DE" dirty="0" err="1" smtClean="0"/>
              <a:t>get</a:t>
            </a:r>
            <a:r>
              <a:rPr lang="de-DE" dirty="0" smtClean="0"/>
              <a:t> </a:t>
            </a:r>
            <a:r>
              <a:rPr lang="de-DE" dirty="0" err="1" smtClean="0"/>
              <a:t>taller</a:t>
            </a:r>
            <a:r>
              <a:rPr lang="de-DE" dirty="0" smtClean="0"/>
              <a:t> and </a:t>
            </a:r>
            <a:r>
              <a:rPr lang="de-DE" dirty="0" err="1" smtClean="0"/>
              <a:t>fatter</a:t>
            </a:r>
            <a:endParaRPr lang="de-DE" dirty="0" smtClean="0"/>
          </a:p>
          <a:p>
            <a:pPr>
              <a:buFont typeface="Arial"/>
              <a:buChar char="•"/>
            </a:pPr>
            <a:r>
              <a:rPr lang="de-DE" dirty="0" smtClean="0"/>
              <a:t>Boys </a:t>
            </a:r>
            <a:r>
              <a:rPr lang="de-DE" dirty="0" err="1" smtClean="0"/>
              <a:t>get</a:t>
            </a:r>
            <a:r>
              <a:rPr lang="de-DE" dirty="0" smtClean="0"/>
              <a:t> </a:t>
            </a:r>
            <a:r>
              <a:rPr lang="de-DE" dirty="0" err="1" smtClean="0"/>
              <a:t>taller</a:t>
            </a:r>
            <a:r>
              <a:rPr lang="de-DE" dirty="0" smtClean="0"/>
              <a:t>, </a:t>
            </a:r>
            <a:r>
              <a:rPr lang="de-DE" dirty="0" err="1" smtClean="0"/>
              <a:t>leaner</a:t>
            </a:r>
            <a:r>
              <a:rPr lang="de-DE" dirty="0" smtClean="0"/>
              <a:t> and </a:t>
            </a:r>
            <a:r>
              <a:rPr lang="de-DE" dirty="0" err="1" smtClean="0"/>
              <a:t>denser</a:t>
            </a:r>
            <a:r>
              <a:rPr lang="de-DE" dirty="0" smtClean="0"/>
              <a:t> (</a:t>
            </a:r>
            <a:r>
              <a:rPr lang="de-DE" dirty="0" err="1" smtClean="0"/>
              <a:t>bone</a:t>
            </a:r>
            <a:r>
              <a:rPr lang="de-DE" dirty="0" smtClean="0"/>
              <a:t> </a:t>
            </a:r>
            <a:r>
              <a:rPr lang="de-DE" dirty="0" err="1" smtClean="0"/>
              <a:t>mass</a:t>
            </a:r>
            <a:r>
              <a:rPr lang="de-DE" dirty="0" smtClean="0"/>
              <a:t>)</a:t>
            </a:r>
            <a:endParaRPr lang="de-DE" dirty="0"/>
          </a:p>
        </p:txBody>
      </p:sp>
      <p:sp>
        <p:nvSpPr>
          <p:cNvPr id="5" name="Foliennummernplatzhalter 4"/>
          <p:cNvSpPr>
            <a:spLocks noGrp="1"/>
          </p:cNvSpPr>
          <p:nvPr>
            <p:ph type="sldNum" sz="quarter" idx="11"/>
          </p:nvPr>
        </p:nvSpPr>
        <p:spPr/>
        <p:txBody>
          <a:bodyPr/>
          <a:lstStyle/>
          <a:p>
            <a:pPr>
              <a:defRPr/>
            </a:pPr>
            <a:fld id="{0261F00F-A245-4FD8-BB8D-3BC3D3EBDCFF}" type="slidenum">
              <a:rPr lang="en-GB" smtClean="0"/>
              <a:pPr>
                <a:defRPr/>
              </a:pPr>
              <a:t>6</a:t>
            </a:fld>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323528" y="620688"/>
            <a:ext cx="8391847" cy="5112568"/>
          </a:xfrm>
        </p:spPr>
        <p:txBody>
          <a:bodyPr/>
          <a:lstStyle/>
          <a:p>
            <a:pPr marL="361950" indent="-361950" algn="l" eaLnBrk="1" hangingPunct="1"/>
            <a:r>
              <a:rPr lang="en-GB" b="1" dirty="0">
                <a:solidFill>
                  <a:srgbClr val="FF0000"/>
                </a:solidFill>
              </a:rPr>
              <a:t>Dieting Behaviours</a:t>
            </a:r>
          </a:p>
          <a:p>
            <a:pPr marL="361950" indent="-361950" algn="l" eaLnBrk="1" hangingPunct="1"/>
            <a:endParaRPr lang="en-GB" b="1" dirty="0">
              <a:solidFill>
                <a:schemeClr val="tx2"/>
              </a:solidFill>
            </a:endParaRPr>
          </a:p>
          <a:p>
            <a:pPr marL="361950" indent="-361950" algn="l" eaLnBrk="1" hangingPunct="1"/>
            <a:endParaRPr lang="en-GB" b="1" dirty="0">
              <a:solidFill>
                <a:schemeClr val="tx2"/>
              </a:solidFill>
            </a:endParaRPr>
          </a:p>
          <a:p>
            <a:pPr marL="361950" indent="-361950" algn="l" eaLnBrk="1" hangingPunct="1"/>
            <a:endParaRPr lang="en-GB" b="1" dirty="0">
              <a:solidFill>
                <a:schemeClr val="tx2"/>
              </a:solidFill>
            </a:endParaRPr>
          </a:p>
          <a:p>
            <a:pPr marL="361950" indent="-361950" algn="l" eaLnBrk="1" hangingPunct="1"/>
            <a:endParaRPr lang="en-GB" b="1" dirty="0">
              <a:solidFill>
                <a:schemeClr val="tx2"/>
              </a:solidFill>
            </a:endParaRPr>
          </a:p>
          <a:p>
            <a:pPr marL="361950" indent="-361950" algn="l" eaLnBrk="1" hangingPunct="1"/>
            <a:endParaRPr lang="en-GB" b="1" dirty="0">
              <a:solidFill>
                <a:schemeClr val="tx2"/>
              </a:solidFill>
            </a:endParaRPr>
          </a:p>
          <a:p>
            <a:pPr marL="361950" indent="-361950" algn="l" eaLnBrk="1" hangingPunct="1"/>
            <a:endParaRPr lang="pt-PT" sz="2000" dirty="0">
              <a:solidFill>
                <a:schemeClr val="tx2"/>
              </a:solidFill>
            </a:endParaRPr>
          </a:p>
        </p:txBody>
      </p:sp>
      <p:sp>
        <p:nvSpPr>
          <p:cNvPr id="13" name="Título 1"/>
          <p:cNvSpPr>
            <a:spLocks/>
          </p:cNvSpPr>
          <p:nvPr/>
        </p:nvSpPr>
        <p:spPr bwMode="auto">
          <a:xfrm>
            <a:off x="1187624" y="5572124"/>
            <a:ext cx="7772400" cy="1285875"/>
          </a:xfrm>
          <a:prstGeom prst="rect">
            <a:avLst/>
          </a:prstGeom>
          <a:noFill/>
          <a:ln w="9525">
            <a:noFill/>
            <a:miter lim="800000"/>
            <a:headEnd/>
            <a:tailEnd/>
          </a:ln>
        </p:spPr>
        <p:txBody>
          <a:bodyPr anchor="ctr"/>
          <a:lstStyle/>
          <a:p>
            <a:pPr algn="r" eaLnBrk="1" fontAlgn="auto" hangingPunct="1">
              <a:spcAft>
                <a:spcPts val="0"/>
              </a:spcAft>
              <a:defRPr/>
            </a:pP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dirty="0">
                <a:solidFill>
                  <a:prstClr val="black"/>
                </a:solidFill>
                <a:latin typeface="Calibri"/>
              </a:rPr>
              <a:t>Fonseca H.</a:t>
            </a:r>
            <a:r>
              <a:rPr lang="pt-PT" sz="1600" i="1" dirty="0">
                <a:solidFill>
                  <a:prstClr val="black"/>
                </a:solidFill>
                <a:latin typeface="Calibri"/>
              </a:rPr>
              <a:t> </a:t>
            </a:r>
            <a:r>
              <a:rPr lang="pt-PT" sz="1600" dirty="0">
                <a:solidFill>
                  <a:prstClr val="black"/>
                </a:solidFill>
                <a:latin typeface="Calibri"/>
              </a:rPr>
              <a:t>et</a:t>
            </a:r>
            <a:r>
              <a:rPr lang="pt-PT" sz="1600" i="1" dirty="0">
                <a:solidFill>
                  <a:prstClr val="black"/>
                </a:solidFill>
                <a:latin typeface="Calibri"/>
              </a:rPr>
              <a:t> </a:t>
            </a:r>
            <a:r>
              <a:rPr lang="pt-PT" sz="1600" b="1" i="1" dirty="0">
                <a:solidFill>
                  <a:prstClr val="black"/>
                </a:solidFill>
                <a:latin typeface="Calibri"/>
              </a:rPr>
              <a:t>al</a:t>
            </a:r>
            <a:r>
              <a:rPr lang="pt-PT" sz="1600" b="1" dirty="0">
                <a:solidFill>
                  <a:prstClr val="black"/>
                </a:solidFill>
                <a:latin typeface="Calibri"/>
              </a:rPr>
              <a:t>.</a:t>
            </a:r>
            <a:r>
              <a:rPr lang="pt-PT" sz="1600" dirty="0">
                <a:solidFill>
                  <a:prstClr val="black"/>
                </a:solidFill>
                <a:latin typeface="Calibri"/>
              </a:rPr>
              <a:t/>
            </a:r>
            <a:br>
              <a:rPr lang="pt-PT" sz="1600" dirty="0">
                <a:solidFill>
                  <a:prstClr val="black"/>
                </a:solidFill>
                <a:latin typeface="Calibri"/>
              </a:rPr>
            </a:br>
            <a:r>
              <a:rPr lang="pt-PT" sz="1600" dirty="0">
                <a:solidFill>
                  <a:prstClr val="black"/>
                </a:solidFill>
                <a:latin typeface="Arial" charset="0"/>
              </a:rPr>
              <a:t>How much does overweight impact the adolescent developmental process?</a:t>
            </a:r>
          </a:p>
          <a:p>
            <a:pPr algn="r" eaLnBrk="1" fontAlgn="auto" hangingPunct="1">
              <a:spcAft>
                <a:spcPts val="0"/>
              </a:spcAft>
              <a:defRPr/>
            </a:pPr>
            <a:r>
              <a:rPr lang="en-US" sz="1600" dirty="0">
                <a:solidFill>
                  <a:prstClr val="black"/>
                </a:solidFill>
                <a:latin typeface="Arial" charset="0"/>
              </a:rPr>
              <a:t>Child: care, health and development 2010; 37 (1): 135-142.</a:t>
            </a:r>
            <a:endParaRPr lang="pt-PT" sz="1600" dirty="0">
              <a:solidFill>
                <a:prstClr val="black"/>
              </a:solidFill>
              <a:latin typeface="Arial" charset="0"/>
            </a:endParaRPr>
          </a:p>
          <a:p>
            <a:pPr algn="r" eaLnBrk="1" fontAlgn="auto" hangingPunct="1">
              <a:spcAft>
                <a:spcPts val="0"/>
              </a:spcAft>
              <a:defRPr/>
            </a:pPr>
            <a:r>
              <a:rPr lang="pt-PT" sz="1600" dirty="0">
                <a:solidFill>
                  <a:prstClr val="black"/>
                </a:solidFill>
                <a:latin typeface="Arial" charset="0"/>
              </a:rPr>
              <a:t>  </a:t>
            </a:r>
            <a:r>
              <a:rPr lang="pt-PT" sz="1600" dirty="0">
                <a:solidFill>
                  <a:srgbClr val="1F497D"/>
                </a:solidFill>
                <a:latin typeface="Calibri"/>
              </a:rPr>
              <a:t> </a:t>
            </a:r>
            <a:br>
              <a:rPr lang="pt-PT" sz="1600" dirty="0">
                <a:solidFill>
                  <a:srgbClr val="1F497D"/>
                </a:solidFill>
                <a:latin typeface="Calibri"/>
              </a:rPr>
            </a:br>
            <a:r>
              <a:rPr lang="pt-PT" sz="1600" dirty="0">
                <a:solidFill>
                  <a:srgbClr val="1F497D"/>
                </a:solidFill>
                <a:latin typeface="Calibri"/>
              </a:rPr>
              <a:t/>
            </a:r>
            <a:br>
              <a:rPr lang="pt-PT" sz="1600" dirty="0">
                <a:solidFill>
                  <a:srgbClr val="1F497D"/>
                </a:solidFill>
                <a:latin typeface="Calibri"/>
              </a:rPr>
            </a:br>
            <a:r>
              <a:rPr lang="pt-PT" sz="1600" dirty="0">
                <a:solidFill>
                  <a:srgbClr val="1F497D"/>
                </a:solidFill>
                <a:latin typeface="Calibri"/>
              </a:rPr>
              <a:t>  </a:t>
            </a:r>
            <a:br>
              <a:rPr lang="pt-PT" sz="1600" dirty="0">
                <a:solidFill>
                  <a:srgbClr val="1F497D"/>
                </a:solidFill>
                <a:latin typeface="Calibri"/>
              </a:rPr>
            </a:br>
            <a:r>
              <a:rPr lang="pt-PT" sz="1600" b="1" dirty="0">
                <a:solidFill>
                  <a:srgbClr val="1F497D"/>
                </a:solidFill>
                <a:latin typeface="Calibri"/>
              </a:rPr>
              <a:t> </a:t>
            </a:r>
            <a:r>
              <a:rPr lang="pt-PT" sz="1600" dirty="0">
                <a:solidFill>
                  <a:srgbClr val="1F497D"/>
                </a:solidFill>
                <a:latin typeface="Calibri"/>
              </a:rPr>
              <a:t/>
            </a:r>
            <a:br>
              <a:rPr lang="pt-PT" sz="1600" dirty="0">
                <a:solidFill>
                  <a:srgbClr val="1F497D"/>
                </a:solidFill>
                <a:latin typeface="Calibri"/>
              </a:rPr>
            </a:br>
            <a:r>
              <a:rPr lang="pt-PT" sz="1600" b="1" dirty="0">
                <a:solidFill>
                  <a:srgbClr val="1F497D"/>
                </a:solidFill>
                <a:latin typeface="Calibri"/>
              </a:rPr>
              <a:t> </a:t>
            </a:r>
            <a:r>
              <a:rPr lang="pt-PT" sz="1600" dirty="0">
                <a:solidFill>
                  <a:srgbClr val="1F497D"/>
                </a:solidFill>
                <a:latin typeface="Calibri"/>
              </a:rPr>
              <a:t/>
            </a:r>
            <a:br>
              <a:rPr lang="pt-PT" sz="1600" dirty="0">
                <a:solidFill>
                  <a:srgbClr val="1F497D"/>
                </a:solidFill>
                <a:latin typeface="Calibri"/>
              </a:rPr>
            </a:br>
            <a:endParaRPr lang="pt-PT" sz="1600" dirty="0">
              <a:solidFill>
                <a:srgbClr val="1F497D"/>
              </a:solidFill>
              <a:latin typeface="Calibri"/>
            </a:endParaRPr>
          </a:p>
        </p:txBody>
      </p:sp>
      <p:sp>
        <p:nvSpPr>
          <p:cNvPr id="21" name="CaixaDeTexto 20"/>
          <p:cNvSpPr txBox="1">
            <a:spLocks noChangeArrowheads="1"/>
          </p:cNvSpPr>
          <p:nvPr/>
        </p:nvSpPr>
        <p:spPr bwMode="auto">
          <a:xfrm>
            <a:off x="1143000" y="1928813"/>
            <a:ext cx="1099981" cy="646331"/>
          </a:xfrm>
          <a:prstGeom prst="rect">
            <a:avLst/>
          </a:prstGeom>
          <a:noFill/>
          <a:ln w="9525">
            <a:noFill/>
            <a:miter lim="800000"/>
            <a:headEnd/>
            <a:tailEnd/>
          </a:ln>
        </p:spPr>
        <p:txBody>
          <a:bodyPr wrap="none">
            <a:spAutoFit/>
          </a:bodyPr>
          <a:lstStyle/>
          <a:p>
            <a:pPr eaLnBrk="1" hangingPunct="1"/>
            <a:r>
              <a:rPr lang="pt-PT" sz="3600" dirty="0">
                <a:solidFill>
                  <a:srgbClr val="1F497D"/>
                </a:solidFill>
                <a:latin typeface="Calibri" pitchFamily="34" charset="0"/>
              </a:rPr>
              <a:t>6.4%</a:t>
            </a:r>
          </a:p>
        </p:txBody>
      </p:sp>
      <p:sp>
        <p:nvSpPr>
          <p:cNvPr id="22" name="CaixaDeTexto 21"/>
          <p:cNvSpPr txBox="1">
            <a:spLocks noChangeArrowheads="1"/>
          </p:cNvSpPr>
          <p:nvPr/>
        </p:nvSpPr>
        <p:spPr bwMode="auto">
          <a:xfrm>
            <a:off x="4000500" y="1928813"/>
            <a:ext cx="1334020" cy="646331"/>
          </a:xfrm>
          <a:prstGeom prst="rect">
            <a:avLst/>
          </a:prstGeom>
          <a:noFill/>
          <a:ln w="9525">
            <a:noFill/>
            <a:miter lim="800000"/>
            <a:headEnd/>
            <a:tailEnd/>
          </a:ln>
        </p:spPr>
        <p:txBody>
          <a:bodyPr wrap="none">
            <a:spAutoFit/>
          </a:bodyPr>
          <a:lstStyle/>
          <a:p>
            <a:pPr eaLnBrk="1" hangingPunct="1"/>
            <a:r>
              <a:rPr lang="pt-PT" sz="3600" dirty="0">
                <a:solidFill>
                  <a:srgbClr val="1F497D"/>
                </a:solidFill>
                <a:latin typeface="Calibri" pitchFamily="34" charset="0"/>
              </a:rPr>
              <a:t>17.2%</a:t>
            </a:r>
          </a:p>
        </p:txBody>
      </p:sp>
      <p:sp>
        <p:nvSpPr>
          <p:cNvPr id="23" name="CaixaDeTexto 22"/>
          <p:cNvSpPr txBox="1">
            <a:spLocks noChangeArrowheads="1"/>
          </p:cNvSpPr>
          <p:nvPr/>
        </p:nvSpPr>
        <p:spPr bwMode="auto">
          <a:xfrm>
            <a:off x="6759575" y="1928813"/>
            <a:ext cx="1334020" cy="646331"/>
          </a:xfrm>
          <a:prstGeom prst="rect">
            <a:avLst/>
          </a:prstGeom>
          <a:noFill/>
          <a:ln w="9525">
            <a:noFill/>
            <a:miter lim="800000"/>
            <a:headEnd/>
            <a:tailEnd/>
          </a:ln>
        </p:spPr>
        <p:txBody>
          <a:bodyPr wrap="none">
            <a:spAutoFit/>
          </a:bodyPr>
          <a:lstStyle/>
          <a:p>
            <a:pPr eaLnBrk="1" hangingPunct="1"/>
            <a:r>
              <a:rPr lang="pt-PT" sz="3600" dirty="0">
                <a:solidFill>
                  <a:srgbClr val="1F497D"/>
                </a:solidFill>
                <a:latin typeface="Calibri" pitchFamily="34" charset="0"/>
              </a:rPr>
              <a:t>34.6%</a:t>
            </a:r>
          </a:p>
        </p:txBody>
      </p:sp>
      <p:sp>
        <p:nvSpPr>
          <p:cNvPr id="24" name="CaixaDeTexto 23"/>
          <p:cNvSpPr txBox="1">
            <a:spLocks noChangeArrowheads="1"/>
          </p:cNvSpPr>
          <p:nvPr/>
        </p:nvSpPr>
        <p:spPr bwMode="auto">
          <a:xfrm>
            <a:off x="500063" y="3214688"/>
            <a:ext cx="2357437" cy="1200150"/>
          </a:xfrm>
          <a:prstGeom prst="rect">
            <a:avLst/>
          </a:prstGeom>
          <a:noFill/>
          <a:ln w="9525">
            <a:noFill/>
            <a:miter lim="800000"/>
            <a:headEnd/>
            <a:tailEnd/>
          </a:ln>
        </p:spPr>
        <p:txBody>
          <a:bodyPr>
            <a:spAutoFit/>
          </a:bodyPr>
          <a:lstStyle/>
          <a:p>
            <a:pPr algn="ctr" eaLnBrk="1" hangingPunct="1"/>
            <a:r>
              <a:rPr lang="pt-PT" sz="1800">
                <a:solidFill>
                  <a:srgbClr val="1F497D"/>
                </a:solidFill>
                <a:latin typeface="Calibri" pitchFamily="34" charset="0"/>
              </a:rPr>
              <a:t>Normal BMI</a:t>
            </a:r>
          </a:p>
          <a:p>
            <a:pPr algn="ctr" eaLnBrk="1" hangingPunct="1"/>
            <a:r>
              <a:rPr lang="pt-PT" sz="1800">
                <a:solidFill>
                  <a:srgbClr val="1F497D"/>
                </a:solidFill>
                <a:latin typeface="Calibri" pitchFamily="34" charset="0"/>
              </a:rPr>
              <a:t>Diet </a:t>
            </a:r>
          </a:p>
          <a:p>
            <a:pPr algn="ctr" eaLnBrk="1" hangingPunct="1"/>
            <a:r>
              <a:rPr lang="pt-PT" sz="1800">
                <a:solidFill>
                  <a:srgbClr val="1F497D"/>
                </a:solidFill>
                <a:latin typeface="Calibri" pitchFamily="34" charset="0"/>
              </a:rPr>
              <a:t>to loose weight</a:t>
            </a:r>
          </a:p>
        </p:txBody>
      </p:sp>
      <p:sp>
        <p:nvSpPr>
          <p:cNvPr id="25" name="CaixaDeTexto 24"/>
          <p:cNvSpPr txBox="1">
            <a:spLocks noChangeArrowheads="1"/>
          </p:cNvSpPr>
          <p:nvPr/>
        </p:nvSpPr>
        <p:spPr bwMode="auto">
          <a:xfrm>
            <a:off x="3727450" y="3214688"/>
            <a:ext cx="1758950" cy="1552575"/>
          </a:xfrm>
          <a:prstGeom prst="rect">
            <a:avLst/>
          </a:prstGeom>
          <a:noFill/>
          <a:ln w="9525">
            <a:noFill/>
            <a:miter lim="800000"/>
            <a:headEnd/>
            <a:tailEnd/>
          </a:ln>
        </p:spPr>
        <p:txBody>
          <a:bodyPr wrap="none">
            <a:spAutoFit/>
          </a:bodyPr>
          <a:lstStyle/>
          <a:p>
            <a:pPr algn="ctr" eaLnBrk="1" hangingPunct="1"/>
            <a:r>
              <a:rPr lang="pt-PT" sz="1800">
                <a:solidFill>
                  <a:srgbClr val="1F497D"/>
                </a:solidFill>
                <a:latin typeface="Calibri" pitchFamily="34" charset="0"/>
              </a:rPr>
              <a:t>Normal BMI</a:t>
            </a:r>
          </a:p>
          <a:p>
            <a:pPr algn="ctr" eaLnBrk="1" hangingPunct="1"/>
            <a:r>
              <a:rPr lang="pt-PT" sz="1800">
                <a:solidFill>
                  <a:srgbClr val="1F497D"/>
                </a:solidFill>
                <a:latin typeface="Calibri" pitchFamily="34" charset="0"/>
              </a:rPr>
              <a:t>No diet</a:t>
            </a:r>
          </a:p>
          <a:p>
            <a:pPr algn="ctr" eaLnBrk="1" hangingPunct="1"/>
            <a:r>
              <a:rPr lang="pt-PT" sz="1800">
                <a:solidFill>
                  <a:srgbClr val="1F497D"/>
                </a:solidFill>
                <a:latin typeface="Calibri" pitchFamily="34" charset="0"/>
              </a:rPr>
              <a:t>Needing to </a:t>
            </a:r>
          </a:p>
          <a:p>
            <a:pPr algn="ctr" eaLnBrk="1" hangingPunct="1"/>
            <a:r>
              <a:rPr lang="pt-PT" sz="1800">
                <a:solidFill>
                  <a:srgbClr val="1F497D"/>
                </a:solidFill>
                <a:latin typeface="Calibri" pitchFamily="34" charset="0"/>
              </a:rPr>
              <a:t>loose weight</a:t>
            </a:r>
          </a:p>
        </p:txBody>
      </p:sp>
      <p:sp>
        <p:nvSpPr>
          <p:cNvPr id="26" name="CaixaDeTexto 25"/>
          <p:cNvSpPr txBox="1">
            <a:spLocks noChangeArrowheads="1"/>
          </p:cNvSpPr>
          <p:nvPr/>
        </p:nvSpPr>
        <p:spPr bwMode="auto">
          <a:xfrm>
            <a:off x="6623050" y="3214688"/>
            <a:ext cx="1665288" cy="1552575"/>
          </a:xfrm>
          <a:prstGeom prst="rect">
            <a:avLst/>
          </a:prstGeom>
          <a:noFill/>
          <a:ln w="9525">
            <a:noFill/>
            <a:miter lim="800000"/>
            <a:headEnd/>
            <a:tailEnd/>
          </a:ln>
        </p:spPr>
        <p:txBody>
          <a:bodyPr wrap="none">
            <a:spAutoFit/>
          </a:bodyPr>
          <a:lstStyle/>
          <a:p>
            <a:pPr algn="ctr" eaLnBrk="1" hangingPunct="1"/>
            <a:r>
              <a:rPr lang="pt-PT" sz="1800">
                <a:solidFill>
                  <a:srgbClr val="1F497D"/>
                </a:solidFill>
                <a:latin typeface="Calibri" pitchFamily="34" charset="0"/>
              </a:rPr>
              <a:t>BMI ≥ P</a:t>
            </a:r>
            <a:r>
              <a:rPr lang="pt-PT" sz="1800" baseline="-25000">
                <a:solidFill>
                  <a:srgbClr val="1F497D"/>
                </a:solidFill>
                <a:latin typeface="Calibri" pitchFamily="34" charset="0"/>
              </a:rPr>
              <a:t>85</a:t>
            </a:r>
          </a:p>
          <a:p>
            <a:pPr algn="ctr" eaLnBrk="1" hangingPunct="1"/>
            <a:r>
              <a:rPr lang="pt-PT" sz="1800">
                <a:solidFill>
                  <a:srgbClr val="1F497D"/>
                </a:solidFill>
                <a:latin typeface="Calibri" pitchFamily="34" charset="0"/>
              </a:rPr>
              <a:t>No diet </a:t>
            </a:r>
          </a:p>
          <a:p>
            <a:pPr algn="ctr" eaLnBrk="1" hangingPunct="1"/>
            <a:r>
              <a:rPr lang="pt-PT" sz="1800">
                <a:solidFill>
                  <a:srgbClr val="1F497D"/>
                </a:solidFill>
                <a:latin typeface="Calibri" pitchFamily="34" charset="0"/>
              </a:rPr>
              <a:t>Happy with </a:t>
            </a:r>
          </a:p>
          <a:p>
            <a:pPr algn="ctr" eaLnBrk="1" hangingPunct="1"/>
            <a:r>
              <a:rPr lang="pt-PT" sz="1800">
                <a:solidFill>
                  <a:srgbClr val="1F497D"/>
                </a:solidFill>
                <a:latin typeface="Calibri" pitchFamily="34" charset="0"/>
              </a:rPr>
              <a:t>own weight</a:t>
            </a:r>
          </a:p>
        </p:txBody>
      </p:sp>
      <p:cxnSp>
        <p:nvCxnSpPr>
          <p:cNvPr id="28" name="Conexão recta 27"/>
          <p:cNvCxnSpPr/>
          <p:nvPr/>
        </p:nvCxnSpPr>
        <p:spPr>
          <a:xfrm rot="5400000">
            <a:off x="1392238" y="2892425"/>
            <a:ext cx="500062"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Conexão recta 29"/>
          <p:cNvCxnSpPr/>
          <p:nvPr/>
        </p:nvCxnSpPr>
        <p:spPr>
          <a:xfrm rot="5400000">
            <a:off x="4321176" y="2892425"/>
            <a:ext cx="500062" cy="158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Conexão recta 30"/>
          <p:cNvCxnSpPr/>
          <p:nvPr/>
        </p:nvCxnSpPr>
        <p:spPr>
          <a:xfrm rot="5400000">
            <a:off x="7108826" y="2892425"/>
            <a:ext cx="500062" cy="158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4" name="Object 3">
            <a:extLst>
              <a:ext uri="{FF2B5EF4-FFF2-40B4-BE49-F238E27FC236}">
                <a16:creationId xmlns:a16="http://schemas.microsoft.com/office/drawing/2014/main" xmlns="" id="{22437D82-8599-4445-8CC9-CCE78093ADC2}"/>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3186" name="Document" r:id="rId4"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85875" y="5673725"/>
            <a:ext cx="7772400" cy="1470025"/>
          </a:xfrm>
        </p:spPr>
        <p:txBody>
          <a:bodyPr rtlCol="0">
            <a:normAutofit fontScale="90000"/>
          </a:bodyPr>
          <a:lstStyle/>
          <a:p>
            <a:pPr algn="r" eaLnBrk="1" fontAlgn="auto" hangingPunct="1">
              <a:spcAft>
                <a:spcPts val="0"/>
              </a:spcAft>
              <a:defRPr/>
            </a:pP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dirty="0">
                <a:solidFill>
                  <a:schemeClr val="tx2"/>
                </a:solidFill>
                <a:latin typeface="+mn-lt"/>
              </a:rPr>
              <a:t/>
            </a:r>
            <a:br>
              <a:rPr lang="pt-PT" sz="2700" dirty="0">
                <a:solidFill>
                  <a:schemeClr val="tx2"/>
                </a:solidFill>
                <a:latin typeface="+mn-lt"/>
              </a:rPr>
            </a:br>
            <a:r>
              <a:rPr lang="en-GB" sz="2400" dirty="0">
                <a:solidFill>
                  <a:schemeClr val="tx2"/>
                </a:solidFill>
                <a:latin typeface="+mn-lt"/>
              </a:rPr>
              <a:t> </a:t>
            </a:r>
            <a:r>
              <a:rPr lang="pt-PT" sz="1800" b="1" dirty="0">
                <a:solidFill>
                  <a:schemeClr val="tx2"/>
                </a:solidFill>
                <a:latin typeface="+mn-lt"/>
              </a:rPr>
              <a:t>Fonseca H</a:t>
            </a:r>
            <a:r>
              <a:rPr lang="pt-PT" sz="1800" dirty="0">
                <a:solidFill>
                  <a:schemeClr val="tx2"/>
                </a:solidFill>
                <a:latin typeface="+mn-lt"/>
              </a:rPr>
              <a:t>, Matos MG, Guerra A, Gomes-Pedro J</a:t>
            </a:r>
            <a:br>
              <a:rPr lang="pt-PT" sz="1800" dirty="0">
                <a:solidFill>
                  <a:schemeClr val="tx2"/>
                </a:solidFill>
                <a:latin typeface="+mn-lt"/>
              </a:rPr>
            </a:br>
            <a:r>
              <a:rPr lang="pt-PT" sz="1800" b="1" dirty="0">
                <a:solidFill>
                  <a:schemeClr val="tx2"/>
                </a:solidFill>
                <a:latin typeface="+mn-lt"/>
              </a:rPr>
              <a:t>Acta Paed 2009; 98: 847-52</a:t>
            </a:r>
            <a:r>
              <a:rPr lang="pt-PT" sz="1800" dirty="0">
                <a:solidFill>
                  <a:schemeClr val="tx2"/>
                </a:solidFill>
                <a:latin typeface="+mn-lt"/>
              </a:rPr>
              <a:t/>
            </a:r>
            <a:br>
              <a:rPr lang="pt-PT" sz="1800" dirty="0">
                <a:solidFill>
                  <a:schemeClr val="tx2"/>
                </a:solidFill>
                <a:latin typeface="+mn-lt"/>
              </a:rPr>
            </a:br>
            <a:r>
              <a:rPr lang="pt-PT" sz="2000" dirty="0">
                <a:solidFill>
                  <a:schemeClr val="tx2"/>
                </a:solidFill>
                <a:latin typeface="+mn-lt"/>
              </a:rPr>
              <a:t/>
            </a:r>
            <a:br>
              <a:rPr lang="pt-PT" sz="2000" dirty="0">
                <a:solidFill>
                  <a:schemeClr val="tx2"/>
                </a:solidFill>
                <a:latin typeface="+mn-lt"/>
              </a:rPr>
            </a:br>
            <a:r>
              <a:rPr lang="pt-PT" dirty="0">
                <a:solidFill>
                  <a:schemeClr val="tx2"/>
                </a:solidFill>
                <a:latin typeface="+mn-lt"/>
              </a:rPr>
              <a:t/>
            </a:r>
            <a:br>
              <a:rPr lang="pt-PT" dirty="0">
                <a:solidFill>
                  <a:schemeClr val="tx2"/>
                </a:solidFill>
                <a:latin typeface="+mn-lt"/>
              </a:rPr>
            </a:br>
            <a:r>
              <a:rPr lang="pt-PT" b="1" dirty="0">
                <a:solidFill>
                  <a:schemeClr val="tx2"/>
                </a:solidFill>
                <a:latin typeface="+mn-lt"/>
              </a:rPr>
              <a:t> </a:t>
            </a:r>
            <a:r>
              <a:rPr lang="pt-PT" dirty="0">
                <a:solidFill>
                  <a:schemeClr val="tx2"/>
                </a:solidFill>
                <a:latin typeface="+mn-lt"/>
              </a:rPr>
              <a:t/>
            </a:r>
            <a:br>
              <a:rPr lang="pt-PT" dirty="0">
                <a:solidFill>
                  <a:schemeClr val="tx2"/>
                </a:solidFill>
                <a:latin typeface="+mn-lt"/>
              </a:rPr>
            </a:br>
            <a:endParaRPr lang="pt-PT" dirty="0">
              <a:solidFill>
                <a:schemeClr val="tx2"/>
              </a:solidFill>
              <a:latin typeface="+mn-lt"/>
            </a:endParaRPr>
          </a:p>
        </p:txBody>
      </p:sp>
      <p:sp>
        <p:nvSpPr>
          <p:cNvPr id="3" name="Subtítulo 2"/>
          <p:cNvSpPr>
            <a:spLocks noGrp="1"/>
          </p:cNvSpPr>
          <p:nvPr>
            <p:ph type="subTitle" idx="1"/>
          </p:nvPr>
        </p:nvSpPr>
        <p:spPr>
          <a:xfrm>
            <a:off x="323528" y="1091530"/>
            <a:ext cx="8568953" cy="4857750"/>
          </a:xfrm>
        </p:spPr>
        <p:txBody>
          <a:bodyPr rtlCol="0">
            <a:noAutofit/>
          </a:bodyPr>
          <a:lstStyle/>
          <a:p>
            <a:pPr marL="361950" indent="-361950" algn="l" eaLnBrk="1" fontAlgn="auto" hangingPunct="1">
              <a:spcAft>
                <a:spcPts val="0"/>
              </a:spcAft>
              <a:buFont typeface="Wingdings" pitchFamily="2" charset="2"/>
              <a:buChar char="§"/>
              <a:defRPr/>
            </a:pPr>
            <a:r>
              <a:rPr lang="en-US" sz="2400" dirty="0">
                <a:solidFill>
                  <a:schemeClr val="tx2"/>
                </a:solidFill>
              </a:rPr>
              <a:t>Unhealthy weight control </a:t>
            </a:r>
            <a:r>
              <a:rPr lang="en-US" sz="2400" dirty="0" err="1">
                <a:solidFill>
                  <a:schemeClr val="tx2"/>
                </a:solidFill>
              </a:rPr>
              <a:t>behaviours</a:t>
            </a:r>
            <a:r>
              <a:rPr lang="en-US" sz="2400" dirty="0">
                <a:solidFill>
                  <a:schemeClr val="tx2"/>
                </a:solidFill>
              </a:rPr>
              <a:t> were significantly more commonly reported:</a:t>
            </a:r>
          </a:p>
          <a:p>
            <a:pPr marL="361950" indent="-361950" algn="l" eaLnBrk="1" fontAlgn="auto" hangingPunct="1">
              <a:spcAft>
                <a:spcPts val="0"/>
              </a:spcAft>
              <a:buFont typeface="Arial" pitchFamily="34" charset="0"/>
              <a:buNone/>
              <a:defRPr/>
            </a:pPr>
            <a:r>
              <a:rPr lang="en-US" sz="2400" dirty="0">
                <a:solidFill>
                  <a:schemeClr val="tx2"/>
                </a:solidFill>
              </a:rPr>
              <a:t>	- by those who were dieting</a:t>
            </a:r>
          </a:p>
          <a:p>
            <a:pPr marL="361950" indent="-361950" algn="l" eaLnBrk="1" fontAlgn="auto" hangingPunct="1">
              <a:spcAft>
                <a:spcPts val="0"/>
              </a:spcAft>
              <a:buFont typeface="Arial" pitchFamily="34" charset="0"/>
              <a:buNone/>
              <a:defRPr/>
            </a:pPr>
            <a:r>
              <a:rPr lang="en-US" sz="2400" dirty="0">
                <a:solidFill>
                  <a:schemeClr val="tx2"/>
                </a:solidFill>
              </a:rPr>
              <a:t>	- among those who, although not being on diet, felt they should. </a:t>
            </a:r>
          </a:p>
          <a:p>
            <a:pPr marL="361950" indent="-361950" algn="l" eaLnBrk="1" fontAlgn="auto" hangingPunct="1">
              <a:spcAft>
                <a:spcPts val="0"/>
              </a:spcAft>
              <a:buFont typeface="Arial" pitchFamily="34" charset="0"/>
              <a:buNone/>
              <a:defRPr/>
            </a:pPr>
            <a:endParaRPr lang="en-US" sz="2400" dirty="0">
              <a:solidFill>
                <a:schemeClr val="tx2"/>
              </a:solidFill>
            </a:endParaRPr>
          </a:p>
          <a:p>
            <a:pPr marL="361950" indent="-361950" algn="l" eaLnBrk="1" fontAlgn="auto" hangingPunct="1">
              <a:spcAft>
                <a:spcPts val="0"/>
              </a:spcAft>
              <a:buFont typeface="Wingdings" pitchFamily="2" charset="2"/>
              <a:buChar char="§"/>
              <a:defRPr/>
            </a:pPr>
            <a:r>
              <a:rPr lang="en-US" sz="2400" dirty="0">
                <a:solidFill>
                  <a:schemeClr val="tx2"/>
                </a:solidFill>
              </a:rPr>
              <a:t>Unhealthy weight control </a:t>
            </a:r>
            <a:r>
              <a:rPr lang="en-US" sz="2400" dirty="0" err="1">
                <a:solidFill>
                  <a:schemeClr val="tx2"/>
                </a:solidFill>
              </a:rPr>
              <a:t>behaviours</a:t>
            </a:r>
            <a:r>
              <a:rPr lang="en-US" sz="2400" dirty="0">
                <a:solidFill>
                  <a:schemeClr val="tx2"/>
                </a:solidFill>
              </a:rPr>
              <a:t> increased proportionate to the reporting of increased weight. </a:t>
            </a:r>
          </a:p>
          <a:p>
            <a:pPr marL="361950" indent="-361950" algn="l" eaLnBrk="1" fontAlgn="auto" hangingPunct="1">
              <a:spcAft>
                <a:spcPts val="0"/>
              </a:spcAft>
              <a:buFont typeface="Wingdings" pitchFamily="2" charset="2"/>
              <a:buChar char="§"/>
              <a:defRPr/>
            </a:pPr>
            <a:endParaRPr lang="en-US" sz="2400" dirty="0">
              <a:solidFill>
                <a:schemeClr val="tx2"/>
              </a:solidFill>
            </a:endParaRPr>
          </a:p>
          <a:p>
            <a:pPr marL="361950" indent="-361950" algn="l" eaLnBrk="1" fontAlgn="auto" hangingPunct="1">
              <a:spcAft>
                <a:spcPts val="0"/>
              </a:spcAft>
              <a:buFont typeface="Wingdings" pitchFamily="2" charset="2"/>
              <a:buChar char="§"/>
              <a:defRPr/>
            </a:pPr>
            <a:r>
              <a:rPr lang="en-US" sz="2400" dirty="0">
                <a:solidFill>
                  <a:schemeClr val="tx2"/>
                </a:solidFill>
              </a:rPr>
              <a:t>Overweight youth engaged more in both healthy and unhealthy weight control </a:t>
            </a:r>
            <a:r>
              <a:rPr lang="en-US" sz="2400" dirty="0" err="1">
                <a:solidFill>
                  <a:schemeClr val="tx2"/>
                </a:solidFill>
              </a:rPr>
              <a:t>behaviours</a:t>
            </a:r>
            <a:r>
              <a:rPr lang="en-US" sz="2400" dirty="0">
                <a:solidFill>
                  <a:schemeClr val="tx2"/>
                </a:solidFill>
              </a:rPr>
              <a:t> than their non-overweight peers (especially true for females).</a:t>
            </a:r>
          </a:p>
        </p:txBody>
      </p:sp>
      <p:sp>
        <p:nvSpPr>
          <p:cNvPr id="18436" name="TextBox 3"/>
          <p:cNvSpPr txBox="1">
            <a:spLocks noChangeArrowheads="1"/>
          </p:cNvSpPr>
          <p:nvPr/>
        </p:nvSpPr>
        <p:spPr bwMode="auto">
          <a:xfrm>
            <a:off x="2195736" y="214313"/>
            <a:ext cx="5059362" cy="523875"/>
          </a:xfrm>
          <a:prstGeom prst="rect">
            <a:avLst/>
          </a:prstGeom>
          <a:noFill/>
          <a:ln w="9525">
            <a:noFill/>
            <a:miter lim="800000"/>
            <a:headEnd/>
            <a:tailEnd/>
          </a:ln>
        </p:spPr>
        <p:txBody>
          <a:bodyPr wrap="none">
            <a:spAutoFit/>
          </a:bodyPr>
          <a:lstStyle/>
          <a:p>
            <a:pPr eaLnBrk="1" hangingPunct="1"/>
            <a:r>
              <a:rPr lang="pt-PT" sz="2800" dirty="0">
                <a:solidFill>
                  <a:srgbClr val="FF0000"/>
                </a:solidFill>
                <a:latin typeface="Arial" charset="0"/>
              </a:rPr>
              <a:t>HBSC Study (Portuguese dataset)</a:t>
            </a:r>
          </a:p>
        </p:txBody>
      </p:sp>
      <p:graphicFrame>
        <p:nvGraphicFramePr>
          <p:cNvPr id="5" name="Object 3">
            <a:extLst>
              <a:ext uri="{FF2B5EF4-FFF2-40B4-BE49-F238E27FC236}">
                <a16:creationId xmlns:a16="http://schemas.microsoft.com/office/drawing/2014/main" xmlns="" id="{E9716F1A-0863-49F9-A5C0-239A0E565E23}"/>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4210" name="Document" r:id="rId4"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9" presetClass="emph" presetSubtype="0" nodeType="withEffect">
                                  <p:stCondLst>
                                    <p:cond delay="0"/>
                                  </p:stCondLst>
                                  <p:childTnLst>
                                    <p:set>
                                      <p:cBhvr rctx="PPT">
                                        <p:cTn id="12" dur="indefinite"/>
                                        <p:tgtEl>
                                          <p:spTgt spid="3">
                                            <p:txEl>
                                              <p:pRg st="0" end="0"/>
                                            </p:txEl>
                                          </p:spTgt>
                                        </p:tgtEl>
                                        <p:attrNameLst>
                                          <p:attrName>style.opacity</p:attrName>
                                        </p:attrNameLst>
                                      </p:cBhvr>
                                      <p:to>
                                        <p:strVal val="0.25"/>
                                      </p:to>
                                    </p:set>
                                    <p:animEffect filter="image" prLst="opacity: 0.25">
                                      <p:cBhvr rctx="IE">
                                        <p:cTn id="13" dur="indefinite"/>
                                        <p:tgtEl>
                                          <p:spTgt spid="3">
                                            <p:txEl>
                                              <p:pRg st="0" end="0"/>
                                            </p:txEl>
                                          </p:spTgt>
                                        </p:tgtEl>
                                      </p:cBhvr>
                                    </p:animEffect>
                                  </p:childTnLst>
                                </p:cTn>
                              </p:par>
                              <p:par>
                                <p:cTn id="14" presetID="9" presetClass="emph" presetSubtype="0" nodeType="withEffect">
                                  <p:stCondLst>
                                    <p:cond delay="0"/>
                                  </p:stCondLst>
                                  <p:childTnLst>
                                    <p:set>
                                      <p:cBhvr rctx="PPT">
                                        <p:cTn id="15" dur="indefinite"/>
                                        <p:tgtEl>
                                          <p:spTgt spid="3">
                                            <p:txEl>
                                              <p:pRg st="1" end="1"/>
                                            </p:txEl>
                                          </p:spTgt>
                                        </p:tgtEl>
                                        <p:attrNameLst>
                                          <p:attrName>style.opacity</p:attrName>
                                        </p:attrNameLst>
                                      </p:cBhvr>
                                      <p:to>
                                        <p:strVal val="0.25"/>
                                      </p:to>
                                    </p:set>
                                    <p:animEffect filter="image" prLst="opacity: 0.25">
                                      <p:cBhvr rctx="IE">
                                        <p:cTn id="16" dur="indefinite"/>
                                        <p:tgtEl>
                                          <p:spTgt spid="3">
                                            <p:txEl>
                                              <p:pRg st="1" end="1"/>
                                            </p:txEl>
                                          </p:spTgt>
                                        </p:tgtEl>
                                      </p:cBhvr>
                                    </p:animEffect>
                                  </p:childTnLst>
                                </p:cTn>
                              </p:par>
                              <p:par>
                                <p:cTn id="17" presetID="9" presetClass="emph" presetSubtype="0" nodeType="withEffect">
                                  <p:stCondLst>
                                    <p:cond delay="0"/>
                                  </p:stCondLst>
                                  <p:childTnLst>
                                    <p:set>
                                      <p:cBhvr rctx="PPT">
                                        <p:cTn id="18" dur="indefinite"/>
                                        <p:tgtEl>
                                          <p:spTgt spid="3">
                                            <p:txEl>
                                              <p:pRg st="2" end="2"/>
                                            </p:txEl>
                                          </p:spTgt>
                                        </p:tgtEl>
                                        <p:attrNameLst>
                                          <p:attrName>style.opacity</p:attrName>
                                        </p:attrNameLst>
                                      </p:cBhvr>
                                      <p:to>
                                        <p:strVal val="0.25"/>
                                      </p:to>
                                    </p:set>
                                    <p:animEffect filter="image" prLst="opacity: 0.25">
                                      <p:cBhvr rctx="IE">
                                        <p:cTn id="19" dur="indefinite"/>
                                        <p:tgtEl>
                                          <p:spTgt spid="3">
                                            <p:txEl>
                                              <p:pRg st="2" end="2"/>
                                            </p:txEl>
                                          </p:spTgt>
                                        </p:tgtEl>
                                      </p:cBhvr>
                                    </p:animEffect>
                                  </p:childTnLst>
                                </p:cTn>
                              </p:par>
                              <p:par>
                                <p:cTn id="20" presetID="9" presetClass="emph" presetSubtype="0" nodeType="withEffect">
                                  <p:stCondLst>
                                    <p:cond delay="0"/>
                                  </p:stCondLst>
                                  <p:childTnLst>
                                    <p:set>
                                      <p:cBhvr rctx="PPT">
                                        <p:cTn id="21" dur="indefinite"/>
                                        <p:tgtEl>
                                          <p:spTgt spid="3">
                                            <p:txEl>
                                              <p:pRg st="4" end="4"/>
                                            </p:txEl>
                                          </p:spTgt>
                                        </p:tgtEl>
                                        <p:attrNameLst>
                                          <p:attrName>style.opacity</p:attrName>
                                        </p:attrNameLst>
                                      </p:cBhvr>
                                      <p:to>
                                        <p:strVal val="0.25"/>
                                      </p:to>
                                    </p:set>
                                    <p:animEffect filter="image" prLst="opacity: 0.25">
                                      <p:cBhvr rctx="IE">
                                        <p:cTn id="22" dur="indefinite"/>
                                        <p:tgtEl>
                                          <p:spTgt spid="3">
                                            <p:txEl>
                                              <p:pRg st="4" end="4"/>
                                            </p:txEl>
                                          </p:spTgt>
                                        </p:tgtEl>
                                      </p:cBhvr>
                                    </p:animEffect>
                                  </p:childTnLst>
                                </p:cTn>
                              </p:par>
                              <p:par>
                                <p:cTn id="23" presetID="9" presetClass="emph" presetSubtype="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1500" y="947514"/>
            <a:ext cx="8072438" cy="4857750"/>
          </a:xfrm>
        </p:spPr>
        <p:txBody>
          <a:bodyPr/>
          <a:lstStyle/>
          <a:p>
            <a:pPr marL="263525" indent="-263525" algn="l" eaLnBrk="1" hangingPunct="1">
              <a:lnSpc>
                <a:spcPct val="80000"/>
              </a:lnSpc>
            </a:pPr>
            <a:endParaRPr lang="en-US" sz="3000" dirty="0">
              <a:solidFill>
                <a:schemeClr val="tx2"/>
              </a:solidFill>
            </a:endParaRPr>
          </a:p>
          <a:p>
            <a:pPr marL="263525" indent="-263525" algn="l" eaLnBrk="1" hangingPunct="1">
              <a:lnSpc>
                <a:spcPct val="80000"/>
              </a:lnSpc>
              <a:buFont typeface="Wingdings" pitchFamily="2" charset="2"/>
              <a:buChar char="§"/>
            </a:pPr>
            <a:r>
              <a:rPr lang="en-US" sz="3000" dirty="0">
                <a:solidFill>
                  <a:schemeClr val="tx2"/>
                </a:solidFill>
              </a:rPr>
              <a:t> Need to raise awareness among clinicians that unhealthy weight control </a:t>
            </a:r>
            <a:r>
              <a:rPr lang="en-US" sz="3000" dirty="0" err="1">
                <a:solidFill>
                  <a:schemeClr val="tx2"/>
                </a:solidFill>
              </a:rPr>
              <a:t>behaviours</a:t>
            </a:r>
            <a:r>
              <a:rPr lang="en-US" sz="3000" dirty="0">
                <a:solidFill>
                  <a:schemeClr val="tx2"/>
                </a:solidFill>
              </a:rPr>
              <a:t> are common. </a:t>
            </a:r>
            <a:r>
              <a:rPr lang="en-GB" sz="3000" dirty="0">
                <a:solidFill>
                  <a:schemeClr val="tx2"/>
                </a:solidFill>
              </a:rPr>
              <a:t>There is reason for concern if unhealthy weight control behaviours are being used by adolescents, regardless of their weight status. </a:t>
            </a:r>
            <a:endParaRPr lang="pt-PT" sz="3000" dirty="0">
              <a:solidFill>
                <a:schemeClr val="tx2"/>
              </a:solidFill>
            </a:endParaRPr>
          </a:p>
          <a:p>
            <a:pPr marL="263525" indent="-263525" algn="l" eaLnBrk="1" hangingPunct="1">
              <a:lnSpc>
                <a:spcPct val="80000"/>
              </a:lnSpc>
              <a:buFont typeface="Arial" charset="0"/>
              <a:buChar char="•"/>
            </a:pPr>
            <a:endParaRPr lang="en-US" sz="3000" dirty="0">
              <a:solidFill>
                <a:schemeClr val="tx2"/>
              </a:solidFill>
            </a:endParaRPr>
          </a:p>
          <a:p>
            <a:pPr marL="263525" indent="-263525" algn="l" eaLnBrk="1" hangingPunct="1">
              <a:lnSpc>
                <a:spcPct val="80000"/>
              </a:lnSpc>
              <a:buFont typeface="Wingdings" pitchFamily="2" charset="2"/>
              <a:buChar char="§"/>
            </a:pPr>
            <a:r>
              <a:rPr lang="en-US" sz="3000" dirty="0">
                <a:solidFill>
                  <a:schemeClr val="tx2"/>
                </a:solidFill>
              </a:rPr>
              <a:t> Because they are associated with both medical and psychological health risks, routine screening is warranted. </a:t>
            </a:r>
          </a:p>
          <a:p>
            <a:pPr marL="263525" indent="-263525" algn="l" eaLnBrk="1" hangingPunct="1">
              <a:lnSpc>
                <a:spcPct val="80000"/>
              </a:lnSpc>
            </a:pPr>
            <a:endParaRPr lang="en-US" sz="3000" dirty="0">
              <a:solidFill>
                <a:schemeClr val="tx2"/>
              </a:solidFill>
            </a:endParaRPr>
          </a:p>
          <a:p>
            <a:pPr marL="263525" indent="-263525" algn="l" eaLnBrk="1" hangingPunct="1">
              <a:lnSpc>
                <a:spcPct val="80000"/>
              </a:lnSpc>
            </a:pPr>
            <a:endParaRPr lang="pt-PT" sz="3000" dirty="0">
              <a:solidFill>
                <a:schemeClr val="tx2"/>
              </a:solidFill>
            </a:endParaRPr>
          </a:p>
        </p:txBody>
      </p:sp>
      <p:sp>
        <p:nvSpPr>
          <p:cNvPr id="13" name="Título 1"/>
          <p:cNvSpPr>
            <a:spLocks noGrp="1"/>
          </p:cNvSpPr>
          <p:nvPr>
            <p:ph type="ctrTitle"/>
          </p:nvPr>
        </p:nvSpPr>
        <p:spPr>
          <a:xfrm>
            <a:off x="1264096" y="5631383"/>
            <a:ext cx="7772400" cy="1470025"/>
          </a:xfrm>
        </p:spPr>
        <p:txBody>
          <a:bodyPr rtlCol="0">
            <a:normAutofit fontScale="90000"/>
          </a:bodyPr>
          <a:lstStyle/>
          <a:p>
            <a:pPr algn="r" eaLnBrk="1" fontAlgn="auto" hangingPunct="1">
              <a:spcAft>
                <a:spcPts val="0"/>
              </a:spcAft>
              <a:defRPr/>
            </a:pP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dirty="0">
                <a:solidFill>
                  <a:schemeClr val="tx2"/>
                </a:solidFill>
                <a:latin typeface="+mn-lt"/>
              </a:rPr>
              <a:t/>
            </a:r>
            <a:br>
              <a:rPr lang="pt-PT" sz="2700" dirty="0">
                <a:solidFill>
                  <a:schemeClr val="tx2"/>
                </a:solidFill>
                <a:latin typeface="+mn-lt"/>
              </a:rPr>
            </a:br>
            <a:r>
              <a:rPr lang="en-GB" sz="2400" dirty="0">
                <a:solidFill>
                  <a:schemeClr val="tx2"/>
                </a:solidFill>
                <a:latin typeface="+mn-lt"/>
              </a:rPr>
              <a:t> </a:t>
            </a:r>
            <a:r>
              <a:rPr lang="pt-PT" sz="1800" b="1" dirty="0">
                <a:solidFill>
                  <a:schemeClr val="tx2"/>
                </a:solidFill>
                <a:latin typeface="+mn-lt"/>
              </a:rPr>
              <a:t>Fonseca H</a:t>
            </a:r>
            <a:r>
              <a:rPr lang="pt-PT" sz="1800" dirty="0">
                <a:solidFill>
                  <a:schemeClr val="tx2"/>
                </a:solidFill>
                <a:latin typeface="+mn-lt"/>
              </a:rPr>
              <a:t>, Matos MG, Guerra A, Gomes-Pedro J</a:t>
            </a:r>
            <a:br>
              <a:rPr lang="pt-PT" sz="1800" dirty="0">
                <a:solidFill>
                  <a:schemeClr val="tx2"/>
                </a:solidFill>
                <a:latin typeface="+mn-lt"/>
              </a:rPr>
            </a:br>
            <a:r>
              <a:rPr lang="pt-PT" sz="1800" b="1" dirty="0">
                <a:solidFill>
                  <a:schemeClr val="tx2"/>
                </a:solidFill>
                <a:latin typeface="+mn-lt"/>
              </a:rPr>
              <a:t>Acta Paed 2009; 98: 847-52</a:t>
            </a:r>
            <a:r>
              <a:rPr lang="pt-PT" sz="1800" dirty="0">
                <a:solidFill>
                  <a:schemeClr val="tx2"/>
                </a:solidFill>
                <a:latin typeface="+mn-lt"/>
              </a:rPr>
              <a:t/>
            </a:r>
            <a:br>
              <a:rPr lang="pt-PT" sz="1800" dirty="0">
                <a:solidFill>
                  <a:schemeClr val="tx2"/>
                </a:solidFill>
                <a:latin typeface="+mn-lt"/>
              </a:rPr>
            </a:br>
            <a:r>
              <a:rPr lang="pt-PT" sz="2000" dirty="0">
                <a:solidFill>
                  <a:schemeClr val="tx2"/>
                </a:solidFill>
                <a:latin typeface="+mn-lt"/>
              </a:rPr>
              <a:t/>
            </a:r>
            <a:br>
              <a:rPr lang="pt-PT" sz="2000" dirty="0">
                <a:solidFill>
                  <a:schemeClr val="tx2"/>
                </a:solidFill>
                <a:latin typeface="+mn-lt"/>
              </a:rPr>
            </a:br>
            <a:r>
              <a:rPr lang="pt-PT" dirty="0">
                <a:solidFill>
                  <a:schemeClr val="tx2"/>
                </a:solidFill>
                <a:latin typeface="+mn-lt"/>
              </a:rPr>
              <a:t/>
            </a:r>
            <a:br>
              <a:rPr lang="pt-PT" dirty="0">
                <a:solidFill>
                  <a:schemeClr val="tx2"/>
                </a:solidFill>
                <a:latin typeface="+mn-lt"/>
              </a:rPr>
            </a:br>
            <a:r>
              <a:rPr lang="pt-PT" b="1" dirty="0">
                <a:solidFill>
                  <a:schemeClr val="tx2"/>
                </a:solidFill>
                <a:latin typeface="+mn-lt"/>
              </a:rPr>
              <a:t> </a:t>
            </a:r>
            <a:r>
              <a:rPr lang="pt-PT" dirty="0">
                <a:solidFill>
                  <a:schemeClr val="tx2"/>
                </a:solidFill>
                <a:latin typeface="+mn-lt"/>
              </a:rPr>
              <a:t/>
            </a:r>
            <a:br>
              <a:rPr lang="pt-PT" dirty="0">
                <a:solidFill>
                  <a:schemeClr val="tx2"/>
                </a:solidFill>
                <a:latin typeface="+mn-lt"/>
              </a:rPr>
            </a:br>
            <a:endParaRPr lang="pt-PT" dirty="0">
              <a:solidFill>
                <a:schemeClr val="tx2"/>
              </a:solidFill>
              <a:latin typeface="+mn-lt"/>
            </a:endParaRPr>
          </a:p>
        </p:txBody>
      </p:sp>
      <p:graphicFrame>
        <p:nvGraphicFramePr>
          <p:cNvPr id="4" name="Object 3">
            <a:extLst>
              <a:ext uri="{FF2B5EF4-FFF2-40B4-BE49-F238E27FC236}">
                <a16:creationId xmlns:a16="http://schemas.microsoft.com/office/drawing/2014/main" xmlns="" id="{54E3A519-C413-4684-9A34-3B28E074857A}"/>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5234" name="Document" r:id="rId4"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
                                            <p:txEl>
                                              <p:pRg st="1" end="1"/>
                                            </p:txEl>
                                          </p:spTgt>
                                        </p:tgtEl>
                                        <p:attrNameLst>
                                          <p:attrName>style.opacity</p:attrName>
                                        </p:attrNameLst>
                                      </p:cBhvr>
                                      <p:to>
                                        <p:strVal val="0.25"/>
                                      </p:to>
                                    </p:set>
                                    <p:animEffect filter="image" prLst="opacity: 0.25">
                                      <p:cBhvr rctx="IE">
                                        <p:cTn id="9"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ubtítulo 2"/>
          <p:cNvSpPr>
            <a:spLocks noGrp="1"/>
          </p:cNvSpPr>
          <p:nvPr>
            <p:ph type="subTitle" idx="1"/>
          </p:nvPr>
        </p:nvSpPr>
        <p:spPr>
          <a:xfrm>
            <a:off x="683568" y="1595586"/>
            <a:ext cx="4071938" cy="3345582"/>
          </a:xfrm>
        </p:spPr>
        <p:txBody>
          <a:bodyPr/>
          <a:lstStyle/>
          <a:p>
            <a:pPr marL="361950" indent="-361950" algn="l" eaLnBrk="1" hangingPunct="1">
              <a:lnSpc>
                <a:spcPct val="90000"/>
              </a:lnSpc>
            </a:pPr>
            <a:r>
              <a:rPr lang="en-US" dirty="0">
                <a:solidFill>
                  <a:schemeClr val="tx2"/>
                </a:solidFill>
              </a:rPr>
              <a:t>    Except for those who are underweight, most pediatricians do not regularly screen for unhealthy weight control behaviors.</a:t>
            </a:r>
            <a:endParaRPr lang="pt-PT" dirty="0">
              <a:solidFill>
                <a:schemeClr val="tx2"/>
              </a:solidFill>
            </a:endParaRPr>
          </a:p>
        </p:txBody>
      </p:sp>
      <p:pic>
        <p:nvPicPr>
          <p:cNvPr id="20483" name="Picture 4"/>
          <p:cNvPicPr>
            <a:picLocks noChangeAspect="1" noChangeArrowheads="1"/>
          </p:cNvPicPr>
          <p:nvPr/>
        </p:nvPicPr>
        <p:blipFill>
          <a:blip r:embed="rId4" cstate="print"/>
          <a:srcRect/>
          <a:stretch>
            <a:fillRect/>
          </a:stretch>
        </p:blipFill>
        <p:spPr bwMode="auto">
          <a:xfrm>
            <a:off x="4786313" y="785813"/>
            <a:ext cx="4067175" cy="4894262"/>
          </a:xfrm>
          <a:prstGeom prst="rect">
            <a:avLst/>
          </a:prstGeom>
          <a:noFill/>
          <a:ln w="9525">
            <a:noFill/>
            <a:miter lim="800000"/>
            <a:headEnd/>
            <a:tailEnd/>
          </a:ln>
        </p:spPr>
      </p:pic>
      <p:sp>
        <p:nvSpPr>
          <p:cNvPr id="18" name="Título 1"/>
          <p:cNvSpPr txBox="1">
            <a:spLocks/>
          </p:cNvSpPr>
          <p:nvPr/>
        </p:nvSpPr>
        <p:spPr bwMode="auto">
          <a:xfrm>
            <a:off x="1371600" y="5816600"/>
            <a:ext cx="7772400" cy="1470025"/>
          </a:xfrm>
          <a:prstGeom prst="rect">
            <a:avLst/>
          </a:prstGeom>
          <a:noFill/>
          <a:ln w="9525">
            <a:noFill/>
            <a:miter lim="800000"/>
            <a:headEnd/>
            <a:tailEnd/>
          </a:ln>
        </p:spPr>
        <p:txBody>
          <a:bodyPr lIns="92075" tIns="46038" rIns="92075" bIns="46038" anchor="ctr">
            <a:normAutofit fontScale="25000" lnSpcReduction="20000"/>
          </a:bodyPr>
          <a:lstStyle/>
          <a:p>
            <a:pPr algn="r" defTabSz="762000" eaLnBrk="1" fontAlgn="auto" hangingPunct="1">
              <a:spcAft>
                <a:spcPts val="0"/>
              </a:spcAft>
              <a:defRPr/>
            </a:pPr>
            <a:r>
              <a:rPr lang="pt-PT" sz="2700" b="1" kern="0" dirty="0">
                <a:solidFill>
                  <a:srgbClr val="1F497D"/>
                </a:solidFill>
                <a:latin typeface="Calibri"/>
              </a:rPr>
              <a:t/>
            </a:r>
            <a:br>
              <a:rPr lang="pt-PT" sz="2700" b="1" kern="0" dirty="0">
                <a:solidFill>
                  <a:srgbClr val="1F497D"/>
                </a:solidFill>
                <a:latin typeface="Calibri"/>
              </a:rPr>
            </a:br>
            <a:r>
              <a:rPr lang="pt-PT" sz="2700" b="1" kern="0" dirty="0">
                <a:solidFill>
                  <a:srgbClr val="1F497D"/>
                </a:solidFill>
                <a:latin typeface="Calibri"/>
              </a:rPr>
              <a:t/>
            </a:r>
            <a:br>
              <a:rPr lang="pt-PT" sz="2700" b="1" kern="0" dirty="0">
                <a:solidFill>
                  <a:srgbClr val="1F497D"/>
                </a:solidFill>
                <a:latin typeface="Calibri"/>
              </a:rPr>
            </a:br>
            <a:r>
              <a:rPr lang="pt-PT" sz="2700" b="1" kern="0" dirty="0">
                <a:solidFill>
                  <a:srgbClr val="1F497D"/>
                </a:solidFill>
                <a:latin typeface="Calibri"/>
              </a:rPr>
              <a:t/>
            </a:r>
            <a:br>
              <a:rPr lang="pt-PT" sz="2700" b="1" kern="0" dirty="0">
                <a:solidFill>
                  <a:srgbClr val="1F497D"/>
                </a:solidFill>
                <a:latin typeface="Calibri"/>
              </a:rPr>
            </a:br>
            <a:r>
              <a:rPr lang="pt-PT" sz="2700" b="1" kern="0" dirty="0">
                <a:solidFill>
                  <a:srgbClr val="1F497D"/>
                </a:solidFill>
                <a:latin typeface="Calibri"/>
              </a:rPr>
              <a:t/>
            </a:r>
            <a:br>
              <a:rPr lang="pt-PT" sz="2700" b="1" kern="0" dirty="0">
                <a:solidFill>
                  <a:srgbClr val="1F497D"/>
                </a:solidFill>
                <a:latin typeface="Calibri"/>
              </a:rPr>
            </a:br>
            <a:r>
              <a:rPr lang="pt-PT" sz="2700" b="1" kern="0" dirty="0">
                <a:solidFill>
                  <a:srgbClr val="1F497D"/>
                </a:solidFill>
                <a:latin typeface="Calibri"/>
              </a:rPr>
              <a:t/>
            </a:r>
            <a:br>
              <a:rPr lang="pt-PT" sz="2700" b="1" kern="0" dirty="0">
                <a:solidFill>
                  <a:srgbClr val="1F497D"/>
                </a:solidFill>
                <a:latin typeface="Calibri"/>
              </a:rPr>
            </a:br>
            <a:r>
              <a:rPr lang="pt-PT" sz="2700" kern="0" dirty="0">
                <a:solidFill>
                  <a:srgbClr val="1F497D"/>
                </a:solidFill>
                <a:latin typeface="Calibri"/>
              </a:rPr>
              <a:t/>
            </a:r>
            <a:br>
              <a:rPr lang="pt-PT" sz="2700" kern="0" dirty="0">
                <a:solidFill>
                  <a:srgbClr val="1F497D"/>
                </a:solidFill>
                <a:latin typeface="Calibri"/>
              </a:rPr>
            </a:br>
            <a:endParaRPr lang="pt-PT" sz="2700" kern="0" dirty="0">
              <a:solidFill>
                <a:srgbClr val="1F497D"/>
              </a:solidFill>
              <a:latin typeface="Calibri"/>
            </a:endParaRPr>
          </a:p>
          <a:p>
            <a:pPr algn="r" defTabSz="762000" eaLnBrk="1" fontAlgn="auto" hangingPunct="1">
              <a:spcAft>
                <a:spcPts val="0"/>
              </a:spcAft>
              <a:defRPr/>
            </a:pPr>
            <a:r>
              <a:rPr lang="en-GB" sz="8000" kern="0" dirty="0">
                <a:solidFill>
                  <a:prstClr val="black"/>
                </a:solidFill>
                <a:latin typeface="Calibri"/>
              </a:rPr>
              <a:t> </a:t>
            </a:r>
            <a:r>
              <a:rPr lang="pt-PT" sz="6400" b="1" kern="0" dirty="0">
                <a:solidFill>
                  <a:prstClr val="black"/>
                </a:solidFill>
                <a:latin typeface="Calibri"/>
              </a:rPr>
              <a:t>Fonseca H.</a:t>
            </a:r>
            <a:r>
              <a:rPr lang="pt-PT" sz="6400" kern="0" dirty="0">
                <a:solidFill>
                  <a:prstClr val="black"/>
                </a:solidFill>
                <a:latin typeface="Calibri"/>
              </a:rPr>
              <a:t> et al.</a:t>
            </a:r>
            <a:br>
              <a:rPr lang="pt-PT" sz="6400" kern="0" dirty="0">
                <a:solidFill>
                  <a:prstClr val="black"/>
                </a:solidFill>
                <a:latin typeface="Calibri"/>
              </a:rPr>
            </a:br>
            <a:r>
              <a:rPr lang="en-GB" sz="6400" kern="0" dirty="0">
                <a:solidFill>
                  <a:prstClr val="black"/>
                </a:solidFill>
                <a:latin typeface="Calibri"/>
              </a:rPr>
              <a:t>Are Overweight Adolescents at higher risk of engaging </a:t>
            </a:r>
          </a:p>
          <a:p>
            <a:pPr algn="r" defTabSz="762000" eaLnBrk="1" fontAlgn="auto" hangingPunct="1">
              <a:spcAft>
                <a:spcPts val="0"/>
              </a:spcAft>
              <a:defRPr/>
            </a:pPr>
            <a:r>
              <a:rPr lang="en-GB" sz="6400" kern="0" dirty="0">
                <a:solidFill>
                  <a:prstClr val="black"/>
                </a:solidFill>
                <a:latin typeface="Calibri"/>
              </a:rPr>
              <a:t>in unhealthy weight control behaviours?</a:t>
            </a:r>
            <a:endParaRPr lang="pt-PT" sz="6400" kern="0" dirty="0">
              <a:solidFill>
                <a:prstClr val="black"/>
              </a:solidFill>
              <a:latin typeface="Calibri"/>
            </a:endParaRPr>
          </a:p>
          <a:p>
            <a:pPr algn="r" defTabSz="762000" eaLnBrk="1" fontAlgn="auto" hangingPunct="1">
              <a:spcAft>
                <a:spcPts val="0"/>
              </a:spcAft>
              <a:defRPr/>
            </a:pPr>
            <a:r>
              <a:rPr lang="pt-PT" sz="6400" b="1" kern="0" dirty="0">
                <a:solidFill>
                  <a:prstClr val="black"/>
                </a:solidFill>
                <a:latin typeface="Calibri"/>
              </a:rPr>
              <a:t>Acta Paed 2009; 98: 847-52</a:t>
            </a:r>
            <a:r>
              <a:rPr lang="pt-PT" sz="6400" kern="0" dirty="0">
                <a:solidFill>
                  <a:prstClr val="black"/>
                </a:solidFill>
                <a:latin typeface="Calibri"/>
              </a:rPr>
              <a:t/>
            </a:r>
            <a:br>
              <a:rPr lang="pt-PT" sz="6400" kern="0" dirty="0">
                <a:solidFill>
                  <a:prstClr val="black"/>
                </a:solidFill>
                <a:latin typeface="Calibri"/>
              </a:rPr>
            </a:br>
            <a:r>
              <a:rPr lang="pt-PT" sz="7200" kern="0" dirty="0">
                <a:solidFill>
                  <a:srgbClr val="1F497D"/>
                </a:solidFill>
                <a:latin typeface="Calibri"/>
              </a:rPr>
              <a:t/>
            </a:r>
            <a:br>
              <a:rPr lang="pt-PT" sz="7200" kern="0" dirty="0">
                <a:solidFill>
                  <a:srgbClr val="1F497D"/>
                </a:solidFill>
                <a:latin typeface="Calibri"/>
              </a:rPr>
            </a:br>
            <a:r>
              <a:rPr lang="pt-PT" sz="16000" kern="0" dirty="0">
                <a:solidFill>
                  <a:srgbClr val="1F497D"/>
                </a:solidFill>
                <a:latin typeface="Calibri"/>
              </a:rPr>
              <a:t/>
            </a:r>
            <a:br>
              <a:rPr lang="pt-PT" sz="16000" kern="0" dirty="0">
                <a:solidFill>
                  <a:srgbClr val="1F497D"/>
                </a:solidFill>
                <a:latin typeface="Calibri"/>
              </a:rPr>
            </a:br>
            <a:r>
              <a:rPr lang="pt-PT" sz="4400" b="1" kern="0" dirty="0">
                <a:solidFill>
                  <a:srgbClr val="1F497D"/>
                </a:solidFill>
                <a:latin typeface="Calibri"/>
              </a:rPr>
              <a:t> </a:t>
            </a:r>
            <a:r>
              <a:rPr lang="pt-PT" sz="4400" kern="0" dirty="0">
                <a:solidFill>
                  <a:srgbClr val="1F497D"/>
                </a:solidFill>
                <a:latin typeface="Calibri"/>
              </a:rPr>
              <a:t/>
            </a:r>
            <a:br>
              <a:rPr lang="pt-PT" sz="4400" kern="0" dirty="0">
                <a:solidFill>
                  <a:srgbClr val="1F497D"/>
                </a:solidFill>
                <a:latin typeface="Calibri"/>
              </a:rPr>
            </a:br>
            <a:endParaRPr lang="pt-PT" sz="4400" kern="0" dirty="0">
              <a:solidFill>
                <a:srgbClr val="1F497D"/>
              </a:solidFill>
              <a:latin typeface="Calibri"/>
            </a:endParaRPr>
          </a:p>
        </p:txBody>
      </p:sp>
      <p:graphicFrame>
        <p:nvGraphicFramePr>
          <p:cNvPr id="5" name="Object 3">
            <a:extLst>
              <a:ext uri="{FF2B5EF4-FFF2-40B4-BE49-F238E27FC236}">
                <a16:creationId xmlns:a16="http://schemas.microsoft.com/office/drawing/2014/main" xmlns="" id="{296B4E60-7F9F-437F-800B-BE831CD265D1}"/>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6258" name="Document" r:id="rId5" imgW="9155113" imgH="3394075" progId="Word.Document.8">
              <p:embed/>
            </p:oleObj>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71500" y="1000125"/>
            <a:ext cx="3714750" cy="4857750"/>
          </a:xfrm>
        </p:spPr>
        <p:txBody>
          <a:bodyPr/>
          <a:lstStyle/>
          <a:p>
            <a:pPr marL="361950" indent="-361950" algn="l" eaLnBrk="1" hangingPunct="1"/>
            <a:endParaRPr lang="en-US">
              <a:solidFill>
                <a:schemeClr val="tx2"/>
              </a:solidFill>
            </a:endParaRPr>
          </a:p>
          <a:p>
            <a:pPr marL="361950" indent="-361950" algn="l" eaLnBrk="1" hangingPunct="1">
              <a:buFont typeface="Wingdings" pitchFamily="2" charset="2"/>
              <a:buChar char="§"/>
            </a:pPr>
            <a:r>
              <a:rPr lang="en-US">
                <a:solidFill>
                  <a:schemeClr val="tx2"/>
                </a:solidFill>
              </a:rPr>
              <a:t>Special attention needs to be directed toward youth at greatest risk for disordered eating, including overweight youth. </a:t>
            </a:r>
            <a:endParaRPr lang="pt-PT">
              <a:solidFill>
                <a:schemeClr val="tx2"/>
              </a:solidFill>
            </a:endParaRPr>
          </a:p>
          <a:p>
            <a:pPr marL="361950" indent="-361950" algn="l" eaLnBrk="1" hangingPunct="1">
              <a:buFont typeface="Arial" charset="0"/>
              <a:buChar char="•"/>
            </a:pPr>
            <a:endParaRPr lang="pt-PT">
              <a:solidFill>
                <a:schemeClr val="tx2"/>
              </a:solidFill>
            </a:endParaRPr>
          </a:p>
        </p:txBody>
      </p:sp>
      <p:pic>
        <p:nvPicPr>
          <p:cNvPr id="67595" name="Picture 4"/>
          <p:cNvPicPr>
            <a:picLocks noChangeAspect="1" noChangeArrowheads="1"/>
          </p:cNvPicPr>
          <p:nvPr/>
        </p:nvPicPr>
        <p:blipFill>
          <a:blip r:embed="rId4" cstate="print"/>
          <a:srcRect/>
          <a:stretch>
            <a:fillRect/>
          </a:stretch>
        </p:blipFill>
        <p:spPr bwMode="auto">
          <a:xfrm>
            <a:off x="4929188" y="785813"/>
            <a:ext cx="4071937" cy="5072062"/>
          </a:xfrm>
          <a:prstGeom prst="rect">
            <a:avLst/>
          </a:prstGeom>
          <a:noFill/>
          <a:ln w="9525">
            <a:noFill/>
            <a:miter lim="800000"/>
            <a:headEnd/>
            <a:tailEnd/>
          </a:ln>
        </p:spPr>
      </p:pic>
      <p:sp>
        <p:nvSpPr>
          <p:cNvPr id="14" name="Título 1"/>
          <p:cNvSpPr>
            <a:spLocks noGrp="1"/>
          </p:cNvSpPr>
          <p:nvPr>
            <p:ph type="ctrTitle"/>
          </p:nvPr>
        </p:nvSpPr>
        <p:spPr>
          <a:xfrm>
            <a:off x="1187624" y="5631383"/>
            <a:ext cx="7772400" cy="1470025"/>
          </a:xfrm>
        </p:spPr>
        <p:txBody>
          <a:bodyPr rtlCol="0">
            <a:normAutofit fontScale="90000"/>
          </a:bodyPr>
          <a:lstStyle/>
          <a:p>
            <a:pPr algn="r" eaLnBrk="1" fontAlgn="auto" hangingPunct="1">
              <a:spcAft>
                <a:spcPts val="0"/>
              </a:spcAft>
              <a:defRPr/>
            </a:pP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b="1" dirty="0">
                <a:solidFill>
                  <a:schemeClr val="tx2"/>
                </a:solidFill>
                <a:latin typeface="+mn-lt"/>
              </a:rPr>
              <a:t/>
            </a:r>
            <a:br>
              <a:rPr lang="pt-PT" sz="2700" b="1" dirty="0">
                <a:solidFill>
                  <a:schemeClr val="tx2"/>
                </a:solidFill>
                <a:latin typeface="+mn-lt"/>
              </a:rPr>
            </a:br>
            <a:r>
              <a:rPr lang="pt-PT" sz="2700" dirty="0">
                <a:solidFill>
                  <a:schemeClr val="tx2"/>
                </a:solidFill>
                <a:latin typeface="+mn-lt"/>
              </a:rPr>
              <a:t/>
            </a:r>
            <a:br>
              <a:rPr lang="pt-PT" sz="2700" dirty="0">
                <a:solidFill>
                  <a:schemeClr val="tx2"/>
                </a:solidFill>
                <a:latin typeface="+mn-lt"/>
              </a:rPr>
            </a:br>
            <a:r>
              <a:rPr lang="en-GB" sz="2400" dirty="0">
                <a:solidFill>
                  <a:schemeClr val="tx2"/>
                </a:solidFill>
                <a:latin typeface="+mn-lt"/>
              </a:rPr>
              <a:t> </a:t>
            </a:r>
            <a:r>
              <a:rPr lang="pt-PT" sz="1800" b="1" dirty="0">
                <a:solidFill>
                  <a:schemeClr val="tx2"/>
                </a:solidFill>
                <a:latin typeface="+mn-lt"/>
              </a:rPr>
              <a:t>Fonseca H</a:t>
            </a:r>
            <a:r>
              <a:rPr lang="pt-PT" sz="1800" dirty="0">
                <a:solidFill>
                  <a:schemeClr val="tx2"/>
                </a:solidFill>
                <a:latin typeface="+mn-lt"/>
              </a:rPr>
              <a:t>, Matos MG, Guerra A, Gomes-Pedro J</a:t>
            </a:r>
            <a:br>
              <a:rPr lang="pt-PT" sz="1800" dirty="0">
                <a:solidFill>
                  <a:schemeClr val="tx2"/>
                </a:solidFill>
                <a:latin typeface="+mn-lt"/>
              </a:rPr>
            </a:br>
            <a:r>
              <a:rPr lang="pt-PT" sz="1800" b="1" dirty="0">
                <a:solidFill>
                  <a:schemeClr val="tx2"/>
                </a:solidFill>
                <a:latin typeface="+mn-lt"/>
              </a:rPr>
              <a:t>Acta Paed 2009; 98: 847-52</a:t>
            </a:r>
            <a:r>
              <a:rPr lang="pt-PT" sz="1800" dirty="0">
                <a:solidFill>
                  <a:schemeClr val="tx2"/>
                </a:solidFill>
                <a:latin typeface="+mn-lt"/>
              </a:rPr>
              <a:t/>
            </a:r>
            <a:br>
              <a:rPr lang="pt-PT" sz="1800" dirty="0">
                <a:solidFill>
                  <a:schemeClr val="tx2"/>
                </a:solidFill>
                <a:latin typeface="+mn-lt"/>
              </a:rPr>
            </a:br>
            <a:r>
              <a:rPr lang="pt-PT" sz="2000" dirty="0">
                <a:solidFill>
                  <a:schemeClr val="tx2"/>
                </a:solidFill>
                <a:latin typeface="+mn-lt"/>
              </a:rPr>
              <a:t/>
            </a:r>
            <a:br>
              <a:rPr lang="pt-PT" sz="2000" dirty="0">
                <a:solidFill>
                  <a:schemeClr val="tx2"/>
                </a:solidFill>
                <a:latin typeface="+mn-lt"/>
              </a:rPr>
            </a:br>
            <a:r>
              <a:rPr lang="pt-PT" dirty="0">
                <a:solidFill>
                  <a:schemeClr val="tx2"/>
                </a:solidFill>
                <a:latin typeface="+mn-lt"/>
              </a:rPr>
              <a:t/>
            </a:r>
            <a:br>
              <a:rPr lang="pt-PT" dirty="0">
                <a:solidFill>
                  <a:schemeClr val="tx2"/>
                </a:solidFill>
                <a:latin typeface="+mn-lt"/>
              </a:rPr>
            </a:br>
            <a:r>
              <a:rPr lang="pt-PT" b="1" dirty="0">
                <a:solidFill>
                  <a:schemeClr val="tx2"/>
                </a:solidFill>
                <a:latin typeface="+mn-lt"/>
              </a:rPr>
              <a:t> </a:t>
            </a:r>
            <a:r>
              <a:rPr lang="pt-PT" dirty="0">
                <a:solidFill>
                  <a:schemeClr val="tx2"/>
                </a:solidFill>
                <a:latin typeface="+mn-lt"/>
              </a:rPr>
              <a:t/>
            </a:r>
            <a:br>
              <a:rPr lang="pt-PT" dirty="0">
                <a:solidFill>
                  <a:schemeClr val="tx2"/>
                </a:solidFill>
                <a:latin typeface="+mn-lt"/>
              </a:rPr>
            </a:br>
            <a:endParaRPr lang="pt-PT" dirty="0">
              <a:solidFill>
                <a:schemeClr val="tx2"/>
              </a:solidFill>
              <a:latin typeface="+mn-lt"/>
            </a:endParaRPr>
          </a:p>
        </p:txBody>
      </p:sp>
      <p:graphicFrame>
        <p:nvGraphicFramePr>
          <p:cNvPr id="5" name="Object 3">
            <a:extLst>
              <a:ext uri="{FF2B5EF4-FFF2-40B4-BE49-F238E27FC236}">
                <a16:creationId xmlns:a16="http://schemas.microsoft.com/office/drawing/2014/main" xmlns="" id="{B8394151-578B-48A1-827E-3B0EDD90CB59}"/>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7282" name="Document" r:id="rId5"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57250" y="500063"/>
            <a:ext cx="7772400" cy="571500"/>
          </a:xfrm>
        </p:spPr>
        <p:txBody>
          <a:bodyPr rtlCol="0">
            <a:normAutofit fontScale="90000"/>
          </a:bodyPr>
          <a:lstStyle/>
          <a:p>
            <a:pPr eaLnBrk="1" fontAlgn="auto" hangingPunct="1">
              <a:spcAft>
                <a:spcPts val="0"/>
              </a:spcAft>
              <a:defRPr/>
            </a:pPr>
            <a:r>
              <a:rPr lang="pt-PT" sz="2700" b="1" dirty="0">
                <a:solidFill>
                  <a:schemeClr val="tx2"/>
                </a:solidFill>
              </a:rPr>
              <a:t/>
            </a:r>
            <a:br>
              <a:rPr lang="pt-PT" sz="2700" b="1" dirty="0">
                <a:solidFill>
                  <a:schemeClr val="tx2"/>
                </a:solidFill>
              </a:rPr>
            </a:br>
            <a:r>
              <a:rPr lang="pt-PT" sz="2700" b="1" dirty="0">
                <a:solidFill>
                  <a:schemeClr val="tx2"/>
                </a:solidFill>
              </a:rPr>
              <a:t/>
            </a:r>
            <a:br>
              <a:rPr lang="pt-PT" sz="2700" b="1" dirty="0">
                <a:solidFill>
                  <a:schemeClr val="tx2"/>
                </a:solidFill>
              </a:rPr>
            </a:br>
            <a:r>
              <a:rPr lang="pt-PT" sz="2700" b="1" dirty="0">
                <a:solidFill>
                  <a:schemeClr val="tx2"/>
                </a:solidFill>
              </a:rPr>
              <a:t/>
            </a:r>
            <a:br>
              <a:rPr lang="pt-PT" sz="2700" b="1" dirty="0">
                <a:solidFill>
                  <a:schemeClr val="tx2"/>
                </a:solidFill>
              </a:rPr>
            </a:br>
            <a:r>
              <a:rPr lang="pt-PT" sz="2700" b="1" dirty="0">
                <a:solidFill>
                  <a:schemeClr val="tx2"/>
                </a:solidFill>
              </a:rPr>
              <a:t/>
            </a:r>
            <a:br>
              <a:rPr lang="pt-PT" sz="2700" b="1" dirty="0">
                <a:solidFill>
                  <a:schemeClr val="tx2"/>
                </a:solidFill>
              </a:rPr>
            </a:br>
            <a:r>
              <a:rPr lang="pt-PT" sz="2700" b="1" dirty="0">
                <a:solidFill>
                  <a:schemeClr val="tx2"/>
                </a:solidFill>
              </a:rPr>
              <a:t/>
            </a:r>
            <a:br>
              <a:rPr lang="pt-PT" sz="2700" b="1" dirty="0">
                <a:solidFill>
                  <a:schemeClr val="tx2"/>
                </a:solidFill>
              </a:rPr>
            </a:br>
            <a:r>
              <a:rPr lang="pt-PT" sz="2700" b="1" dirty="0">
                <a:solidFill>
                  <a:schemeClr val="tx2"/>
                </a:solidFill>
              </a:rPr>
              <a:t/>
            </a:r>
            <a:br>
              <a:rPr lang="pt-PT" sz="2700" b="1" dirty="0">
                <a:solidFill>
                  <a:schemeClr val="tx2"/>
                </a:solidFill>
              </a:rPr>
            </a:br>
            <a:r>
              <a:rPr lang="pt-PT" sz="2700" b="1" dirty="0" err="1">
                <a:solidFill>
                  <a:schemeClr val="tx2"/>
                </a:solidFill>
              </a:rPr>
              <a:t>Life</a:t>
            </a:r>
            <a:r>
              <a:rPr lang="pt-PT" sz="2700" b="1" dirty="0">
                <a:solidFill>
                  <a:schemeClr val="tx2"/>
                </a:solidFill>
              </a:rPr>
              <a:t> </a:t>
            </a:r>
            <a:r>
              <a:rPr lang="pt-PT" sz="2700" b="1" dirty="0" err="1">
                <a:solidFill>
                  <a:schemeClr val="tx2"/>
                </a:solidFill>
              </a:rPr>
              <a:t>Satisfaction</a:t>
            </a:r>
            <a:r>
              <a:rPr lang="pt-PT" sz="2700" b="1" dirty="0">
                <a:solidFill>
                  <a:schemeClr val="tx2"/>
                </a:solidFill>
              </a:rPr>
              <a:t/>
            </a:r>
            <a:br>
              <a:rPr lang="pt-PT" sz="2700" b="1" dirty="0">
                <a:solidFill>
                  <a:schemeClr val="tx2"/>
                </a:solidFill>
              </a:rPr>
            </a:br>
            <a:r>
              <a:rPr lang="pt-PT" sz="2700" b="1" dirty="0" err="1">
                <a:solidFill>
                  <a:schemeClr val="tx2"/>
                </a:solidFill>
              </a:rPr>
              <a:t>The</a:t>
            </a:r>
            <a:r>
              <a:rPr lang="pt-PT" sz="2700" b="1" dirty="0">
                <a:solidFill>
                  <a:schemeClr val="tx2"/>
                </a:solidFill>
              </a:rPr>
              <a:t> </a:t>
            </a:r>
            <a:r>
              <a:rPr lang="pt-PT" sz="2700" b="1" dirty="0" err="1">
                <a:solidFill>
                  <a:schemeClr val="tx2"/>
                </a:solidFill>
              </a:rPr>
              <a:t>Cantril</a:t>
            </a:r>
            <a:r>
              <a:rPr lang="pt-PT" sz="2700" b="1" dirty="0">
                <a:solidFill>
                  <a:schemeClr val="tx2"/>
                </a:solidFill>
              </a:rPr>
              <a:t> </a:t>
            </a:r>
            <a:r>
              <a:rPr lang="pt-PT" sz="2700" b="1" dirty="0" err="1">
                <a:solidFill>
                  <a:schemeClr val="tx2"/>
                </a:solidFill>
              </a:rPr>
              <a:t>ladder</a:t>
            </a:r>
            <a:r>
              <a:rPr lang="pt-PT" sz="2700" dirty="0">
                <a:solidFill>
                  <a:schemeClr val="tx2"/>
                </a:solidFill>
              </a:rPr>
              <a:t/>
            </a:r>
            <a:br>
              <a:rPr lang="pt-PT" sz="2700" dirty="0">
                <a:solidFill>
                  <a:schemeClr val="tx2"/>
                </a:solidFill>
              </a:rPr>
            </a:br>
            <a:r>
              <a:rPr lang="en-GB" sz="1800" dirty="0">
                <a:solidFill>
                  <a:schemeClr val="tx2"/>
                </a:solidFill>
              </a:rPr>
              <a:t> </a:t>
            </a:r>
            <a:r>
              <a:rPr lang="pt-PT" sz="2700" dirty="0">
                <a:solidFill>
                  <a:schemeClr val="tx2"/>
                </a:solidFill>
              </a:rPr>
              <a:t>  </a:t>
            </a:r>
            <a:r>
              <a:rPr lang="pt-PT" dirty="0">
                <a:solidFill>
                  <a:schemeClr val="tx2"/>
                </a:solidFill>
              </a:rPr>
              <a:t/>
            </a:r>
            <a:br>
              <a:rPr lang="pt-PT" dirty="0">
                <a:solidFill>
                  <a:schemeClr val="tx2"/>
                </a:solidFill>
              </a:rPr>
            </a:br>
            <a:r>
              <a:rPr lang="pt-PT" b="1" dirty="0">
                <a:solidFill>
                  <a:schemeClr val="tx2"/>
                </a:solidFill>
              </a:rPr>
              <a:t> </a:t>
            </a:r>
            <a:r>
              <a:rPr lang="pt-PT" dirty="0">
                <a:solidFill>
                  <a:schemeClr val="tx2"/>
                </a:solidFill>
              </a:rPr>
              <a:t/>
            </a:r>
            <a:br>
              <a:rPr lang="pt-PT" dirty="0">
                <a:solidFill>
                  <a:schemeClr val="tx2"/>
                </a:solidFill>
              </a:rPr>
            </a:br>
            <a:r>
              <a:rPr lang="pt-PT" b="1" dirty="0">
                <a:solidFill>
                  <a:schemeClr val="tx2"/>
                </a:solidFill>
              </a:rPr>
              <a:t> </a:t>
            </a:r>
            <a:r>
              <a:rPr lang="pt-PT" dirty="0">
                <a:solidFill>
                  <a:schemeClr val="tx2"/>
                </a:solidFill>
              </a:rPr>
              <a:t/>
            </a:r>
            <a:br>
              <a:rPr lang="pt-PT" dirty="0">
                <a:solidFill>
                  <a:schemeClr val="tx2"/>
                </a:solidFill>
              </a:rPr>
            </a:br>
            <a:endParaRPr lang="pt-PT" dirty="0">
              <a:solidFill>
                <a:schemeClr val="tx2"/>
              </a:solidFill>
            </a:endParaRPr>
          </a:p>
        </p:txBody>
      </p:sp>
      <p:sp>
        <p:nvSpPr>
          <p:cNvPr id="57347" name="Subtítulo 2"/>
          <p:cNvSpPr>
            <a:spLocks noGrp="1"/>
          </p:cNvSpPr>
          <p:nvPr>
            <p:ph type="subTitle" idx="1"/>
          </p:nvPr>
        </p:nvSpPr>
        <p:spPr>
          <a:xfrm>
            <a:off x="323850" y="1557338"/>
            <a:ext cx="2990850" cy="3571875"/>
          </a:xfrm>
        </p:spPr>
        <p:txBody>
          <a:bodyPr/>
          <a:lstStyle/>
          <a:p>
            <a:pPr indent="3175" algn="l" eaLnBrk="1" hangingPunct="1"/>
            <a:r>
              <a:rPr lang="en-GB" sz="2800">
                <a:solidFill>
                  <a:schemeClr val="tx2"/>
                </a:solidFill>
              </a:rPr>
              <a:t>Overweight and obese youth placed themselves on a lower step compared with non-overweight peers.</a:t>
            </a:r>
            <a:r>
              <a:rPr lang="en-GB" sz="2800">
                <a:solidFill>
                  <a:srgbClr val="898989"/>
                </a:solidFill>
              </a:rPr>
              <a:t> </a:t>
            </a:r>
            <a:endParaRPr lang="pt-PT" sz="2800">
              <a:solidFill>
                <a:srgbClr val="FF0000"/>
              </a:solidFill>
            </a:endParaRPr>
          </a:p>
        </p:txBody>
      </p:sp>
      <p:sp>
        <p:nvSpPr>
          <p:cNvPr id="25" name="Título 1"/>
          <p:cNvSpPr txBox="1">
            <a:spLocks/>
          </p:cNvSpPr>
          <p:nvPr/>
        </p:nvSpPr>
        <p:spPr>
          <a:xfrm>
            <a:off x="1331640" y="5814392"/>
            <a:ext cx="7772400" cy="1143000"/>
          </a:xfrm>
          <a:prstGeom prst="rect">
            <a:avLst/>
          </a:prstGeom>
        </p:spPr>
        <p:txBody>
          <a:bodyPr anchor="ctr"/>
          <a:lstStyle/>
          <a:p>
            <a:pPr algn="r" eaLnBrk="1" fontAlgn="auto" hangingPunct="1">
              <a:spcAft>
                <a:spcPts val="0"/>
              </a:spcAft>
              <a:defRPr/>
            </a:pP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dirty="0">
                <a:solidFill>
                  <a:prstClr val="black"/>
                </a:solidFill>
                <a:latin typeface="Calibri"/>
              </a:rPr>
              <a:t> Fonseca H, et al. </a:t>
            </a:r>
          </a:p>
          <a:p>
            <a:pPr algn="r" eaLnBrk="1" fontAlgn="auto" hangingPunct="1">
              <a:spcAft>
                <a:spcPts val="0"/>
              </a:spcAft>
              <a:defRPr/>
            </a:pPr>
            <a:r>
              <a:rPr lang="en-GB" sz="1600" dirty="0">
                <a:solidFill>
                  <a:prstClr val="black"/>
                </a:solidFill>
                <a:latin typeface="Calibri"/>
              </a:rPr>
              <a:t>Are Overweight and Obese Adolescents Different From Their Peers?</a:t>
            </a:r>
          </a:p>
          <a:p>
            <a:pPr algn="r" eaLnBrk="1" fontAlgn="auto" hangingPunct="1">
              <a:spcAft>
                <a:spcPts val="0"/>
              </a:spcAft>
              <a:defRPr/>
            </a:pPr>
            <a:r>
              <a:rPr lang="en-GB" sz="1600" b="1" dirty="0">
                <a:solidFill>
                  <a:prstClr val="black"/>
                </a:solidFill>
                <a:latin typeface="Calibri" pitchFamily="34" charset="0"/>
                <a:ea typeface="Times New Roman" pitchFamily="18" charset="0"/>
                <a:cs typeface="Arial" charset="0"/>
              </a:rPr>
              <a:t>Fonseca H</a:t>
            </a:r>
            <a:r>
              <a:rPr lang="en-GB" sz="1600" dirty="0">
                <a:solidFill>
                  <a:prstClr val="black"/>
                </a:solidFill>
                <a:latin typeface="Calibri" pitchFamily="34" charset="0"/>
                <a:ea typeface="Times New Roman" pitchFamily="18" charset="0"/>
                <a:cs typeface="Arial" charset="0"/>
              </a:rPr>
              <a:t>, Matos MG., Guerra A, Gomes Pedro J. </a:t>
            </a:r>
            <a:r>
              <a:rPr lang="en-GB" sz="1600" i="1" dirty="0" err="1">
                <a:solidFill>
                  <a:prstClr val="black"/>
                </a:solidFill>
                <a:latin typeface="Calibri" pitchFamily="34" charset="0"/>
                <a:ea typeface="Times New Roman" pitchFamily="18" charset="0"/>
                <a:cs typeface="Arial" charset="0"/>
              </a:rPr>
              <a:t>Int</a:t>
            </a:r>
            <a:r>
              <a:rPr lang="en-GB" sz="1600" i="1" dirty="0">
                <a:solidFill>
                  <a:prstClr val="black"/>
                </a:solidFill>
                <a:latin typeface="Calibri" pitchFamily="34" charset="0"/>
                <a:ea typeface="Times New Roman" pitchFamily="18" charset="0"/>
                <a:cs typeface="Arial" charset="0"/>
              </a:rPr>
              <a:t> J </a:t>
            </a:r>
            <a:r>
              <a:rPr lang="en-GB" sz="1600" i="1" dirty="0" err="1">
                <a:solidFill>
                  <a:prstClr val="black"/>
                </a:solidFill>
                <a:latin typeface="Calibri" pitchFamily="34" charset="0"/>
                <a:ea typeface="Times New Roman" pitchFamily="18" charset="0"/>
                <a:cs typeface="Arial" charset="0"/>
              </a:rPr>
              <a:t>Ped</a:t>
            </a:r>
            <a:r>
              <a:rPr lang="en-GB" sz="1600" i="1" dirty="0">
                <a:solidFill>
                  <a:prstClr val="black"/>
                </a:solidFill>
                <a:latin typeface="Calibri" pitchFamily="34" charset="0"/>
                <a:ea typeface="Times New Roman" pitchFamily="18" charset="0"/>
                <a:cs typeface="Arial" charset="0"/>
              </a:rPr>
              <a:t> </a:t>
            </a:r>
            <a:r>
              <a:rPr lang="en-GB" sz="1600" i="1" dirty="0" err="1">
                <a:solidFill>
                  <a:prstClr val="black"/>
                </a:solidFill>
                <a:latin typeface="Calibri" pitchFamily="34" charset="0"/>
                <a:ea typeface="Times New Roman" pitchFamily="18" charset="0"/>
                <a:cs typeface="Arial" charset="0"/>
              </a:rPr>
              <a:t>Obes</a:t>
            </a:r>
            <a:r>
              <a:rPr lang="en-GB" sz="1600" i="1" dirty="0">
                <a:solidFill>
                  <a:prstClr val="black"/>
                </a:solidFill>
                <a:latin typeface="Calibri" pitchFamily="34" charset="0"/>
                <a:ea typeface="Times New Roman" pitchFamily="18" charset="0"/>
                <a:cs typeface="Arial" charset="0"/>
              </a:rPr>
              <a:t> </a:t>
            </a:r>
            <a:r>
              <a:rPr lang="en-GB" sz="1600" dirty="0">
                <a:solidFill>
                  <a:prstClr val="black"/>
                </a:solidFill>
                <a:latin typeface="Calibri" pitchFamily="34" charset="0"/>
                <a:ea typeface="Times New Roman" pitchFamily="18" charset="0"/>
                <a:cs typeface="Arial" charset="0"/>
              </a:rPr>
              <a:t>2009; 4:166-174. </a:t>
            </a:r>
          </a:p>
          <a:p>
            <a:pPr algn="r" eaLnBrk="1" fontAlgn="auto" hangingPunct="1">
              <a:spcAft>
                <a:spcPts val="0"/>
              </a:spcAft>
              <a:defRPr/>
            </a:pPr>
            <a:r>
              <a:rPr lang="pt-PT" sz="1600" dirty="0">
                <a:solidFill>
                  <a:prstClr val="black"/>
                </a:solidFill>
                <a:latin typeface="Calibri"/>
              </a:rPr>
              <a:t/>
            </a:r>
            <a:br>
              <a:rPr lang="pt-PT" sz="1600" dirty="0">
                <a:solidFill>
                  <a:prstClr val="black"/>
                </a:solidFill>
                <a:latin typeface="Calibri"/>
              </a:rPr>
            </a:br>
            <a:r>
              <a:rPr lang="pt-PT" sz="1600" dirty="0">
                <a:solidFill>
                  <a:prstClr val="black"/>
                </a:solidFill>
                <a:latin typeface="Calibri"/>
              </a:rPr>
              <a:t>  </a:t>
            </a:r>
            <a:br>
              <a:rPr lang="pt-PT" sz="1600" dirty="0">
                <a:solidFill>
                  <a:prstClr val="black"/>
                </a:solidFill>
                <a:latin typeface="Calibri"/>
              </a:rPr>
            </a:br>
            <a:r>
              <a:rPr lang="pt-PT" sz="1600" dirty="0">
                <a:solidFill>
                  <a:prstClr val="black"/>
                </a:solidFill>
                <a:latin typeface="Calibri"/>
              </a:rPr>
              <a:t> </a:t>
            </a:r>
            <a:br>
              <a:rPr lang="pt-PT" sz="1600" dirty="0">
                <a:solidFill>
                  <a:prstClr val="black"/>
                </a:solidFill>
                <a:latin typeface="Calibri"/>
              </a:rPr>
            </a:br>
            <a:r>
              <a:rPr lang="pt-PT" sz="1600" dirty="0">
                <a:solidFill>
                  <a:prstClr val="black"/>
                </a:solidFill>
                <a:latin typeface="Calibri"/>
              </a:rPr>
              <a:t> </a:t>
            </a:r>
            <a:br>
              <a:rPr lang="pt-PT" sz="1600" dirty="0">
                <a:solidFill>
                  <a:prstClr val="black"/>
                </a:solidFill>
                <a:latin typeface="Calibri"/>
              </a:rPr>
            </a:br>
            <a:endParaRPr lang="pt-PT" sz="1600" dirty="0">
              <a:solidFill>
                <a:prstClr val="black"/>
              </a:solidFill>
              <a:latin typeface="Calibri"/>
            </a:endParaRPr>
          </a:p>
        </p:txBody>
      </p:sp>
      <p:sp>
        <p:nvSpPr>
          <p:cNvPr id="7" name="Line 16"/>
          <p:cNvSpPr>
            <a:spLocks noChangeShapeType="1"/>
          </p:cNvSpPr>
          <p:nvPr/>
        </p:nvSpPr>
        <p:spPr bwMode="auto">
          <a:xfrm>
            <a:off x="6215063" y="1619250"/>
            <a:ext cx="0" cy="1524000"/>
          </a:xfrm>
          <a:prstGeom prst="line">
            <a:avLst/>
          </a:prstGeom>
          <a:noFill/>
          <a:ln w="76200">
            <a:solidFill>
              <a:schemeClr val="accent1"/>
            </a:solidFill>
            <a:round/>
            <a:headEnd/>
            <a:tailEnd type="triangle" w="med" len="med"/>
          </a:ln>
        </p:spPr>
        <p:txBody>
          <a:bodyPr/>
          <a:lstStyle/>
          <a:p>
            <a:pPr eaLnBrk="1" hangingPunct="1"/>
            <a:endParaRPr lang="pt-PT" sz="1800">
              <a:solidFill>
                <a:prstClr val="black"/>
              </a:solidFill>
              <a:latin typeface="Arial" charset="0"/>
            </a:endParaRPr>
          </a:p>
        </p:txBody>
      </p:sp>
      <p:grpSp>
        <p:nvGrpSpPr>
          <p:cNvPr id="3" name="Group 15"/>
          <p:cNvGrpSpPr>
            <a:grpSpLocks/>
          </p:cNvGrpSpPr>
          <p:nvPr/>
        </p:nvGrpSpPr>
        <p:grpSpPr bwMode="auto">
          <a:xfrm>
            <a:off x="2057400" y="3454400"/>
            <a:ext cx="5105400" cy="2689225"/>
            <a:chOff x="1200" y="912"/>
            <a:chExt cx="3216" cy="1694"/>
          </a:xfrm>
        </p:grpSpPr>
        <p:sp>
          <p:nvSpPr>
            <p:cNvPr id="57351" name="Line 5"/>
            <p:cNvSpPr>
              <a:spLocks noChangeShapeType="1"/>
            </p:cNvSpPr>
            <p:nvPr/>
          </p:nvSpPr>
          <p:spPr bwMode="auto">
            <a:xfrm>
              <a:off x="1200" y="2592"/>
              <a:ext cx="816" cy="0"/>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2" name="Line 8"/>
            <p:cNvSpPr>
              <a:spLocks noChangeShapeType="1"/>
            </p:cNvSpPr>
            <p:nvPr/>
          </p:nvSpPr>
          <p:spPr bwMode="auto">
            <a:xfrm>
              <a:off x="2016" y="2030"/>
              <a:ext cx="0" cy="576"/>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3" name="Line 9"/>
            <p:cNvSpPr>
              <a:spLocks noChangeShapeType="1"/>
            </p:cNvSpPr>
            <p:nvPr/>
          </p:nvSpPr>
          <p:spPr bwMode="auto">
            <a:xfrm>
              <a:off x="2805" y="1481"/>
              <a:ext cx="0" cy="576"/>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4" name="Line 11"/>
            <p:cNvSpPr>
              <a:spLocks noChangeShapeType="1"/>
            </p:cNvSpPr>
            <p:nvPr/>
          </p:nvSpPr>
          <p:spPr bwMode="auto">
            <a:xfrm>
              <a:off x="2002" y="2044"/>
              <a:ext cx="816" cy="0"/>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5" name="Line 12"/>
            <p:cNvSpPr>
              <a:spLocks noChangeShapeType="1"/>
            </p:cNvSpPr>
            <p:nvPr/>
          </p:nvSpPr>
          <p:spPr bwMode="auto">
            <a:xfrm>
              <a:off x="2791" y="1488"/>
              <a:ext cx="816" cy="0"/>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6" name="Line 13"/>
            <p:cNvSpPr>
              <a:spLocks noChangeShapeType="1"/>
            </p:cNvSpPr>
            <p:nvPr/>
          </p:nvSpPr>
          <p:spPr bwMode="auto">
            <a:xfrm>
              <a:off x="3600" y="912"/>
              <a:ext cx="0" cy="576"/>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sp>
          <p:nvSpPr>
            <p:cNvPr id="57357" name="Line 14"/>
            <p:cNvSpPr>
              <a:spLocks noChangeShapeType="1"/>
            </p:cNvSpPr>
            <p:nvPr/>
          </p:nvSpPr>
          <p:spPr bwMode="auto">
            <a:xfrm>
              <a:off x="3600" y="912"/>
              <a:ext cx="816" cy="0"/>
            </a:xfrm>
            <a:prstGeom prst="line">
              <a:avLst/>
            </a:prstGeom>
            <a:noFill/>
            <a:ln w="38100">
              <a:solidFill>
                <a:schemeClr val="tx1"/>
              </a:solidFill>
              <a:round/>
              <a:headEnd/>
              <a:tailEnd/>
            </a:ln>
          </p:spPr>
          <p:txBody>
            <a:bodyPr/>
            <a:lstStyle/>
            <a:p>
              <a:pPr eaLnBrk="1" hangingPunct="1"/>
              <a:endParaRPr lang="pt-PT" sz="1800">
                <a:solidFill>
                  <a:prstClr val="black"/>
                </a:solidFill>
                <a:latin typeface="Arial" charset="0"/>
              </a:endParaRPr>
            </a:p>
          </p:txBody>
        </p:sp>
      </p:grpSp>
      <p:graphicFrame>
        <p:nvGraphicFramePr>
          <p:cNvPr id="14" name="Object 3">
            <a:extLst>
              <a:ext uri="{FF2B5EF4-FFF2-40B4-BE49-F238E27FC236}">
                <a16:creationId xmlns:a16="http://schemas.microsoft.com/office/drawing/2014/main" xmlns="" id="{94175B9E-4A1D-4B83-A8A2-E21642F4C3DE}"/>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8306" name="Document" r:id="rId4"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49" presetClass="path" presetSubtype="0" accel="50000" decel="50000" fill="hold" grpId="1" nodeType="withEffect">
                                  <p:stCondLst>
                                    <p:cond delay="0"/>
                                  </p:stCondLst>
                                  <p:childTnLst>
                                    <p:animMotion origin="layout" path="M -0.02222 -0.02963 L -0.39236 0.43218 " pathEditMode="relative" rAng="0" ptsTypes="AA">
                                      <p:cBhvr>
                                        <p:cTn id="12" dur="2000" fill="hold"/>
                                        <p:tgtEl>
                                          <p:spTgt spid="7"/>
                                        </p:tgtEl>
                                        <p:attrNameLst>
                                          <p:attrName>ppt_x</p:attrName>
                                          <p:attrName>ppt_y</p:attrName>
                                        </p:attrNameLst>
                                      </p:cBhvr>
                                      <p:rCtr x="-185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7" grpId="0" animBg="1"/>
      <p:bldP spid="7"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00063" y="1000125"/>
            <a:ext cx="8215312" cy="4857750"/>
          </a:xfrm>
        </p:spPr>
        <p:txBody>
          <a:bodyPr rtlCol="0">
            <a:normAutofit fontScale="92500" lnSpcReduction="10000"/>
          </a:bodyPr>
          <a:lstStyle/>
          <a:p>
            <a:pPr marL="361950" indent="-361950" algn="l" eaLnBrk="1" fontAlgn="auto" hangingPunct="1">
              <a:spcAft>
                <a:spcPts val="0"/>
              </a:spcAft>
              <a:buFont typeface="Arial" pitchFamily="34" charset="0"/>
              <a:buNone/>
              <a:defRPr/>
            </a:pPr>
            <a:r>
              <a:rPr lang="en-GB" b="1" dirty="0">
                <a:solidFill>
                  <a:schemeClr val="tx2"/>
                </a:solidFill>
              </a:rPr>
              <a:t>Physical and Emotional Health</a:t>
            </a:r>
          </a:p>
          <a:p>
            <a:pPr marL="361950" indent="-361950" algn="l" eaLnBrk="1" fontAlgn="auto" hangingPunct="1">
              <a:spcAft>
                <a:spcPts val="0"/>
              </a:spcAft>
              <a:buFont typeface="Arial" pitchFamily="34" charset="0"/>
              <a:buChar char="•"/>
              <a:defRPr/>
            </a:pPr>
            <a:endParaRPr lang="en-GB" dirty="0">
              <a:solidFill>
                <a:schemeClr val="tx2"/>
              </a:solidFill>
            </a:endParaRPr>
          </a:p>
          <a:p>
            <a:pPr marL="361950" indent="-361950" algn="l" eaLnBrk="1" fontAlgn="auto" hangingPunct="1">
              <a:spcAft>
                <a:spcPts val="0"/>
              </a:spcAft>
              <a:buFont typeface="Arial" pitchFamily="34" charset="0"/>
              <a:buChar char="•"/>
              <a:defRPr/>
            </a:pPr>
            <a:r>
              <a:rPr lang="en-GB" dirty="0">
                <a:solidFill>
                  <a:schemeClr val="tx2"/>
                </a:solidFill>
              </a:rPr>
              <a:t>Obese and overweight adolescents reported their health as fair or poor more often.</a:t>
            </a:r>
          </a:p>
          <a:p>
            <a:pPr algn="l" eaLnBrk="1" fontAlgn="auto" hangingPunct="1">
              <a:spcAft>
                <a:spcPts val="0"/>
              </a:spcAft>
              <a:buFont typeface="Arial" pitchFamily="34" charset="0"/>
              <a:buChar char="•"/>
              <a:defRPr/>
            </a:pPr>
            <a:endParaRPr lang="en-GB" dirty="0">
              <a:solidFill>
                <a:schemeClr val="tx2"/>
              </a:solidFill>
            </a:endParaRPr>
          </a:p>
          <a:p>
            <a:pPr marL="361950" indent="-361950" algn="l" eaLnBrk="1" fontAlgn="auto" hangingPunct="1">
              <a:spcAft>
                <a:spcPts val="0"/>
              </a:spcAft>
              <a:buFont typeface="Arial" pitchFamily="34" charset="0"/>
              <a:buChar char="•"/>
              <a:defRPr/>
            </a:pPr>
            <a:r>
              <a:rPr lang="en-GB" dirty="0">
                <a:solidFill>
                  <a:schemeClr val="tx2"/>
                </a:solidFill>
              </a:rPr>
              <a:t>They were more likely than their peers to describe themselves as “unhappy”.</a:t>
            </a:r>
          </a:p>
          <a:p>
            <a:pPr algn="l" eaLnBrk="1" fontAlgn="auto" hangingPunct="1">
              <a:spcAft>
                <a:spcPts val="0"/>
              </a:spcAft>
              <a:buFont typeface="Arial" pitchFamily="34" charset="0"/>
              <a:buChar char="•"/>
              <a:defRPr/>
            </a:pPr>
            <a:endParaRPr lang="en-GB" dirty="0">
              <a:solidFill>
                <a:schemeClr val="tx2"/>
              </a:solidFill>
            </a:endParaRPr>
          </a:p>
          <a:p>
            <a:pPr marL="361950" indent="-361950" algn="l" eaLnBrk="1" fontAlgn="auto" hangingPunct="1">
              <a:spcAft>
                <a:spcPts val="0"/>
              </a:spcAft>
              <a:buFont typeface="Arial" pitchFamily="34" charset="0"/>
              <a:buChar char="•"/>
              <a:defRPr/>
            </a:pPr>
            <a:r>
              <a:rPr lang="en-GB" dirty="0">
                <a:solidFill>
                  <a:schemeClr val="tx2"/>
                </a:solidFill>
              </a:rPr>
              <a:t>They reported irritability or bad temper more frequently. </a:t>
            </a:r>
            <a:endParaRPr lang="pt-PT" dirty="0">
              <a:solidFill>
                <a:schemeClr val="tx2"/>
              </a:solidFill>
            </a:endParaRPr>
          </a:p>
          <a:p>
            <a:pPr algn="l" eaLnBrk="1" fontAlgn="auto" hangingPunct="1">
              <a:spcAft>
                <a:spcPts val="0"/>
              </a:spcAft>
              <a:buFont typeface="Arial" pitchFamily="34" charset="0"/>
              <a:buChar char="•"/>
              <a:defRPr/>
            </a:pPr>
            <a:endParaRPr lang="pt-PT" dirty="0">
              <a:solidFill>
                <a:schemeClr val="tx2"/>
              </a:solidFill>
            </a:endParaRPr>
          </a:p>
        </p:txBody>
      </p:sp>
      <p:sp>
        <p:nvSpPr>
          <p:cNvPr id="4" name="Título 1"/>
          <p:cNvSpPr>
            <a:spLocks/>
          </p:cNvSpPr>
          <p:nvPr/>
        </p:nvSpPr>
        <p:spPr bwMode="auto">
          <a:xfrm>
            <a:off x="1371600" y="5572124"/>
            <a:ext cx="7772400" cy="1285875"/>
          </a:xfrm>
          <a:prstGeom prst="rect">
            <a:avLst/>
          </a:prstGeom>
          <a:noFill/>
          <a:ln w="9525">
            <a:noFill/>
            <a:miter lim="800000"/>
            <a:headEnd/>
            <a:tailEnd/>
          </a:ln>
        </p:spPr>
        <p:txBody>
          <a:bodyPr anchor="ctr"/>
          <a:lstStyle/>
          <a:p>
            <a:pPr algn="r" eaLnBrk="1" fontAlgn="auto" hangingPunct="1">
              <a:spcAft>
                <a:spcPts val="0"/>
              </a:spcAft>
              <a:defRPr/>
            </a:pP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b="1" dirty="0">
                <a:solidFill>
                  <a:srgbClr val="1F497D"/>
                </a:solidFill>
                <a:latin typeface="Calibri"/>
              </a:rPr>
              <a:t/>
            </a:r>
            <a:br>
              <a:rPr lang="pt-PT" sz="1600" b="1" dirty="0">
                <a:solidFill>
                  <a:srgbClr val="1F497D"/>
                </a:solidFill>
                <a:latin typeface="Calibri"/>
              </a:rPr>
            </a:br>
            <a:r>
              <a:rPr lang="pt-PT" sz="1600" dirty="0">
                <a:solidFill>
                  <a:prstClr val="black"/>
                </a:solidFill>
                <a:latin typeface="Calibri"/>
              </a:rPr>
              <a:t>Fonseca H, et al.</a:t>
            </a:r>
            <a:br>
              <a:rPr lang="pt-PT" sz="1600" dirty="0">
                <a:solidFill>
                  <a:prstClr val="black"/>
                </a:solidFill>
                <a:latin typeface="Calibri"/>
              </a:rPr>
            </a:br>
            <a:r>
              <a:rPr lang="pt-PT" sz="1600" dirty="0">
                <a:solidFill>
                  <a:prstClr val="black"/>
                </a:solidFill>
                <a:latin typeface="Arial" charset="0"/>
              </a:rPr>
              <a:t>How much does overweight impact the adolescent developmental process?</a:t>
            </a:r>
          </a:p>
          <a:p>
            <a:pPr algn="r" eaLnBrk="1" fontAlgn="auto" hangingPunct="1">
              <a:spcAft>
                <a:spcPts val="0"/>
              </a:spcAft>
              <a:defRPr/>
            </a:pPr>
            <a:r>
              <a:rPr lang="en-US" sz="1600" dirty="0">
                <a:solidFill>
                  <a:prstClr val="black"/>
                </a:solidFill>
                <a:latin typeface="Arial" charset="0"/>
              </a:rPr>
              <a:t>Child: care, health and development 2010; 37 (1): 135-142.</a:t>
            </a:r>
            <a:endParaRPr lang="pt-PT" sz="1600" dirty="0">
              <a:solidFill>
                <a:prstClr val="black"/>
              </a:solidFill>
              <a:latin typeface="Arial" charset="0"/>
            </a:endParaRPr>
          </a:p>
          <a:p>
            <a:pPr algn="r" eaLnBrk="1" fontAlgn="auto" hangingPunct="1">
              <a:spcAft>
                <a:spcPts val="0"/>
              </a:spcAft>
              <a:defRPr/>
            </a:pPr>
            <a:r>
              <a:rPr lang="pt-PT" sz="1600" dirty="0">
                <a:solidFill>
                  <a:prstClr val="black"/>
                </a:solidFill>
                <a:latin typeface="Arial" charset="0"/>
              </a:rPr>
              <a:t>  </a:t>
            </a:r>
            <a:r>
              <a:rPr lang="pt-PT" sz="1600" dirty="0">
                <a:solidFill>
                  <a:srgbClr val="1F497D"/>
                </a:solidFill>
                <a:latin typeface="Calibri"/>
              </a:rPr>
              <a:t> </a:t>
            </a:r>
            <a:br>
              <a:rPr lang="pt-PT" sz="1600" dirty="0">
                <a:solidFill>
                  <a:srgbClr val="1F497D"/>
                </a:solidFill>
                <a:latin typeface="Calibri"/>
              </a:rPr>
            </a:br>
            <a:r>
              <a:rPr lang="pt-PT" sz="1600" dirty="0">
                <a:solidFill>
                  <a:srgbClr val="1F497D"/>
                </a:solidFill>
                <a:latin typeface="Calibri"/>
              </a:rPr>
              <a:t/>
            </a:r>
            <a:br>
              <a:rPr lang="pt-PT" sz="1600" dirty="0">
                <a:solidFill>
                  <a:srgbClr val="1F497D"/>
                </a:solidFill>
                <a:latin typeface="Calibri"/>
              </a:rPr>
            </a:br>
            <a:r>
              <a:rPr lang="pt-PT" sz="1600" dirty="0">
                <a:solidFill>
                  <a:srgbClr val="1F497D"/>
                </a:solidFill>
                <a:latin typeface="Calibri"/>
              </a:rPr>
              <a:t>  </a:t>
            </a:r>
            <a:br>
              <a:rPr lang="pt-PT" sz="1600" dirty="0">
                <a:solidFill>
                  <a:srgbClr val="1F497D"/>
                </a:solidFill>
                <a:latin typeface="Calibri"/>
              </a:rPr>
            </a:br>
            <a:r>
              <a:rPr lang="pt-PT" sz="1600" b="1" dirty="0">
                <a:solidFill>
                  <a:srgbClr val="1F497D"/>
                </a:solidFill>
                <a:latin typeface="Calibri"/>
              </a:rPr>
              <a:t> </a:t>
            </a:r>
            <a:r>
              <a:rPr lang="pt-PT" sz="1600" dirty="0">
                <a:solidFill>
                  <a:srgbClr val="1F497D"/>
                </a:solidFill>
                <a:latin typeface="Calibri"/>
              </a:rPr>
              <a:t/>
            </a:r>
            <a:br>
              <a:rPr lang="pt-PT" sz="1600" dirty="0">
                <a:solidFill>
                  <a:srgbClr val="1F497D"/>
                </a:solidFill>
                <a:latin typeface="Calibri"/>
              </a:rPr>
            </a:br>
            <a:r>
              <a:rPr lang="pt-PT" sz="1600" b="1" dirty="0">
                <a:solidFill>
                  <a:srgbClr val="1F497D"/>
                </a:solidFill>
                <a:latin typeface="Calibri"/>
              </a:rPr>
              <a:t> </a:t>
            </a:r>
            <a:r>
              <a:rPr lang="pt-PT" sz="1600" dirty="0">
                <a:solidFill>
                  <a:srgbClr val="1F497D"/>
                </a:solidFill>
                <a:latin typeface="Calibri"/>
              </a:rPr>
              <a:t/>
            </a:r>
            <a:br>
              <a:rPr lang="pt-PT" sz="1600" dirty="0">
                <a:solidFill>
                  <a:srgbClr val="1F497D"/>
                </a:solidFill>
                <a:latin typeface="Calibri"/>
              </a:rPr>
            </a:br>
            <a:endParaRPr lang="pt-PT" sz="1600" dirty="0">
              <a:solidFill>
                <a:srgbClr val="1F497D"/>
              </a:solidFill>
              <a:latin typeface="Calibri"/>
            </a:endParaRPr>
          </a:p>
        </p:txBody>
      </p:sp>
      <p:graphicFrame>
        <p:nvGraphicFramePr>
          <p:cNvPr id="5" name="Object 3">
            <a:extLst>
              <a:ext uri="{FF2B5EF4-FFF2-40B4-BE49-F238E27FC236}">
                <a16:creationId xmlns:a16="http://schemas.microsoft.com/office/drawing/2014/main" xmlns="" id="{76219D13-25AA-4E0A-9A95-EA3F1C024FDB}"/>
              </a:ext>
            </a:extLst>
          </p:cNvPr>
          <p:cNvGraphicFramePr>
            <a:graphicFrameLocks/>
          </p:cNvGraphicFramePr>
          <p:nvPr>
            <p:extLst>
              <p:ext uri="{D42A27DB-BD31-4B8C-83A1-F6EECF244321}">
                <p14:modId xmlns:p14="http://schemas.microsoft.com/office/powerpoint/2010/main" xmlns="" val="778697128"/>
              </p:ext>
            </p:extLst>
          </p:nvPr>
        </p:nvGraphicFramePr>
        <p:xfrm>
          <a:off x="-36511" y="6216274"/>
          <a:ext cx="2016224" cy="669110"/>
        </p:xfrm>
        <a:graphic>
          <a:graphicData uri="http://schemas.openxmlformats.org/presentationml/2006/ole">
            <p:oleObj spid="_x0000_s99330" name="Document" r:id="rId4" imgW="9155113" imgH="3394075"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3">
                                            <p:txEl>
                                              <p:pRg st="2" end="2"/>
                                            </p:txEl>
                                          </p:spTgt>
                                        </p:tgtEl>
                                        <p:attrNameLst>
                                          <p:attrName>style.opacity</p:attrName>
                                        </p:attrNameLst>
                                      </p:cBhvr>
                                      <p:to>
                                        <p:strVal val="0.25"/>
                                      </p:to>
                                    </p:set>
                                    <p:animEffect filter="image" prLst="opacity: 0.25">
                                      <p:cBhvr rctx="IE">
                                        <p:cTn id="9" dur="indefinite"/>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childTnLst>
                                </p:cTn>
                              </p:par>
                              <p:par>
                                <p:cTn id="14" presetID="9" presetClass="emph" presetSubtype="0" nodeType="withEffect">
                                  <p:stCondLst>
                                    <p:cond delay="0"/>
                                  </p:stCondLst>
                                  <p:childTnLst>
                                    <p:set>
                                      <p:cBhvr rctx="PPT">
                                        <p:cTn id="15" dur="indefinite"/>
                                        <p:tgtEl>
                                          <p:spTgt spid="3">
                                            <p:txEl>
                                              <p:pRg st="4" end="4"/>
                                            </p:txEl>
                                          </p:spTgt>
                                        </p:tgtEl>
                                        <p:attrNameLst>
                                          <p:attrName>style.opacity</p:attrName>
                                        </p:attrNameLst>
                                      </p:cBhvr>
                                      <p:to>
                                        <p:strVal val="0.25"/>
                                      </p:to>
                                    </p:set>
                                    <p:animEffect filter="image" prLst="opacity: 0.25">
                                      <p:cBhvr rctx="IE">
                                        <p:cTn id="16" dur="indefinite"/>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p>
            <a:pPr defTabSz="762000"/>
            <a:fld id="{08449C3A-157D-4872-8299-0EB2A3D1B92B}" type="slidenum">
              <a:rPr lang="en-GB" smtClean="0">
                <a:solidFill>
                  <a:prstClr val="black">
                    <a:tint val="75000"/>
                  </a:prstClr>
                </a:solidFill>
              </a:rPr>
              <a:pPr defTabSz="762000"/>
              <a:t>67</a:t>
            </a:fld>
            <a:endParaRPr lang="en-GB">
              <a:solidFill>
                <a:prstClr val="black">
                  <a:tint val="75000"/>
                </a:prstClr>
              </a:solidFill>
            </a:endParaRPr>
          </a:p>
        </p:txBody>
      </p:sp>
      <p:sp>
        <p:nvSpPr>
          <p:cNvPr id="10243" name="Rectangle 2"/>
          <p:cNvSpPr>
            <a:spLocks noGrp="1" noChangeArrowheads="1"/>
          </p:cNvSpPr>
          <p:nvPr>
            <p:ph type="body" idx="1"/>
          </p:nvPr>
        </p:nvSpPr>
        <p:spPr>
          <a:xfrm>
            <a:off x="228600" y="1335088"/>
            <a:ext cx="8763000" cy="1006475"/>
          </a:xfrm>
          <a:noFill/>
        </p:spPr>
        <p:txBody>
          <a:bodyPr>
            <a:spAutoFit/>
          </a:bodyPr>
          <a:lstStyle/>
          <a:p>
            <a:pPr marL="609600" indent="-609600">
              <a:buFont typeface="Monotype Sorts" charset="2"/>
              <a:buNone/>
            </a:pPr>
            <a:endParaRPr lang="pt-PT" b="1"/>
          </a:p>
          <a:p>
            <a:pPr marL="609600" indent="-609600">
              <a:spcBef>
                <a:spcPct val="0"/>
              </a:spcBef>
              <a:buClr>
                <a:srgbClr val="000099"/>
              </a:buClr>
              <a:buFont typeface="Wingdings" pitchFamily="2" charset="2"/>
              <a:buNone/>
            </a:pPr>
            <a:endParaRPr lang="pt-PT" sz="2800" b="1"/>
          </a:p>
        </p:txBody>
      </p:sp>
      <p:sp>
        <p:nvSpPr>
          <p:cNvPr id="10244" name="Rectangle 3"/>
          <p:cNvSpPr>
            <a:spLocks noGrp="1" noChangeArrowheads="1"/>
          </p:cNvSpPr>
          <p:nvPr>
            <p:ph type="title"/>
          </p:nvPr>
        </p:nvSpPr>
        <p:spPr>
          <a:xfrm>
            <a:off x="468313" y="692150"/>
            <a:ext cx="8280400" cy="1368425"/>
          </a:xfrm>
          <a:noFill/>
        </p:spPr>
        <p:txBody>
          <a:bodyPr/>
          <a:lstStyle/>
          <a:p>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pt-PT" sz="4800" b="1" dirty="0"/>
              <a:t/>
            </a:r>
            <a:br>
              <a:rPr lang="pt-PT" sz="4800" b="1" dirty="0"/>
            </a:br>
            <a:r>
              <a:rPr lang="en-US" b="1" dirty="0">
                <a:solidFill>
                  <a:schemeClr val="accent1"/>
                </a:solidFill>
              </a:rPr>
              <a:t>Highlight the main components of a health promotion/obesity prevention program, targeting healthy eating and exercise among adolescents</a:t>
            </a:r>
            <a:r>
              <a:rPr lang="en-US" dirty="0"/>
              <a:t/>
            </a:r>
            <a:br>
              <a:rPr lang="en-US" dirty="0"/>
            </a:br>
            <a:r>
              <a:rPr lang="en-GB" sz="4000" dirty="0">
                <a:solidFill>
                  <a:schemeClr val="accent1"/>
                </a:solidFill>
              </a:rPr>
              <a:t/>
            </a:r>
            <a:br>
              <a:rPr lang="en-GB" sz="4000" dirty="0">
                <a:solidFill>
                  <a:schemeClr val="accent1"/>
                </a:solidFill>
              </a:rPr>
            </a:br>
            <a:r>
              <a:rPr lang="en-GB" sz="2800" dirty="0"/>
              <a:t>small group + plenary review</a:t>
            </a:r>
            <a:endParaRPr lang="en-GB" sz="4800" dirty="0"/>
          </a:p>
        </p:txBody>
      </p:sp>
      <p:graphicFrame>
        <p:nvGraphicFramePr>
          <p:cNvPr id="5" name="Object 3">
            <a:extLst>
              <a:ext uri="{FF2B5EF4-FFF2-40B4-BE49-F238E27FC236}">
                <a16:creationId xmlns:a16="http://schemas.microsoft.com/office/drawing/2014/main" xmlns="" id="{B3D0A504-40B8-4635-926E-59D4F348C9BA}"/>
              </a:ext>
            </a:extLst>
          </p:cNvPr>
          <p:cNvGraphicFramePr>
            <a:graphicFrameLocks/>
          </p:cNvGraphicFramePr>
          <p:nvPr>
            <p:extLst>
              <p:ext uri="{D42A27DB-BD31-4B8C-83A1-F6EECF244321}">
                <p14:modId xmlns:p14="http://schemas.microsoft.com/office/powerpoint/2010/main" xmlns="" val="3783539699"/>
              </p:ext>
            </p:extLst>
          </p:nvPr>
        </p:nvGraphicFramePr>
        <p:xfrm>
          <a:off x="179512" y="5877272"/>
          <a:ext cx="2051719" cy="864096"/>
        </p:xfrm>
        <a:graphic>
          <a:graphicData uri="http://schemas.openxmlformats.org/presentationml/2006/ole">
            <p:oleObj spid="_x0000_s100354" name="Document" r:id="rId3" imgW="9155113" imgH="3394075" progId="Word.Document.8">
              <p:embed/>
            </p:oleObj>
          </a:graphicData>
        </a:graphic>
      </p:graphicFrame>
    </p:spTree>
    <p:extLst>
      <p:ext uri="{BB962C8B-B14F-4D97-AF65-F5344CB8AC3E}">
        <p14:creationId xmlns:p14="http://schemas.microsoft.com/office/powerpoint/2010/main" xmlns="" val="3892314681"/>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Oval 3"/>
          <p:cNvSpPr>
            <a:spLocks noChangeArrowheads="1"/>
          </p:cNvSpPr>
          <p:nvPr/>
        </p:nvSpPr>
        <p:spPr bwMode="auto">
          <a:xfrm>
            <a:off x="3352800" y="4602163"/>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5299" name="Text Box 4"/>
          <p:cNvSpPr txBox="1">
            <a:spLocks noChangeArrowheads="1"/>
          </p:cNvSpPr>
          <p:nvPr/>
        </p:nvSpPr>
        <p:spPr bwMode="auto">
          <a:xfrm>
            <a:off x="3429000" y="5119018"/>
            <a:ext cx="2286000" cy="830262"/>
          </a:xfrm>
          <a:prstGeom prst="rect">
            <a:avLst/>
          </a:prstGeom>
          <a:noFill/>
          <a:ln w="9525">
            <a:noFill/>
            <a:miter lim="800000"/>
            <a:headEnd/>
            <a:tailEnd/>
          </a:ln>
        </p:spPr>
        <p:txBody>
          <a:bodyPr>
            <a:spAutoFit/>
          </a:bodyPr>
          <a:lstStyle/>
          <a:p>
            <a:pPr algn="ctr" eaLnBrk="1" hangingPunct="1">
              <a:spcBef>
                <a:spcPct val="50000"/>
              </a:spcBef>
            </a:pPr>
            <a:r>
              <a:rPr lang="pt-PT" sz="1800" dirty="0">
                <a:solidFill>
                  <a:prstClr val="white"/>
                </a:solidFill>
                <a:latin typeface="Arial" charset="0"/>
              </a:rPr>
              <a:t>Body dissatisfaction</a:t>
            </a:r>
            <a:endParaRPr lang="en-GB" sz="1800" dirty="0">
              <a:solidFill>
                <a:prstClr val="white"/>
              </a:solidFill>
              <a:latin typeface="Arial" charset="0"/>
            </a:endParaRPr>
          </a:p>
        </p:txBody>
      </p:sp>
      <p:sp>
        <p:nvSpPr>
          <p:cNvPr id="55300" name="Oval 5"/>
          <p:cNvSpPr>
            <a:spLocks noChangeArrowheads="1"/>
          </p:cNvSpPr>
          <p:nvPr/>
        </p:nvSpPr>
        <p:spPr bwMode="auto">
          <a:xfrm>
            <a:off x="3429000" y="928688"/>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5301" name="Text Box 6"/>
          <p:cNvSpPr txBox="1">
            <a:spLocks noChangeArrowheads="1"/>
          </p:cNvSpPr>
          <p:nvPr/>
        </p:nvSpPr>
        <p:spPr bwMode="auto">
          <a:xfrm>
            <a:off x="6172200" y="2886769"/>
            <a:ext cx="2286000" cy="830263"/>
          </a:xfrm>
          <a:prstGeom prst="rect">
            <a:avLst/>
          </a:prstGeom>
          <a:noFill/>
          <a:ln w="9525">
            <a:noFill/>
            <a:miter lim="800000"/>
            <a:headEnd/>
            <a:tailEnd/>
          </a:ln>
        </p:spPr>
        <p:txBody>
          <a:bodyPr>
            <a:spAutoFit/>
          </a:bodyPr>
          <a:lstStyle/>
          <a:p>
            <a:pPr algn="ctr" eaLnBrk="1" hangingPunct="1">
              <a:spcBef>
                <a:spcPct val="50000"/>
              </a:spcBef>
            </a:pPr>
            <a:r>
              <a:rPr lang="pt-PT" sz="1800" dirty="0">
                <a:solidFill>
                  <a:prstClr val="white"/>
                </a:solidFill>
                <a:latin typeface="Arial" charset="0"/>
              </a:rPr>
              <a:t>Negative impact on body image</a:t>
            </a:r>
            <a:endParaRPr lang="en-GB" sz="2000" dirty="0">
              <a:solidFill>
                <a:prstClr val="white"/>
              </a:solidFill>
              <a:latin typeface="Arial" charset="0"/>
            </a:endParaRPr>
          </a:p>
        </p:txBody>
      </p:sp>
      <p:sp>
        <p:nvSpPr>
          <p:cNvPr id="55302" name="Oval 7"/>
          <p:cNvSpPr>
            <a:spLocks noChangeArrowheads="1"/>
          </p:cNvSpPr>
          <p:nvPr/>
        </p:nvSpPr>
        <p:spPr bwMode="auto">
          <a:xfrm>
            <a:off x="533400" y="2620963"/>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5303" name="Text Box 8"/>
          <p:cNvSpPr txBox="1">
            <a:spLocks noChangeArrowheads="1"/>
          </p:cNvSpPr>
          <p:nvPr/>
        </p:nvSpPr>
        <p:spPr bwMode="auto">
          <a:xfrm>
            <a:off x="609600" y="3039046"/>
            <a:ext cx="2286000" cy="461962"/>
          </a:xfrm>
          <a:prstGeom prst="rect">
            <a:avLst/>
          </a:prstGeom>
          <a:noFill/>
          <a:ln w="9525">
            <a:noFill/>
            <a:miter lim="800000"/>
            <a:headEnd/>
            <a:tailEnd/>
          </a:ln>
        </p:spPr>
        <p:txBody>
          <a:bodyPr>
            <a:spAutoFit/>
          </a:bodyPr>
          <a:lstStyle/>
          <a:p>
            <a:pPr algn="ctr" eaLnBrk="1" hangingPunct="1">
              <a:spcBef>
                <a:spcPct val="50000"/>
              </a:spcBef>
            </a:pPr>
            <a:r>
              <a:rPr lang="pt-PT" sz="1800" dirty="0">
                <a:solidFill>
                  <a:prstClr val="white"/>
                </a:solidFill>
                <a:latin typeface="Arial" charset="0"/>
              </a:rPr>
              <a:t>Low self-esteem</a:t>
            </a:r>
            <a:endParaRPr lang="en-GB" sz="1800" dirty="0">
              <a:solidFill>
                <a:prstClr val="white"/>
              </a:solidFill>
              <a:latin typeface="Arial" charset="0"/>
            </a:endParaRPr>
          </a:p>
        </p:txBody>
      </p:sp>
      <p:sp>
        <p:nvSpPr>
          <p:cNvPr id="415753" name="AutoShape 9"/>
          <p:cNvSpPr>
            <a:spLocks noChangeArrowheads="1"/>
          </p:cNvSpPr>
          <p:nvPr/>
        </p:nvSpPr>
        <p:spPr bwMode="auto">
          <a:xfrm>
            <a:off x="2971800" y="2457450"/>
            <a:ext cx="3124200" cy="19272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0066"/>
          </a:solidFill>
          <a:ln w="9525">
            <a:solidFill>
              <a:srgbClr val="FFFF00"/>
            </a:solid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05" name="AutoShape 10"/>
          <p:cNvSpPr>
            <a:spLocks noChangeArrowheads="1"/>
          </p:cNvSpPr>
          <p:nvPr/>
        </p:nvSpPr>
        <p:spPr bwMode="auto">
          <a:xfrm rot="2404575">
            <a:off x="1828800" y="868363"/>
            <a:ext cx="884238" cy="1701800"/>
          </a:xfrm>
          <a:prstGeom prst="curvedRightArrow">
            <a:avLst>
              <a:gd name="adj1" fmla="val 38492"/>
              <a:gd name="adj2" fmla="val 76984"/>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06" name="AutoShape 11"/>
          <p:cNvSpPr>
            <a:spLocks noChangeArrowheads="1"/>
          </p:cNvSpPr>
          <p:nvPr/>
        </p:nvSpPr>
        <p:spPr bwMode="auto">
          <a:xfrm rot="-8953185">
            <a:off x="6273800" y="3929063"/>
            <a:ext cx="950913" cy="1684337"/>
          </a:xfrm>
          <a:prstGeom prst="curvedRightArrow">
            <a:avLst>
              <a:gd name="adj1" fmla="val 32195"/>
              <a:gd name="adj2" fmla="val 70851"/>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07" name="AutoShape 12"/>
          <p:cNvSpPr>
            <a:spLocks noChangeArrowheads="1"/>
          </p:cNvSpPr>
          <p:nvPr/>
        </p:nvSpPr>
        <p:spPr bwMode="auto">
          <a:xfrm rot="-2111700">
            <a:off x="2068513" y="4181475"/>
            <a:ext cx="838200" cy="1727200"/>
          </a:xfrm>
          <a:prstGeom prst="curvedRightArrow">
            <a:avLst>
              <a:gd name="adj1" fmla="val 41212"/>
              <a:gd name="adj2" fmla="val 82424"/>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08" name="AutoShape 13"/>
          <p:cNvSpPr>
            <a:spLocks noChangeArrowheads="1"/>
          </p:cNvSpPr>
          <p:nvPr/>
        </p:nvSpPr>
        <p:spPr bwMode="auto">
          <a:xfrm rot="8742990">
            <a:off x="6172200" y="868363"/>
            <a:ext cx="1090613" cy="1592262"/>
          </a:xfrm>
          <a:prstGeom prst="curvedRightArrow">
            <a:avLst>
              <a:gd name="adj1" fmla="val 29199"/>
              <a:gd name="adj2" fmla="val 58399"/>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09" name="AutoShape 14"/>
          <p:cNvSpPr>
            <a:spLocks noChangeArrowheads="1"/>
          </p:cNvSpPr>
          <p:nvPr/>
        </p:nvSpPr>
        <p:spPr bwMode="auto">
          <a:xfrm rot="2148134">
            <a:off x="2843213" y="1173163"/>
            <a:ext cx="457200" cy="61595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10" name="AutoShape 15"/>
          <p:cNvSpPr>
            <a:spLocks noChangeArrowheads="1"/>
          </p:cNvSpPr>
          <p:nvPr/>
        </p:nvSpPr>
        <p:spPr bwMode="auto">
          <a:xfrm rot="8508318">
            <a:off x="6400800" y="2163763"/>
            <a:ext cx="457200" cy="61595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11" name="AutoShape 16"/>
          <p:cNvSpPr>
            <a:spLocks noChangeArrowheads="1"/>
          </p:cNvSpPr>
          <p:nvPr/>
        </p:nvSpPr>
        <p:spPr bwMode="auto">
          <a:xfrm rot="-9658903">
            <a:off x="5867400" y="4830763"/>
            <a:ext cx="446088" cy="693737"/>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12" name="AutoShape 17"/>
          <p:cNvSpPr>
            <a:spLocks noChangeArrowheads="1"/>
          </p:cNvSpPr>
          <p:nvPr/>
        </p:nvSpPr>
        <p:spPr bwMode="auto">
          <a:xfrm rot="-2484390">
            <a:off x="2209800" y="3913188"/>
            <a:ext cx="457200" cy="60960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5313" name="Oval 5"/>
          <p:cNvSpPr>
            <a:spLocks noChangeArrowheads="1"/>
          </p:cNvSpPr>
          <p:nvPr/>
        </p:nvSpPr>
        <p:spPr bwMode="auto">
          <a:xfrm>
            <a:off x="6072188" y="2571750"/>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5314" name="CaixaDeTexto 19"/>
          <p:cNvSpPr txBox="1">
            <a:spLocks noChangeArrowheads="1"/>
          </p:cNvSpPr>
          <p:nvPr/>
        </p:nvSpPr>
        <p:spPr bwMode="auto">
          <a:xfrm>
            <a:off x="3500438" y="1302594"/>
            <a:ext cx="2357437" cy="830262"/>
          </a:xfrm>
          <a:prstGeom prst="rect">
            <a:avLst/>
          </a:prstGeom>
          <a:noFill/>
          <a:ln w="9525">
            <a:noFill/>
            <a:miter lim="800000"/>
            <a:headEnd/>
            <a:tailEnd/>
          </a:ln>
        </p:spPr>
        <p:txBody>
          <a:bodyPr>
            <a:spAutoFit/>
          </a:bodyPr>
          <a:lstStyle/>
          <a:p>
            <a:pPr algn="ctr" eaLnBrk="1" hangingPunct="1"/>
            <a:r>
              <a:rPr lang="pt-PT" sz="1800" dirty="0">
                <a:solidFill>
                  <a:prstClr val="white"/>
                </a:solidFill>
                <a:latin typeface="Arial" charset="0"/>
              </a:rPr>
              <a:t>Unhealthy weight control behaviors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5753"/>
                                        </p:tgtEl>
                                        <p:attrNameLst>
                                          <p:attrName>style.visibility</p:attrName>
                                        </p:attrNameLst>
                                      </p:cBhvr>
                                      <p:to>
                                        <p:strVal val="visible"/>
                                      </p:to>
                                    </p:set>
                                    <p:animEffect transition="in" filter="box(in)">
                                      <p:cBhvr>
                                        <p:cTn id="7" dur="500"/>
                                        <p:tgtEl>
                                          <p:spTgt spid="415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Oval 3"/>
          <p:cNvSpPr>
            <a:spLocks noChangeArrowheads="1"/>
          </p:cNvSpPr>
          <p:nvPr/>
        </p:nvSpPr>
        <p:spPr bwMode="auto">
          <a:xfrm>
            <a:off x="3352800" y="4602163"/>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6323" name="Text Box 4"/>
          <p:cNvSpPr txBox="1">
            <a:spLocks noChangeArrowheads="1"/>
          </p:cNvSpPr>
          <p:nvPr/>
        </p:nvSpPr>
        <p:spPr bwMode="auto">
          <a:xfrm>
            <a:off x="3416300" y="4975001"/>
            <a:ext cx="2298700" cy="830263"/>
          </a:xfrm>
          <a:prstGeom prst="rect">
            <a:avLst/>
          </a:prstGeom>
          <a:noFill/>
          <a:ln w="9525">
            <a:noFill/>
            <a:miter lim="800000"/>
            <a:headEnd/>
            <a:tailEnd/>
          </a:ln>
        </p:spPr>
        <p:txBody>
          <a:bodyPr>
            <a:spAutoFit/>
          </a:bodyPr>
          <a:lstStyle/>
          <a:p>
            <a:pPr algn="ctr" eaLnBrk="1" hangingPunct="1">
              <a:spcBef>
                <a:spcPct val="50000"/>
              </a:spcBef>
            </a:pPr>
            <a:r>
              <a:rPr lang="pt-PT" sz="1800" dirty="0">
                <a:solidFill>
                  <a:prstClr val="white"/>
                </a:solidFill>
                <a:latin typeface="Arial" charset="0"/>
              </a:rPr>
              <a:t>Increased body satisfaction</a:t>
            </a:r>
            <a:endParaRPr lang="en-GB" sz="1800" dirty="0">
              <a:solidFill>
                <a:prstClr val="white"/>
              </a:solidFill>
              <a:latin typeface="Arial" charset="0"/>
            </a:endParaRPr>
          </a:p>
        </p:txBody>
      </p:sp>
      <p:sp>
        <p:nvSpPr>
          <p:cNvPr id="56324" name="Oval 5"/>
          <p:cNvSpPr>
            <a:spLocks noChangeArrowheads="1"/>
          </p:cNvSpPr>
          <p:nvPr/>
        </p:nvSpPr>
        <p:spPr bwMode="auto">
          <a:xfrm>
            <a:off x="6096000" y="2620963"/>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6325" name="Text Box 6"/>
          <p:cNvSpPr txBox="1">
            <a:spLocks noChangeArrowheads="1"/>
          </p:cNvSpPr>
          <p:nvPr/>
        </p:nvSpPr>
        <p:spPr bwMode="auto">
          <a:xfrm>
            <a:off x="6215063" y="2958777"/>
            <a:ext cx="2286000" cy="830263"/>
          </a:xfrm>
          <a:prstGeom prst="rect">
            <a:avLst/>
          </a:prstGeom>
          <a:noFill/>
          <a:ln w="9525">
            <a:noFill/>
            <a:miter lim="800000"/>
            <a:headEnd/>
            <a:tailEnd/>
          </a:ln>
        </p:spPr>
        <p:txBody>
          <a:bodyPr>
            <a:spAutoFit/>
          </a:bodyPr>
          <a:lstStyle/>
          <a:p>
            <a:pPr algn="ctr" eaLnBrk="1" hangingPunct="1"/>
            <a:r>
              <a:rPr lang="pt-PT" sz="1800" dirty="0">
                <a:solidFill>
                  <a:prstClr val="white"/>
                </a:solidFill>
                <a:latin typeface="Arial" charset="0"/>
              </a:rPr>
              <a:t>Increased </a:t>
            </a:r>
          </a:p>
          <a:p>
            <a:pPr algn="ctr" eaLnBrk="1" hangingPunct="1"/>
            <a:r>
              <a:rPr lang="pt-PT" sz="1800" dirty="0">
                <a:solidFill>
                  <a:prstClr val="white"/>
                </a:solidFill>
                <a:latin typeface="Arial" charset="0"/>
              </a:rPr>
              <a:t>self-esteem</a:t>
            </a:r>
            <a:r>
              <a:rPr lang="pt-PT" sz="2000" dirty="0">
                <a:solidFill>
                  <a:prstClr val="white"/>
                </a:solidFill>
                <a:latin typeface="Arial" charset="0"/>
              </a:rPr>
              <a:t> </a:t>
            </a:r>
            <a:endParaRPr lang="en-GB" sz="2000" dirty="0">
              <a:solidFill>
                <a:prstClr val="white"/>
              </a:solidFill>
              <a:latin typeface="Arial" charset="0"/>
            </a:endParaRPr>
          </a:p>
        </p:txBody>
      </p:sp>
      <p:sp>
        <p:nvSpPr>
          <p:cNvPr id="56326" name="Oval 7"/>
          <p:cNvSpPr>
            <a:spLocks noChangeArrowheads="1"/>
          </p:cNvSpPr>
          <p:nvPr/>
        </p:nvSpPr>
        <p:spPr bwMode="auto">
          <a:xfrm>
            <a:off x="107950" y="2492375"/>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
        <p:nvSpPr>
          <p:cNvPr id="56327" name="Text Box 8"/>
          <p:cNvSpPr txBox="1">
            <a:spLocks noChangeArrowheads="1"/>
          </p:cNvSpPr>
          <p:nvPr/>
        </p:nvSpPr>
        <p:spPr bwMode="auto">
          <a:xfrm>
            <a:off x="179388" y="2885182"/>
            <a:ext cx="2320925" cy="831850"/>
          </a:xfrm>
          <a:prstGeom prst="rect">
            <a:avLst/>
          </a:prstGeom>
          <a:noFill/>
          <a:ln w="9525">
            <a:noFill/>
            <a:miter lim="800000"/>
            <a:headEnd/>
            <a:tailEnd/>
          </a:ln>
        </p:spPr>
        <p:txBody>
          <a:bodyPr>
            <a:spAutoFit/>
          </a:bodyPr>
          <a:lstStyle/>
          <a:p>
            <a:pPr algn="ctr" eaLnBrk="1" hangingPunct="1">
              <a:spcBef>
                <a:spcPct val="50000"/>
              </a:spcBef>
            </a:pPr>
            <a:r>
              <a:rPr lang="pt-PT" sz="1800" dirty="0">
                <a:solidFill>
                  <a:prstClr val="white"/>
                </a:solidFill>
                <a:latin typeface="Arial" charset="0"/>
              </a:rPr>
              <a:t>Effective weight control</a:t>
            </a:r>
            <a:endParaRPr lang="en-GB" sz="1800" dirty="0">
              <a:solidFill>
                <a:prstClr val="white"/>
              </a:solidFill>
              <a:latin typeface="Arial" charset="0"/>
            </a:endParaRPr>
          </a:p>
        </p:txBody>
      </p:sp>
      <p:sp>
        <p:nvSpPr>
          <p:cNvPr id="444425" name="AutoShape 9"/>
          <p:cNvSpPr>
            <a:spLocks noChangeArrowheads="1"/>
          </p:cNvSpPr>
          <p:nvPr/>
        </p:nvSpPr>
        <p:spPr bwMode="auto">
          <a:xfrm>
            <a:off x="2786063" y="2357438"/>
            <a:ext cx="3124200" cy="19272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0066"/>
          </a:solidFill>
          <a:ln w="9525">
            <a:solidFill>
              <a:srgbClr val="FFFF00"/>
            </a:solid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29" name="AutoShape 10"/>
          <p:cNvSpPr>
            <a:spLocks noChangeArrowheads="1"/>
          </p:cNvSpPr>
          <p:nvPr/>
        </p:nvSpPr>
        <p:spPr bwMode="auto">
          <a:xfrm rot="2404575">
            <a:off x="1828800" y="868363"/>
            <a:ext cx="884238" cy="1701800"/>
          </a:xfrm>
          <a:prstGeom prst="curvedRightArrow">
            <a:avLst>
              <a:gd name="adj1" fmla="val 38492"/>
              <a:gd name="adj2" fmla="val 76984"/>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0" name="AutoShape 11"/>
          <p:cNvSpPr>
            <a:spLocks noChangeArrowheads="1"/>
          </p:cNvSpPr>
          <p:nvPr/>
        </p:nvSpPr>
        <p:spPr bwMode="auto">
          <a:xfrm rot="-8953185">
            <a:off x="6273800" y="3929063"/>
            <a:ext cx="950913" cy="1684337"/>
          </a:xfrm>
          <a:prstGeom prst="curvedRightArrow">
            <a:avLst>
              <a:gd name="adj1" fmla="val 32195"/>
              <a:gd name="adj2" fmla="val 70851"/>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1" name="AutoShape 12"/>
          <p:cNvSpPr>
            <a:spLocks noChangeArrowheads="1"/>
          </p:cNvSpPr>
          <p:nvPr/>
        </p:nvSpPr>
        <p:spPr bwMode="auto">
          <a:xfrm rot="-2111700">
            <a:off x="2068513" y="4181475"/>
            <a:ext cx="838200" cy="1727200"/>
          </a:xfrm>
          <a:prstGeom prst="curvedRightArrow">
            <a:avLst>
              <a:gd name="adj1" fmla="val 41212"/>
              <a:gd name="adj2" fmla="val 82424"/>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2" name="AutoShape 13"/>
          <p:cNvSpPr>
            <a:spLocks noChangeArrowheads="1"/>
          </p:cNvSpPr>
          <p:nvPr/>
        </p:nvSpPr>
        <p:spPr bwMode="auto">
          <a:xfrm rot="8742990">
            <a:off x="6172200" y="739775"/>
            <a:ext cx="1090613" cy="1592263"/>
          </a:xfrm>
          <a:prstGeom prst="curvedRightArrow">
            <a:avLst>
              <a:gd name="adj1" fmla="val 29199"/>
              <a:gd name="adj2" fmla="val 58399"/>
              <a:gd name="adj3" fmla="val 33333"/>
            </a:avLst>
          </a:prstGeom>
          <a:solidFill>
            <a:srgbClr val="0080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3" name="AutoShape 14"/>
          <p:cNvSpPr>
            <a:spLocks noChangeArrowheads="1"/>
          </p:cNvSpPr>
          <p:nvPr/>
        </p:nvSpPr>
        <p:spPr bwMode="auto">
          <a:xfrm rot="2148134">
            <a:off x="2843213" y="1173163"/>
            <a:ext cx="457200" cy="61595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4" name="AutoShape 15"/>
          <p:cNvSpPr>
            <a:spLocks noChangeArrowheads="1"/>
          </p:cNvSpPr>
          <p:nvPr/>
        </p:nvSpPr>
        <p:spPr bwMode="auto">
          <a:xfrm rot="8508318">
            <a:off x="6356350" y="2076450"/>
            <a:ext cx="457200" cy="61595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5" name="AutoShape 16"/>
          <p:cNvSpPr>
            <a:spLocks noChangeArrowheads="1"/>
          </p:cNvSpPr>
          <p:nvPr/>
        </p:nvSpPr>
        <p:spPr bwMode="auto">
          <a:xfrm rot="-9658903">
            <a:off x="5867400" y="4830763"/>
            <a:ext cx="446088" cy="693737"/>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6" name="AutoShape 17"/>
          <p:cNvSpPr>
            <a:spLocks noChangeArrowheads="1"/>
          </p:cNvSpPr>
          <p:nvPr/>
        </p:nvSpPr>
        <p:spPr bwMode="auto">
          <a:xfrm rot="-2484390">
            <a:off x="2209800" y="3913188"/>
            <a:ext cx="457200" cy="609600"/>
          </a:xfrm>
          <a:prstGeom prst="rightArrow">
            <a:avLst>
              <a:gd name="adj1" fmla="val 50000"/>
              <a:gd name="adj2" fmla="val 25000"/>
            </a:avLst>
          </a:prstGeom>
          <a:solidFill>
            <a:srgbClr val="006600"/>
          </a:solidFill>
          <a:ln w="9525">
            <a:noFill/>
            <a:miter lim="800000"/>
            <a:headEnd/>
            <a:tailEnd/>
          </a:ln>
        </p:spPr>
        <p:txBody>
          <a:bodyPr anchor="ctr">
            <a:spAutoFit/>
          </a:bodyPr>
          <a:lstStyle/>
          <a:p>
            <a:pPr eaLnBrk="1" hangingPunct="1"/>
            <a:endParaRPr lang="pt-PT" sz="1800">
              <a:solidFill>
                <a:prstClr val="black"/>
              </a:solidFill>
              <a:latin typeface="Arial" charset="0"/>
            </a:endParaRPr>
          </a:p>
        </p:txBody>
      </p:sp>
      <p:sp>
        <p:nvSpPr>
          <p:cNvPr id="56337" name="Oval 19"/>
          <p:cNvSpPr>
            <a:spLocks noChangeArrowheads="1"/>
          </p:cNvSpPr>
          <p:nvPr/>
        </p:nvSpPr>
        <p:spPr bwMode="auto">
          <a:xfrm>
            <a:off x="3490913" y="1187450"/>
            <a:ext cx="2222500" cy="390525"/>
          </a:xfrm>
          <a:prstGeom prst="ellipse">
            <a:avLst/>
          </a:prstGeom>
          <a:noFill/>
          <a:ln w="9525">
            <a:noFill/>
            <a:round/>
            <a:headEnd/>
            <a:tailEnd/>
          </a:ln>
        </p:spPr>
        <p:txBody>
          <a:bodyPr wrap="none" anchor="ctr"/>
          <a:lstStyle/>
          <a:p>
            <a:pPr algn="ctr" eaLnBrk="1" hangingPunct="1"/>
            <a:endParaRPr lang="pt-PT" sz="1800">
              <a:solidFill>
                <a:prstClr val="black"/>
              </a:solidFill>
              <a:latin typeface="Arial" charset="0"/>
            </a:endParaRPr>
          </a:p>
        </p:txBody>
      </p:sp>
      <p:sp>
        <p:nvSpPr>
          <p:cNvPr id="56338" name="Oval 18"/>
          <p:cNvSpPr>
            <a:spLocks noChangeArrowheads="1"/>
          </p:cNvSpPr>
          <p:nvPr/>
        </p:nvSpPr>
        <p:spPr bwMode="auto">
          <a:xfrm>
            <a:off x="3233738" y="845840"/>
            <a:ext cx="2838450" cy="1143000"/>
          </a:xfrm>
          <a:prstGeom prst="ellipse">
            <a:avLst/>
          </a:prstGeom>
          <a:noFill/>
          <a:ln w="9525">
            <a:noFill/>
            <a:round/>
            <a:headEnd/>
            <a:tailEnd/>
          </a:ln>
        </p:spPr>
        <p:txBody>
          <a:bodyPr wrap="none" anchor="ctr"/>
          <a:lstStyle/>
          <a:p>
            <a:pPr algn="ctr" eaLnBrk="1" hangingPunct="1"/>
            <a:r>
              <a:rPr lang="pt-PT" sz="1800" dirty="0">
                <a:solidFill>
                  <a:prstClr val="white"/>
                </a:solidFill>
                <a:latin typeface="Arial" charset="0"/>
              </a:rPr>
              <a:t>Better socialization</a:t>
            </a:r>
          </a:p>
        </p:txBody>
      </p:sp>
      <p:sp>
        <p:nvSpPr>
          <p:cNvPr id="56339" name="Oval 5"/>
          <p:cNvSpPr>
            <a:spLocks noChangeArrowheads="1"/>
          </p:cNvSpPr>
          <p:nvPr/>
        </p:nvSpPr>
        <p:spPr bwMode="auto">
          <a:xfrm>
            <a:off x="3429000" y="714375"/>
            <a:ext cx="2438400" cy="1371600"/>
          </a:xfrm>
          <a:prstGeom prst="ellipse">
            <a:avLst/>
          </a:prstGeom>
          <a:noFill/>
          <a:ln w="57150">
            <a:solidFill>
              <a:srgbClr val="FFFF00"/>
            </a:solidFill>
            <a:round/>
            <a:headEnd/>
            <a:tailEnd/>
          </a:ln>
        </p:spPr>
        <p:txBody>
          <a:bodyPr anchor="ctr">
            <a:spAutoFit/>
          </a:bodyPr>
          <a:lstStyle/>
          <a:p>
            <a:pPr eaLnBrk="1" hangingPunct="1"/>
            <a:endParaRPr lang="pt-PT" sz="1800">
              <a:solidFill>
                <a:prstClr val="black"/>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4425"/>
                                        </p:tgtEl>
                                        <p:attrNameLst>
                                          <p:attrName>style.visibility</p:attrName>
                                        </p:attrNameLst>
                                      </p:cBhvr>
                                      <p:to>
                                        <p:strVal val="visible"/>
                                      </p:to>
                                    </p:set>
                                    <p:animEffect transition="in" filter="box(in)">
                                      <p:cBhvr>
                                        <p:cTn id="7" dur="500"/>
                                        <p:tgtEl>
                                          <p:spTgt spid="444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Influences</a:t>
            </a:r>
            <a:r>
              <a:rPr lang="de-DE" dirty="0" smtClean="0"/>
              <a:t> on </a:t>
            </a:r>
            <a:r>
              <a:rPr lang="de-DE" dirty="0" err="1" smtClean="0"/>
              <a:t>nutritional</a:t>
            </a:r>
            <a:r>
              <a:rPr lang="de-DE" dirty="0" smtClean="0"/>
              <a:t> </a:t>
            </a:r>
            <a:r>
              <a:rPr lang="de-DE" dirty="0" err="1" smtClean="0"/>
              <a:t>requirements</a:t>
            </a:r>
            <a:endParaRPr lang="de-DE" dirty="0"/>
          </a:p>
        </p:txBody>
      </p:sp>
      <p:sp>
        <p:nvSpPr>
          <p:cNvPr id="3" name="Inhaltsplatzhalter 2"/>
          <p:cNvSpPr>
            <a:spLocks noGrp="1"/>
          </p:cNvSpPr>
          <p:nvPr>
            <p:ph idx="1"/>
          </p:nvPr>
        </p:nvSpPr>
        <p:spPr/>
        <p:txBody>
          <a:bodyPr/>
          <a:lstStyle/>
          <a:p>
            <a:r>
              <a:rPr lang="de-DE" dirty="0" smtClean="0"/>
              <a:t>Body and </a:t>
            </a:r>
            <a:r>
              <a:rPr lang="de-DE" dirty="0" err="1" smtClean="0"/>
              <a:t>muscle</a:t>
            </a:r>
            <a:r>
              <a:rPr lang="de-DE" dirty="0" smtClean="0"/>
              <a:t> </a:t>
            </a:r>
            <a:r>
              <a:rPr lang="de-DE" dirty="0" err="1" smtClean="0"/>
              <a:t>mass</a:t>
            </a:r>
            <a:endParaRPr lang="de-DE" dirty="0" smtClean="0"/>
          </a:p>
          <a:p>
            <a:r>
              <a:rPr lang="de-DE" dirty="0" smtClean="0"/>
              <a:t>Basic </a:t>
            </a:r>
            <a:r>
              <a:rPr lang="de-DE" dirty="0" err="1" smtClean="0"/>
              <a:t>metabolic</a:t>
            </a:r>
            <a:r>
              <a:rPr lang="de-DE" dirty="0" smtClean="0"/>
              <a:t> rate (</a:t>
            </a:r>
            <a:r>
              <a:rPr lang="de-DE" dirty="0" err="1" smtClean="0"/>
              <a:t>closely</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lean</a:t>
            </a:r>
            <a:r>
              <a:rPr lang="de-DE" dirty="0" smtClean="0"/>
              <a:t> </a:t>
            </a:r>
            <a:r>
              <a:rPr lang="de-DE" dirty="0" err="1" smtClean="0"/>
              <a:t>body</a:t>
            </a:r>
            <a:r>
              <a:rPr lang="de-DE" dirty="0" smtClean="0"/>
              <a:t> </a:t>
            </a:r>
            <a:r>
              <a:rPr lang="de-DE" dirty="0" err="1" smtClean="0"/>
              <a:t>mass</a:t>
            </a:r>
            <a:r>
              <a:rPr lang="de-DE" dirty="0" smtClean="0"/>
              <a:t>)</a:t>
            </a:r>
          </a:p>
          <a:p>
            <a:r>
              <a:rPr lang="de-DE" dirty="0" err="1" smtClean="0"/>
              <a:t>Pubertal</a:t>
            </a:r>
            <a:r>
              <a:rPr lang="de-DE" dirty="0" smtClean="0"/>
              <a:t> </a:t>
            </a:r>
            <a:r>
              <a:rPr lang="de-DE" dirty="0" err="1" smtClean="0"/>
              <a:t>growth</a:t>
            </a:r>
            <a:endParaRPr lang="de-DE" dirty="0" smtClean="0"/>
          </a:p>
          <a:p>
            <a:r>
              <a:rPr lang="de-DE" dirty="0" err="1" smtClean="0"/>
              <a:t>Physical</a:t>
            </a:r>
            <a:r>
              <a:rPr lang="de-DE" dirty="0" smtClean="0"/>
              <a:t> </a:t>
            </a:r>
            <a:r>
              <a:rPr lang="de-DE" dirty="0" err="1" smtClean="0"/>
              <a:t>activity</a:t>
            </a:r>
            <a:endParaRPr lang="de-DE" dirty="0" smtClean="0"/>
          </a:p>
          <a:p>
            <a:r>
              <a:rPr lang="de-DE" dirty="0" smtClean="0"/>
              <a:t>Girls: Menarche</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7</a:t>
            </a:fld>
            <a:endParaRPr lang="en-GB"/>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584200" y="223838"/>
            <a:ext cx="8026400" cy="946150"/>
          </a:xfrm>
          <a:prstGeom prst="rect">
            <a:avLst/>
          </a:prstGeom>
          <a:noFill/>
          <a:ln w="9525">
            <a:noFill/>
            <a:miter lim="800000"/>
            <a:headEnd/>
            <a:tailEnd/>
          </a:ln>
        </p:spPr>
        <p:txBody>
          <a:bodyPr wrap="none">
            <a:spAutoFit/>
          </a:bodyPr>
          <a:lstStyle/>
          <a:p>
            <a:pPr algn="ctr" eaLnBrk="1" hangingPunct="1"/>
            <a:r>
              <a:rPr lang="pt-PT" sz="2800" b="1" dirty="0">
                <a:solidFill>
                  <a:srgbClr val="FFFF00"/>
                </a:solidFill>
                <a:latin typeface="Tahoma" pitchFamily="34" charset="0"/>
              </a:rPr>
              <a:t>CHALLENGES IN THE ASSESSMENT</a:t>
            </a:r>
          </a:p>
          <a:p>
            <a:pPr algn="ctr" eaLnBrk="1" hangingPunct="1"/>
            <a:r>
              <a:rPr lang="pt-PT" sz="2800" b="1" dirty="0">
                <a:solidFill>
                  <a:srgbClr val="FFFF00"/>
                </a:solidFill>
                <a:latin typeface="Tahoma" pitchFamily="34" charset="0"/>
              </a:rPr>
              <a:t>AND TREATMENT OF ADOLESCENT OBESITY</a:t>
            </a:r>
            <a:endParaRPr lang="en-US" sz="2800" b="1" dirty="0">
              <a:solidFill>
                <a:srgbClr val="FFFF00"/>
              </a:solidFill>
              <a:latin typeface="Tahoma" pitchFamily="34" charset="0"/>
            </a:endParaRPr>
          </a:p>
        </p:txBody>
      </p:sp>
      <p:sp>
        <p:nvSpPr>
          <p:cNvPr id="54275" name="Text Box 3"/>
          <p:cNvSpPr txBox="1">
            <a:spLocks noChangeArrowheads="1"/>
          </p:cNvSpPr>
          <p:nvPr/>
        </p:nvSpPr>
        <p:spPr bwMode="auto">
          <a:xfrm>
            <a:off x="3100388" y="990600"/>
            <a:ext cx="2994025" cy="785813"/>
          </a:xfrm>
          <a:prstGeom prst="rect">
            <a:avLst/>
          </a:prstGeom>
          <a:noFill/>
          <a:ln w="9525">
            <a:noFill/>
            <a:miter lim="800000"/>
            <a:headEnd/>
            <a:tailEnd/>
          </a:ln>
        </p:spPr>
        <p:txBody>
          <a:bodyPr wrap="none">
            <a:spAutoFit/>
          </a:bodyPr>
          <a:lstStyle/>
          <a:p>
            <a:pPr eaLnBrk="1" hangingPunct="1">
              <a:lnSpc>
                <a:spcPct val="190000"/>
              </a:lnSpc>
              <a:buFont typeface="Wingdings" pitchFamily="2" charset="2"/>
              <a:buNone/>
            </a:pPr>
            <a:r>
              <a:rPr lang="pt-PT" sz="1800" b="1">
                <a:solidFill>
                  <a:srgbClr val="33CC33"/>
                </a:solidFill>
                <a:latin typeface="Tahoma" pitchFamily="34" charset="0"/>
              </a:rPr>
              <a:t>Individual context</a:t>
            </a:r>
            <a:endParaRPr lang="en-US" sz="1800" b="1">
              <a:solidFill>
                <a:srgbClr val="33CC33"/>
              </a:solidFill>
              <a:latin typeface="Tahoma" pitchFamily="34" charset="0"/>
            </a:endParaRPr>
          </a:p>
        </p:txBody>
      </p:sp>
      <p:sp>
        <p:nvSpPr>
          <p:cNvPr id="54276" name="Text Box 4"/>
          <p:cNvSpPr txBox="1">
            <a:spLocks noChangeArrowheads="1"/>
          </p:cNvSpPr>
          <p:nvPr/>
        </p:nvSpPr>
        <p:spPr bwMode="auto">
          <a:xfrm>
            <a:off x="1751013" y="2254250"/>
            <a:ext cx="1244600" cy="825500"/>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66CCFF"/>
                </a:solidFill>
                <a:latin typeface="Tahoma" pitchFamily="34" charset="0"/>
              </a:rPr>
              <a:t>Food </a:t>
            </a:r>
          </a:p>
          <a:p>
            <a:pPr algn="ctr" eaLnBrk="1" hangingPunct="1">
              <a:lnSpc>
                <a:spcPct val="80000"/>
              </a:lnSpc>
              <a:buFont typeface="Wingdings" pitchFamily="2" charset="2"/>
              <a:buNone/>
            </a:pPr>
            <a:r>
              <a:rPr lang="pt-PT" sz="2000" b="1" dirty="0">
                <a:solidFill>
                  <a:srgbClr val="66CCFF"/>
                </a:solidFill>
                <a:latin typeface="Tahoma" pitchFamily="34" charset="0"/>
              </a:rPr>
              <a:t>Exercise</a:t>
            </a:r>
          </a:p>
          <a:p>
            <a:pPr algn="ctr" eaLnBrk="1" hangingPunct="1">
              <a:lnSpc>
                <a:spcPct val="80000"/>
              </a:lnSpc>
              <a:buFont typeface="Wingdings" pitchFamily="2" charset="2"/>
              <a:buNone/>
            </a:pPr>
            <a:r>
              <a:rPr lang="pt-PT" sz="2000" b="1" dirty="0">
                <a:solidFill>
                  <a:srgbClr val="66CCFF"/>
                </a:solidFill>
                <a:latin typeface="Tahoma" pitchFamily="34" charset="0"/>
              </a:rPr>
              <a:t>Health</a:t>
            </a:r>
            <a:endParaRPr lang="en-US" sz="2000" b="1" dirty="0">
              <a:solidFill>
                <a:srgbClr val="66CCFF"/>
              </a:solidFill>
              <a:latin typeface="Tahoma" pitchFamily="34" charset="0"/>
            </a:endParaRPr>
          </a:p>
        </p:txBody>
      </p:sp>
      <p:sp>
        <p:nvSpPr>
          <p:cNvPr id="54277" name="Text Box 5"/>
          <p:cNvSpPr txBox="1">
            <a:spLocks noChangeArrowheads="1"/>
          </p:cNvSpPr>
          <p:nvPr/>
        </p:nvSpPr>
        <p:spPr bwMode="auto">
          <a:xfrm>
            <a:off x="5422900" y="2254250"/>
            <a:ext cx="2346325" cy="825500"/>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66CCFF"/>
                </a:solidFill>
                <a:latin typeface="Tahoma" pitchFamily="34" charset="0"/>
              </a:rPr>
              <a:t>Nutrition choises</a:t>
            </a:r>
          </a:p>
          <a:p>
            <a:pPr algn="ctr" eaLnBrk="1" hangingPunct="1">
              <a:lnSpc>
                <a:spcPct val="80000"/>
              </a:lnSpc>
              <a:buFont typeface="Wingdings" pitchFamily="2" charset="2"/>
              <a:buNone/>
            </a:pPr>
            <a:r>
              <a:rPr lang="pt-PT" sz="2000" b="1" dirty="0">
                <a:solidFill>
                  <a:srgbClr val="66CCFF"/>
                </a:solidFill>
                <a:latin typeface="Tahoma" pitchFamily="34" charset="0"/>
              </a:rPr>
              <a:t>Activity choices</a:t>
            </a:r>
          </a:p>
          <a:p>
            <a:pPr algn="ctr" eaLnBrk="1" hangingPunct="1">
              <a:lnSpc>
                <a:spcPct val="80000"/>
              </a:lnSpc>
              <a:buFont typeface="Wingdings" pitchFamily="2" charset="2"/>
              <a:buNone/>
            </a:pPr>
            <a:r>
              <a:rPr lang="pt-PT" sz="2000" b="1" dirty="0">
                <a:solidFill>
                  <a:srgbClr val="66CCFF"/>
                </a:solidFill>
                <a:latin typeface="Tahoma" pitchFamily="34" charset="0"/>
              </a:rPr>
              <a:t>Life-styles</a:t>
            </a:r>
            <a:endParaRPr lang="en-US" sz="2000" b="1" dirty="0">
              <a:solidFill>
                <a:srgbClr val="66CCFF"/>
              </a:solidFill>
              <a:latin typeface="Tahoma" pitchFamily="34" charset="0"/>
            </a:endParaRPr>
          </a:p>
        </p:txBody>
      </p:sp>
      <p:sp>
        <p:nvSpPr>
          <p:cNvPr id="54278" name="Line 6"/>
          <p:cNvSpPr>
            <a:spLocks noChangeShapeType="1"/>
          </p:cNvSpPr>
          <p:nvPr/>
        </p:nvSpPr>
        <p:spPr bwMode="auto">
          <a:xfrm>
            <a:off x="3370263" y="3508375"/>
            <a:ext cx="2063750" cy="0"/>
          </a:xfrm>
          <a:prstGeom prst="line">
            <a:avLst/>
          </a:prstGeom>
          <a:noFill/>
          <a:ln w="38100">
            <a:solidFill>
              <a:schemeClr val="bg1"/>
            </a:solidFill>
            <a:round/>
            <a:headEnd/>
            <a:tailEnd/>
          </a:ln>
        </p:spPr>
        <p:txBody>
          <a:bodyPr/>
          <a:lstStyle/>
          <a:p>
            <a:pPr eaLnBrk="1" hangingPunct="1"/>
            <a:endParaRPr lang="pt-PT" sz="1800">
              <a:solidFill>
                <a:prstClr val="black"/>
              </a:solidFill>
              <a:latin typeface="Arial" charset="0"/>
            </a:endParaRPr>
          </a:p>
        </p:txBody>
      </p:sp>
      <p:sp>
        <p:nvSpPr>
          <p:cNvPr id="54279" name="Line 7"/>
          <p:cNvSpPr>
            <a:spLocks noChangeShapeType="1"/>
          </p:cNvSpPr>
          <p:nvPr/>
        </p:nvSpPr>
        <p:spPr bwMode="auto">
          <a:xfrm flipH="1">
            <a:off x="5149850" y="3825875"/>
            <a:ext cx="1073150" cy="1136650"/>
          </a:xfrm>
          <a:prstGeom prst="line">
            <a:avLst/>
          </a:prstGeom>
          <a:noFill/>
          <a:ln w="38100">
            <a:solidFill>
              <a:schemeClr val="bg1"/>
            </a:solidFill>
            <a:round/>
            <a:headEnd/>
            <a:tailEnd/>
          </a:ln>
        </p:spPr>
        <p:txBody>
          <a:bodyPr/>
          <a:lstStyle/>
          <a:p>
            <a:pPr eaLnBrk="1" hangingPunct="1"/>
            <a:endParaRPr lang="pt-PT" sz="1800">
              <a:solidFill>
                <a:prstClr val="black"/>
              </a:solidFill>
              <a:latin typeface="Arial" charset="0"/>
            </a:endParaRPr>
          </a:p>
        </p:txBody>
      </p:sp>
      <p:sp>
        <p:nvSpPr>
          <p:cNvPr id="54280" name="Line 8"/>
          <p:cNvSpPr>
            <a:spLocks noChangeShapeType="1"/>
          </p:cNvSpPr>
          <p:nvPr/>
        </p:nvSpPr>
        <p:spPr bwMode="auto">
          <a:xfrm>
            <a:off x="2616200" y="3756025"/>
            <a:ext cx="1092200" cy="1203325"/>
          </a:xfrm>
          <a:prstGeom prst="line">
            <a:avLst/>
          </a:prstGeom>
          <a:noFill/>
          <a:ln w="38100">
            <a:solidFill>
              <a:schemeClr val="bg1"/>
            </a:solidFill>
            <a:round/>
            <a:headEnd/>
            <a:tailEnd/>
          </a:ln>
        </p:spPr>
        <p:txBody>
          <a:bodyPr/>
          <a:lstStyle/>
          <a:p>
            <a:pPr eaLnBrk="1" hangingPunct="1"/>
            <a:endParaRPr lang="pt-PT" sz="1800">
              <a:solidFill>
                <a:prstClr val="black"/>
              </a:solidFill>
              <a:latin typeface="Arial" charset="0"/>
            </a:endParaRPr>
          </a:p>
        </p:txBody>
      </p:sp>
      <p:sp>
        <p:nvSpPr>
          <p:cNvPr id="54281" name="Text Box 9"/>
          <p:cNvSpPr txBox="1">
            <a:spLocks noChangeArrowheads="1"/>
          </p:cNvSpPr>
          <p:nvPr/>
        </p:nvSpPr>
        <p:spPr bwMode="auto">
          <a:xfrm>
            <a:off x="3484563" y="5564188"/>
            <a:ext cx="1708150" cy="825500"/>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66CCFF"/>
                </a:solidFill>
                <a:latin typeface="Tahoma" pitchFamily="34" charset="0"/>
              </a:rPr>
              <a:t>Emotions</a:t>
            </a:r>
          </a:p>
          <a:p>
            <a:pPr algn="ctr" eaLnBrk="1" hangingPunct="1">
              <a:lnSpc>
                <a:spcPct val="80000"/>
              </a:lnSpc>
              <a:buFont typeface="Wingdings" pitchFamily="2" charset="2"/>
              <a:buNone/>
            </a:pPr>
            <a:r>
              <a:rPr lang="pt-PT" sz="2000" b="1" dirty="0">
                <a:solidFill>
                  <a:srgbClr val="66CCFF"/>
                </a:solidFill>
                <a:latin typeface="Tahoma" pitchFamily="34" charset="0"/>
              </a:rPr>
              <a:t>Self-esteem</a:t>
            </a:r>
          </a:p>
          <a:p>
            <a:pPr algn="ctr" eaLnBrk="1" hangingPunct="1">
              <a:lnSpc>
                <a:spcPct val="80000"/>
              </a:lnSpc>
              <a:buFont typeface="Wingdings" pitchFamily="2" charset="2"/>
              <a:buNone/>
            </a:pPr>
            <a:r>
              <a:rPr lang="pt-PT" sz="2000" b="1" dirty="0">
                <a:solidFill>
                  <a:srgbClr val="66CCFF"/>
                </a:solidFill>
                <a:latin typeface="Tahoma" pitchFamily="34" charset="0"/>
              </a:rPr>
              <a:t>Body image</a:t>
            </a:r>
            <a:endParaRPr lang="en-US" sz="2000" b="1" dirty="0">
              <a:solidFill>
                <a:srgbClr val="66CCFF"/>
              </a:solidFill>
              <a:latin typeface="Tahoma" pitchFamily="34" charset="0"/>
            </a:endParaRPr>
          </a:p>
        </p:txBody>
      </p:sp>
      <p:sp>
        <p:nvSpPr>
          <p:cNvPr id="54282" name="Oval 10"/>
          <p:cNvSpPr>
            <a:spLocks noChangeArrowheads="1"/>
          </p:cNvSpPr>
          <p:nvPr/>
        </p:nvSpPr>
        <p:spPr bwMode="auto">
          <a:xfrm>
            <a:off x="1325563" y="3082925"/>
            <a:ext cx="2041525" cy="796925"/>
          </a:xfrm>
          <a:prstGeom prst="ellipse">
            <a:avLst/>
          </a:prstGeom>
          <a:solidFill>
            <a:schemeClr val="tx1"/>
          </a:solidFill>
          <a:ln w="38100">
            <a:solidFill>
              <a:schemeClr val="bg1"/>
            </a:solidFill>
            <a:round/>
            <a:headEnd/>
            <a:tailEnd/>
          </a:ln>
        </p:spPr>
        <p:txBody>
          <a:bodyPr wrap="none" anchor="ctr"/>
          <a:lstStyle/>
          <a:p>
            <a:pPr eaLnBrk="1" hangingPunct="1"/>
            <a:endParaRPr lang="pt-PT" sz="1800">
              <a:solidFill>
                <a:prstClr val="black"/>
              </a:solidFill>
              <a:latin typeface="Arial" charset="0"/>
            </a:endParaRPr>
          </a:p>
        </p:txBody>
      </p:sp>
      <p:sp>
        <p:nvSpPr>
          <p:cNvPr id="54283" name="Oval 11"/>
          <p:cNvSpPr>
            <a:spLocks noChangeArrowheads="1"/>
          </p:cNvSpPr>
          <p:nvPr/>
        </p:nvSpPr>
        <p:spPr bwMode="auto">
          <a:xfrm>
            <a:off x="3346450" y="4708525"/>
            <a:ext cx="2041525" cy="796925"/>
          </a:xfrm>
          <a:prstGeom prst="ellipse">
            <a:avLst/>
          </a:prstGeom>
          <a:solidFill>
            <a:schemeClr val="tx1"/>
          </a:solidFill>
          <a:ln w="38100">
            <a:solidFill>
              <a:schemeClr val="bg1"/>
            </a:solidFill>
            <a:round/>
            <a:headEnd/>
            <a:tailEnd/>
          </a:ln>
        </p:spPr>
        <p:txBody>
          <a:bodyPr wrap="none" anchor="ctr"/>
          <a:lstStyle/>
          <a:p>
            <a:pPr eaLnBrk="1" hangingPunct="1"/>
            <a:endParaRPr lang="pt-PT" sz="1800">
              <a:solidFill>
                <a:prstClr val="black"/>
              </a:solidFill>
              <a:latin typeface="Arial" charset="0"/>
            </a:endParaRPr>
          </a:p>
        </p:txBody>
      </p:sp>
      <p:sp>
        <p:nvSpPr>
          <p:cNvPr id="54284" name="Oval 12"/>
          <p:cNvSpPr>
            <a:spLocks noChangeArrowheads="1"/>
          </p:cNvSpPr>
          <p:nvPr/>
        </p:nvSpPr>
        <p:spPr bwMode="auto">
          <a:xfrm>
            <a:off x="5491163" y="3082925"/>
            <a:ext cx="2041525" cy="796925"/>
          </a:xfrm>
          <a:prstGeom prst="ellipse">
            <a:avLst/>
          </a:prstGeom>
          <a:solidFill>
            <a:schemeClr val="tx1"/>
          </a:solidFill>
          <a:ln w="38100">
            <a:solidFill>
              <a:schemeClr val="bg1"/>
            </a:solidFill>
            <a:round/>
            <a:headEnd/>
            <a:tailEnd/>
          </a:ln>
        </p:spPr>
        <p:txBody>
          <a:bodyPr wrap="none" anchor="ctr"/>
          <a:lstStyle/>
          <a:p>
            <a:pPr eaLnBrk="1" hangingPunct="1"/>
            <a:endParaRPr lang="pt-PT" sz="1800">
              <a:solidFill>
                <a:prstClr val="black"/>
              </a:solidFill>
              <a:latin typeface="Arial" charset="0"/>
            </a:endParaRPr>
          </a:p>
        </p:txBody>
      </p:sp>
      <p:sp>
        <p:nvSpPr>
          <p:cNvPr id="54285" name="Text Box 13"/>
          <p:cNvSpPr txBox="1">
            <a:spLocks noChangeArrowheads="1"/>
          </p:cNvSpPr>
          <p:nvPr/>
        </p:nvSpPr>
        <p:spPr bwMode="auto">
          <a:xfrm>
            <a:off x="1674813" y="3194050"/>
            <a:ext cx="1314450" cy="581025"/>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FFFF00"/>
                </a:solidFill>
                <a:latin typeface="Tahoma" pitchFamily="34" charset="0"/>
              </a:rPr>
              <a:t>What we</a:t>
            </a:r>
          </a:p>
          <a:p>
            <a:pPr algn="ctr" eaLnBrk="1" hangingPunct="1">
              <a:lnSpc>
                <a:spcPct val="80000"/>
              </a:lnSpc>
              <a:buFont typeface="Wingdings" pitchFamily="2" charset="2"/>
              <a:buNone/>
            </a:pPr>
            <a:r>
              <a:rPr lang="pt-PT" sz="2000" b="1" dirty="0">
                <a:solidFill>
                  <a:srgbClr val="FFFF00"/>
                </a:solidFill>
                <a:latin typeface="Tahoma" pitchFamily="34" charset="0"/>
              </a:rPr>
              <a:t>know</a:t>
            </a:r>
            <a:endParaRPr lang="en-US" sz="2000" b="1" dirty="0">
              <a:solidFill>
                <a:srgbClr val="FFFF00"/>
              </a:solidFill>
              <a:latin typeface="Tahoma" pitchFamily="34" charset="0"/>
            </a:endParaRPr>
          </a:p>
        </p:txBody>
      </p:sp>
      <p:sp>
        <p:nvSpPr>
          <p:cNvPr id="54286" name="Text Box 14"/>
          <p:cNvSpPr txBox="1">
            <a:spLocks noChangeArrowheads="1"/>
          </p:cNvSpPr>
          <p:nvPr/>
        </p:nvSpPr>
        <p:spPr bwMode="auto">
          <a:xfrm>
            <a:off x="5884863" y="3194050"/>
            <a:ext cx="1314450" cy="581025"/>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FFFF00"/>
                </a:solidFill>
                <a:latin typeface="Tahoma" pitchFamily="34" charset="0"/>
              </a:rPr>
              <a:t>What we</a:t>
            </a:r>
          </a:p>
          <a:p>
            <a:pPr algn="ctr" eaLnBrk="1" hangingPunct="1">
              <a:lnSpc>
                <a:spcPct val="80000"/>
              </a:lnSpc>
              <a:buFont typeface="Wingdings" pitchFamily="2" charset="2"/>
              <a:buNone/>
            </a:pPr>
            <a:r>
              <a:rPr lang="pt-PT" sz="2000" b="1" dirty="0">
                <a:solidFill>
                  <a:srgbClr val="FFFF00"/>
                </a:solidFill>
                <a:latin typeface="Tahoma" pitchFamily="34" charset="0"/>
              </a:rPr>
              <a:t>do</a:t>
            </a:r>
            <a:endParaRPr lang="en-US" sz="2000" b="1" dirty="0">
              <a:solidFill>
                <a:srgbClr val="FFFF00"/>
              </a:solidFill>
              <a:latin typeface="Tahoma" pitchFamily="34" charset="0"/>
            </a:endParaRPr>
          </a:p>
        </p:txBody>
      </p:sp>
      <p:sp>
        <p:nvSpPr>
          <p:cNvPr id="54287" name="Text Box 15"/>
          <p:cNvSpPr txBox="1">
            <a:spLocks noChangeArrowheads="1"/>
          </p:cNvSpPr>
          <p:nvPr/>
        </p:nvSpPr>
        <p:spPr bwMode="auto">
          <a:xfrm>
            <a:off x="3698875" y="4864100"/>
            <a:ext cx="1314450" cy="581025"/>
          </a:xfrm>
          <a:prstGeom prst="rect">
            <a:avLst/>
          </a:prstGeom>
          <a:noFill/>
          <a:ln w="9525">
            <a:noFill/>
            <a:miter lim="800000"/>
            <a:headEnd/>
            <a:tailEnd/>
          </a:ln>
        </p:spPr>
        <p:txBody>
          <a:bodyPr wrap="none">
            <a:spAutoFit/>
          </a:bodyPr>
          <a:lstStyle/>
          <a:p>
            <a:pPr algn="ctr" eaLnBrk="1" hangingPunct="1">
              <a:lnSpc>
                <a:spcPct val="80000"/>
              </a:lnSpc>
              <a:buFont typeface="Wingdings" pitchFamily="2" charset="2"/>
              <a:buNone/>
            </a:pPr>
            <a:r>
              <a:rPr lang="pt-PT" sz="2000" b="1" dirty="0">
                <a:solidFill>
                  <a:srgbClr val="FFFF00"/>
                </a:solidFill>
                <a:latin typeface="Tahoma" pitchFamily="34" charset="0"/>
              </a:rPr>
              <a:t>What we</a:t>
            </a:r>
          </a:p>
          <a:p>
            <a:pPr algn="ctr" eaLnBrk="1" hangingPunct="1">
              <a:lnSpc>
                <a:spcPct val="80000"/>
              </a:lnSpc>
              <a:buFont typeface="Wingdings" pitchFamily="2" charset="2"/>
              <a:buNone/>
            </a:pPr>
            <a:r>
              <a:rPr lang="pt-PT" sz="2000" b="1" dirty="0">
                <a:solidFill>
                  <a:srgbClr val="FFFF00"/>
                </a:solidFill>
                <a:latin typeface="Tahoma" pitchFamily="34" charset="0"/>
              </a:rPr>
              <a:t>feel</a:t>
            </a:r>
            <a:endParaRPr lang="en-US" sz="2000" b="1" dirty="0">
              <a:solidFill>
                <a:srgbClr val="FFFF00"/>
              </a:solidFill>
              <a:latin typeface="Tahoma" pitchFamily="34" charset="0"/>
            </a:endParaRPr>
          </a:p>
        </p:txBody>
      </p:sp>
      <p:sp>
        <p:nvSpPr>
          <p:cNvPr id="54288" name="Text Box 16"/>
          <p:cNvSpPr txBox="1">
            <a:spLocks noChangeArrowheads="1"/>
          </p:cNvSpPr>
          <p:nvPr/>
        </p:nvSpPr>
        <p:spPr bwMode="auto">
          <a:xfrm>
            <a:off x="5108575" y="6203950"/>
            <a:ext cx="3876675" cy="461963"/>
          </a:xfrm>
          <a:prstGeom prst="rect">
            <a:avLst/>
          </a:prstGeom>
          <a:noFill/>
          <a:ln w="9525">
            <a:noFill/>
            <a:miter lim="800000"/>
            <a:headEnd/>
            <a:tailEnd/>
          </a:ln>
        </p:spPr>
        <p:txBody>
          <a:bodyPr>
            <a:spAutoFit/>
          </a:bodyPr>
          <a:lstStyle/>
          <a:p>
            <a:pPr algn="r" eaLnBrk="1" hangingPunct="1"/>
            <a:r>
              <a:rPr lang="pt-PT" sz="1800">
                <a:solidFill>
                  <a:srgbClr val="0099FF"/>
                </a:solidFill>
                <a:latin typeface="Arial" charset="0"/>
              </a:rPr>
              <a:t>  Helena Fonseca,</a:t>
            </a:r>
            <a:r>
              <a:rPr lang="pt-PT" sz="1800">
                <a:solidFill>
                  <a:prstClr val="black"/>
                </a:solidFill>
                <a:latin typeface="Arial" charset="0"/>
              </a:rPr>
              <a:t> </a:t>
            </a:r>
            <a:r>
              <a:rPr lang="pt-PT" sz="1800">
                <a:solidFill>
                  <a:srgbClr val="3399FF"/>
                </a:solidFill>
                <a:latin typeface="Arial" charset="0"/>
              </a:rPr>
              <a:t>1999</a:t>
            </a:r>
            <a:endParaRPr lang="en-GB" sz="1800">
              <a:solidFill>
                <a:srgbClr val="3399FF"/>
              </a:solidFill>
              <a:latin typeface="Arial"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0"/>
          </p:nvPr>
        </p:nvSpPr>
        <p:spPr>
          <a:noFill/>
        </p:spPr>
        <p:txBody>
          <a:bodyPr/>
          <a:lstStyle/>
          <a:p>
            <a:pPr defTabSz="762000"/>
            <a:fld id="{EC0A1BEE-F68E-4DD6-95F5-9FF0E29EFDAA}" type="slidenum">
              <a:rPr lang="en-GB" smtClean="0">
                <a:solidFill>
                  <a:prstClr val="black">
                    <a:tint val="75000"/>
                  </a:prstClr>
                </a:solidFill>
              </a:rPr>
              <a:pPr defTabSz="762000"/>
              <a:t>71</a:t>
            </a:fld>
            <a:endParaRPr lang="en-GB">
              <a:solidFill>
                <a:prstClr val="black">
                  <a:tint val="75000"/>
                </a:prstClr>
              </a:solidFill>
            </a:endParaRPr>
          </a:p>
        </p:txBody>
      </p:sp>
      <p:sp>
        <p:nvSpPr>
          <p:cNvPr id="74755" name="Rectangle 2"/>
          <p:cNvSpPr>
            <a:spLocks noGrp="1" noChangeArrowheads="1"/>
          </p:cNvSpPr>
          <p:nvPr>
            <p:ph type="body" idx="1"/>
          </p:nvPr>
        </p:nvSpPr>
        <p:spPr>
          <a:xfrm>
            <a:off x="0" y="500063"/>
            <a:ext cx="8991600" cy="590931"/>
          </a:xfrm>
          <a:noFill/>
        </p:spPr>
        <p:txBody>
          <a:bodyPr>
            <a:spAutoFit/>
          </a:bodyPr>
          <a:lstStyle/>
          <a:p>
            <a:pPr>
              <a:lnSpc>
                <a:spcPct val="80000"/>
              </a:lnSpc>
              <a:buFont typeface="Monotype Sorts" charset="2"/>
              <a:buNone/>
            </a:pPr>
            <a:endParaRPr lang="pt-PT" sz="1800" b="1" dirty="0">
              <a:solidFill>
                <a:srgbClr val="336600"/>
              </a:solidFill>
            </a:endParaRPr>
          </a:p>
          <a:p>
            <a:pPr>
              <a:lnSpc>
                <a:spcPct val="80000"/>
              </a:lnSpc>
              <a:buFont typeface="Monotype Sorts" charset="2"/>
              <a:buNone/>
            </a:pPr>
            <a:endParaRPr lang="pt-PT" sz="1800" b="1" dirty="0"/>
          </a:p>
        </p:txBody>
      </p:sp>
      <p:sp>
        <p:nvSpPr>
          <p:cNvPr id="74756" name="Rectangle 3"/>
          <p:cNvSpPr>
            <a:spLocks noGrp="1" noChangeArrowheads="1"/>
          </p:cNvSpPr>
          <p:nvPr>
            <p:ph type="title"/>
          </p:nvPr>
        </p:nvSpPr>
        <p:spPr>
          <a:xfrm>
            <a:off x="251520" y="44450"/>
            <a:ext cx="8675687" cy="666750"/>
          </a:xfrm>
          <a:noFill/>
        </p:spPr>
        <p:txBody>
          <a:bodyPr/>
          <a:lstStyle/>
          <a:p>
            <a:r>
              <a:rPr lang="pt-PT" sz="4000" b="1" dirty="0" err="1">
                <a:solidFill>
                  <a:schemeClr val="accent1"/>
                </a:solidFill>
              </a:rPr>
              <a:t>References</a:t>
            </a:r>
            <a:r>
              <a:rPr lang="pt-PT" sz="4800" b="1" dirty="0">
                <a:solidFill>
                  <a:schemeClr val="accent1"/>
                </a:solidFill>
              </a:rPr>
              <a:t> </a:t>
            </a:r>
            <a:endParaRPr lang="en-GB" sz="4800" b="1" dirty="0">
              <a:solidFill>
                <a:schemeClr val="accent1"/>
              </a:solidFill>
            </a:endParaRPr>
          </a:p>
        </p:txBody>
      </p:sp>
      <p:sp>
        <p:nvSpPr>
          <p:cNvPr id="2" name="Retângulo 1">
            <a:extLst>
              <a:ext uri="{FF2B5EF4-FFF2-40B4-BE49-F238E27FC236}">
                <a16:creationId xmlns:a16="http://schemas.microsoft.com/office/drawing/2014/main" xmlns="" id="{DA686278-5771-46DD-91D2-C770D069AAED}"/>
              </a:ext>
            </a:extLst>
          </p:cNvPr>
          <p:cNvSpPr/>
          <p:nvPr/>
        </p:nvSpPr>
        <p:spPr>
          <a:xfrm>
            <a:off x="457200" y="1036463"/>
            <a:ext cx="8534400" cy="4801314"/>
          </a:xfrm>
          <a:prstGeom prst="rect">
            <a:avLst/>
          </a:prstGeom>
        </p:spPr>
        <p:txBody>
          <a:bodyPr wrap="square">
            <a:spAutoFit/>
          </a:bodyPr>
          <a:lstStyle/>
          <a:p>
            <a:pPr eaLnBrk="1" hangingPunct="1">
              <a:spcBef>
                <a:spcPts val="0"/>
              </a:spcBef>
              <a:spcAft>
                <a:spcPts val="0"/>
              </a:spcAft>
            </a:pPr>
            <a:r>
              <a:rPr lang="en-US" sz="1800" dirty="0">
                <a:solidFill>
                  <a:prstClr val="black"/>
                </a:solidFill>
                <a:ea typeface="Times New Roman" panose="02020603050405020304" pitchFamily="18" charset="0"/>
              </a:rPr>
              <a:t>World Health Organization Reference Curves </a:t>
            </a:r>
          </a:p>
          <a:p>
            <a:pPr eaLnBrk="1" hangingPunct="1">
              <a:spcBef>
                <a:spcPts val="0"/>
              </a:spcBef>
              <a:spcAft>
                <a:spcPts val="0"/>
              </a:spcAft>
            </a:pPr>
            <a:r>
              <a:rPr lang="en-US" sz="1800" u="sng" dirty="0">
                <a:solidFill>
                  <a:srgbClr val="0000FF"/>
                </a:solidFill>
                <a:ea typeface="Times New Roman" panose="02020603050405020304" pitchFamily="18" charset="0"/>
                <a:hlinkClick r:id="rId2"/>
              </a:rPr>
              <a:t>file:///C:/Users/Helena%20Fonseca/Downloads/ECOG-Obesity-eBook-World-Health-Organization-Reference-Curves%20(1).pdf</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Community wide interventions for increasing physical activity. Cochrane Database of Systematic Reviews, 2015.</a:t>
            </a:r>
          </a:p>
          <a:p>
            <a:pPr eaLnBrk="1" hangingPunct="1">
              <a:spcBef>
                <a:spcPts val="0"/>
              </a:spcBef>
              <a:spcAft>
                <a:spcPts val="0"/>
              </a:spcAft>
            </a:pPr>
            <a:r>
              <a:rPr lang="en-US" sz="1800" u="sng" dirty="0">
                <a:solidFill>
                  <a:srgbClr val="0000FF"/>
                </a:solidFill>
                <a:ea typeface="Times New Roman" panose="02020603050405020304" pitchFamily="18" charset="0"/>
                <a:hlinkClick r:id="rId3"/>
              </a:rPr>
              <a:t>http://onlinelibrary.wiley.com/doi/10.1002/14651858.CD008366.pub3/full</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Interventions for preventing obesity in children. Cochrane Database of Systematic Reviews, 2011.</a:t>
            </a:r>
          </a:p>
          <a:p>
            <a:pPr eaLnBrk="1" hangingPunct="1">
              <a:spcBef>
                <a:spcPts val="0"/>
              </a:spcBef>
              <a:spcAft>
                <a:spcPts val="0"/>
              </a:spcAft>
            </a:pPr>
            <a:r>
              <a:rPr lang="en-US" sz="1800" u="sng" dirty="0">
                <a:solidFill>
                  <a:srgbClr val="0000FF"/>
                </a:solidFill>
                <a:ea typeface="Times New Roman" panose="02020603050405020304" pitchFamily="18" charset="0"/>
                <a:hlinkClick r:id="rId4"/>
              </a:rPr>
              <a:t>http://onlinelibrary.wiley.com/doi/10.1002/14651858.CD001871.pub3/full</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Psychological Assessment of The Obese Child and Adolescents: Principles </a:t>
            </a:r>
          </a:p>
          <a:p>
            <a:pPr eaLnBrk="1" hangingPunct="1">
              <a:spcBef>
                <a:spcPts val="0"/>
              </a:spcBef>
              <a:spcAft>
                <a:spcPts val="0"/>
              </a:spcAft>
            </a:pPr>
            <a:r>
              <a:rPr lang="en-US" sz="1800" u="sng" dirty="0">
                <a:solidFill>
                  <a:srgbClr val="0000FF"/>
                </a:solidFill>
                <a:ea typeface="Times New Roman" panose="02020603050405020304" pitchFamily="18" charset="0"/>
                <a:hlinkClick r:id="rId5"/>
              </a:rPr>
              <a:t>file:///D:/ECOG-Obesity-eBook-Psychological-Assessment-Of-The-Obese-Child-And-Adolescents-Principles.pdf</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 </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Marcador de Posição do Número do Diapositivo 3"/>
          <p:cNvSpPr>
            <a:spLocks noGrp="1"/>
          </p:cNvSpPr>
          <p:nvPr>
            <p:ph type="sldNum" sz="quarter" idx="10"/>
          </p:nvPr>
        </p:nvSpPr>
        <p:spPr>
          <a:noFill/>
        </p:spPr>
        <p:txBody>
          <a:bodyPr/>
          <a:lstStyle/>
          <a:p>
            <a:pPr defTabSz="762000"/>
            <a:fld id="{92FE783E-B1A3-433F-9D2F-BBF39B888385}" type="slidenum">
              <a:rPr lang="en-GB" smtClean="0">
                <a:solidFill>
                  <a:prstClr val="black">
                    <a:tint val="75000"/>
                  </a:prstClr>
                </a:solidFill>
              </a:rPr>
              <a:pPr defTabSz="762000"/>
              <a:t>72</a:t>
            </a:fld>
            <a:endParaRPr lang="en-GB">
              <a:solidFill>
                <a:prstClr val="black">
                  <a:tint val="75000"/>
                </a:prstClr>
              </a:solidFill>
            </a:endParaRPr>
          </a:p>
        </p:txBody>
      </p:sp>
      <p:sp>
        <p:nvSpPr>
          <p:cNvPr id="75780" name="Rectangle 3"/>
          <p:cNvSpPr>
            <a:spLocks noGrp="1" noChangeArrowheads="1"/>
          </p:cNvSpPr>
          <p:nvPr>
            <p:ph type="title"/>
          </p:nvPr>
        </p:nvSpPr>
        <p:spPr>
          <a:xfrm>
            <a:off x="0" y="0"/>
            <a:ext cx="9144000" cy="1143000"/>
          </a:xfrm>
          <a:noFill/>
        </p:spPr>
        <p:txBody>
          <a:bodyPr/>
          <a:lstStyle/>
          <a:p>
            <a:r>
              <a:rPr lang="en-GB" b="1" dirty="0">
                <a:solidFill>
                  <a:schemeClr val="accent1"/>
                </a:solidFill>
              </a:rPr>
              <a:t/>
            </a:r>
            <a:br>
              <a:rPr lang="en-GB" b="1" dirty="0">
                <a:solidFill>
                  <a:schemeClr val="accent1"/>
                </a:solidFill>
              </a:rPr>
            </a:br>
            <a:r>
              <a:rPr lang="en-GB" b="1" dirty="0">
                <a:solidFill>
                  <a:schemeClr val="accent1"/>
                </a:solidFill>
              </a:rPr>
              <a:t>References</a:t>
            </a:r>
            <a:r>
              <a:rPr lang="en-GB" sz="4800" b="1" dirty="0"/>
              <a:t/>
            </a:r>
            <a:br>
              <a:rPr lang="en-GB" sz="4800" b="1" dirty="0"/>
            </a:br>
            <a:endParaRPr lang="en-GB" sz="4800" b="1" dirty="0"/>
          </a:p>
        </p:txBody>
      </p:sp>
      <p:sp>
        <p:nvSpPr>
          <p:cNvPr id="2" name="Retângulo 1">
            <a:extLst>
              <a:ext uri="{FF2B5EF4-FFF2-40B4-BE49-F238E27FC236}">
                <a16:creationId xmlns:a16="http://schemas.microsoft.com/office/drawing/2014/main" xmlns="" id="{D882BBD6-5F0C-4782-B6AA-14FA94223A97}"/>
              </a:ext>
            </a:extLst>
          </p:cNvPr>
          <p:cNvSpPr/>
          <p:nvPr/>
        </p:nvSpPr>
        <p:spPr>
          <a:xfrm>
            <a:off x="611560" y="1131536"/>
            <a:ext cx="8064896" cy="4247317"/>
          </a:xfrm>
          <a:prstGeom prst="rect">
            <a:avLst/>
          </a:prstGeom>
        </p:spPr>
        <p:txBody>
          <a:bodyPr wrap="square">
            <a:spAutoFit/>
          </a:bodyPr>
          <a:lstStyle/>
          <a:p>
            <a:pPr eaLnBrk="1" hangingPunct="1">
              <a:spcBef>
                <a:spcPts val="0"/>
              </a:spcBef>
              <a:spcAft>
                <a:spcPts val="0"/>
              </a:spcAft>
            </a:pPr>
            <a:r>
              <a:rPr lang="en-US" sz="1800" dirty="0">
                <a:solidFill>
                  <a:prstClr val="black"/>
                </a:solidFill>
                <a:ea typeface="Times New Roman" panose="02020603050405020304" pitchFamily="18" charset="0"/>
              </a:rPr>
              <a:t>School and Obesity </a:t>
            </a:r>
          </a:p>
          <a:p>
            <a:pPr eaLnBrk="1" hangingPunct="1">
              <a:spcBef>
                <a:spcPts val="0"/>
              </a:spcBef>
              <a:spcAft>
                <a:spcPts val="0"/>
              </a:spcAft>
            </a:pPr>
            <a:r>
              <a:rPr lang="en-US" sz="1800" u="sng" dirty="0">
                <a:solidFill>
                  <a:srgbClr val="0000FF"/>
                </a:solidFill>
                <a:ea typeface="Times New Roman" panose="02020603050405020304" pitchFamily="18" charset="0"/>
                <a:hlinkClick r:id="rId2"/>
              </a:rPr>
              <a:t>http://ebook.ecog-obesity.eu/chapter-psychological-assesment-disturbances/school-obesity/?utm_source=text&amp;utm_medium=article-link&amp;utm_campaign=ebook-en</a:t>
            </a:r>
            <a:endParaRPr lang="en-US" sz="1800" dirty="0">
              <a:solidFill>
                <a:prstClr val="black"/>
              </a:solidFill>
              <a:ea typeface="Times New Roman" panose="02020603050405020304" pitchFamily="18" charset="0"/>
            </a:endParaRPr>
          </a:p>
          <a:p>
            <a:pPr eaLnBrk="1" hangingPunct="1">
              <a:spcBef>
                <a:spcPts val="0"/>
              </a:spcBef>
              <a:spcAft>
                <a:spcPts val="0"/>
              </a:spcAft>
            </a:pP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Maternal Child Health Program, School of Public Health and Community Medicine University of Washington</a:t>
            </a:r>
          </a:p>
          <a:p>
            <a:pPr eaLnBrk="1" hangingPunct="1">
              <a:spcBef>
                <a:spcPts val="0"/>
              </a:spcBef>
              <a:spcAft>
                <a:spcPts val="0"/>
              </a:spcAft>
            </a:pPr>
            <a:r>
              <a:rPr lang="en-US" sz="1800" b="1" u="sng" dirty="0">
                <a:solidFill>
                  <a:srgbClr val="0000FF"/>
                </a:solidFill>
                <a:ea typeface="Times New Roman" panose="02020603050405020304" pitchFamily="18" charset="0"/>
                <a:hlinkClick r:id="rId3"/>
              </a:rPr>
              <a:t>http://faculty.washington.edu/jrees/adolescentnutrition.html</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European Food Information Council Child and adolescent nutrition</a:t>
            </a:r>
          </a:p>
          <a:p>
            <a:pPr eaLnBrk="1" hangingPunct="1">
              <a:spcBef>
                <a:spcPts val="0"/>
              </a:spcBef>
              <a:spcAft>
                <a:spcPts val="0"/>
              </a:spcAft>
            </a:pPr>
            <a:r>
              <a:rPr lang="en-US" sz="1800" b="1" u="sng" dirty="0">
                <a:solidFill>
                  <a:srgbClr val="0000FF"/>
                </a:solidFill>
                <a:ea typeface="Times New Roman" panose="02020603050405020304" pitchFamily="18" charset="0"/>
                <a:hlinkClick r:id="rId4"/>
              </a:rPr>
              <a:t>http://www.eufic.org/article/en/page/BARCHIVE/expid/basics-child-adolescent-nutrition/</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a:p>
            <a:pPr eaLnBrk="1" hangingPunct="1">
              <a:spcBef>
                <a:spcPts val="0"/>
              </a:spcBef>
              <a:spcAft>
                <a:spcPts val="0"/>
              </a:spcAft>
            </a:pPr>
            <a:r>
              <a:rPr lang="en-US" sz="1800" dirty="0">
                <a:solidFill>
                  <a:prstClr val="black"/>
                </a:solidFill>
                <a:ea typeface="Times New Roman" panose="02020603050405020304" pitchFamily="18" charset="0"/>
              </a:rPr>
              <a:t>University of Washington - Information on Adolescent Nutrition</a:t>
            </a:r>
          </a:p>
          <a:p>
            <a:pPr eaLnBrk="1" hangingPunct="1">
              <a:spcBef>
                <a:spcPts val="0"/>
              </a:spcBef>
              <a:spcAft>
                <a:spcPts val="0"/>
              </a:spcAft>
            </a:pPr>
            <a:r>
              <a:rPr lang="en-US" sz="1800" b="1" u="sng" dirty="0">
                <a:solidFill>
                  <a:srgbClr val="0000FF"/>
                </a:solidFill>
                <a:ea typeface="Times New Roman" panose="02020603050405020304" pitchFamily="18" charset="0"/>
                <a:hlinkClick r:id="rId5"/>
              </a:rPr>
              <a:t>http://faculty.washington.edu/jrees/adnutriinfo/adnutriinfo1.html</a:t>
            </a:r>
            <a:endParaRPr lang="en-US" sz="1800" dirty="0">
              <a:solidFill>
                <a:prstClr val="black"/>
              </a:solidFill>
              <a:ea typeface="Times New Roman" panose="02020603050405020304" pitchFamily="18" charset="0"/>
            </a:endParaRPr>
          </a:p>
          <a:p>
            <a:pPr eaLnBrk="1" hangingPunct="1">
              <a:spcBef>
                <a:spcPts val="0"/>
              </a:spcBef>
              <a:spcAft>
                <a:spcPts val="0"/>
              </a:spcAft>
            </a:pPr>
            <a:r>
              <a:rPr lang="en-US" sz="1800" dirty="0">
                <a:solidFill>
                  <a:prstClr val="black"/>
                </a:solidFill>
                <a:ea typeface="Times New Roman" panose="02020603050405020304" pitchFamily="18" charset="0"/>
              </a:rPr>
              <a:t> </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Food </a:t>
            </a:r>
            <a:r>
              <a:rPr lang="de-DE" dirty="0" err="1" smtClean="0"/>
              <a:t>groups</a:t>
            </a:r>
            <a:r>
              <a:rPr lang="de-DE" dirty="0" smtClean="0"/>
              <a:t>: </a:t>
            </a:r>
            <a:r>
              <a:rPr lang="de-DE" dirty="0" err="1" smtClean="0"/>
              <a:t>diagramm</a:t>
            </a:r>
            <a:endParaRPr lang="de-DE" dirty="0"/>
          </a:p>
        </p:txBody>
      </p:sp>
      <p:sp>
        <p:nvSpPr>
          <p:cNvPr id="3" name="Inhaltsplatzhalter 2"/>
          <p:cNvSpPr>
            <a:spLocks noGrp="1"/>
          </p:cNvSpPr>
          <p:nvPr>
            <p:ph idx="1"/>
          </p:nvPr>
        </p:nvSpPr>
        <p:spPr/>
        <p:txBody>
          <a:bodyPr/>
          <a:lstStyle/>
          <a:p>
            <a:r>
              <a:rPr lang="de-DE" dirty="0" err="1" smtClean="0"/>
              <a:t>Carbohydrates</a:t>
            </a:r>
            <a:endParaRPr lang="de-DE" dirty="0" smtClean="0"/>
          </a:p>
          <a:p>
            <a:r>
              <a:rPr lang="de-DE" dirty="0" smtClean="0"/>
              <a:t>Protein</a:t>
            </a:r>
          </a:p>
          <a:p>
            <a:r>
              <a:rPr lang="de-DE" dirty="0" err="1" smtClean="0"/>
              <a:t>Fat</a:t>
            </a:r>
            <a:endParaRPr lang="de-DE" dirty="0" smtClean="0"/>
          </a:p>
          <a:p>
            <a:r>
              <a:rPr lang="de-DE" dirty="0" err="1" smtClean="0"/>
              <a:t>Fibers</a:t>
            </a:r>
            <a:endParaRPr lang="de-DE" dirty="0" smtClean="0"/>
          </a:p>
          <a:p>
            <a:r>
              <a:rPr lang="de-DE" dirty="0" smtClean="0"/>
              <a:t>Minerals =&gt; Calcium, Iron, </a:t>
            </a:r>
            <a:r>
              <a:rPr lang="de-DE" dirty="0" err="1" smtClean="0"/>
              <a:t>Zinc</a:t>
            </a:r>
            <a:endParaRPr lang="de-DE" dirty="0" smtClean="0"/>
          </a:p>
          <a:p>
            <a:r>
              <a:rPr lang="de-DE" dirty="0" smtClean="0"/>
              <a:t>Vitamins</a:t>
            </a:r>
          </a:p>
          <a:p>
            <a:pPr>
              <a:buNone/>
            </a:pPr>
            <a:endParaRPr lang="de-DE" dirty="0" smtClean="0"/>
          </a:p>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8</a:t>
            </a:fld>
            <a:endParaRPr lang="en-GB"/>
          </a:p>
        </p:txBody>
      </p:sp>
      <p:sp>
        <p:nvSpPr>
          <p:cNvPr id="5" name="Geschweifte Klammer rechts 4"/>
          <p:cNvSpPr/>
          <p:nvPr/>
        </p:nvSpPr>
        <p:spPr bwMode="auto">
          <a:xfrm>
            <a:off x="3581400" y="1981200"/>
            <a:ext cx="457200" cy="2057400"/>
          </a:xfrm>
          <a:prstGeom prst="rightBrac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imes New Roman" pitchFamily="18" charset="0"/>
            </a:endParaRPr>
          </a:p>
        </p:txBody>
      </p:sp>
      <p:sp>
        <p:nvSpPr>
          <p:cNvPr id="6" name="Textfeld 5"/>
          <p:cNvSpPr txBox="1"/>
          <p:nvPr/>
        </p:nvSpPr>
        <p:spPr>
          <a:xfrm>
            <a:off x="4191000" y="2819400"/>
            <a:ext cx="2209800" cy="461665"/>
          </a:xfrm>
          <a:prstGeom prst="rect">
            <a:avLst/>
          </a:prstGeom>
          <a:noFill/>
        </p:spPr>
        <p:txBody>
          <a:bodyPr wrap="square" rtlCol="0">
            <a:spAutoFit/>
          </a:bodyPr>
          <a:lstStyle/>
          <a:p>
            <a:r>
              <a:rPr lang="de-DE" dirty="0" smtClean="0">
                <a:latin typeface="+mn-lt"/>
              </a:rPr>
              <a:t>Energy</a:t>
            </a:r>
            <a:endParaRPr lang="de-DE" dirty="0">
              <a:latin typeface="+mn-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carbohydrates</a:t>
            </a:r>
            <a:endParaRPr lang="de-DE" dirty="0"/>
          </a:p>
        </p:txBody>
      </p:sp>
      <p:sp>
        <p:nvSpPr>
          <p:cNvPr id="3" name="Inhaltsplatzhalter 2"/>
          <p:cNvSpPr>
            <a:spLocks noGrp="1"/>
          </p:cNvSpPr>
          <p:nvPr>
            <p:ph sz="half" idx="1"/>
          </p:nvPr>
        </p:nvSpPr>
        <p:spPr/>
        <p:txBody>
          <a:bodyPr/>
          <a:lstStyle/>
          <a:p>
            <a:r>
              <a:rPr lang="de-DE" dirty="0" smtClean="0"/>
              <a:t>55-60% of total </a:t>
            </a:r>
            <a:r>
              <a:rPr lang="de-DE" dirty="0" err="1" smtClean="0"/>
              <a:t>energy</a:t>
            </a:r>
            <a:endParaRPr lang="de-DE" dirty="0" smtClean="0"/>
          </a:p>
          <a:p>
            <a:r>
              <a:rPr lang="de-DE" dirty="0" smtClean="0"/>
              <a:t>&lt;10% of </a:t>
            </a:r>
            <a:r>
              <a:rPr lang="de-DE" dirty="0" err="1" smtClean="0"/>
              <a:t>sugars</a:t>
            </a:r>
            <a:r>
              <a:rPr lang="de-DE" dirty="0" smtClean="0"/>
              <a:t>  </a:t>
            </a:r>
          </a:p>
          <a:p>
            <a:endParaRPr lang="de-DE" dirty="0" smtClean="0"/>
          </a:p>
          <a:p>
            <a:pPr>
              <a:buNone/>
            </a:pPr>
            <a:endParaRPr lang="de-DE" dirty="0"/>
          </a:p>
        </p:txBody>
      </p:sp>
      <p:sp>
        <p:nvSpPr>
          <p:cNvPr id="5" name="Inhaltsplatzhalter 4"/>
          <p:cNvSpPr>
            <a:spLocks noGrp="1"/>
          </p:cNvSpPr>
          <p:nvPr>
            <p:ph sz="half" idx="2"/>
          </p:nvPr>
        </p:nvSpPr>
        <p:spPr>
          <a:xfrm>
            <a:off x="4648200" y="3886200"/>
            <a:ext cx="4267200" cy="1066800"/>
          </a:xfrm>
          <a:solidFill>
            <a:srgbClr val="FFE07E"/>
          </a:solidFill>
          <a:ln>
            <a:solidFill>
              <a:scrgbClr r="0" g="0" b="0"/>
            </a:solidFill>
          </a:ln>
        </p:spPr>
        <p:txBody>
          <a:bodyPr/>
          <a:lstStyle/>
          <a:p>
            <a:pPr>
              <a:buNone/>
            </a:pPr>
            <a:r>
              <a:rPr lang="de-DE" dirty="0" err="1" smtClean="0"/>
              <a:t>What</a:t>
            </a:r>
            <a:r>
              <a:rPr lang="de-DE" dirty="0" smtClean="0"/>
              <a:t> </a:t>
            </a:r>
            <a:r>
              <a:rPr lang="de-DE" dirty="0" err="1" smtClean="0"/>
              <a:t>about</a:t>
            </a:r>
            <a:r>
              <a:rPr lang="de-DE" dirty="0" smtClean="0"/>
              <a:t> </a:t>
            </a:r>
            <a:r>
              <a:rPr lang="de-DE" dirty="0" err="1" smtClean="0"/>
              <a:t>your</a:t>
            </a:r>
            <a:r>
              <a:rPr lang="de-DE" dirty="0" smtClean="0"/>
              <a:t> </a:t>
            </a:r>
            <a:r>
              <a:rPr lang="de-DE" dirty="0" err="1" smtClean="0"/>
              <a:t>adolescents</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9</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èle par défau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dian">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txDef>
      <a:spPr>
        <a:noFill/>
      </a:spPr>
      <a:bodyPr wrap="square" rtlCol="0">
        <a:spAutoFit/>
      </a:bodyPr>
      <a:lstStyle>
        <a:defPPr algn="ctr">
          <a:defRPr sz="2400" b="1" dirty="0" smtClean="0">
            <a:solidFill>
              <a:schemeClr val="bg1"/>
            </a:solidFill>
          </a:defRPr>
        </a:defPPr>
      </a:lstStyle>
    </a:txDef>
  </a:objectDefaults>
  <a:extraClrSchemeLst/>
</a:theme>
</file>

<file path=ppt/theme/theme5.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2691</Words>
  <Application>Microsoft Office PowerPoint</Application>
  <PresentationFormat>Affichage à l'écran (4:3)</PresentationFormat>
  <Paragraphs>537</Paragraphs>
  <Slides>72</Slides>
  <Notes>31</Notes>
  <HiddenSlides>0</HiddenSlides>
  <MMClips>0</MMClips>
  <ScaleCrop>false</ScaleCrop>
  <HeadingPairs>
    <vt:vector size="6" baseType="variant">
      <vt:variant>
        <vt:lpstr>Thème</vt:lpstr>
      </vt:variant>
      <vt:variant>
        <vt:i4>4</vt:i4>
      </vt:variant>
      <vt:variant>
        <vt:lpstr>Serveurs OLE incorporés</vt:lpstr>
      </vt:variant>
      <vt:variant>
        <vt:i4>2</vt:i4>
      </vt:variant>
      <vt:variant>
        <vt:lpstr>Titres des diapositives</vt:lpstr>
      </vt:variant>
      <vt:variant>
        <vt:i4>72</vt:i4>
      </vt:variant>
    </vt:vector>
  </HeadingPairs>
  <TitlesOfParts>
    <vt:vector size="78" baseType="lpstr">
      <vt:lpstr>Modèle par défaut</vt:lpstr>
      <vt:lpstr>1_Office Theme</vt:lpstr>
      <vt:lpstr>Office Theme</vt:lpstr>
      <vt:lpstr>Median</vt:lpstr>
      <vt:lpstr>Document</vt:lpstr>
      <vt:lpstr>Bitmap</vt:lpstr>
      <vt:lpstr>WELCOME TO THE 2013    Nutritional requirements during adolescence  </vt:lpstr>
      <vt:lpstr>Objectives</vt:lpstr>
      <vt:lpstr>In your country</vt:lpstr>
      <vt:lpstr>Puberty = Changes in weight, body compositition and skelettal mass</vt:lpstr>
      <vt:lpstr>Sex diffences of body composition</vt:lpstr>
      <vt:lpstr>Sex diffences of body composition (2)</vt:lpstr>
      <vt:lpstr>Influences on nutritional requirements</vt:lpstr>
      <vt:lpstr>Food groups: diagramm</vt:lpstr>
      <vt:lpstr>carbohydrates</vt:lpstr>
      <vt:lpstr>Protein</vt:lpstr>
      <vt:lpstr>fats</vt:lpstr>
      <vt:lpstr>Dietary fiber</vt:lpstr>
      <vt:lpstr>Minerals: calcium</vt:lpstr>
      <vt:lpstr>Importance of bone mass accretion</vt:lpstr>
      <vt:lpstr>Calcium (2)</vt:lpstr>
      <vt:lpstr>Minerals: Iron</vt:lpstr>
      <vt:lpstr>Minerals: Zinc</vt:lpstr>
      <vt:lpstr>Types of vegetarian diets</vt:lpstr>
      <vt:lpstr>Vitamins:  Folate</vt:lpstr>
      <vt:lpstr>Vit d</vt:lpstr>
      <vt:lpstr>Vit D: what would your adolescents need to eat?</vt:lpstr>
      <vt:lpstr>Vit B12</vt:lpstr>
      <vt:lpstr>Vit a</vt:lpstr>
      <vt:lpstr>Vit c</vt:lpstr>
      <vt:lpstr>Remark on coffein</vt:lpstr>
      <vt:lpstr>In your country</vt:lpstr>
      <vt:lpstr>Useful resources</vt:lpstr>
      <vt:lpstr>Diapositive 28</vt:lpstr>
      <vt:lpstr>Diapositive 29</vt:lpstr>
      <vt:lpstr>Adolescent Obesity</vt:lpstr>
      <vt:lpstr>Diapositive 31</vt:lpstr>
      <vt:lpstr>By the end of this session you’ll be able to:</vt:lpstr>
      <vt:lpstr>Diapositive 33</vt:lpstr>
      <vt:lpstr>Probability of becoming an obese adult</vt:lpstr>
      <vt:lpstr>Pediatric Obesity: Guidelines</vt:lpstr>
      <vt:lpstr>Obesity: Long-Term Positive Energy Balance</vt:lpstr>
      <vt:lpstr>Weight Managment = Weight (BMI) Loss?</vt:lpstr>
      <vt:lpstr> Walking Stick   </vt:lpstr>
      <vt:lpstr>Diapositive 39</vt:lpstr>
      <vt:lpstr>Diapositive 40</vt:lpstr>
      <vt:lpstr>  Aims of obesity assessment   </vt:lpstr>
      <vt:lpstr>Diapositive 42</vt:lpstr>
      <vt:lpstr>Diapositive 43</vt:lpstr>
      <vt:lpstr>Diapositive 44</vt:lpstr>
      <vt:lpstr>Diapositive 45</vt:lpstr>
      <vt:lpstr>Diapositive 46</vt:lpstr>
      <vt:lpstr>Diapositive 47</vt:lpstr>
      <vt:lpstr>Labs</vt:lpstr>
      <vt:lpstr>Diapositive 49</vt:lpstr>
      <vt:lpstr>Circulation. 2006; 114:1056–1062</vt:lpstr>
      <vt:lpstr>Diapositive 51</vt:lpstr>
      <vt:lpstr>Defining the range of adolescent body shape</vt:lpstr>
      <vt:lpstr>Diapositive 53</vt:lpstr>
      <vt:lpstr>Diapositive 54</vt:lpstr>
      <vt:lpstr>  History taking …  </vt:lpstr>
      <vt:lpstr>  Role Play </vt:lpstr>
      <vt:lpstr>  Role Play </vt:lpstr>
      <vt:lpstr>   Identify the potential facilitators and barriers that need to be taken into account once developing a management plan  -Spider Web-</vt:lpstr>
      <vt:lpstr>      Select among the possible interventions in a multidisciplinary setting those most appropriate for overweight adolescents (Pay attention to the most common adolescent concerns and complaints related to body image)  small group + plenary review</vt:lpstr>
      <vt:lpstr>Diapositive 60</vt:lpstr>
      <vt:lpstr>       Fonseca H, Matos MG, Guerra A, Gomes-Pedro J Acta Paed 2009; 98: 847-52     </vt:lpstr>
      <vt:lpstr>       Fonseca H, Matos MG, Guerra A, Gomes-Pedro J Acta Paed 2009; 98: 847-52     </vt:lpstr>
      <vt:lpstr>Diapositive 63</vt:lpstr>
      <vt:lpstr>       Fonseca H, Matos MG, Guerra A, Gomes-Pedro J Acta Paed 2009; 98: 847-52     </vt:lpstr>
      <vt:lpstr>      Life Satisfaction The Cantril ladder         </vt:lpstr>
      <vt:lpstr>Diapositive 66</vt:lpstr>
      <vt:lpstr>      Highlight the main components of a health promotion/obesity prevention program, targeting healthy eating and exercise among adolescents  small group + plenary review</vt:lpstr>
      <vt:lpstr>Diapositive 68</vt:lpstr>
      <vt:lpstr>Diapositive 69</vt:lpstr>
      <vt:lpstr>Diapositive 70</vt:lpstr>
      <vt:lpstr>References </vt:lpstr>
      <vt:lpstr> 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2002  SUMMER SCHOOL</dc:title>
  <dc:creator>Informatique</dc:creator>
  <cp:lastModifiedBy>Takeuchi Yusuke Leo (HOS51393)</cp:lastModifiedBy>
  <cp:revision>175</cp:revision>
  <dcterms:created xsi:type="dcterms:W3CDTF">2016-02-01T23:10:29Z</dcterms:created>
  <dcterms:modified xsi:type="dcterms:W3CDTF">2017-10-06T08:14:21Z</dcterms:modified>
</cp:coreProperties>
</file>