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62" r:id="rId5"/>
    <p:sldId id="276" r:id="rId6"/>
    <p:sldId id="278" r:id="rId7"/>
    <p:sldId id="277" r:id="rId8"/>
    <p:sldId id="279" r:id="rId9"/>
    <p:sldId id="282" r:id="rId10"/>
    <p:sldId id="281" r:id="rId11"/>
    <p:sldId id="280" r:id="rId12"/>
    <p:sldId id="283" r:id="rId13"/>
    <p:sldId id="284" r:id="rId14"/>
    <p:sldId id="269" r:id="rId15"/>
    <p:sldId id="285" r:id="rId16"/>
    <p:sldId id="294" r:id="rId17"/>
    <p:sldId id="270" r:id="rId18"/>
    <p:sldId id="271" r:id="rId19"/>
    <p:sldId id="288" r:id="rId20"/>
    <p:sldId id="292" r:id="rId21"/>
    <p:sldId id="293" r:id="rId22"/>
    <p:sldId id="290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1D31-EDC6-DB47-BB1D-E57EBCEAB2AC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F72A-7161-0943-BAC2-552B91AC0E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8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033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 Bank data = a part of a </a:t>
            </a:r>
            <a:r>
              <a:rPr lang="fr-FR" dirty="0" err="1" smtClean="0"/>
              <a:t>bigger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≠ the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endParaRPr lang="fr-FR" dirty="0" smtClean="0"/>
          </a:p>
          <a:p>
            <a:r>
              <a:rPr lang="fr-FR" dirty="0" smtClean="0"/>
              <a:t>-  Access (if </a:t>
            </a:r>
            <a:r>
              <a:rPr lang="fr-FR" dirty="0" err="1" smtClean="0"/>
              <a:t>permitted</a:t>
            </a:r>
            <a:r>
              <a:rPr lang="fr-FR" dirty="0" smtClean="0"/>
              <a:t>) to more </a:t>
            </a:r>
            <a:r>
              <a:rPr lang="fr-FR" dirty="0" err="1" smtClean="0"/>
              <a:t>than</a:t>
            </a:r>
            <a:r>
              <a:rPr lang="fr-FR" dirty="0" smtClean="0"/>
              <a:t> 30 </a:t>
            </a:r>
            <a:r>
              <a:rPr lang="fr-FR" dirty="0" err="1" smtClean="0"/>
              <a:t>bank’s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archives =  impossible</a:t>
            </a:r>
          </a:p>
          <a:p>
            <a:r>
              <a:rPr lang="fr-FR" dirty="0" smtClean="0"/>
              <a:t>- Data intramuros = </a:t>
            </a:r>
            <a:r>
              <a:rPr lang="fr-FR" dirty="0" err="1" smtClean="0"/>
              <a:t>hig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heterogeneity</a:t>
            </a:r>
            <a:r>
              <a:rPr lang="fr-FR" dirty="0" smtClean="0"/>
              <a:t> in the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accounting</a:t>
            </a:r>
            <a:r>
              <a:rPr lang="fr-FR" dirty="0" smtClean="0"/>
              <a:t> practice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comparabilities</a:t>
            </a:r>
            <a:r>
              <a:rPr lang="fr-FR" dirty="0" smtClean="0"/>
              <a:t> issues. 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- Bank data = a part of a </a:t>
            </a:r>
            <a:r>
              <a:rPr lang="fr-FR" dirty="0" err="1" smtClean="0"/>
              <a:t>bigger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≠ the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endParaRPr lang="fr-FR" dirty="0" smtClean="0"/>
          </a:p>
          <a:p>
            <a:r>
              <a:rPr lang="fr-FR" dirty="0" smtClean="0"/>
              <a:t>-  Access (if </a:t>
            </a:r>
            <a:r>
              <a:rPr lang="fr-FR" dirty="0" err="1" smtClean="0"/>
              <a:t>permitted</a:t>
            </a:r>
            <a:r>
              <a:rPr lang="fr-FR" dirty="0" smtClean="0"/>
              <a:t>) to more </a:t>
            </a:r>
            <a:r>
              <a:rPr lang="fr-FR" dirty="0" err="1" smtClean="0"/>
              <a:t>than</a:t>
            </a:r>
            <a:r>
              <a:rPr lang="fr-FR" dirty="0" smtClean="0"/>
              <a:t> 30 </a:t>
            </a:r>
            <a:r>
              <a:rPr lang="fr-FR" dirty="0" err="1" smtClean="0"/>
              <a:t>bank’s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archives =  impossible</a:t>
            </a:r>
          </a:p>
          <a:p>
            <a:r>
              <a:rPr lang="fr-FR" dirty="0" smtClean="0"/>
              <a:t>- Data intramuros = </a:t>
            </a:r>
            <a:r>
              <a:rPr lang="fr-FR" dirty="0" err="1" smtClean="0"/>
              <a:t>hig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heterogeneity</a:t>
            </a:r>
            <a:r>
              <a:rPr lang="fr-FR" dirty="0" smtClean="0"/>
              <a:t> in the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accounting</a:t>
            </a:r>
            <a:r>
              <a:rPr lang="fr-FR" dirty="0" smtClean="0"/>
              <a:t> practice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comparabilities</a:t>
            </a:r>
            <a:r>
              <a:rPr lang="fr-FR" dirty="0" smtClean="0"/>
              <a:t> issues. 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Three</a:t>
            </a:r>
            <a:r>
              <a:rPr lang="fr-FR" dirty="0" smtClean="0"/>
              <a:t> main criterium Service d’études économiques de la SDN</a:t>
            </a:r>
          </a:p>
          <a:p>
            <a:r>
              <a:rPr lang="fr-FR" dirty="0" err="1" smtClean="0"/>
              <a:t>Three</a:t>
            </a:r>
            <a:r>
              <a:rPr lang="fr-FR" dirty="0" smtClean="0"/>
              <a:t> main </a:t>
            </a:r>
            <a:r>
              <a:rPr lang="fr-FR" dirty="0" err="1" smtClean="0"/>
              <a:t>criteria</a:t>
            </a:r>
            <a:endParaRPr lang="fr-FR" dirty="0" smtClean="0"/>
          </a:p>
          <a:p>
            <a:r>
              <a:rPr lang="fr-FR" dirty="0" smtClean="0"/>
              <a:t>Banks </a:t>
            </a:r>
            <a:r>
              <a:rPr lang="fr-FR" smtClean="0"/>
              <a:t>ranking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Three</a:t>
            </a:r>
            <a:r>
              <a:rPr lang="fr-FR" dirty="0" smtClean="0"/>
              <a:t> main criterium Service d’études économiques de la SDN</a:t>
            </a:r>
          </a:p>
          <a:p>
            <a:r>
              <a:rPr lang="fr-FR" dirty="0" err="1" smtClean="0"/>
              <a:t>Three</a:t>
            </a:r>
            <a:r>
              <a:rPr lang="fr-FR" dirty="0" smtClean="0"/>
              <a:t> main </a:t>
            </a:r>
            <a:r>
              <a:rPr lang="fr-FR" dirty="0" err="1" smtClean="0"/>
              <a:t>criteria</a:t>
            </a:r>
            <a:endParaRPr lang="fr-FR" dirty="0" smtClean="0"/>
          </a:p>
          <a:p>
            <a:r>
              <a:rPr lang="fr-FR" dirty="0" smtClean="0"/>
              <a:t>Banks </a:t>
            </a:r>
            <a:r>
              <a:rPr lang="fr-FR" dirty="0" err="1" smtClean="0"/>
              <a:t>ranking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F72A-7161-0943-BAC2-552B91AC0EC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995D-0942-6545-A25D-A32B6BF685CB}" type="datetimeFigureOut">
              <a:rPr lang="fr-FR" smtClean="0"/>
              <a:pPr/>
              <a:t>19.01.17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87D9-4487-5542-983A-35403F5BF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6199" y="2605937"/>
            <a:ext cx="9300199" cy="124251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 </a:t>
            </a:r>
            <a:r>
              <a:rPr lang="fr-FR" b="1" dirty="0" err="1" smtClean="0"/>
              <a:t>Swiss</a:t>
            </a:r>
            <a:r>
              <a:rPr lang="fr-FR" b="1" dirty="0" smtClean="0"/>
              <a:t> Data Bank </a:t>
            </a:r>
            <a:br>
              <a:rPr lang="fr-FR" b="1" dirty="0" smtClean="0"/>
            </a:br>
            <a:r>
              <a:rPr lang="fr-FR" b="1" dirty="0" smtClean="0"/>
              <a:t>of </a:t>
            </a:r>
            <a:br>
              <a:rPr lang="fr-FR" b="1" dirty="0" smtClean="0"/>
            </a:br>
            <a:r>
              <a:rPr lang="fr-FR" b="1" dirty="0" smtClean="0"/>
              <a:t>International Bank Data</a:t>
            </a:r>
            <a:r>
              <a:rPr lang="fr-FR" b="1" dirty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1890</a:t>
            </a:r>
            <a:r>
              <a:rPr lang="fr-FR" b="1" dirty="0" smtClean="0"/>
              <a:t>-1970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07791"/>
            <a:ext cx="6400800" cy="862015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Malik Mazbouri</a:t>
            </a:r>
          </a:p>
          <a:p>
            <a:r>
              <a:rPr lang="fr-FR" dirty="0" smtClean="0"/>
              <a:t>UNIL – Université de </a:t>
            </a:r>
            <a:r>
              <a:rPr lang="fr-FR" dirty="0" smtClean="0"/>
              <a:t>Lausanne</a:t>
            </a:r>
          </a:p>
          <a:p>
            <a:r>
              <a:rPr lang="fr-FR" dirty="0" smtClean="0"/>
              <a:t>2017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v14logo_unil_7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63" y="455732"/>
            <a:ext cx="19939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1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Germany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5777" y="3308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7" y="1500662"/>
            <a:ext cx="9335328" cy="49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1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France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5777" y="3308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6" y="1065073"/>
            <a:ext cx="9423108" cy="59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6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1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</a:t>
            </a:r>
            <a:r>
              <a:rPr lang="fr-FR" b="1" dirty="0" err="1" smtClean="0"/>
              <a:t>Belgium</a:t>
            </a:r>
            <a:r>
              <a:rPr lang="fr-FR" b="1" dirty="0" smtClean="0"/>
              <a:t> and </a:t>
            </a:r>
            <a:r>
              <a:rPr lang="fr-FR" b="1" dirty="0" err="1" smtClean="0"/>
              <a:t>Italy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5777" y="3308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3" y="1389264"/>
            <a:ext cx="9698967" cy="24615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18476"/>
            <a:ext cx="9722210" cy="236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1256"/>
            <a:ext cx="8229600" cy="6061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</a:t>
            </a:r>
            <a:r>
              <a:rPr lang="fr-FR" b="1" dirty="0" err="1"/>
              <a:t>Database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100" b="1" dirty="0" err="1" smtClean="0"/>
              <a:t>Number</a:t>
            </a:r>
            <a:r>
              <a:rPr lang="fr-FR" sz="3100" b="1" dirty="0" smtClean="0"/>
              <a:t> of </a:t>
            </a:r>
            <a:r>
              <a:rPr lang="fr-FR" sz="3100" b="1" dirty="0" err="1" smtClean="0"/>
              <a:t>banks</a:t>
            </a:r>
            <a:r>
              <a:rPr lang="fr-FR" sz="3100" b="1" dirty="0" smtClean="0"/>
              <a:t> by countries 1890-1970 (</a:t>
            </a:r>
            <a:r>
              <a:rPr lang="fr-FR" sz="3100" b="1" dirty="0" err="1" smtClean="0"/>
              <a:t>T</a:t>
            </a:r>
            <a:r>
              <a:rPr lang="fr-FR" sz="3100" b="1" dirty="0" smtClean="0"/>
              <a:t>=38)</a:t>
            </a:r>
            <a:endParaRPr lang="fr-FR" sz="3100" dirty="0"/>
          </a:p>
        </p:txBody>
      </p:sp>
      <p:sp>
        <p:nvSpPr>
          <p:cNvPr id="5" name="ZoneTexte 4"/>
          <p:cNvSpPr txBox="1"/>
          <p:nvPr/>
        </p:nvSpPr>
        <p:spPr>
          <a:xfrm>
            <a:off x="2355777" y="3308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2" y="1125319"/>
            <a:ext cx="8811118" cy="56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0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7112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  <a:r>
              <a:rPr lang="fr-FR" b="1" dirty="0" smtClean="0"/>
              <a:t>11</a:t>
            </a:r>
            <a:r>
              <a:rPr lang="fr-FR" dirty="0" smtClean="0"/>
              <a:t> </a:t>
            </a:r>
            <a:r>
              <a:rPr lang="fr-FR" b="1" dirty="0" err="1" smtClean="0"/>
              <a:t>accounting</a:t>
            </a:r>
            <a:r>
              <a:rPr lang="fr-FR" b="1" dirty="0" smtClean="0"/>
              <a:t> items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02425" y="711200"/>
            <a:ext cx="8910984" cy="280076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/>
              <a:t>Liability</a:t>
            </a:r>
            <a:r>
              <a:rPr lang="fr-FR" sz="2400" b="1" dirty="0" smtClean="0"/>
              <a:t>						</a:t>
            </a:r>
            <a:endParaRPr lang="fr-FR" sz="3200" b="1" dirty="0" smtClean="0"/>
          </a:p>
          <a:p>
            <a:r>
              <a:rPr lang="fr-FR" sz="2400" dirty="0" smtClean="0"/>
              <a:t>	</a:t>
            </a:r>
            <a:r>
              <a:rPr lang="fr-FR" sz="2400" b="1" dirty="0" smtClean="0"/>
              <a:t>1 Total </a:t>
            </a:r>
            <a:r>
              <a:rPr lang="fr-FR" sz="2400" b="1" dirty="0" err="1" smtClean="0"/>
              <a:t>liabilities</a:t>
            </a:r>
            <a:r>
              <a:rPr lang="fr-FR" sz="2400" b="1" dirty="0" smtClean="0"/>
              <a:t> (balance </a:t>
            </a:r>
            <a:r>
              <a:rPr lang="fr-FR" sz="2400" b="1" dirty="0" err="1" smtClean="0"/>
              <a:t>sheet</a:t>
            </a:r>
            <a:r>
              <a:rPr lang="fr-FR" sz="2400" b="1" dirty="0" smtClean="0"/>
              <a:t>)			Total </a:t>
            </a:r>
            <a:r>
              <a:rPr lang="fr-FR" sz="2400" b="1" dirty="0" err="1" smtClean="0"/>
              <a:t>external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funds</a:t>
            </a:r>
            <a:r>
              <a:rPr lang="fr-FR" sz="2400" b="1" dirty="0" smtClean="0"/>
              <a:t> : </a:t>
            </a:r>
          </a:p>
          <a:p>
            <a:r>
              <a:rPr lang="fr-FR" sz="2400" b="1" dirty="0" smtClean="0"/>
              <a:t>	2 Profit &amp; </a:t>
            </a:r>
            <a:r>
              <a:rPr lang="fr-FR" sz="2400" b="1" dirty="0" err="1" smtClean="0"/>
              <a:t>Loss</a:t>
            </a:r>
            <a:r>
              <a:rPr lang="fr-FR" sz="2400" b="1" dirty="0" smtClean="0"/>
              <a:t>									</a:t>
            </a:r>
            <a:r>
              <a:rPr lang="fr-FR" sz="2400" dirty="0" smtClean="0"/>
              <a:t>- </a:t>
            </a:r>
            <a:r>
              <a:rPr lang="fr-FR" sz="2400" b="1" dirty="0" smtClean="0"/>
              <a:t>6 </a:t>
            </a:r>
            <a:r>
              <a:rPr lang="fr-FR" sz="2400" dirty="0" smtClean="0"/>
              <a:t>Due to </a:t>
            </a:r>
            <a:r>
              <a:rPr lang="fr-FR" sz="2400" dirty="0" err="1" smtClean="0"/>
              <a:t>banks</a:t>
            </a:r>
            <a:r>
              <a:rPr lang="fr-FR" sz="2400" b="1" i="1" dirty="0" smtClean="0"/>
              <a:t>		</a:t>
            </a:r>
          </a:p>
          <a:p>
            <a:r>
              <a:rPr lang="fr-FR" sz="2400" b="1" dirty="0" smtClean="0"/>
              <a:t>	Total </a:t>
            </a:r>
            <a:r>
              <a:rPr lang="fr-FR" sz="2400" b="1" dirty="0" err="1" smtClean="0"/>
              <a:t>equity</a:t>
            </a:r>
            <a:r>
              <a:rPr lang="fr-FR" sz="2400" b="1" dirty="0" smtClean="0"/>
              <a:t> : 									</a:t>
            </a:r>
            <a:r>
              <a:rPr lang="fr-FR" sz="2400" dirty="0" smtClean="0"/>
              <a:t>- </a:t>
            </a:r>
            <a:r>
              <a:rPr lang="fr-FR" sz="2400" b="1" dirty="0" smtClean="0"/>
              <a:t>7</a:t>
            </a:r>
            <a:r>
              <a:rPr lang="fr-FR" sz="2400" dirty="0" smtClean="0"/>
              <a:t> </a:t>
            </a:r>
            <a:r>
              <a:rPr lang="fr-FR" sz="2400" dirty="0" err="1" smtClean="0"/>
              <a:t>Current</a:t>
            </a:r>
            <a:r>
              <a:rPr lang="fr-FR" sz="2400" dirty="0" smtClean="0"/>
              <a:t> </a:t>
            </a:r>
            <a:r>
              <a:rPr lang="fr-FR" sz="2400" dirty="0" err="1" smtClean="0"/>
              <a:t>accounts</a:t>
            </a:r>
            <a:endParaRPr lang="fr-FR" sz="2400" b="1" dirty="0" smtClean="0"/>
          </a:p>
          <a:p>
            <a:r>
              <a:rPr lang="fr-FR" sz="2400" dirty="0" smtClean="0"/>
              <a:t>		- </a:t>
            </a:r>
            <a:r>
              <a:rPr lang="fr-FR" sz="2400" b="1" dirty="0" smtClean="0"/>
              <a:t>3</a:t>
            </a:r>
            <a:r>
              <a:rPr lang="fr-FR" sz="2400" dirty="0" smtClean="0"/>
              <a:t> Capital </a:t>
            </a:r>
            <a:r>
              <a:rPr lang="fr-FR" sz="2400" dirty="0" err="1"/>
              <a:t>p</a:t>
            </a:r>
            <a:r>
              <a:rPr lang="fr-FR" sz="2400" dirty="0" err="1" smtClean="0"/>
              <a:t>aid</a:t>
            </a:r>
            <a:r>
              <a:rPr lang="fr-FR" sz="2400" dirty="0" smtClean="0"/>
              <a:t>-up							- </a:t>
            </a:r>
            <a:r>
              <a:rPr lang="fr-FR" sz="2400" b="1" dirty="0" smtClean="0"/>
              <a:t>8</a:t>
            </a:r>
            <a:r>
              <a:rPr lang="fr-FR" sz="2400" dirty="0" smtClean="0"/>
              <a:t>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deposits</a:t>
            </a:r>
            <a:r>
              <a:rPr lang="fr-FR" sz="2400" dirty="0" smtClean="0"/>
              <a:t>	</a:t>
            </a:r>
          </a:p>
          <a:p>
            <a:r>
              <a:rPr lang="fr-FR" sz="2400" dirty="0" smtClean="0"/>
              <a:t>		- </a:t>
            </a:r>
            <a:r>
              <a:rPr lang="fr-FR" sz="2400" b="1" dirty="0" smtClean="0"/>
              <a:t>4</a:t>
            </a:r>
            <a:r>
              <a:rPr lang="fr-FR" sz="2400" dirty="0" smtClean="0"/>
              <a:t> </a:t>
            </a:r>
            <a:r>
              <a:rPr lang="fr-FR" sz="2400" dirty="0" err="1" smtClean="0"/>
              <a:t>Reserves</a:t>
            </a:r>
            <a:r>
              <a:rPr lang="fr-FR" sz="2400" dirty="0" smtClean="0"/>
              <a:t>							</a:t>
            </a:r>
            <a:endParaRPr lang="fr-FR" sz="3200" b="1" dirty="0" smtClean="0"/>
          </a:p>
          <a:p>
            <a:r>
              <a:rPr lang="fr-FR" sz="2400" dirty="0" smtClean="0"/>
              <a:t>		- </a:t>
            </a:r>
            <a:r>
              <a:rPr lang="fr-FR" sz="2400" b="1" dirty="0" smtClean="0"/>
              <a:t>5 </a:t>
            </a:r>
            <a:r>
              <a:rPr lang="fr-FR" sz="2400" dirty="0" err="1" smtClean="0"/>
              <a:t>Retain</a:t>
            </a:r>
            <a:r>
              <a:rPr lang="fr-FR" sz="2400" dirty="0" smtClean="0"/>
              <a:t> </a:t>
            </a:r>
            <a:r>
              <a:rPr lang="fr-FR" sz="2400" dirty="0" err="1" smtClean="0"/>
              <a:t>earnings</a:t>
            </a:r>
            <a:r>
              <a:rPr lang="fr-FR" sz="2400" dirty="0"/>
              <a:t> </a:t>
            </a:r>
            <a:r>
              <a:rPr lang="fr-FR" sz="2400" dirty="0" smtClean="0"/>
              <a:t>(balance </a:t>
            </a:r>
            <a:r>
              <a:rPr lang="fr-FR" sz="2400" dirty="0" err="1" smtClean="0"/>
              <a:t>carried</a:t>
            </a:r>
            <a:r>
              <a:rPr lang="fr-FR" sz="2400" dirty="0" smtClean="0"/>
              <a:t> </a:t>
            </a:r>
            <a:r>
              <a:rPr lang="fr-FR" sz="2400" dirty="0" err="1" smtClean="0"/>
              <a:t>forward</a:t>
            </a:r>
            <a:r>
              <a:rPr lang="fr-FR" sz="2400" dirty="0" smtClean="0"/>
              <a:t>)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425" y="3732100"/>
            <a:ext cx="8910984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/>
              <a:t>Asset</a:t>
            </a:r>
            <a:endParaRPr lang="fr-FR" sz="3200" b="1" dirty="0" smtClean="0"/>
          </a:p>
          <a:p>
            <a:r>
              <a:rPr lang="fr-FR" sz="3200" b="1" dirty="0" smtClean="0"/>
              <a:t>	</a:t>
            </a:r>
            <a:r>
              <a:rPr lang="fr-FR" sz="2400" b="1" dirty="0" smtClean="0"/>
              <a:t>9 </a:t>
            </a:r>
            <a:r>
              <a:rPr lang="fr-FR" sz="2400" b="1" dirty="0" err="1" smtClean="0"/>
              <a:t>Assets</a:t>
            </a:r>
            <a:r>
              <a:rPr lang="fr-FR" sz="2400" b="1" dirty="0" smtClean="0"/>
              <a:t> 	(Total </a:t>
            </a:r>
            <a:r>
              <a:rPr lang="fr-FR" sz="2400" b="1" dirty="0" err="1" smtClean="0"/>
              <a:t>assets</a:t>
            </a:r>
            <a:r>
              <a:rPr lang="fr-FR" sz="2400" b="1" dirty="0" smtClean="0"/>
              <a:t> </a:t>
            </a:r>
            <a:r>
              <a:rPr lang="fr-FR" sz="2400" b="1" i="1" dirty="0" smtClean="0"/>
              <a:t>minus</a:t>
            </a:r>
            <a:r>
              <a:rPr lang="fr-FR" sz="2400" b="1" dirty="0" smtClean="0"/>
              <a:t> Contra </a:t>
            </a:r>
            <a:r>
              <a:rPr lang="fr-FR" sz="2400" b="1" dirty="0" err="1" smtClean="0"/>
              <a:t>acc</a:t>
            </a:r>
            <a:r>
              <a:rPr lang="fr-FR" sz="2400" b="1" dirty="0" smtClean="0"/>
              <a:t>.) 	10 Due </a:t>
            </a:r>
            <a:r>
              <a:rPr lang="fr-FR" sz="2400" b="1" dirty="0" err="1" smtClean="0"/>
              <a:t>from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banks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2425" y="5148082"/>
            <a:ext cx="891098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11 Contra </a:t>
            </a:r>
            <a:r>
              <a:rPr lang="fr-FR" sz="2400" b="1" dirty="0" err="1" smtClean="0"/>
              <a:t>accounts</a:t>
            </a:r>
            <a:r>
              <a:rPr lang="fr-FR" sz="2400" b="1" dirty="0" smtClean="0"/>
              <a:t> : </a:t>
            </a:r>
            <a:r>
              <a:rPr lang="fr-FR" sz="2400" dirty="0" err="1" smtClean="0"/>
              <a:t>Acceptances</a:t>
            </a:r>
            <a:r>
              <a:rPr lang="fr-FR" sz="2400" dirty="0" smtClean="0"/>
              <a:t> and </a:t>
            </a:r>
            <a:r>
              <a:rPr lang="fr-FR" sz="2400" dirty="0" err="1" smtClean="0"/>
              <a:t>endorsments</a:t>
            </a:r>
            <a:endParaRPr lang="fr-FR" sz="2400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102425" y="5756937"/>
            <a:ext cx="8910984" cy="46166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Off-Balance </a:t>
            </a:r>
            <a:r>
              <a:rPr lang="fr-FR" sz="2400" b="1" dirty="0" err="1" smtClean="0"/>
              <a:t>sheet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operations</a:t>
            </a:r>
            <a:r>
              <a:rPr lang="fr-FR" sz="2400" b="1" dirty="0" smtClean="0"/>
              <a:t> (if </a:t>
            </a:r>
            <a:r>
              <a:rPr lang="fr-FR" sz="2400" b="1" dirty="0" err="1" smtClean="0"/>
              <a:t>avalaible</a:t>
            </a:r>
            <a:r>
              <a:rPr lang="fr-FR" sz="2400" b="1" dirty="0" smtClean="0"/>
              <a:t>)</a:t>
            </a:r>
            <a:endParaRPr lang="fr-FR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0" y="6231467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charset="2"/>
              <a:buChar char="Ø"/>
            </a:pPr>
            <a:r>
              <a:rPr lang="fr-FR" sz="2800" b="1" dirty="0" smtClean="0"/>
              <a:t> A total of </a:t>
            </a:r>
            <a:r>
              <a:rPr lang="fr-FR" sz="2800" b="1" dirty="0" err="1" smtClean="0"/>
              <a:t>almost</a:t>
            </a:r>
            <a:r>
              <a:rPr lang="fr-FR" sz="2800" b="1" dirty="0" smtClean="0"/>
              <a:t> 30’000 entries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7112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Excel </a:t>
            </a:r>
            <a:r>
              <a:rPr lang="fr-FR" b="1" dirty="0" err="1" smtClean="0"/>
              <a:t>sheet</a:t>
            </a:r>
            <a:endParaRPr lang="fr-FR" b="1" dirty="0"/>
          </a:p>
        </p:txBody>
      </p:sp>
      <p:pic>
        <p:nvPicPr>
          <p:cNvPr id="3" name="Image 2" descr="Sans tit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" y="1348775"/>
            <a:ext cx="8425136" cy="47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686800" cy="7112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Excel </a:t>
            </a:r>
            <a:r>
              <a:rPr lang="fr-FR" b="1" dirty="0" err="1" smtClean="0"/>
              <a:t>sheet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63882" y="1546475"/>
            <a:ext cx="3021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800" dirty="0" smtClean="0"/>
          </a:p>
          <a:p>
            <a:pPr algn="just"/>
            <a:r>
              <a:rPr lang="fr-FR" sz="2800" b="1" dirty="0" smtClean="0"/>
              <a:t>1 </a:t>
            </a:r>
            <a:r>
              <a:rPr lang="fr-FR" sz="2800" b="1" dirty="0" err="1" smtClean="0"/>
              <a:t>stack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with</a:t>
            </a:r>
            <a:r>
              <a:rPr lang="fr-FR" sz="2800" b="1" dirty="0" smtClean="0"/>
              <a:t> </a:t>
            </a:r>
          </a:p>
          <a:p>
            <a:pPr algn="just"/>
            <a:r>
              <a:rPr lang="fr-FR" sz="2800" b="1" dirty="0" smtClean="0"/>
              <a:t>6 main </a:t>
            </a:r>
            <a:r>
              <a:rPr lang="fr-FR" sz="2800" b="1" dirty="0" err="1" smtClean="0"/>
              <a:t>sheets</a:t>
            </a:r>
            <a:r>
              <a:rPr lang="fr-FR" sz="2800" b="1" dirty="0" smtClean="0"/>
              <a:t> </a:t>
            </a:r>
            <a:r>
              <a:rPr lang="fr-FR" sz="2800" dirty="0" smtClean="0"/>
              <a:t>	</a:t>
            </a:r>
            <a:endParaRPr lang="fr-FR" sz="2800" dirty="0"/>
          </a:p>
          <a:p>
            <a:pPr algn="just"/>
            <a:r>
              <a:rPr lang="fr-FR" sz="2800" dirty="0" smtClean="0"/>
              <a:t>  </a:t>
            </a:r>
          </a:p>
          <a:p>
            <a:pPr algn="just"/>
            <a:endParaRPr lang="fr-FR" sz="2800" dirty="0"/>
          </a:p>
          <a:p>
            <a:pPr algn="just"/>
            <a:endParaRPr lang="fr-FR" sz="2800" dirty="0" smtClean="0"/>
          </a:p>
          <a:p>
            <a:pPr algn="just"/>
            <a:endParaRPr lang="fr-FR" sz="2800" dirty="0" smtClean="0"/>
          </a:p>
          <a:p>
            <a:pPr algn="just"/>
            <a:r>
              <a:rPr lang="fr-FR" sz="2800" b="1" dirty="0" smtClean="0"/>
              <a:t>1 </a:t>
            </a:r>
            <a:r>
              <a:rPr lang="fr-FR" sz="2800" b="1" dirty="0" err="1" smtClean="0"/>
              <a:t>stack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with</a:t>
            </a:r>
            <a:r>
              <a:rPr lang="fr-FR" sz="2800" b="1" dirty="0"/>
              <a:t> </a:t>
            </a:r>
            <a:endParaRPr lang="fr-FR" sz="2800" b="1" dirty="0" smtClean="0"/>
          </a:p>
          <a:p>
            <a:pPr algn="just"/>
            <a:r>
              <a:rPr lang="fr-FR" sz="2800" b="1" dirty="0" smtClean="0"/>
              <a:t>5 </a:t>
            </a:r>
            <a:r>
              <a:rPr lang="fr-FR" sz="2800" b="1" dirty="0" err="1" smtClean="0"/>
              <a:t>secondary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sheets</a:t>
            </a:r>
            <a:r>
              <a:rPr lang="fr-FR" sz="2800" b="1" dirty="0" smtClean="0"/>
              <a:t>  </a:t>
            </a:r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342823" y="1546475"/>
            <a:ext cx="4506705" cy="683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/>
              <a:t>11 </a:t>
            </a:r>
            <a:r>
              <a:rPr lang="fr-FR" sz="2400" i="1" dirty="0" err="1"/>
              <a:t>accounting</a:t>
            </a:r>
            <a:r>
              <a:rPr lang="fr-FR" sz="2400" i="1" dirty="0"/>
              <a:t> entries </a:t>
            </a:r>
            <a:endParaRPr lang="fr-FR" sz="2400" i="1" dirty="0" smtClean="0"/>
          </a:p>
          <a:p>
            <a:pPr algn="just"/>
            <a:r>
              <a:rPr lang="fr-FR" sz="2400" i="1" dirty="0" smtClean="0"/>
              <a:t>for </a:t>
            </a:r>
            <a:r>
              <a:rPr lang="fr-FR" sz="2400" i="1" dirty="0"/>
              <a:t>the 38 </a:t>
            </a:r>
            <a:r>
              <a:rPr lang="fr-FR" sz="2400" i="1" dirty="0" err="1"/>
              <a:t>banks</a:t>
            </a:r>
            <a:r>
              <a:rPr lang="fr-FR" sz="2400" i="1" dirty="0"/>
              <a:t> </a:t>
            </a:r>
            <a:r>
              <a:rPr lang="fr-FR" sz="2400" i="1" dirty="0" smtClean="0"/>
              <a:t>and the 6 countries </a:t>
            </a:r>
            <a:r>
              <a:rPr lang="fr-FR" sz="2400" i="1" dirty="0" err="1" smtClean="0"/>
              <a:t>included</a:t>
            </a:r>
            <a:r>
              <a:rPr lang="fr-FR" sz="2400" i="1" dirty="0" smtClean="0"/>
              <a:t> in </a:t>
            </a:r>
            <a:r>
              <a:rPr lang="fr-FR" sz="2400" i="1" dirty="0" err="1"/>
              <a:t>our</a:t>
            </a:r>
            <a:r>
              <a:rPr lang="fr-FR" sz="2400" i="1" dirty="0"/>
              <a:t> </a:t>
            </a:r>
            <a:r>
              <a:rPr lang="fr-FR" sz="2400" i="1" dirty="0" err="1" smtClean="0"/>
              <a:t>database</a:t>
            </a:r>
            <a:r>
              <a:rPr lang="fr-FR" sz="2400" i="1" dirty="0" smtClean="0"/>
              <a:t> (1890-1970)</a:t>
            </a:r>
            <a:endParaRPr lang="fr-FR" sz="2400" i="1" dirty="0"/>
          </a:p>
          <a:p>
            <a:pPr algn="just"/>
            <a:endParaRPr lang="fr-FR" sz="2400" dirty="0" smtClean="0"/>
          </a:p>
          <a:p>
            <a:pPr algn="just"/>
            <a:r>
              <a:rPr lang="fr-FR" sz="2400" i="1" dirty="0"/>
              <a:t>D</a:t>
            </a:r>
            <a:r>
              <a:rPr lang="fr-FR" sz="2400" i="1" dirty="0" smtClean="0"/>
              <a:t>ata </a:t>
            </a:r>
            <a:r>
              <a:rPr lang="fr-FR" sz="2400" i="1" dirty="0" err="1"/>
              <a:t>classified</a:t>
            </a:r>
            <a:r>
              <a:rPr lang="fr-FR" sz="2400" i="1" dirty="0"/>
              <a:t> </a:t>
            </a:r>
            <a:r>
              <a:rPr lang="fr-FR" sz="2400" i="1" dirty="0" smtClean="0"/>
              <a:t>in 4 main </a:t>
            </a:r>
            <a:r>
              <a:rPr lang="fr-FR" sz="2400" i="1" dirty="0" err="1" smtClean="0"/>
              <a:t>accounting</a:t>
            </a:r>
            <a:r>
              <a:rPr lang="fr-FR" sz="2400" i="1" dirty="0" smtClean="0"/>
              <a:t> entries : </a:t>
            </a:r>
          </a:p>
          <a:p>
            <a:pPr marL="342900" indent="-342900" algn="just">
              <a:buFontTx/>
              <a:buChar char="-"/>
            </a:pPr>
            <a:r>
              <a:rPr lang="fr-FR" sz="2400" i="1" dirty="0" smtClean="0"/>
              <a:t>Total of the balance </a:t>
            </a:r>
            <a:r>
              <a:rPr lang="fr-FR" sz="2400" i="1" dirty="0" err="1" smtClean="0"/>
              <a:t>sheet</a:t>
            </a:r>
            <a:endParaRPr lang="fr-FR" sz="2400" i="1" dirty="0" smtClean="0"/>
          </a:p>
          <a:p>
            <a:pPr marL="342900" indent="-342900" algn="just">
              <a:buFontTx/>
              <a:buChar char="-"/>
            </a:pPr>
            <a:r>
              <a:rPr lang="fr-FR" sz="2400" i="1" dirty="0" smtClean="0"/>
              <a:t>Total of the </a:t>
            </a:r>
            <a:r>
              <a:rPr lang="fr-FR" sz="2400" i="1" dirty="0" err="1" smtClean="0"/>
              <a:t>equity</a:t>
            </a:r>
            <a:endParaRPr lang="fr-FR" sz="2400" i="1" dirty="0" smtClean="0"/>
          </a:p>
          <a:p>
            <a:pPr marL="342900" indent="-342900" algn="just">
              <a:buFontTx/>
              <a:buChar char="-"/>
            </a:pPr>
            <a:r>
              <a:rPr lang="fr-FR" sz="2400" i="1" dirty="0" smtClean="0"/>
              <a:t>Total of the </a:t>
            </a:r>
            <a:r>
              <a:rPr lang="fr-FR" sz="2400" i="1" dirty="0" err="1" smtClean="0"/>
              <a:t>external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funds</a:t>
            </a:r>
            <a:endParaRPr lang="fr-FR" sz="2400" i="1" dirty="0" smtClean="0"/>
          </a:p>
          <a:p>
            <a:pPr marL="342900" indent="-342900" algn="just">
              <a:buFontTx/>
              <a:buChar char="-"/>
            </a:pPr>
            <a:r>
              <a:rPr lang="fr-FR" sz="2400" i="1" dirty="0" smtClean="0"/>
              <a:t>Total of the profits &amp; </a:t>
            </a:r>
            <a:r>
              <a:rPr lang="fr-FR" sz="2400" i="1" dirty="0" err="1" smtClean="0"/>
              <a:t>losses</a:t>
            </a:r>
            <a:endParaRPr lang="fr-FR" sz="2400" i="1" dirty="0" smtClean="0"/>
          </a:p>
          <a:p>
            <a:pPr algn="just"/>
            <a:r>
              <a:rPr lang="fr-FR" sz="2400" i="1" dirty="0" smtClean="0"/>
              <a:t>for </a:t>
            </a:r>
            <a:r>
              <a:rPr lang="fr-FR" sz="2400" i="1" dirty="0"/>
              <a:t>the 38 </a:t>
            </a:r>
            <a:r>
              <a:rPr lang="fr-FR" sz="2400" i="1" dirty="0" err="1"/>
              <a:t>banks</a:t>
            </a:r>
            <a:r>
              <a:rPr lang="fr-FR" sz="2400" i="1" dirty="0"/>
              <a:t> and the 6 countries </a:t>
            </a:r>
            <a:r>
              <a:rPr lang="fr-FR" sz="2400" i="1" dirty="0" err="1"/>
              <a:t>included</a:t>
            </a:r>
            <a:r>
              <a:rPr lang="fr-FR" sz="2400" i="1" dirty="0"/>
              <a:t> in </a:t>
            </a:r>
            <a:r>
              <a:rPr lang="fr-FR" sz="2400" i="1" dirty="0" err="1"/>
              <a:t>our</a:t>
            </a:r>
            <a:r>
              <a:rPr lang="fr-FR" sz="2400" i="1" dirty="0"/>
              <a:t> </a:t>
            </a:r>
            <a:r>
              <a:rPr lang="fr-FR" sz="2400" i="1" dirty="0" err="1"/>
              <a:t>database</a:t>
            </a:r>
            <a:r>
              <a:rPr lang="fr-FR" sz="2400" i="1" dirty="0"/>
              <a:t> (1890-1970)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Flèche vers la droite 5"/>
          <p:cNvSpPr/>
          <p:nvPr/>
        </p:nvSpPr>
        <p:spPr>
          <a:xfrm>
            <a:off x="3501337" y="2172827"/>
            <a:ext cx="599241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vers la droite 6"/>
          <p:cNvSpPr/>
          <p:nvPr/>
        </p:nvSpPr>
        <p:spPr>
          <a:xfrm>
            <a:off x="3501337" y="4589833"/>
            <a:ext cx="599241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9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333"/>
          </a:xfrm>
        </p:spPr>
        <p:txBody>
          <a:bodyPr>
            <a:normAutofit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</a:t>
            </a:r>
            <a:r>
              <a:rPr lang="fr-FR" b="1" dirty="0" err="1" smtClean="0"/>
              <a:t>some</a:t>
            </a:r>
            <a:r>
              <a:rPr lang="fr-FR" b="1" dirty="0" smtClean="0"/>
              <a:t> ratio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064366"/>
            <a:ext cx="8229600" cy="50617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/>
              <a:t> 1) </a:t>
            </a:r>
            <a:r>
              <a:rPr lang="fr-FR" b="1" dirty="0" smtClean="0"/>
              <a:t>« Concentration » </a:t>
            </a:r>
            <a:r>
              <a:rPr lang="fr-FR" b="1" dirty="0" err="1" smtClean="0"/>
              <a:t>indicator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sz="2600" b="1" dirty="0"/>
              <a:t>	</a:t>
            </a:r>
            <a:r>
              <a:rPr lang="fr-FR" sz="2600" b="1" dirty="0" smtClean="0"/>
              <a:t>(% of the </a:t>
            </a:r>
            <a:r>
              <a:rPr lang="fr-FR" sz="2600" b="1" dirty="0" err="1" smtClean="0"/>
              <a:t>assets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our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bank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samples</a:t>
            </a:r>
            <a:r>
              <a:rPr lang="fr-FR" sz="2600" b="1" dirty="0" smtClean="0"/>
              <a:t> to the total </a:t>
            </a:r>
            <a:r>
              <a:rPr lang="fr-FR" sz="2600" b="1" dirty="0" err="1" smtClean="0"/>
              <a:t>assets</a:t>
            </a:r>
            <a:r>
              <a:rPr lang="fr-FR" sz="2600" b="1" dirty="0" smtClean="0"/>
              <a:t> of the national </a:t>
            </a:r>
            <a:r>
              <a:rPr lang="fr-FR" sz="2600" b="1" dirty="0" err="1" smtClean="0"/>
              <a:t>banking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sector</a:t>
            </a:r>
            <a:r>
              <a:rPr lang="fr-FR" sz="2600" b="1" dirty="0" smtClean="0"/>
              <a:t>) </a:t>
            </a:r>
            <a:endParaRPr lang="fr-FR" sz="2600" b="1" dirty="0"/>
          </a:p>
          <a:p>
            <a:pPr>
              <a:buNone/>
            </a:pPr>
            <a:r>
              <a:rPr lang="fr-FR" b="1" dirty="0"/>
              <a:t> 2) </a:t>
            </a:r>
            <a:r>
              <a:rPr lang="fr-FR" b="1" dirty="0" err="1" smtClean="0"/>
              <a:t>Share</a:t>
            </a:r>
            <a:r>
              <a:rPr lang="fr-FR" b="1" dirty="0" smtClean="0"/>
              <a:t> of the </a:t>
            </a:r>
            <a:r>
              <a:rPr lang="fr-FR" b="1" dirty="0" err="1" smtClean="0">
                <a:solidFill>
                  <a:srgbClr val="000000"/>
                </a:solidFill>
              </a:rPr>
              <a:t>assets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/>
              <a:t>of </a:t>
            </a:r>
            <a:r>
              <a:rPr lang="fr-FR" b="1" dirty="0" err="1"/>
              <a:t>our</a:t>
            </a:r>
            <a:r>
              <a:rPr lang="fr-FR" b="1" dirty="0"/>
              <a:t> </a:t>
            </a:r>
            <a:r>
              <a:rPr lang="fr-FR" b="1" dirty="0" err="1"/>
              <a:t>bank</a:t>
            </a:r>
            <a:r>
              <a:rPr lang="fr-FR" b="1" dirty="0"/>
              <a:t> </a:t>
            </a:r>
            <a:r>
              <a:rPr lang="fr-FR" b="1" dirty="0" err="1"/>
              <a:t>samples</a:t>
            </a:r>
            <a:r>
              <a:rPr lang="fr-FR" b="1" dirty="0"/>
              <a:t> to </a:t>
            </a:r>
            <a:r>
              <a:rPr lang="fr-FR" b="1" dirty="0" smtClean="0"/>
              <a:t>the GDP (by country) </a:t>
            </a:r>
            <a:endParaRPr lang="fr-FR" b="1" dirty="0"/>
          </a:p>
          <a:p>
            <a:pPr>
              <a:buNone/>
            </a:pPr>
            <a:r>
              <a:rPr lang="fr-FR" b="1" dirty="0" smtClean="0"/>
              <a:t> </a:t>
            </a:r>
            <a:r>
              <a:rPr lang="fr-FR" b="1" dirty="0"/>
              <a:t>3) </a:t>
            </a:r>
            <a:r>
              <a:rPr lang="fr-FR" b="1" dirty="0" err="1" smtClean="0"/>
              <a:t>Share</a:t>
            </a:r>
            <a:r>
              <a:rPr lang="fr-FR" b="1" dirty="0" smtClean="0"/>
              <a:t> of </a:t>
            </a:r>
            <a:r>
              <a:rPr lang="fr-FR" b="1" dirty="0" err="1" smtClean="0"/>
              <a:t>equity</a:t>
            </a:r>
            <a:r>
              <a:rPr lang="fr-FR" b="1" dirty="0" smtClean="0"/>
              <a:t> capital to the balance </a:t>
            </a:r>
            <a:r>
              <a:rPr lang="fr-FR" b="1" dirty="0" err="1" smtClean="0"/>
              <a:t>sheet</a:t>
            </a:r>
            <a:r>
              <a:rPr lang="fr-FR" b="1" dirty="0" smtClean="0"/>
              <a:t> (</a:t>
            </a:r>
            <a:r>
              <a:rPr lang="fr-FR" b="1" dirty="0" err="1"/>
              <a:t>l</a:t>
            </a:r>
            <a:r>
              <a:rPr lang="fr-FR" b="1" dirty="0" err="1" smtClean="0"/>
              <a:t>everage</a:t>
            </a:r>
            <a:r>
              <a:rPr lang="fr-FR" b="1" dirty="0" smtClean="0"/>
              <a:t> ratio) </a:t>
            </a:r>
            <a:endParaRPr lang="fr-FR" b="1" dirty="0"/>
          </a:p>
          <a:p>
            <a:pPr>
              <a:buNone/>
            </a:pPr>
            <a:r>
              <a:rPr lang="fr-FR" b="1" dirty="0"/>
              <a:t> 4) </a:t>
            </a:r>
            <a:r>
              <a:rPr lang="fr-FR" b="1" dirty="0" err="1"/>
              <a:t>Share</a:t>
            </a:r>
            <a:r>
              <a:rPr lang="fr-FR" b="1" dirty="0"/>
              <a:t> of </a:t>
            </a:r>
            <a:r>
              <a:rPr lang="fr-FR" b="1" dirty="0" err="1"/>
              <a:t>equity</a:t>
            </a:r>
            <a:r>
              <a:rPr lang="fr-FR" b="1" dirty="0"/>
              <a:t> capital to </a:t>
            </a:r>
            <a:r>
              <a:rPr lang="fr-FR" b="1" dirty="0" smtClean="0"/>
              <a:t>the </a:t>
            </a:r>
            <a:r>
              <a:rPr lang="fr-FR" b="1" dirty="0" err="1" smtClean="0"/>
              <a:t>external</a:t>
            </a:r>
            <a:r>
              <a:rPr lang="fr-FR" b="1" dirty="0" smtClean="0"/>
              <a:t> </a:t>
            </a:r>
            <a:r>
              <a:rPr lang="fr-FR" b="1" dirty="0" err="1" smtClean="0"/>
              <a:t>funds</a:t>
            </a:r>
            <a:r>
              <a:rPr lang="fr-FR" b="1" dirty="0" smtClean="0"/>
              <a:t> (rough </a:t>
            </a:r>
            <a:r>
              <a:rPr lang="fr-FR" b="1" dirty="0" err="1" smtClean="0"/>
              <a:t>solvency</a:t>
            </a:r>
            <a:r>
              <a:rPr lang="fr-FR" b="1" dirty="0" smtClean="0"/>
              <a:t> </a:t>
            </a:r>
            <a:r>
              <a:rPr lang="fr-FR" b="1" dirty="0" err="1" smtClean="0"/>
              <a:t>indicator</a:t>
            </a:r>
            <a:r>
              <a:rPr lang="fr-FR" b="1" dirty="0" smtClean="0"/>
              <a:t>)</a:t>
            </a:r>
            <a:endParaRPr lang="fr-FR" b="1" dirty="0"/>
          </a:p>
          <a:p>
            <a:pPr>
              <a:buNone/>
            </a:pPr>
            <a:r>
              <a:rPr lang="fr-FR" b="1" dirty="0"/>
              <a:t> 5) </a:t>
            </a:r>
            <a:r>
              <a:rPr lang="fr-FR" b="1" dirty="0" err="1"/>
              <a:t>Share</a:t>
            </a:r>
            <a:r>
              <a:rPr lang="fr-FR" b="1" dirty="0"/>
              <a:t> of </a:t>
            </a:r>
            <a:r>
              <a:rPr lang="fr-FR" b="1" dirty="0" smtClean="0"/>
              <a:t>profits and </a:t>
            </a:r>
            <a:r>
              <a:rPr lang="fr-FR" b="1" dirty="0" err="1" smtClean="0"/>
              <a:t>losses</a:t>
            </a:r>
            <a:r>
              <a:rPr lang="fr-FR" b="1" dirty="0" smtClean="0"/>
              <a:t> to the </a:t>
            </a:r>
            <a:r>
              <a:rPr lang="fr-FR" b="1" dirty="0" err="1"/>
              <a:t>equity</a:t>
            </a:r>
            <a:r>
              <a:rPr lang="fr-FR" b="1" dirty="0"/>
              <a:t> capital </a:t>
            </a:r>
            <a:r>
              <a:rPr lang="fr-FR" b="1" dirty="0" smtClean="0"/>
              <a:t>(rough rate of return </a:t>
            </a:r>
            <a:r>
              <a:rPr lang="fr-FR" b="1" dirty="0" err="1" smtClean="0"/>
              <a:t>indicator</a:t>
            </a:r>
            <a:r>
              <a:rPr lang="fr-FR" b="1" dirty="0" smtClean="0"/>
              <a:t>)</a:t>
            </a:r>
            <a:endParaRPr lang="fr-FR" b="1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597" y="169941"/>
            <a:ext cx="8657677" cy="931333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Example : </a:t>
            </a:r>
            <a:r>
              <a:rPr lang="en-GB" sz="2000" b="1" dirty="0"/>
              <a:t>Leverage ratio </a:t>
            </a:r>
            <a:r>
              <a:rPr lang="en-GB" sz="2000" b="1" dirty="0" smtClean="0"/>
              <a:t>of </a:t>
            </a:r>
            <a:r>
              <a:rPr lang="en-GB" sz="2000" b="1" dirty="0"/>
              <a:t>the Swiss big banks in comparison to European counterparts </a:t>
            </a:r>
            <a:r>
              <a:rPr lang="en-GB" sz="2000" b="1" dirty="0" smtClean="0"/>
              <a:t>(</a:t>
            </a:r>
            <a:r>
              <a:rPr lang="en-GB" sz="2000" b="1" dirty="0"/>
              <a:t>equity capital as a % of </a:t>
            </a:r>
            <a:r>
              <a:rPr lang="en-GB" sz="2000" b="1" dirty="0" smtClean="0"/>
              <a:t>total assets) </a:t>
            </a:r>
            <a:r>
              <a:rPr lang="en-GB" sz="2000" b="1" dirty="0"/>
              <a:t>1890-</a:t>
            </a:r>
            <a:r>
              <a:rPr lang="en-GB" sz="2000" b="1" dirty="0" smtClean="0"/>
              <a:t>1970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56267"/>
            <a:ext cx="9144000" cy="32342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						</a:t>
            </a:r>
          </a:p>
          <a:p>
            <a:pPr>
              <a:buNone/>
            </a:pPr>
            <a:r>
              <a:rPr lang="fr-FR" b="1" dirty="0" smtClean="0"/>
              <a:t>	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	</a:t>
            </a:r>
          </a:p>
          <a:p>
            <a:pPr>
              <a:buNone/>
            </a:pPr>
            <a:r>
              <a:rPr lang="fr-FR" b="1" dirty="0" smtClean="0"/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5" y="1299378"/>
            <a:ext cx="8986085" cy="547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333"/>
          </a:xfrm>
        </p:spPr>
        <p:txBody>
          <a:bodyPr>
            <a:normAutofit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</a:t>
            </a:r>
            <a:r>
              <a:rPr lang="fr-FR" b="1" dirty="0" err="1" smtClean="0"/>
              <a:t>other</a:t>
            </a:r>
            <a:r>
              <a:rPr lang="fr-FR" b="1" dirty="0" smtClean="0"/>
              <a:t> data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574188"/>
            <a:ext cx="8229600" cy="2540165"/>
          </a:xfrm>
        </p:spPr>
        <p:txBody>
          <a:bodyPr>
            <a:normAutofit/>
          </a:bodyPr>
          <a:lstStyle/>
          <a:p>
            <a:r>
              <a:rPr lang="fr-FR" b="1" dirty="0" smtClean="0"/>
              <a:t>Total </a:t>
            </a:r>
            <a:r>
              <a:rPr lang="fr-FR" b="1" dirty="0" err="1" smtClean="0"/>
              <a:t>bank</a:t>
            </a:r>
            <a:r>
              <a:rPr lang="fr-FR" b="1" dirty="0" smtClean="0"/>
              <a:t> </a:t>
            </a:r>
            <a:r>
              <a:rPr lang="fr-FR" b="1" dirty="0" err="1" smtClean="0"/>
              <a:t>assets</a:t>
            </a:r>
            <a:r>
              <a:rPr lang="fr-FR" b="1" dirty="0" smtClean="0"/>
              <a:t> (by type of </a:t>
            </a:r>
            <a:r>
              <a:rPr lang="fr-FR" b="1" dirty="0" err="1" smtClean="0"/>
              <a:t>banks</a:t>
            </a:r>
            <a:r>
              <a:rPr lang="fr-FR" b="1" dirty="0" smtClean="0"/>
              <a:t>)</a:t>
            </a:r>
          </a:p>
          <a:p>
            <a:r>
              <a:rPr lang="fr-FR" b="1" dirty="0" smtClean="0"/>
              <a:t>Consumer </a:t>
            </a:r>
            <a:r>
              <a:rPr lang="fr-FR" b="1" dirty="0" err="1" smtClean="0"/>
              <a:t>price</a:t>
            </a:r>
            <a:r>
              <a:rPr lang="fr-FR" b="1" dirty="0" smtClean="0"/>
              <a:t> index </a:t>
            </a:r>
          </a:p>
          <a:p>
            <a:r>
              <a:rPr lang="fr-FR" b="1" dirty="0" smtClean="0"/>
              <a:t>GDP </a:t>
            </a:r>
          </a:p>
          <a:p>
            <a:r>
              <a:rPr lang="fr-FR" b="1" dirty="0" smtClean="0"/>
              <a:t>Exchanges rates</a:t>
            </a:r>
          </a:p>
          <a:p>
            <a:pPr>
              <a:buFontTx/>
              <a:buChar char="-"/>
            </a:pPr>
            <a:endParaRPr lang="fr-FR" b="1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" y="4973000"/>
            <a:ext cx="810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For the 6 countries 1890-1970 </a:t>
            </a:r>
          </a:p>
          <a:p>
            <a:pPr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2647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Why</a:t>
            </a:r>
            <a:r>
              <a:rPr lang="fr-FR" b="1" dirty="0" smtClean="0"/>
              <a:t> a data </a:t>
            </a:r>
            <a:r>
              <a:rPr lang="fr-FR" b="1" dirty="0" err="1" smtClean="0"/>
              <a:t>bank</a:t>
            </a:r>
            <a:r>
              <a:rPr lang="fr-FR" b="1" dirty="0" smtClean="0"/>
              <a:t> of </a:t>
            </a:r>
            <a:r>
              <a:rPr lang="fr-FR" b="1" dirty="0" err="1" smtClean="0"/>
              <a:t>bank</a:t>
            </a:r>
            <a:r>
              <a:rPr lang="fr-FR" b="1" dirty="0" smtClean="0"/>
              <a:t> data ?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38439"/>
            <a:ext cx="91440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GB" sz="4000" b="1" dirty="0" smtClean="0"/>
              <a:t>A part of a FNS research project on the history of Swiss banks in the 20</a:t>
            </a:r>
            <a:r>
              <a:rPr lang="en-GB" sz="4000" b="1" baseline="30000" dirty="0" smtClean="0"/>
              <a:t>th</a:t>
            </a:r>
            <a:r>
              <a:rPr lang="en-GB" sz="4000" b="1" dirty="0" smtClean="0"/>
              <a:t> century </a:t>
            </a:r>
            <a:r>
              <a:rPr lang="en-GB" sz="4000" b="1" dirty="0"/>
              <a:t>w</a:t>
            </a:r>
            <a:r>
              <a:rPr lang="en-GB" sz="4000" b="1" dirty="0" smtClean="0"/>
              <a:t>ith Prof </a:t>
            </a:r>
            <a:r>
              <a:rPr lang="en-GB" sz="4000" b="1" dirty="0" err="1" smtClean="0"/>
              <a:t>Sébastien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Guex</a:t>
            </a:r>
            <a:r>
              <a:rPr lang="en-GB" sz="4000" b="1" dirty="0" smtClean="0"/>
              <a:t>, UNIL and Rodrigo Lopez  </a:t>
            </a:r>
          </a:p>
          <a:p>
            <a:pPr marL="0" indent="0" algn="just">
              <a:buNone/>
            </a:pPr>
            <a:endParaRPr lang="en-GB" sz="4000" b="1" dirty="0" smtClean="0"/>
          </a:p>
          <a:p>
            <a:pPr marL="0" indent="0" algn="ctr">
              <a:buNone/>
            </a:pPr>
            <a:r>
              <a:rPr lang="en-GB" sz="4000" b="1" dirty="0" smtClean="0"/>
              <a:t>2 main components : </a:t>
            </a:r>
          </a:p>
          <a:p>
            <a:endParaRPr lang="en-GB" sz="4000" b="1" dirty="0" smtClean="0"/>
          </a:p>
          <a:p>
            <a:pPr marL="914400" lvl="2" indent="0">
              <a:buNone/>
            </a:pPr>
            <a:r>
              <a:rPr lang="en-GB" sz="3600" b="1" dirty="0" smtClean="0"/>
              <a:t>1) Qualitative – thematic component</a:t>
            </a:r>
          </a:p>
          <a:p>
            <a:pPr lvl="2"/>
            <a:endParaRPr lang="en-GB" sz="3600" b="1" dirty="0" smtClean="0"/>
          </a:p>
          <a:p>
            <a:pPr marL="914400" lvl="2" indent="0">
              <a:buNone/>
            </a:pPr>
            <a:r>
              <a:rPr lang="en-GB" sz="3600" b="1" dirty="0" smtClean="0"/>
              <a:t>2) Quantitative – comparative component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33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</a:t>
            </a:r>
            <a:r>
              <a:rPr lang="fr-FR" b="1" dirty="0" err="1" smtClean="0"/>
              <a:t>some</a:t>
            </a:r>
            <a:r>
              <a:rPr lang="fr-FR" b="1" dirty="0" smtClean="0"/>
              <a:t> </a:t>
            </a:r>
            <a:r>
              <a:rPr lang="fr-FR" b="1" dirty="0" err="1" smtClean="0"/>
              <a:t>debatable</a:t>
            </a:r>
            <a:r>
              <a:rPr lang="fr-FR" b="1" dirty="0" smtClean="0"/>
              <a:t> </a:t>
            </a:r>
            <a:r>
              <a:rPr lang="fr-FR" b="1" dirty="0" err="1" smtClean="0"/>
              <a:t>choices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743958"/>
            <a:ext cx="9051208" cy="97492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r-FR" sz="9800" b="1" dirty="0" err="1" smtClean="0"/>
              <a:t>Published</a:t>
            </a:r>
            <a:r>
              <a:rPr lang="fr-FR" sz="9800" b="1" dirty="0" smtClean="0"/>
              <a:t> </a:t>
            </a:r>
            <a:r>
              <a:rPr lang="fr-FR" sz="9800" b="1" dirty="0" err="1" smtClean="0"/>
              <a:t>annual</a:t>
            </a:r>
            <a:r>
              <a:rPr lang="fr-FR" sz="9800" b="1" dirty="0" smtClean="0"/>
              <a:t> </a:t>
            </a:r>
            <a:r>
              <a:rPr lang="fr-FR" sz="9800" b="1" dirty="0" err="1" smtClean="0"/>
              <a:t>accounts</a:t>
            </a:r>
            <a:r>
              <a:rPr lang="fr-FR" sz="9800" b="1" dirty="0" smtClean="0"/>
              <a:t>  </a:t>
            </a:r>
          </a:p>
          <a:p>
            <a:pPr marL="0" indent="0" algn="ctr">
              <a:buNone/>
            </a:pPr>
            <a:r>
              <a:rPr lang="fr-FR" sz="9800" b="1" dirty="0" smtClean="0"/>
              <a:t>(no </a:t>
            </a:r>
            <a:r>
              <a:rPr lang="fr-FR" sz="9800" b="1" dirty="0" err="1" smtClean="0"/>
              <a:t>banks</a:t>
            </a:r>
            <a:r>
              <a:rPr lang="fr-FR" sz="9800" b="1" dirty="0" smtClean="0"/>
              <a:t>’ archive data)</a:t>
            </a:r>
          </a:p>
          <a:p>
            <a:pPr marL="0" indent="0" algn="ctr">
              <a:buNone/>
            </a:pPr>
            <a:endParaRPr lang="fr-FR" sz="9800" b="1" dirty="0" smtClean="0"/>
          </a:p>
          <a:p>
            <a:pPr marL="342900" lvl="8" indent="-342900"/>
            <a:endParaRPr lang="fr-FR" b="1" dirty="0"/>
          </a:p>
          <a:p>
            <a:pPr>
              <a:buFontTx/>
              <a:buChar char="-"/>
            </a:pPr>
            <a:endParaRPr lang="fr-FR" b="1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6938" y="3216518"/>
            <a:ext cx="8782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lvl="2" indent="-342900">
              <a:buFont typeface="Arial"/>
              <a:buChar char="•"/>
            </a:pPr>
            <a:r>
              <a:rPr lang="fr-FR" sz="2400" b="1" dirty="0" err="1"/>
              <a:t>Window</a:t>
            </a:r>
            <a:r>
              <a:rPr lang="fr-FR" sz="2400" b="1" dirty="0"/>
              <a:t> dressing ; </a:t>
            </a:r>
          </a:p>
          <a:p>
            <a:pPr marL="522288" lvl="2" indent="-342900">
              <a:buFont typeface="Arial"/>
              <a:buChar char="•"/>
            </a:pPr>
            <a:r>
              <a:rPr lang="fr-FR" sz="2400" b="1" dirty="0" err="1"/>
              <a:t>Hidden</a:t>
            </a:r>
            <a:r>
              <a:rPr lang="fr-FR" sz="2400" b="1" dirty="0"/>
              <a:t> </a:t>
            </a:r>
            <a:r>
              <a:rPr lang="fr-FR" sz="2400" b="1" dirty="0" err="1"/>
              <a:t>reserve</a:t>
            </a:r>
            <a:r>
              <a:rPr lang="fr-FR" sz="2400" b="1" dirty="0"/>
              <a:t> ; </a:t>
            </a:r>
          </a:p>
          <a:p>
            <a:pPr marL="522288" lvl="2" indent="-342900">
              <a:buFont typeface="Arial"/>
              <a:buChar char="•"/>
            </a:pPr>
            <a:r>
              <a:rPr lang="fr-FR" sz="2400" b="1" dirty="0"/>
              <a:t>Profit </a:t>
            </a:r>
            <a:r>
              <a:rPr lang="fr-FR" sz="2400" b="1" dirty="0" err="1"/>
              <a:t>smoothing</a:t>
            </a:r>
            <a:r>
              <a:rPr lang="fr-FR" sz="2400" b="1" dirty="0"/>
              <a:t> ;</a:t>
            </a:r>
          </a:p>
          <a:p>
            <a:pPr marL="522288" lvl="2" indent="-342900">
              <a:buFont typeface="Arial"/>
              <a:buChar char="•"/>
            </a:pPr>
            <a:r>
              <a:rPr lang="fr-FR" sz="2400" b="1" dirty="0"/>
              <a:t>Off-balance </a:t>
            </a:r>
            <a:r>
              <a:rPr lang="fr-FR" sz="2400" b="1" dirty="0" err="1"/>
              <a:t>sheet</a:t>
            </a:r>
            <a:r>
              <a:rPr lang="fr-FR" sz="2400" b="1" dirty="0"/>
              <a:t> </a:t>
            </a:r>
            <a:r>
              <a:rPr lang="fr-FR" sz="2400" b="1" dirty="0" err="1"/>
              <a:t>operations</a:t>
            </a:r>
            <a:r>
              <a:rPr lang="fr-FR" sz="2400" b="1" dirty="0"/>
              <a:t> ;</a:t>
            </a:r>
          </a:p>
          <a:p>
            <a:pPr marL="522288" lvl="2" indent="-342900">
              <a:buFont typeface="Arial"/>
              <a:buChar char="•"/>
            </a:pPr>
            <a:r>
              <a:rPr lang="fr-FR" sz="2400" b="1" dirty="0" err="1"/>
              <a:t>Aggregation</a:t>
            </a:r>
            <a:r>
              <a:rPr lang="fr-FR" sz="2400" b="1" dirty="0"/>
              <a:t> / </a:t>
            </a:r>
            <a:r>
              <a:rPr lang="fr-FR" sz="2400" b="1" dirty="0" err="1"/>
              <a:t>Disaggregation</a:t>
            </a:r>
            <a:r>
              <a:rPr lang="fr-FR" sz="2400" b="1" dirty="0"/>
              <a:t> of balance </a:t>
            </a:r>
            <a:r>
              <a:rPr lang="fr-FR" sz="2400" b="1" dirty="0" err="1"/>
              <a:t>sheet</a:t>
            </a:r>
            <a:r>
              <a:rPr lang="fr-FR" sz="2400" b="1" dirty="0"/>
              <a:t> </a:t>
            </a:r>
            <a:r>
              <a:rPr lang="fr-FR" sz="2400" b="1" dirty="0" err="1"/>
              <a:t>categories</a:t>
            </a:r>
            <a:r>
              <a:rPr lang="fr-FR" sz="2400" b="1" dirty="0"/>
              <a:t> ;</a:t>
            </a:r>
          </a:p>
          <a:p>
            <a:pPr marL="522288" lvl="2" indent="-342900">
              <a:buFont typeface="Arial"/>
              <a:buChar char="•"/>
            </a:pPr>
            <a:r>
              <a:rPr lang="fr-FR" sz="2400" b="1" dirty="0"/>
              <a:t>No </a:t>
            </a:r>
            <a:r>
              <a:rPr lang="fr-FR" sz="2400" b="1" dirty="0" err="1"/>
              <a:t>consolidated</a:t>
            </a:r>
            <a:r>
              <a:rPr lang="fr-FR" sz="2400" b="1" dirty="0"/>
              <a:t> </a:t>
            </a:r>
            <a:r>
              <a:rPr lang="fr-FR" sz="2400" b="1" dirty="0" err="1" smtClean="0"/>
              <a:t>accounts</a:t>
            </a:r>
            <a:r>
              <a:rPr lang="fr-FR" sz="2400" b="1" dirty="0" smtClean="0"/>
              <a:t> ; </a:t>
            </a:r>
            <a:endParaRPr lang="fr-FR" sz="2400" b="1" dirty="0"/>
          </a:p>
          <a:p>
            <a:pPr marL="522288" lvl="2" indent="-342900">
              <a:buFont typeface="Arial"/>
              <a:buChar char="•"/>
            </a:pPr>
            <a:r>
              <a:rPr lang="fr-FR" sz="2400" b="1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84427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33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: </a:t>
            </a:r>
            <a:r>
              <a:rPr lang="fr-FR" b="1" dirty="0" err="1" smtClean="0"/>
              <a:t>some</a:t>
            </a:r>
            <a:r>
              <a:rPr lang="fr-FR" b="1" dirty="0" smtClean="0"/>
              <a:t> </a:t>
            </a:r>
            <a:r>
              <a:rPr lang="fr-FR" b="1" dirty="0" err="1" smtClean="0"/>
              <a:t>debatable</a:t>
            </a:r>
            <a:r>
              <a:rPr lang="fr-FR" b="1" dirty="0" smtClean="0"/>
              <a:t> </a:t>
            </a:r>
            <a:r>
              <a:rPr lang="fr-FR" b="1" dirty="0" err="1" smtClean="0"/>
              <a:t>choices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898556"/>
            <a:ext cx="9051208" cy="66187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r-FR" sz="9800" b="1" dirty="0" err="1" smtClean="0"/>
              <a:t>Published</a:t>
            </a:r>
            <a:r>
              <a:rPr lang="fr-FR" sz="9800" b="1" dirty="0" smtClean="0"/>
              <a:t> </a:t>
            </a:r>
            <a:r>
              <a:rPr lang="fr-FR" sz="9800" b="1" dirty="0" err="1" smtClean="0"/>
              <a:t>annual</a:t>
            </a:r>
            <a:r>
              <a:rPr lang="fr-FR" sz="9800" b="1" dirty="0" smtClean="0"/>
              <a:t> </a:t>
            </a:r>
            <a:r>
              <a:rPr lang="fr-FR" sz="9800" b="1" dirty="0" err="1" smtClean="0"/>
              <a:t>accounts</a:t>
            </a:r>
            <a:r>
              <a:rPr lang="fr-FR" sz="9800" b="1" dirty="0" smtClean="0"/>
              <a:t>  (no </a:t>
            </a:r>
            <a:r>
              <a:rPr lang="fr-FR" sz="9800" b="1" dirty="0" err="1" smtClean="0"/>
              <a:t>banks</a:t>
            </a:r>
            <a:r>
              <a:rPr lang="fr-FR" sz="9800" b="1" dirty="0" smtClean="0"/>
              <a:t>’ archive data)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8878" y="4704673"/>
            <a:ext cx="8782890" cy="1762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Published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annual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accounts</a:t>
            </a:r>
            <a:r>
              <a:rPr lang="fr-FR" sz="2400" b="1" dirty="0" smtClean="0"/>
              <a:t> = « </a:t>
            </a:r>
            <a:r>
              <a:rPr lang="fr-FR" sz="2400" b="1" dirty="0" err="1" smtClean="0"/>
              <a:t>accounting</a:t>
            </a:r>
            <a:r>
              <a:rPr lang="fr-FR" sz="2400" b="1" dirty="0" smtClean="0"/>
              <a:t> fictions » (Bouvier)   </a:t>
            </a:r>
          </a:p>
          <a:p>
            <a:pPr algn="ctr">
              <a:lnSpc>
                <a:spcPct val="130000"/>
              </a:lnSpc>
            </a:pPr>
            <a:r>
              <a:rPr lang="fr-FR" sz="2400" b="1" dirty="0" err="1"/>
              <a:t>L</a:t>
            </a:r>
            <a:r>
              <a:rPr lang="fr-FR" sz="2400" b="1" dirty="0" err="1" smtClean="0"/>
              <a:t>itterature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research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suggest</a:t>
            </a:r>
            <a:r>
              <a:rPr lang="fr-FR" sz="2400" b="1" dirty="0" smtClean="0"/>
              <a:t> : </a:t>
            </a:r>
          </a:p>
          <a:p>
            <a:pPr marL="800100" lvl="1" indent="-342900" algn="ctr">
              <a:lnSpc>
                <a:spcPct val="130000"/>
              </a:lnSpc>
              <a:buFont typeface="Arial"/>
              <a:buChar char="•"/>
            </a:pPr>
            <a:r>
              <a:rPr lang="fr-FR" sz="2000" b="1" dirty="0" err="1"/>
              <a:t>P</a:t>
            </a:r>
            <a:r>
              <a:rPr lang="fr-FR" sz="2000" b="1" dirty="0" err="1" smtClean="0"/>
              <a:t>ublished</a:t>
            </a:r>
            <a:r>
              <a:rPr lang="fr-FR" sz="2000" b="1" dirty="0" smtClean="0"/>
              <a:t> </a:t>
            </a:r>
            <a:r>
              <a:rPr lang="fr-FR" sz="2000" b="1" dirty="0"/>
              <a:t>and “</a:t>
            </a:r>
            <a:r>
              <a:rPr lang="fr-FR" sz="2000" b="1" dirty="0" smtClean="0"/>
              <a:t>real” </a:t>
            </a:r>
            <a:r>
              <a:rPr lang="fr-FR" sz="2000" b="1" dirty="0" err="1" smtClean="0"/>
              <a:t>results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evolve</a:t>
            </a:r>
            <a:r>
              <a:rPr lang="fr-FR" sz="2000" b="1" dirty="0" smtClean="0"/>
              <a:t> +/- in relation to </a:t>
            </a:r>
            <a:r>
              <a:rPr lang="fr-FR" sz="2000" b="1" dirty="0" err="1" smtClean="0"/>
              <a:t>each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</a:t>
            </a:r>
          </a:p>
          <a:p>
            <a:pPr marL="800100" lvl="1" indent="-342900">
              <a:lnSpc>
                <a:spcPct val="70000"/>
              </a:lnSpc>
              <a:buFont typeface="Arial"/>
              <a:buChar char="•"/>
            </a:pPr>
            <a:endParaRPr lang="fr-FR" sz="2000" b="1" dirty="0"/>
          </a:p>
          <a:p>
            <a:pPr marL="800100" lvl="1" indent="-342900" algn="ctr">
              <a:lnSpc>
                <a:spcPct val="60000"/>
              </a:lnSpc>
              <a:buFont typeface="Arial"/>
              <a:buChar char="•"/>
            </a:pPr>
            <a:r>
              <a:rPr lang="fr-FR" sz="2000" b="1" dirty="0" smtClean="0"/>
              <a:t>OK for </a:t>
            </a:r>
            <a:r>
              <a:rPr lang="fr-FR" sz="2000" b="1" dirty="0" err="1" smtClean="0"/>
              <a:t>establishing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key</a:t>
            </a:r>
            <a:r>
              <a:rPr lang="fr-FR" sz="2000" b="1" dirty="0" smtClean="0"/>
              <a:t> trends 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93531" y="1782904"/>
            <a:ext cx="8326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indent="0" algn="just">
              <a:buNone/>
            </a:pPr>
            <a:r>
              <a:rPr lang="en-GB" sz="2400" dirty="0"/>
              <a:t>“</a:t>
            </a:r>
            <a:r>
              <a:rPr lang="en-GB" sz="2400" b="1" i="1" dirty="0"/>
              <a:t>You are aware that the annual financial statements of a bank, such as they are presented to the public, are drawn up after having been trimmed […]. We are happy to tell you that, in our case, the result that we shall submit to you, which is the result that we will publish officially, gives a picture of only 50% of our actual activity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0" lvl="8" indent="0" algn="r">
              <a:buNone/>
            </a:pPr>
            <a:r>
              <a:rPr lang="en-GB" sz="2400" dirty="0"/>
              <a:t>							A Director of SBC, Basel 1938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43925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33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Bank </a:t>
            </a:r>
            <a:r>
              <a:rPr lang="fr-FR" b="1" dirty="0" smtClean="0"/>
              <a:t>Data : </a:t>
            </a:r>
            <a:r>
              <a:rPr lang="fr-FR" b="1" dirty="0" err="1" smtClean="0"/>
              <a:t>some</a:t>
            </a:r>
            <a:r>
              <a:rPr lang="fr-FR" b="1" dirty="0" smtClean="0"/>
              <a:t> </a:t>
            </a:r>
            <a:r>
              <a:rPr lang="fr-FR" b="1" dirty="0" err="1" smtClean="0"/>
              <a:t>debatable</a:t>
            </a:r>
            <a:r>
              <a:rPr lang="fr-FR" b="1" dirty="0" smtClean="0"/>
              <a:t> </a:t>
            </a:r>
            <a:r>
              <a:rPr lang="fr-FR" b="1" dirty="0" err="1" smtClean="0"/>
              <a:t>choices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607" y="1600200"/>
            <a:ext cx="885444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err="1" smtClean="0"/>
              <a:t>Same</a:t>
            </a:r>
            <a:r>
              <a:rPr lang="fr-FR" b="1" dirty="0" smtClean="0"/>
              <a:t> </a:t>
            </a:r>
            <a:r>
              <a:rPr lang="fr-FR" b="1" dirty="0" err="1" smtClean="0"/>
              <a:t>deflator</a:t>
            </a:r>
            <a:r>
              <a:rPr lang="fr-FR" b="1" dirty="0" smtClean="0"/>
              <a:t> for all </a:t>
            </a:r>
            <a:r>
              <a:rPr lang="fr-FR" b="1" dirty="0" err="1" smtClean="0"/>
              <a:t>our</a:t>
            </a:r>
            <a:r>
              <a:rPr lang="fr-FR" b="1" dirty="0" smtClean="0"/>
              <a:t> </a:t>
            </a:r>
            <a:r>
              <a:rPr lang="fr-FR" b="1" dirty="0" err="1" smtClean="0"/>
              <a:t>accounting</a:t>
            </a:r>
            <a:r>
              <a:rPr lang="fr-FR" b="1" dirty="0" smtClean="0"/>
              <a:t> items </a:t>
            </a:r>
          </a:p>
          <a:p>
            <a:pPr marL="0" indent="0" algn="ctr">
              <a:buNone/>
            </a:pPr>
            <a:r>
              <a:rPr lang="fr-FR" b="1" dirty="0" smtClean="0"/>
              <a:t>(</a:t>
            </a:r>
            <a:r>
              <a:rPr lang="fr-FR" b="1" dirty="0" err="1" smtClean="0"/>
              <a:t>Equity</a:t>
            </a:r>
            <a:r>
              <a:rPr lang="fr-FR" b="1" dirty="0" smtClean="0"/>
              <a:t> / </a:t>
            </a:r>
            <a:r>
              <a:rPr lang="fr-FR" b="1" dirty="0" err="1" smtClean="0"/>
              <a:t>deposit</a:t>
            </a:r>
            <a:r>
              <a:rPr lang="fr-FR" b="1" dirty="0" smtClean="0"/>
              <a:t> / profit and </a:t>
            </a:r>
            <a:r>
              <a:rPr lang="fr-FR" b="1" dirty="0" err="1" smtClean="0"/>
              <a:t>losses</a:t>
            </a:r>
            <a:r>
              <a:rPr lang="fr-FR" b="1" dirty="0" smtClean="0"/>
              <a:t>)</a:t>
            </a:r>
          </a:p>
          <a:p>
            <a:pPr marL="0" indent="0" algn="ctr">
              <a:buNone/>
            </a:pPr>
            <a:endParaRPr lang="fr-FR" b="1" dirty="0"/>
          </a:p>
          <a:p>
            <a:pPr marL="1162050" indent="0" algn="just">
              <a:buNone/>
            </a:pPr>
            <a:r>
              <a:rPr lang="fr-FR" b="1" dirty="0" smtClean="0"/>
              <a:t>Transformation in CHF by </a:t>
            </a:r>
            <a:r>
              <a:rPr lang="fr-FR" b="1" dirty="0" err="1" smtClean="0"/>
              <a:t>annual</a:t>
            </a:r>
            <a:r>
              <a:rPr lang="fr-FR" b="1" dirty="0" smtClean="0"/>
              <a:t> </a:t>
            </a:r>
            <a:r>
              <a:rPr lang="fr-FR" b="1" dirty="0" err="1" smtClean="0"/>
              <a:t>average</a:t>
            </a:r>
            <a:r>
              <a:rPr lang="fr-FR" b="1" dirty="0" smtClean="0"/>
              <a:t> exchange rates</a:t>
            </a:r>
          </a:p>
          <a:p>
            <a:pPr marL="1162050" indent="0" algn="just">
              <a:lnSpc>
                <a:spcPct val="50000"/>
              </a:lnSpc>
              <a:buNone/>
            </a:pPr>
            <a:endParaRPr lang="fr-FR" b="1" dirty="0" smtClean="0"/>
          </a:p>
          <a:p>
            <a:pPr marL="1162050" indent="0" algn="just">
              <a:buNone/>
            </a:pPr>
            <a:r>
              <a:rPr lang="fr-FR" b="1" dirty="0" err="1" smtClean="0"/>
              <a:t>Then</a:t>
            </a:r>
            <a:r>
              <a:rPr lang="fr-FR" b="1" dirty="0" smtClean="0"/>
              <a:t> </a:t>
            </a:r>
            <a:r>
              <a:rPr lang="fr-FR" b="1" dirty="0" err="1" smtClean="0"/>
              <a:t>adjustment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constant </a:t>
            </a:r>
            <a:r>
              <a:rPr lang="fr-FR" b="1" dirty="0" err="1" smtClean="0"/>
              <a:t>price</a:t>
            </a:r>
            <a:r>
              <a:rPr lang="fr-FR" b="1" dirty="0" smtClean="0"/>
              <a:t> by the </a:t>
            </a:r>
            <a:r>
              <a:rPr lang="fr-FR" b="1" dirty="0" err="1" smtClean="0"/>
              <a:t>swiss</a:t>
            </a:r>
            <a:r>
              <a:rPr lang="fr-FR" b="1" dirty="0" smtClean="0"/>
              <a:t> consumer </a:t>
            </a:r>
            <a:r>
              <a:rPr lang="fr-FR" b="1" dirty="0" err="1" smtClean="0"/>
              <a:t>price</a:t>
            </a:r>
            <a:r>
              <a:rPr lang="fr-FR" b="1" dirty="0" smtClean="0"/>
              <a:t> index 1890-1970</a:t>
            </a:r>
            <a:endParaRPr lang="fr-FR" b="1" dirty="0"/>
          </a:p>
        </p:txBody>
      </p:sp>
      <p:sp>
        <p:nvSpPr>
          <p:cNvPr id="5" name="Flèche vers la droite 4"/>
          <p:cNvSpPr/>
          <p:nvPr/>
        </p:nvSpPr>
        <p:spPr>
          <a:xfrm>
            <a:off x="469554" y="3647610"/>
            <a:ext cx="599241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vers la droite 5"/>
          <p:cNvSpPr/>
          <p:nvPr/>
        </p:nvSpPr>
        <p:spPr>
          <a:xfrm>
            <a:off x="469554" y="5105869"/>
            <a:ext cx="599241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3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0007" y="274638"/>
            <a:ext cx="8590233" cy="1143000"/>
          </a:xfrm>
        </p:spPr>
        <p:txBody>
          <a:bodyPr>
            <a:normAutofit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Database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2852" y="1527646"/>
            <a:ext cx="8287387" cy="52067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3600" b="1" dirty="0"/>
              <a:t>Quantitative – comparative </a:t>
            </a:r>
            <a:r>
              <a:rPr lang="en-GB" sz="3600" b="1" dirty="0" smtClean="0"/>
              <a:t>component</a:t>
            </a:r>
          </a:p>
          <a:p>
            <a:pPr marL="0" indent="0" algn="just">
              <a:buNone/>
            </a:pPr>
            <a:endParaRPr lang="fr-FR" sz="3459" b="1" dirty="0" smtClean="0"/>
          </a:p>
          <a:p>
            <a:pPr algn="just"/>
            <a:r>
              <a:rPr lang="fr-FR" sz="3459" b="1" dirty="0" err="1" smtClean="0"/>
              <a:t>Red</a:t>
            </a:r>
            <a:r>
              <a:rPr lang="fr-FR" sz="3459" b="1" dirty="0" smtClean="0"/>
              <a:t> thread : 		</a:t>
            </a:r>
            <a:r>
              <a:rPr lang="fr-FR" sz="3459" b="1" dirty="0" err="1" smtClean="0"/>
              <a:t>Swiss</a:t>
            </a:r>
            <a:r>
              <a:rPr lang="fr-FR" sz="3459" b="1" dirty="0" smtClean="0"/>
              <a:t> « </a:t>
            </a:r>
            <a:r>
              <a:rPr lang="fr-FR" sz="3459" b="1" dirty="0" err="1" smtClean="0"/>
              <a:t>Big</a:t>
            </a:r>
            <a:r>
              <a:rPr lang="fr-FR" sz="3459" b="1" dirty="0" smtClean="0"/>
              <a:t> » </a:t>
            </a:r>
            <a:r>
              <a:rPr lang="fr-FR" sz="3459" b="1" dirty="0" err="1" smtClean="0"/>
              <a:t>banks</a:t>
            </a:r>
            <a:r>
              <a:rPr lang="fr-FR" sz="3459" b="1" dirty="0" smtClean="0"/>
              <a:t> </a:t>
            </a:r>
          </a:p>
          <a:p>
            <a:pPr algn="just"/>
            <a:endParaRPr lang="fr-FR" sz="3459" b="1" dirty="0"/>
          </a:p>
          <a:p>
            <a:pPr algn="just"/>
            <a:r>
              <a:rPr lang="fr-FR" sz="3459" b="1" dirty="0" smtClean="0"/>
              <a:t>Main source : 	Official </a:t>
            </a:r>
            <a:r>
              <a:rPr lang="fr-FR" sz="3459" b="1" dirty="0" err="1" smtClean="0"/>
              <a:t>annual</a:t>
            </a:r>
            <a:r>
              <a:rPr lang="fr-FR" sz="3459" b="1" dirty="0" smtClean="0"/>
              <a:t> reports (more 							on </a:t>
            </a:r>
            <a:r>
              <a:rPr lang="fr-FR" sz="3459" b="1" dirty="0" err="1" smtClean="0"/>
              <a:t>that</a:t>
            </a:r>
            <a:r>
              <a:rPr lang="fr-FR" sz="3459" b="1" dirty="0" smtClean="0"/>
              <a:t> </a:t>
            </a:r>
            <a:r>
              <a:rPr lang="fr-FR" sz="3459" b="1" dirty="0" err="1" smtClean="0"/>
              <a:t>later</a:t>
            </a:r>
            <a:r>
              <a:rPr lang="fr-FR" sz="3459" b="1" dirty="0" smtClean="0"/>
              <a:t>) 	</a:t>
            </a:r>
          </a:p>
          <a:p>
            <a:pPr algn="just"/>
            <a:endParaRPr lang="fr-FR" sz="3459" b="1" dirty="0" smtClean="0"/>
          </a:p>
          <a:p>
            <a:pPr algn="just"/>
            <a:r>
              <a:rPr lang="fr-FR" sz="3459" b="1" dirty="0"/>
              <a:t>5 </a:t>
            </a:r>
            <a:r>
              <a:rPr lang="fr-FR" sz="3459" b="1" dirty="0" err="1"/>
              <a:t>European</a:t>
            </a:r>
            <a:r>
              <a:rPr lang="fr-FR" sz="3459" b="1" dirty="0"/>
              <a:t> countries + </a:t>
            </a:r>
            <a:r>
              <a:rPr lang="fr-FR" sz="3459" b="1" dirty="0" err="1"/>
              <a:t>Switzerland</a:t>
            </a:r>
            <a:r>
              <a:rPr lang="fr-FR" sz="3459" b="1" dirty="0"/>
              <a:t> 						1890-1970</a:t>
            </a:r>
          </a:p>
          <a:p>
            <a:pPr marL="0" indent="0" algn="just">
              <a:buNone/>
            </a:pPr>
            <a:r>
              <a:rPr lang="fr-FR" sz="3459" b="1" dirty="0" smtClean="0"/>
              <a:t>												</a:t>
            </a:r>
            <a:endParaRPr lang="fr-FR" sz="2259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The </a:t>
            </a:r>
            <a:r>
              <a:rPr lang="fr-FR" b="1" dirty="0" err="1"/>
              <a:t>Database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0108"/>
            <a:ext cx="8686800" cy="48211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b="1" dirty="0" smtClean="0"/>
              <a:t>	</a:t>
            </a:r>
            <a:r>
              <a:rPr lang="fr-FR" sz="4000" b="1" dirty="0" err="1" smtClean="0"/>
              <a:t>Which</a:t>
            </a:r>
            <a:r>
              <a:rPr lang="fr-FR" sz="4000" b="1" dirty="0"/>
              <a:t> </a:t>
            </a:r>
            <a:r>
              <a:rPr lang="fr-FR" sz="4000" b="1" dirty="0" smtClean="0"/>
              <a:t>countries ? </a:t>
            </a:r>
          </a:p>
          <a:p>
            <a:pPr algn="ctr">
              <a:buNone/>
            </a:pPr>
            <a:endParaRPr lang="fr-FR" b="1" dirty="0" smtClean="0"/>
          </a:p>
          <a:p>
            <a:r>
              <a:rPr lang="fr-FR" b="1" dirty="0" smtClean="0"/>
              <a:t>Great </a:t>
            </a:r>
            <a:r>
              <a:rPr lang="fr-FR" b="1" dirty="0" err="1" smtClean="0"/>
              <a:t>Britain</a:t>
            </a:r>
            <a:r>
              <a:rPr lang="fr-FR" b="1" dirty="0" smtClean="0"/>
              <a:t> 	(Dominant center)</a:t>
            </a:r>
          </a:p>
          <a:p>
            <a:r>
              <a:rPr lang="fr-FR" b="1" dirty="0" smtClean="0"/>
              <a:t>Germany 		(Close </a:t>
            </a:r>
            <a:r>
              <a:rPr lang="fr-FR" b="1" dirty="0" err="1" smtClean="0"/>
              <a:t>relationship</a:t>
            </a:r>
            <a:r>
              <a:rPr lang="fr-FR" b="1" dirty="0" smtClean="0"/>
              <a:t> / </a:t>
            </a:r>
            <a:r>
              <a:rPr lang="fr-FR" b="1" dirty="0" err="1" smtClean="0"/>
              <a:t>Universal</a:t>
            </a:r>
            <a:r>
              <a:rPr lang="fr-FR" b="1" dirty="0" smtClean="0"/>
              <a:t>)</a:t>
            </a:r>
          </a:p>
          <a:p>
            <a:r>
              <a:rPr lang="fr-FR" b="1" dirty="0" smtClean="0"/>
              <a:t>France 		</a:t>
            </a:r>
            <a:r>
              <a:rPr lang="fr-FR" b="1" dirty="0"/>
              <a:t>	(Close </a:t>
            </a:r>
            <a:r>
              <a:rPr lang="fr-FR" b="1" dirty="0" err="1" smtClean="0"/>
              <a:t>relationship</a:t>
            </a:r>
            <a:r>
              <a:rPr lang="fr-FR" b="1" dirty="0" smtClean="0"/>
              <a:t> /</a:t>
            </a:r>
            <a:r>
              <a:rPr lang="fr-FR" b="1" dirty="0"/>
              <a:t> </a:t>
            </a:r>
            <a:r>
              <a:rPr lang="fr-FR" b="1" dirty="0" err="1" smtClean="0"/>
              <a:t>Competition</a:t>
            </a:r>
            <a:r>
              <a:rPr lang="fr-FR" b="1" dirty="0" smtClean="0"/>
              <a:t>)</a:t>
            </a:r>
          </a:p>
          <a:p>
            <a:r>
              <a:rPr lang="fr-FR" b="1" dirty="0" err="1" smtClean="0"/>
              <a:t>Italy</a:t>
            </a:r>
            <a:r>
              <a:rPr lang="fr-FR" b="1" dirty="0" smtClean="0"/>
              <a:t>				</a:t>
            </a:r>
            <a:r>
              <a:rPr lang="fr-FR" b="1" dirty="0"/>
              <a:t>(Close </a:t>
            </a:r>
            <a:r>
              <a:rPr lang="fr-FR" b="1" dirty="0" err="1"/>
              <a:t>relationship</a:t>
            </a:r>
            <a:r>
              <a:rPr lang="fr-FR" b="1" dirty="0"/>
              <a:t> </a:t>
            </a:r>
            <a:r>
              <a:rPr lang="fr-FR" b="1" dirty="0" smtClean="0"/>
              <a:t>/ </a:t>
            </a:r>
            <a:r>
              <a:rPr lang="fr-FR" b="1" dirty="0" err="1" smtClean="0"/>
              <a:t>Universal</a:t>
            </a:r>
            <a:r>
              <a:rPr lang="fr-FR" b="1" dirty="0" smtClean="0"/>
              <a:t>)</a:t>
            </a:r>
          </a:p>
          <a:p>
            <a:r>
              <a:rPr lang="fr-FR" b="1" dirty="0" err="1" smtClean="0"/>
              <a:t>Belgium</a:t>
            </a:r>
            <a:r>
              <a:rPr lang="fr-FR" b="1" dirty="0" smtClean="0"/>
              <a:t>			(Small </a:t>
            </a:r>
            <a:r>
              <a:rPr lang="fr-FR" b="1" dirty="0" err="1" smtClean="0"/>
              <a:t>competitive</a:t>
            </a:r>
            <a:r>
              <a:rPr lang="fr-FR" b="1" dirty="0" smtClean="0"/>
              <a:t> country) </a:t>
            </a:r>
            <a:endParaRPr lang="fr-FR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The </a:t>
            </a:r>
            <a:r>
              <a:rPr lang="fr-FR" b="1" dirty="0" err="1"/>
              <a:t>Database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305" y="1417638"/>
            <a:ext cx="8552496" cy="48936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b="1" dirty="0" smtClean="0"/>
              <a:t>	</a:t>
            </a:r>
            <a:r>
              <a:rPr lang="fr-FR" sz="4000" b="1" dirty="0" err="1" smtClean="0"/>
              <a:t>Which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equivalents</a:t>
            </a:r>
            <a:r>
              <a:rPr lang="fr-FR" sz="4000" b="1" dirty="0" smtClean="0"/>
              <a:t> / </a:t>
            </a:r>
            <a:r>
              <a:rPr lang="fr-FR" sz="4000" b="1" dirty="0" err="1" smtClean="0"/>
              <a:t>counterparts</a:t>
            </a:r>
            <a:r>
              <a:rPr lang="fr-FR" sz="4000" b="1" dirty="0" smtClean="0"/>
              <a:t> for </a:t>
            </a:r>
            <a:r>
              <a:rPr lang="fr-FR" sz="4000" b="1" dirty="0"/>
              <a:t>the </a:t>
            </a:r>
            <a:r>
              <a:rPr lang="fr-FR" sz="4000" b="1" dirty="0" err="1"/>
              <a:t>Big</a:t>
            </a:r>
            <a:r>
              <a:rPr lang="fr-FR" sz="4000" b="1" dirty="0"/>
              <a:t> </a:t>
            </a:r>
            <a:r>
              <a:rPr lang="fr-FR" sz="4000" b="1" dirty="0" err="1"/>
              <a:t>Swiss</a:t>
            </a:r>
            <a:r>
              <a:rPr lang="fr-FR" sz="4000" b="1" dirty="0"/>
              <a:t> Banks?</a:t>
            </a:r>
            <a:r>
              <a:rPr lang="fr-FR" b="1" dirty="0" smtClean="0"/>
              <a:t>	</a:t>
            </a:r>
          </a:p>
          <a:p>
            <a:pPr algn="ctr">
              <a:buNone/>
            </a:pPr>
            <a:endParaRPr lang="fr-FR" b="1" dirty="0" smtClean="0"/>
          </a:p>
          <a:p>
            <a:pPr marL="514350" indent="-514350" algn="just">
              <a:buAutoNum type="arabicParenR"/>
            </a:pPr>
            <a:r>
              <a:rPr lang="fr-FR" sz="2400" b="1" dirty="0" smtClean="0"/>
              <a:t>« </a:t>
            </a:r>
            <a:r>
              <a:rPr lang="fr-FR" sz="2400" b="1" dirty="0" err="1" smtClean="0"/>
              <a:t>Big</a:t>
            </a:r>
            <a:r>
              <a:rPr lang="fr-FR" sz="2400" b="1" dirty="0" smtClean="0"/>
              <a:t> Bank » = </a:t>
            </a:r>
            <a:r>
              <a:rPr lang="fr-FR" sz="2400" b="1" dirty="0" err="1" smtClean="0"/>
              <a:t>statistical</a:t>
            </a:r>
            <a:r>
              <a:rPr lang="fr-FR" sz="2400" b="1" dirty="0" smtClean="0"/>
              <a:t> convention/invention (1915) </a:t>
            </a:r>
          </a:p>
          <a:p>
            <a:pPr marL="514350" indent="-514350" algn="just">
              <a:buAutoNum type="arabicParenR"/>
            </a:pPr>
            <a:r>
              <a:rPr lang="fr-FR" sz="2400" b="1" dirty="0" err="1" smtClean="0"/>
              <a:t>Larger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than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others</a:t>
            </a:r>
            <a:r>
              <a:rPr lang="fr-FR" sz="2400" b="1" dirty="0" smtClean="0"/>
              <a:t> </a:t>
            </a:r>
          </a:p>
          <a:p>
            <a:pPr marL="514350" indent="-514350" algn="just">
              <a:buAutoNum type="arabicParenR"/>
            </a:pPr>
            <a:r>
              <a:rPr lang="fr-FR" sz="2400" b="1" dirty="0" err="1" smtClean="0"/>
              <a:t>Gathered</a:t>
            </a:r>
            <a:r>
              <a:rPr lang="fr-FR" sz="2400" b="1" dirty="0" smtClean="0"/>
              <a:t> in a </a:t>
            </a:r>
            <a:r>
              <a:rPr lang="fr-FR" sz="2400" b="1" dirty="0" err="1" smtClean="0"/>
              <a:t>specific</a:t>
            </a:r>
            <a:r>
              <a:rPr lang="fr-FR" sz="2400" b="1" dirty="0" smtClean="0"/>
              <a:t> cartel (1897)</a:t>
            </a:r>
          </a:p>
          <a:p>
            <a:pPr marL="514350" indent="-514350" algn="just">
              <a:buAutoNum type="arabicParenR"/>
            </a:pPr>
            <a:r>
              <a:rPr lang="fr-FR" sz="2400" b="1" dirty="0" smtClean="0"/>
              <a:t>Most of </a:t>
            </a:r>
            <a:r>
              <a:rPr lang="fr-FR" sz="2400" b="1" dirty="0" err="1" smtClean="0"/>
              <a:t>them</a:t>
            </a:r>
            <a:r>
              <a:rPr lang="fr-FR" sz="2400" b="1" dirty="0" smtClean="0"/>
              <a:t> are </a:t>
            </a:r>
            <a:r>
              <a:rPr lang="fr-FR" sz="2400" b="1" dirty="0" err="1" smtClean="0"/>
              <a:t>doing</a:t>
            </a:r>
            <a:r>
              <a:rPr lang="fr-FR" sz="2400" b="1" dirty="0" smtClean="0"/>
              <a:t> a part of </a:t>
            </a:r>
            <a:r>
              <a:rPr lang="fr-FR" sz="2400" b="1" dirty="0" err="1" smtClean="0"/>
              <a:t>their</a:t>
            </a:r>
            <a:r>
              <a:rPr lang="fr-FR" sz="2400" b="1" dirty="0" smtClean="0"/>
              <a:t> business </a:t>
            </a:r>
            <a:r>
              <a:rPr lang="fr-FR" sz="2400" b="1" dirty="0" err="1" smtClean="0"/>
              <a:t>abroad</a:t>
            </a:r>
            <a:endParaRPr lang="fr-FR" sz="2400" b="1" dirty="0" smtClean="0"/>
          </a:p>
          <a:p>
            <a:pPr marL="514350" indent="-514350" algn="just">
              <a:buAutoNum type="arabicParenR"/>
            </a:pPr>
            <a:r>
              <a:rPr lang="fr-FR" sz="2400" b="1" dirty="0" err="1" smtClean="0"/>
              <a:t>Universal</a:t>
            </a:r>
            <a:r>
              <a:rPr lang="fr-FR" sz="2400" b="1" dirty="0"/>
              <a:t> </a:t>
            </a:r>
            <a:r>
              <a:rPr lang="fr-FR" sz="2400" b="1" dirty="0" smtClean="0"/>
              <a:t>(multi-</a:t>
            </a:r>
            <a:r>
              <a:rPr lang="fr-FR" sz="2400" b="1" dirty="0" err="1" smtClean="0"/>
              <a:t>branch</a:t>
            </a:r>
            <a:r>
              <a:rPr lang="fr-FR" sz="2400" b="1" dirty="0" smtClean="0"/>
              <a:t>) </a:t>
            </a:r>
            <a:r>
              <a:rPr lang="fr-FR" sz="2400" b="1" dirty="0" err="1" smtClean="0"/>
              <a:t>banks</a:t>
            </a:r>
            <a:endParaRPr lang="fr-FR" sz="2400" b="1" dirty="0" smtClean="0"/>
          </a:p>
          <a:p>
            <a:pPr marL="514350" indent="-514350" algn="just">
              <a:buAutoNum type="arabicParenR"/>
            </a:pPr>
            <a:r>
              <a:rPr lang="fr-FR" sz="2400" b="1" dirty="0" err="1" smtClean="0"/>
              <a:t>Make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heart</a:t>
            </a:r>
            <a:r>
              <a:rPr lang="fr-FR" sz="2400" b="1" dirty="0" smtClean="0"/>
              <a:t> of the </a:t>
            </a:r>
            <a:r>
              <a:rPr lang="fr-FR" sz="2400" b="1" dirty="0" err="1" smtClean="0"/>
              <a:t>banking</a:t>
            </a:r>
            <a:r>
              <a:rPr lang="fr-FR" sz="2400" b="1" dirty="0" smtClean="0"/>
              <a:t> system (</a:t>
            </a:r>
            <a:r>
              <a:rPr lang="fr-FR" sz="2400" b="1" dirty="0" err="1" smtClean="0"/>
              <a:t>systemic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role</a:t>
            </a:r>
            <a:r>
              <a:rPr lang="fr-FR" sz="2400" b="1" dirty="0" smtClean="0"/>
              <a:t> / TBTF)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92977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4629"/>
            <a:ext cx="8229600" cy="785439"/>
          </a:xfrm>
        </p:spPr>
        <p:txBody>
          <a:bodyPr/>
          <a:lstStyle/>
          <a:p>
            <a:r>
              <a:rPr lang="fr-FR" b="1" dirty="0"/>
              <a:t>The </a:t>
            </a:r>
            <a:r>
              <a:rPr lang="fr-FR" b="1" dirty="0" err="1"/>
              <a:t>Database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0006" y="930763"/>
            <a:ext cx="874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/>
              <a:t>Which</a:t>
            </a:r>
            <a:r>
              <a:rPr lang="fr-FR" sz="3200" b="1" dirty="0" smtClean="0"/>
              <a:t> </a:t>
            </a:r>
            <a:r>
              <a:rPr lang="fr-FR" sz="3200" b="1" dirty="0" err="1"/>
              <a:t>equivalents</a:t>
            </a:r>
            <a:r>
              <a:rPr lang="fr-FR" sz="3200" b="1" dirty="0"/>
              <a:t> / </a:t>
            </a:r>
            <a:r>
              <a:rPr lang="fr-FR" sz="3200" b="1" dirty="0" err="1"/>
              <a:t>counterparts</a:t>
            </a:r>
            <a:r>
              <a:rPr lang="fr-FR" sz="3200" b="1" dirty="0"/>
              <a:t> </a:t>
            </a:r>
            <a:endParaRPr lang="fr-FR" sz="3200" b="1" dirty="0" smtClean="0"/>
          </a:p>
          <a:p>
            <a:pPr algn="ctr"/>
            <a:r>
              <a:rPr lang="fr-FR" sz="3200" b="1" dirty="0" smtClean="0"/>
              <a:t>for </a:t>
            </a:r>
            <a:r>
              <a:rPr lang="fr-FR" sz="3200" b="1" dirty="0"/>
              <a:t>the </a:t>
            </a:r>
            <a:r>
              <a:rPr lang="fr-FR" sz="3200" b="1" dirty="0" err="1"/>
              <a:t>Big</a:t>
            </a:r>
            <a:r>
              <a:rPr lang="fr-FR" sz="3200" b="1" dirty="0"/>
              <a:t> </a:t>
            </a:r>
            <a:r>
              <a:rPr lang="fr-FR" sz="3200" b="1" dirty="0" err="1"/>
              <a:t>Swiss</a:t>
            </a:r>
            <a:r>
              <a:rPr lang="fr-FR" sz="3200" b="1" dirty="0"/>
              <a:t> </a:t>
            </a:r>
            <a:r>
              <a:rPr lang="fr-FR" sz="3200" b="1" dirty="0" smtClean="0"/>
              <a:t>Banks ?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583823" y="2630065"/>
            <a:ext cx="835642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3200" b="1" dirty="0" smtClean="0"/>
              <a:t>Great </a:t>
            </a:r>
            <a:r>
              <a:rPr lang="fr-FR" sz="3200" b="1" dirty="0" err="1" smtClean="0"/>
              <a:t>Britain</a:t>
            </a:r>
            <a:r>
              <a:rPr lang="fr-FR" sz="3200" b="1" dirty="0" smtClean="0"/>
              <a:t> :  				The </a:t>
            </a:r>
            <a:r>
              <a:rPr lang="fr-FR" sz="3200" b="1" dirty="0" err="1"/>
              <a:t>Big</a:t>
            </a:r>
            <a:r>
              <a:rPr lang="fr-FR" sz="3200" b="1" dirty="0"/>
              <a:t> Five</a:t>
            </a:r>
          </a:p>
          <a:p>
            <a:pPr>
              <a:spcAft>
                <a:spcPts val="600"/>
              </a:spcAft>
              <a:buNone/>
            </a:pPr>
            <a:r>
              <a:rPr lang="fr-FR" sz="3200" b="1" dirty="0" smtClean="0"/>
              <a:t>Germany : </a:t>
            </a:r>
            <a:r>
              <a:rPr lang="fr-FR" sz="3200" b="1" dirty="0"/>
              <a:t>	    </a:t>
            </a:r>
            <a:r>
              <a:rPr lang="fr-FR" sz="3200" b="1" dirty="0" smtClean="0"/>
              <a:t>				The D</a:t>
            </a:r>
            <a:r>
              <a:rPr lang="fr-FR" sz="3200" b="1" dirty="0"/>
              <a:t>-</a:t>
            </a:r>
            <a:r>
              <a:rPr lang="fr-FR" sz="3200" b="1" dirty="0" err="1"/>
              <a:t>Banken</a:t>
            </a:r>
            <a:endParaRPr lang="fr-FR" sz="3200" b="1" dirty="0"/>
          </a:p>
          <a:p>
            <a:pPr>
              <a:spcAft>
                <a:spcPts val="600"/>
              </a:spcAft>
              <a:buNone/>
            </a:pPr>
            <a:r>
              <a:rPr lang="fr-FR" sz="3200" b="1" dirty="0"/>
              <a:t>France : 	         </a:t>
            </a:r>
            <a:r>
              <a:rPr lang="fr-FR" sz="3200" b="1" dirty="0" smtClean="0"/>
              <a:t>				Main commercial </a:t>
            </a:r>
            <a:r>
              <a:rPr lang="fr-FR" sz="3200" b="1" dirty="0" err="1" smtClean="0"/>
              <a:t>banks</a:t>
            </a:r>
            <a:endParaRPr lang="fr-FR" sz="3200" b="1" dirty="0"/>
          </a:p>
          <a:p>
            <a:pPr>
              <a:spcAft>
                <a:spcPts val="600"/>
              </a:spcAft>
              <a:buNone/>
            </a:pPr>
            <a:r>
              <a:rPr lang="fr-FR" sz="3200" b="1" dirty="0" err="1" smtClean="0"/>
              <a:t>Italy</a:t>
            </a:r>
            <a:r>
              <a:rPr lang="fr-FR" sz="3200" b="1" dirty="0" smtClean="0"/>
              <a:t> : </a:t>
            </a:r>
            <a:r>
              <a:rPr lang="fr-FR" sz="3200" b="1" dirty="0"/>
              <a:t>			    </a:t>
            </a:r>
            <a:r>
              <a:rPr lang="fr-FR" sz="3200" b="1" dirty="0" smtClean="0"/>
              <a:t>				Main </a:t>
            </a:r>
            <a:r>
              <a:rPr lang="fr-FR" sz="3200" b="1" dirty="0"/>
              <a:t>commercial </a:t>
            </a:r>
            <a:r>
              <a:rPr lang="fr-FR" sz="3200" b="1" dirty="0" err="1"/>
              <a:t>banks</a:t>
            </a:r>
            <a:endParaRPr lang="fr-FR" sz="3200" b="1" dirty="0"/>
          </a:p>
          <a:p>
            <a:pPr>
              <a:spcAft>
                <a:spcPts val="600"/>
              </a:spcAft>
              <a:buNone/>
            </a:pPr>
            <a:r>
              <a:rPr lang="fr-FR" sz="3200" b="1" dirty="0" err="1" smtClean="0"/>
              <a:t>Belgium</a:t>
            </a:r>
            <a:r>
              <a:rPr lang="fr-FR" sz="3200" b="1" dirty="0" smtClean="0"/>
              <a:t> : </a:t>
            </a:r>
            <a:r>
              <a:rPr lang="fr-FR" sz="3200" b="1" dirty="0"/>
              <a:t>	  	    </a:t>
            </a:r>
            <a:r>
              <a:rPr lang="fr-FR" sz="3200" b="1" dirty="0" smtClean="0"/>
              <a:t>				Main </a:t>
            </a:r>
            <a:r>
              <a:rPr lang="fr-FR" sz="3200" b="1" dirty="0"/>
              <a:t>commercial </a:t>
            </a:r>
            <a:r>
              <a:rPr lang="fr-FR" sz="3200" b="1" dirty="0" err="1" smtClean="0"/>
              <a:t>banks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29560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439"/>
          </a:xfrm>
        </p:spPr>
        <p:txBody>
          <a:bodyPr/>
          <a:lstStyle/>
          <a:p>
            <a:r>
              <a:rPr lang="fr-FR" b="1" dirty="0"/>
              <a:t>The </a:t>
            </a:r>
            <a:r>
              <a:rPr lang="fr-FR" b="1" dirty="0" err="1"/>
              <a:t>Database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005" y="2610190"/>
            <a:ext cx="3380091" cy="3760275"/>
          </a:xfrm>
        </p:spPr>
        <p:txBody>
          <a:bodyPr>
            <a:noAutofit/>
          </a:bodyPr>
          <a:lstStyle/>
          <a:p>
            <a:pPr marL="430213"/>
            <a:r>
              <a:rPr lang="fr-FR" sz="2400" b="1" dirty="0" err="1" smtClean="0"/>
              <a:t>Similar</a:t>
            </a:r>
            <a:r>
              <a:rPr lang="fr-FR" sz="2400" b="1" dirty="0" smtClean="0"/>
              <a:t> position (+/-)</a:t>
            </a:r>
          </a:p>
          <a:p>
            <a:pPr marL="430213"/>
            <a:endParaRPr lang="fr-FR" sz="2400" b="1" dirty="0" smtClean="0"/>
          </a:p>
          <a:p>
            <a:pPr marL="430213"/>
            <a:endParaRPr lang="fr-FR" sz="2400" b="1" dirty="0" smtClean="0"/>
          </a:p>
          <a:p>
            <a:pPr marL="430213"/>
            <a:r>
              <a:rPr lang="fr-FR" sz="2400" b="1" dirty="0" err="1" smtClean="0"/>
              <a:t>Durability</a:t>
            </a:r>
            <a:r>
              <a:rPr lang="fr-FR" sz="2400" b="1" dirty="0" smtClean="0"/>
              <a:t> 	</a:t>
            </a:r>
          </a:p>
          <a:p>
            <a:pPr marL="430213"/>
            <a:endParaRPr lang="fr-FR" sz="2400" b="1" dirty="0" smtClean="0"/>
          </a:p>
          <a:p>
            <a:pPr marL="430213"/>
            <a:endParaRPr lang="fr-FR" sz="2400" b="1" dirty="0"/>
          </a:p>
          <a:p>
            <a:pPr marL="430213"/>
            <a:endParaRPr lang="fr-FR" sz="2400" b="1" dirty="0"/>
          </a:p>
          <a:p>
            <a:pPr marL="430213"/>
            <a:r>
              <a:rPr lang="fr-FR" sz="2400" b="1" dirty="0" smtClean="0"/>
              <a:t>Tradition	</a:t>
            </a:r>
            <a:endParaRPr lang="fr-FR" b="1" dirty="0"/>
          </a:p>
        </p:txBody>
      </p:sp>
      <p:sp>
        <p:nvSpPr>
          <p:cNvPr id="4" name="Flèche vers la droite 3"/>
          <p:cNvSpPr/>
          <p:nvPr/>
        </p:nvSpPr>
        <p:spPr>
          <a:xfrm>
            <a:off x="3366855" y="2664819"/>
            <a:ext cx="411630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878488" y="2610190"/>
            <a:ext cx="526551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9050"/>
            <a:r>
              <a:rPr lang="fr-FR" sz="2400" b="1" dirty="0" err="1" smtClean="0"/>
              <a:t>Heart</a:t>
            </a:r>
            <a:r>
              <a:rPr lang="fr-FR" sz="2400" b="1" dirty="0" smtClean="0"/>
              <a:t> </a:t>
            </a:r>
            <a:r>
              <a:rPr lang="fr-FR" sz="2400" b="1" dirty="0"/>
              <a:t>of </a:t>
            </a:r>
            <a:r>
              <a:rPr lang="fr-FR" sz="2400" b="1" dirty="0" err="1" smtClean="0"/>
              <a:t>their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banking</a:t>
            </a:r>
            <a:r>
              <a:rPr lang="fr-FR" sz="2400" b="1" dirty="0" smtClean="0"/>
              <a:t> </a:t>
            </a:r>
            <a:r>
              <a:rPr lang="fr-FR" sz="2400" b="1" dirty="0"/>
              <a:t>system </a:t>
            </a:r>
            <a:r>
              <a:rPr lang="fr-FR" sz="2400" b="1" dirty="0" err="1"/>
              <a:t>at</a:t>
            </a:r>
            <a:r>
              <a:rPr lang="fr-FR" sz="2400" b="1" dirty="0"/>
              <a:t> </a:t>
            </a:r>
            <a:r>
              <a:rPr lang="fr-FR" sz="2400" b="1" dirty="0" smtClean="0"/>
              <a:t>home</a:t>
            </a:r>
          </a:p>
          <a:p>
            <a:pPr algn="just" defTabSz="19050"/>
            <a:endParaRPr lang="fr-FR" sz="2400" b="1" dirty="0" smtClean="0"/>
          </a:p>
          <a:p>
            <a:pPr algn="just" defTabSz="19050"/>
            <a:endParaRPr lang="fr-FR" sz="2400" b="1" dirty="0" smtClean="0"/>
          </a:p>
          <a:p>
            <a:pPr algn="just" defTabSz="19050"/>
            <a:r>
              <a:rPr lang="fr-FR" sz="2400" b="1" dirty="0" smtClean="0"/>
              <a:t>Last long </a:t>
            </a:r>
            <a:r>
              <a:rPr lang="fr-FR" sz="2400" b="1" dirty="0" err="1"/>
              <a:t>enough</a:t>
            </a:r>
            <a:r>
              <a:rPr lang="fr-FR" sz="2400" b="1" dirty="0"/>
              <a:t> to </a:t>
            </a:r>
            <a:r>
              <a:rPr lang="fr-FR" sz="2400" b="1" dirty="0" err="1"/>
              <a:t>allow</a:t>
            </a:r>
            <a:r>
              <a:rPr lang="fr-FR" sz="2400" b="1" dirty="0"/>
              <a:t> </a:t>
            </a:r>
            <a:r>
              <a:rPr lang="fr-FR" sz="2400" b="1" dirty="0" err="1"/>
              <a:t>comparisons</a:t>
            </a:r>
            <a:r>
              <a:rPr lang="fr-FR" sz="2400" b="1" dirty="0"/>
              <a:t> in the long </a:t>
            </a:r>
            <a:r>
              <a:rPr lang="fr-FR" sz="2400" b="1" dirty="0" err="1" smtClean="0"/>
              <a:t>run</a:t>
            </a:r>
            <a:endParaRPr lang="fr-FR" sz="2400" b="1" dirty="0" smtClean="0"/>
          </a:p>
          <a:p>
            <a:pPr algn="just" defTabSz="19050"/>
            <a:endParaRPr lang="fr-FR" sz="2400" b="1" dirty="0" smtClean="0"/>
          </a:p>
          <a:p>
            <a:pPr defTabSz="117475"/>
            <a:r>
              <a:rPr lang="fr-FR" sz="2400" b="1" dirty="0" err="1"/>
              <a:t>R</a:t>
            </a:r>
            <a:r>
              <a:rPr lang="fr-FR" sz="2400" b="1" dirty="0" err="1" smtClean="0"/>
              <a:t>egularly</a:t>
            </a:r>
            <a:r>
              <a:rPr lang="fr-FR" sz="2400" b="1" dirty="0" smtClean="0"/>
              <a:t> </a:t>
            </a:r>
            <a:r>
              <a:rPr lang="fr-FR" sz="2400" b="1" dirty="0" err="1"/>
              <a:t>compared</a:t>
            </a:r>
            <a:r>
              <a:rPr lang="fr-FR" sz="2400" b="1" dirty="0"/>
              <a:t> </a:t>
            </a:r>
            <a:r>
              <a:rPr lang="fr-FR" sz="2400" b="1" dirty="0" smtClean="0"/>
              <a:t>to </a:t>
            </a:r>
            <a:r>
              <a:rPr lang="fr-FR" sz="2400" b="1" dirty="0" err="1" smtClean="0"/>
              <a:t>each</a:t>
            </a:r>
            <a:r>
              <a:rPr lang="fr-FR" sz="2400" b="1" dirty="0"/>
              <a:t> </a:t>
            </a:r>
            <a:r>
              <a:rPr lang="fr-FR" sz="2400" b="1" dirty="0" err="1" smtClean="0"/>
              <a:t>other</a:t>
            </a:r>
            <a:r>
              <a:rPr lang="fr-FR" sz="2400" b="1" dirty="0" smtClean="0"/>
              <a:t> </a:t>
            </a:r>
            <a:r>
              <a:rPr lang="fr-FR" sz="2400" b="1" dirty="0"/>
              <a:t>by </a:t>
            </a:r>
            <a:r>
              <a:rPr lang="fr-FR" sz="2400" b="1" dirty="0" smtClean="0"/>
              <a:t>institutions </a:t>
            </a:r>
            <a:r>
              <a:rPr lang="fr-FR" sz="2400" b="1" dirty="0"/>
              <a:t>(LON </a:t>
            </a:r>
            <a:r>
              <a:rPr lang="fr-FR" sz="2400" b="1" dirty="0" smtClean="0"/>
              <a:t>1930) </a:t>
            </a:r>
            <a:r>
              <a:rPr lang="fr-FR" sz="2400" b="1" dirty="0"/>
              <a:t>or by </a:t>
            </a:r>
            <a:r>
              <a:rPr lang="fr-FR" sz="2400" b="1" dirty="0" err="1"/>
              <a:t>leading</a:t>
            </a:r>
            <a:r>
              <a:rPr lang="fr-FR" sz="2400" b="1" dirty="0"/>
              <a:t> publications (</a:t>
            </a:r>
            <a:r>
              <a:rPr lang="fr-FR" sz="2400" b="1" i="1" dirty="0"/>
              <a:t>The </a:t>
            </a:r>
            <a:r>
              <a:rPr lang="fr-FR" sz="2400" b="1" i="1" dirty="0" err="1"/>
              <a:t>Banker’s</a:t>
            </a:r>
            <a:r>
              <a:rPr lang="fr-FR" sz="2400" b="1" i="1" dirty="0"/>
              <a:t> </a:t>
            </a:r>
            <a:r>
              <a:rPr lang="fr-FR" sz="2400" b="1" i="1" dirty="0" smtClean="0"/>
              <a:t>Almanach ; </a:t>
            </a:r>
            <a:r>
              <a:rPr lang="fr-FR" sz="2400" b="1" i="1" dirty="0"/>
              <a:t>The </a:t>
            </a:r>
            <a:r>
              <a:rPr lang="fr-FR" sz="2400" b="1" i="1" dirty="0" err="1"/>
              <a:t>Economist</a:t>
            </a:r>
            <a:r>
              <a:rPr lang="fr-FR" sz="2400" b="1" dirty="0"/>
              <a:t> ; </a:t>
            </a:r>
            <a:r>
              <a:rPr lang="fr-FR" sz="2400" b="1" i="1" dirty="0"/>
              <a:t>Der deutsche </a:t>
            </a:r>
            <a:r>
              <a:rPr lang="fr-FR" sz="2400" b="1" i="1" dirty="0" err="1"/>
              <a:t>Oekonomist</a:t>
            </a:r>
            <a:r>
              <a:rPr lang="fr-CH" sz="2400" b="1" dirty="0"/>
              <a:t> )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00006" y="1150779"/>
            <a:ext cx="874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What</a:t>
            </a:r>
            <a:r>
              <a:rPr lang="fr-FR" sz="3200" b="1" dirty="0"/>
              <a:t> </a:t>
            </a:r>
            <a:r>
              <a:rPr lang="fr-FR" sz="3200" b="1" dirty="0" err="1"/>
              <a:t>equivalents</a:t>
            </a:r>
            <a:r>
              <a:rPr lang="fr-FR" sz="3200" b="1" dirty="0"/>
              <a:t> / </a:t>
            </a:r>
            <a:r>
              <a:rPr lang="fr-FR" sz="3200" b="1" dirty="0" err="1"/>
              <a:t>counterparts</a:t>
            </a:r>
            <a:r>
              <a:rPr lang="fr-FR" sz="3200" b="1" dirty="0"/>
              <a:t> </a:t>
            </a:r>
            <a:endParaRPr lang="fr-FR" sz="3200" b="1" dirty="0" smtClean="0"/>
          </a:p>
          <a:p>
            <a:pPr algn="ctr"/>
            <a:r>
              <a:rPr lang="fr-FR" sz="3200" b="1" dirty="0" smtClean="0"/>
              <a:t>for </a:t>
            </a:r>
            <a:r>
              <a:rPr lang="fr-FR" sz="3200" b="1" dirty="0"/>
              <a:t>the </a:t>
            </a:r>
            <a:r>
              <a:rPr lang="fr-FR" sz="3200" b="1" dirty="0" err="1"/>
              <a:t>Big</a:t>
            </a:r>
            <a:r>
              <a:rPr lang="fr-FR" sz="3200" b="1" dirty="0"/>
              <a:t> </a:t>
            </a:r>
            <a:r>
              <a:rPr lang="fr-FR" sz="3200" b="1" dirty="0" err="1"/>
              <a:t>Swiss</a:t>
            </a:r>
            <a:r>
              <a:rPr lang="fr-FR" sz="3200" b="1" dirty="0"/>
              <a:t> </a:t>
            </a:r>
            <a:r>
              <a:rPr lang="fr-FR" sz="3200" b="1" dirty="0" smtClean="0"/>
              <a:t>Banks ?</a:t>
            </a:r>
            <a:endParaRPr lang="fr-FR" sz="3200" dirty="0"/>
          </a:p>
        </p:txBody>
      </p:sp>
      <p:sp>
        <p:nvSpPr>
          <p:cNvPr id="7" name="Flèche vers la droite 6"/>
          <p:cNvSpPr/>
          <p:nvPr/>
        </p:nvSpPr>
        <p:spPr>
          <a:xfrm>
            <a:off x="3316854" y="3908128"/>
            <a:ext cx="411630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a droite 7"/>
          <p:cNvSpPr/>
          <p:nvPr/>
        </p:nvSpPr>
        <p:spPr>
          <a:xfrm>
            <a:off x="3316854" y="5653659"/>
            <a:ext cx="411630" cy="484632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5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1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</a:t>
            </a:r>
            <a:r>
              <a:rPr lang="fr-FR" b="1" dirty="0" err="1" smtClean="0"/>
              <a:t>Switzerland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5777" y="3308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63" y="1454301"/>
            <a:ext cx="9069973" cy="50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2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13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The </a:t>
            </a:r>
            <a:r>
              <a:rPr lang="fr-FR" b="1" dirty="0" err="1" smtClean="0"/>
              <a:t>Database</a:t>
            </a:r>
            <a:r>
              <a:rPr lang="fr-FR" b="1" dirty="0" smtClean="0"/>
              <a:t> : Great </a:t>
            </a:r>
            <a:r>
              <a:rPr lang="fr-FR" b="1" dirty="0" err="1" smtClean="0"/>
              <a:t>Britain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355777" y="3308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73" y="1199963"/>
            <a:ext cx="8857210" cy="54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5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3462</TotalTime>
  <Words>680</Words>
  <Application>Microsoft Macintosh PowerPoint</Application>
  <PresentationFormat>Présentation à l'écran (4:3)</PresentationFormat>
  <Paragraphs>186</Paragraphs>
  <Slides>22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A Swiss Data Bank  of  International Bank Data  1890-1970</vt:lpstr>
      <vt:lpstr>Why a data bank of bank data ? </vt:lpstr>
      <vt:lpstr>The Database</vt:lpstr>
      <vt:lpstr>The Database</vt:lpstr>
      <vt:lpstr>The Database</vt:lpstr>
      <vt:lpstr>The Database</vt:lpstr>
      <vt:lpstr>The Database</vt:lpstr>
      <vt:lpstr>The Database : Switzerland</vt:lpstr>
      <vt:lpstr>The Database : Great Britain</vt:lpstr>
      <vt:lpstr>The Database : Germany</vt:lpstr>
      <vt:lpstr>The Database : France</vt:lpstr>
      <vt:lpstr>The Database : Belgium and Italy</vt:lpstr>
      <vt:lpstr>The Database Number of banks by countries 1890-1970 (T=38)</vt:lpstr>
      <vt:lpstr>The Database : 11 accounting items</vt:lpstr>
      <vt:lpstr>The Database : Excel sheet</vt:lpstr>
      <vt:lpstr>The Database : Excel sheet</vt:lpstr>
      <vt:lpstr>The Database : some ratio</vt:lpstr>
      <vt:lpstr>Example : Leverage ratio of the Swiss big banks in comparison to European counterparts (equity capital as a % of total assets) 1890-1970</vt:lpstr>
      <vt:lpstr>The Database : other data</vt:lpstr>
      <vt:lpstr>The Database : some debatable choices</vt:lpstr>
      <vt:lpstr>The Database: some debatable choices</vt:lpstr>
      <vt:lpstr>The Bank Data : some debatable choices</vt:lpstr>
    </vt:vector>
  </TitlesOfParts>
  <Company>unil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FNRS-UNIL Histoire de la place financière suisse 1890-1970</dc:title>
  <dc:creator>Malik Mazbouri</dc:creator>
  <cp:lastModifiedBy>malik mazbouri</cp:lastModifiedBy>
  <cp:revision>89</cp:revision>
  <dcterms:created xsi:type="dcterms:W3CDTF">2011-05-27T09:47:10Z</dcterms:created>
  <dcterms:modified xsi:type="dcterms:W3CDTF">2017-01-19T14:09:45Z</dcterms:modified>
</cp:coreProperties>
</file>