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7" r:id="rId36"/>
    <p:sldId id="290" r:id="rId37"/>
    <p:sldId id="291" r:id="rId38"/>
    <p:sldId id="298" r:id="rId39"/>
    <p:sldId id="293" r:id="rId40"/>
    <p:sldId id="294" r:id="rId41"/>
    <p:sldId id="295" r:id="rId42"/>
    <p:sldId id="299" r:id="rId43"/>
    <p:sldId id="296" r:id="rId44"/>
  </p:sldIdLst>
  <p:sldSz cx="9144000" cy="6858000" type="screen4x3"/>
  <p:notesSz cx="6797675" cy="9874250"/>
  <p:defaultTextStyle>
    <a:defPPr>
      <a:defRPr lang="fr-FR"/>
    </a:defPPr>
    <a:lvl1pPr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5pPr>
    <a:lvl6pPr marL="2286000" algn="l" defTabSz="914400" rtl="0" eaLnBrk="1" latinLnBrk="0" hangingPunct="1">
      <a:defRPr sz="2400" kern="1200">
        <a:solidFill>
          <a:schemeClr val="tx1"/>
        </a:solidFill>
        <a:latin typeface="Arial" charset="0"/>
        <a:ea typeface="ヒラギノ角ゴ Pro W3" pitchFamily="1" charset="-128"/>
        <a:cs typeface="+mn-cs"/>
      </a:defRPr>
    </a:lvl6pPr>
    <a:lvl7pPr marL="2743200" algn="l" defTabSz="914400" rtl="0" eaLnBrk="1" latinLnBrk="0" hangingPunct="1">
      <a:defRPr sz="2400" kern="1200">
        <a:solidFill>
          <a:schemeClr val="tx1"/>
        </a:solidFill>
        <a:latin typeface="Arial" charset="0"/>
        <a:ea typeface="ヒラギノ角ゴ Pro W3" pitchFamily="1" charset="-128"/>
        <a:cs typeface="+mn-cs"/>
      </a:defRPr>
    </a:lvl7pPr>
    <a:lvl8pPr marL="3200400" algn="l" defTabSz="914400" rtl="0" eaLnBrk="1" latinLnBrk="0" hangingPunct="1">
      <a:defRPr sz="2400" kern="1200">
        <a:solidFill>
          <a:schemeClr val="tx1"/>
        </a:solidFill>
        <a:latin typeface="Arial" charset="0"/>
        <a:ea typeface="ヒラギノ角ゴ Pro W3" pitchFamily="1" charset="-128"/>
        <a:cs typeface="+mn-cs"/>
      </a:defRPr>
    </a:lvl8pPr>
    <a:lvl9pPr marL="3657600" algn="l" defTabSz="914400" rtl="0" eaLnBrk="1" latinLnBrk="0" hangingPunct="1">
      <a:defRPr sz="2400"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153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264"/>
    <a:srgbClr val="46A186"/>
    <a:srgbClr val="776FA8"/>
    <a:srgbClr val="ABABAB"/>
    <a:srgbClr val="B58F17"/>
    <a:srgbClr val="8ABE18"/>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90888" autoAdjust="0"/>
  </p:normalViewPr>
  <p:slideViewPr>
    <p:cSldViewPr>
      <p:cViewPr varScale="1">
        <p:scale>
          <a:sx n="66" d="100"/>
          <a:sy n="66" d="100"/>
        </p:scale>
        <p:origin x="516" y="72"/>
      </p:cViewPr>
      <p:guideLst>
        <p:guide orient="horz" pos="1536"/>
        <p:guide pos="2880"/>
      </p:guideLst>
    </p:cSldViewPr>
  </p:slideViewPr>
  <p:outlineViewPr>
    <p:cViewPr>
      <p:scale>
        <a:sx n="33" d="100"/>
        <a:sy n="33" d="100"/>
      </p:scale>
      <p:origin x="0" y="45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smtClean="0"/>
            </a:lvl1pPr>
          </a:lstStyle>
          <a:p>
            <a:pPr>
              <a:defRPr/>
            </a:pPr>
            <a:endParaRPr lang="fr-CH"/>
          </a:p>
        </p:txBody>
      </p:sp>
      <p:sp>
        <p:nvSpPr>
          <p:cNvPr id="3" name="Espace réservé de la date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smtClean="0"/>
            </a:lvl1pPr>
          </a:lstStyle>
          <a:p>
            <a:pPr>
              <a:defRPr/>
            </a:pPr>
            <a:fld id="{ECF534B9-05D2-44E6-8508-4FDD3717B4A8}" type="datetimeFigureOut">
              <a:rPr lang="fr-CH"/>
              <a:pPr>
                <a:defRPr/>
              </a:pPr>
              <a:t>24.02.2021</a:t>
            </a:fld>
            <a:endParaRPr lang="fr-CH"/>
          </a:p>
        </p:txBody>
      </p:sp>
      <p:sp>
        <p:nvSpPr>
          <p:cNvPr id="4" name="Espace réservé du pied de page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smtClean="0"/>
            </a:lvl1pPr>
          </a:lstStyle>
          <a:p>
            <a:pPr>
              <a:defRPr/>
            </a:pPr>
            <a:endParaRPr lang="fr-CH"/>
          </a:p>
        </p:txBody>
      </p:sp>
      <p:sp>
        <p:nvSpPr>
          <p:cNvPr id="5" name="Espace réservé du numéro de diapositive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smtClean="0"/>
            </a:lvl1pPr>
          </a:lstStyle>
          <a:p>
            <a:pPr>
              <a:defRPr/>
            </a:pPr>
            <a:fld id="{1E07BDEF-7F25-4D4F-8DAF-BDA36DFA5275}" type="slidenum">
              <a:rPr lang="fr-CH"/>
              <a:pPr>
                <a:defRPr/>
              </a:pPr>
              <a:t>‹N°›</a:t>
            </a:fld>
            <a:endParaRPr lang="fr-CH"/>
          </a:p>
        </p:txBody>
      </p:sp>
    </p:spTree>
    <p:extLst>
      <p:ext uri="{BB962C8B-B14F-4D97-AF65-F5344CB8AC3E}">
        <p14:creationId xmlns:p14="http://schemas.microsoft.com/office/powerpoint/2010/main" val="3449459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3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7171" name="Rectangle 3"/>
          <p:cNvSpPr>
            <a:spLocks noGrp="1" noChangeArrowheads="1"/>
          </p:cNvSpPr>
          <p:nvPr>
            <p:ph type="dt" idx="1"/>
          </p:nvPr>
        </p:nvSpPr>
        <p:spPr bwMode="auto">
          <a:xfrm>
            <a:off x="3851275" y="0"/>
            <a:ext cx="2946400" cy="493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16388"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06463" y="4691063"/>
            <a:ext cx="4984750" cy="4443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7174" name="Rectangle 6"/>
          <p:cNvSpPr>
            <a:spLocks noGrp="1" noChangeArrowheads="1"/>
          </p:cNvSpPr>
          <p:nvPr>
            <p:ph type="ftr" sz="quarter" idx="4"/>
          </p:nvPr>
        </p:nvSpPr>
        <p:spPr bwMode="auto">
          <a:xfrm>
            <a:off x="0" y="9380538"/>
            <a:ext cx="2946400" cy="493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7175" name="Rectangle 7"/>
          <p:cNvSpPr>
            <a:spLocks noGrp="1" noChangeArrowheads="1"/>
          </p:cNvSpPr>
          <p:nvPr>
            <p:ph type="sldNum" sz="quarter" idx="5"/>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pPr>
              <a:defRPr/>
            </a:pPr>
            <a:fld id="{B2BEE33C-473C-46F4-B034-6C7972AAF77F}" type="slidenum">
              <a:rPr lang="fr-FR"/>
              <a:pPr>
                <a:defRPr/>
              </a:pPr>
              <a:t>‹N°›</a:t>
            </a:fld>
            <a:endParaRPr lang="fr-FR"/>
          </a:p>
        </p:txBody>
      </p:sp>
    </p:spTree>
    <p:extLst>
      <p:ext uri="{BB962C8B-B14F-4D97-AF65-F5344CB8AC3E}">
        <p14:creationId xmlns:p14="http://schemas.microsoft.com/office/powerpoint/2010/main" val="3095432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A5D2E7C-CC4F-4A22-B615-CB041753FB2B}"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B1AE5B18-BB58-4D2E-9FAB-BD358E428421}" type="slidenum">
              <a:rPr lang="fr-FR"/>
              <a:pPr/>
              <a:t>1</a:t>
            </a:fld>
            <a:endParaRPr lang="fr-FR"/>
          </a:p>
        </p:txBody>
      </p:sp>
      <p:sp>
        <p:nvSpPr>
          <p:cNvPr id="25602" name="Rectangle 1026"/>
          <p:cNvSpPr>
            <a:spLocks noGrp="1" noRot="1" noChangeAspect="1" noChangeArrowheads="1" noTextEdit="1"/>
          </p:cNvSpPr>
          <p:nvPr>
            <p:ph type="sldImg"/>
          </p:nvPr>
        </p:nvSpPr>
        <p:spPr>
          <a:ln/>
        </p:spPr>
      </p:sp>
      <p:sp>
        <p:nvSpPr>
          <p:cNvPr id="25603" name="Rectangle 1027"/>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4168404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7EB4C873-BBDD-4235-9A4D-1674A66D90EA}"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1078203F-160C-46E4-BB25-13B1721C4F68}" type="slidenum">
              <a:rPr lang="fr-FR"/>
              <a:pPr/>
              <a:t>10</a:t>
            </a:fld>
            <a:endParaRPr lang="fr-FR"/>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1499076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7EF3AFDD-658A-4D67-89D5-02FB20FE855C}"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3985A77C-D86A-40E9-B07E-42D168C23DA3}" type="slidenum">
              <a:rPr lang="fr-FR"/>
              <a:pPr/>
              <a:t>11</a:t>
            </a:fld>
            <a:endParaRPr lang="fr-FR"/>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3486123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5AFCCB02-845C-4CB4-A695-36349C2964D4}"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7422FF1D-DE17-43EA-8987-5481E4B3193C}" type="slidenum">
              <a:rPr lang="fr-FR"/>
              <a:pPr/>
              <a:t>12</a:t>
            </a:fld>
            <a:endParaRPr lang="fr-FR"/>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2446464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D838117B-65E1-4656-9E78-7C78E4C6A353}"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0BE9725E-A7DE-4F34-83D7-D702D55B6C4B}" type="slidenum">
              <a:rPr lang="fr-FR"/>
              <a:pPr/>
              <a:t>13</a:t>
            </a:fld>
            <a:endParaRPr lang="fr-FR"/>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3835936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628F7ACB-B2E5-4CCC-91EC-91778606B5E4}"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7613787A-6A5F-4D47-9630-1DDF4C633C8C}" type="slidenum">
              <a:rPr lang="fr-FR"/>
              <a:pPr/>
              <a:t>14</a:t>
            </a:fld>
            <a:endParaRPr lang="fr-FR"/>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4093010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ADCF00CA-E06C-4313-9D84-C8F1C5131475}"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8E7397B3-0985-411A-BFD7-FD96BB3A6C80}" type="slidenum">
              <a:rPr lang="fr-FR"/>
              <a:pPr/>
              <a:t>15</a:t>
            </a:fld>
            <a:endParaRPr lang="fr-FR"/>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2534532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9A9B732E-D8FD-4AD7-A19B-A6B4C0E19581}"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785C1FB7-536D-496A-9A6F-DCB3AFAFBC27}" type="slidenum">
              <a:rPr lang="fr-FR"/>
              <a:pPr/>
              <a:t>16</a:t>
            </a:fld>
            <a:endParaRPr lang="fr-FR"/>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2732850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7EF9F431-8CE4-4331-A57D-C3AD885CC13D}"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B9FF5874-7632-4D20-A4AB-3D7B55F8956A}" type="slidenum">
              <a:rPr lang="fr-FR"/>
              <a:pPr/>
              <a:t>17</a:t>
            </a:fld>
            <a:endParaRPr lang="fr-FR"/>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3483458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C6BB9D32-78D4-4514-A262-5A46C4C660C4}"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46F7B959-0D82-4B72-9DDF-22E4F9840D5A}" type="slidenum">
              <a:rPr lang="fr-FR"/>
              <a:pPr/>
              <a:t>18</a:t>
            </a:fld>
            <a:endParaRPr lang="fr-FR"/>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1800528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F35419F6-635A-4A12-BAE5-95DF77370228}"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A9108BCA-B3F6-48C6-A696-7A18CAD36956}" type="slidenum">
              <a:rPr lang="fr-FR"/>
              <a:pPr/>
              <a:t>19</a:t>
            </a:fld>
            <a:endParaRPr lang="fr-FR"/>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1750339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18F8CF8-ABA5-47B2-A14A-03AF18600053}"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A7AA4E2E-0B0B-4B8F-884B-3337F6A4D063}" type="slidenum">
              <a:rPr lang="fr-FR"/>
              <a:pPr/>
              <a:t>2</a:t>
            </a:fld>
            <a:endParaRPr lang="fr-FR"/>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12665036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A590ECE3-09C2-46AA-9E1C-9493FFA0D1FD}"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00AE47DA-65E3-4C62-A1CD-E557363EBCFD}" type="slidenum">
              <a:rPr lang="fr-FR"/>
              <a:pPr/>
              <a:t>20</a:t>
            </a:fld>
            <a:endParaRPr lang="fr-F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6550110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F09F73E7-1E55-487F-AF99-157EC9C1589C}"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7A1FE495-A619-4FB0-BC3A-B1C59A177900}" type="slidenum">
              <a:rPr lang="fr-FR"/>
              <a:pPr/>
              <a:t>21</a:t>
            </a:fld>
            <a:endParaRPr lang="fr-FR"/>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11075191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E9D63D8-8BDB-4B21-97A2-2FFC85264195}"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2D48ED27-E02F-4277-941F-00B62F300E26}" type="slidenum">
              <a:rPr lang="fr-FR"/>
              <a:pPr/>
              <a:t>22</a:t>
            </a:fld>
            <a:endParaRPr lang="fr-FR"/>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36445544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9CB911F7-6373-408A-A9C0-EF65220C9EFF}"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16113E6D-2A27-4065-9D01-F83CFC5A3D6E}" type="slidenum">
              <a:rPr lang="fr-FR"/>
              <a:pPr/>
              <a:t>23</a:t>
            </a:fld>
            <a:endParaRPr lang="fr-FR"/>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558998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661B251B-D817-4DC0-8517-1971F44D6091}"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44278FFA-080B-413C-879E-303EF75C7DF5}" type="slidenum">
              <a:rPr lang="fr-FR"/>
              <a:pPr/>
              <a:t>24</a:t>
            </a:fld>
            <a:endParaRPr lang="fr-FR"/>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35373402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1EA67714-DBE5-4289-8469-AA8108585137}"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2F8AC41A-9235-47FC-9360-762573ACFDF3}" type="slidenum">
              <a:rPr lang="fr-FR"/>
              <a:pPr/>
              <a:t>25</a:t>
            </a:fld>
            <a:endParaRPr lang="fr-FR"/>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38044547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8D0777E9-AFE7-41C9-B31F-0A84D888D4BD}"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CF265946-AD2D-478E-A14A-031E5BAFF393}" type="slidenum">
              <a:rPr lang="fr-FR"/>
              <a:pPr/>
              <a:t>36</a:t>
            </a:fld>
            <a:endParaRPr lang="fr-FR"/>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1796896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F93E01A9-4D79-4AB5-BB7F-5F897B511400}"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77AFCB99-B5CD-44B3-ADD5-2F4BB4BC14B5}" type="slidenum">
              <a:rPr lang="fr-FR"/>
              <a:pPr/>
              <a:t>3</a:t>
            </a:fld>
            <a:endParaRPr lang="fr-FR"/>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fr-CH"/>
              <a:t>Ex. etude de Gisèle Ory sur le devenir des personnes à qui on a refusé une rente AI</a:t>
            </a:r>
          </a:p>
        </p:txBody>
      </p:sp>
    </p:spTree>
    <p:extLst>
      <p:ext uri="{BB962C8B-B14F-4D97-AF65-F5344CB8AC3E}">
        <p14:creationId xmlns:p14="http://schemas.microsoft.com/office/powerpoint/2010/main" val="4066933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4A0CE178-3428-4359-918F-33E21BC6D5DE}"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377752E8-613A-4A4B-BAA5-193348BA43BB}" type="slidenum">
              <a:rPr lang="fr-FR"/>
              <a:pPr/>
              <a:t>4</a:t>
            </a:fld>
            <a:endParaRPr lang="fr-FR"/>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1998225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11EC58C1-AE11-401C-BE64-B1736B4D1A65}"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0E7B28CB-F1C0-4C9C-B9BC-470F232E92FF}" type="slidenum">
              <a:rPr lang="fr-FR"/>
              <a:pPr/>
              <a:t>5</a:t>
            </a:fld>
            <a:endParaRPr lang="fr-FR"/>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2884259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4C765126-5D08-40F1-8F18-519E420FB175}"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454720FB-2A09-4726-899D-7DCDAE4E7A31}" type="slidenum">
              <a:rPr lang="fr-FR"/>
              <a:pPr/>
              <a:t>6</a:t>
            </a:fld>
            <a:endParaRPr lang="fr-FR"/>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113797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D3A81DF5-77F9-4523-AF19-684002F20506}"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4FB31CFB-430B-4593-AB87-F3CF0585341F}" type="slidenum">
              <a:rPr lang="fr-FR"/>
              <a:pPr/>
              <a:t>7</a:t>
            </a:fld>
            <a:endParaRPr lang="fr-FR"/>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406625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91E6C9D4-4ADC-4CA4-AF85-BF31B6AE15D1}"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F6DC34AB-F62B-40AA-A763-F3E47ECF48B3}" type="slidenum">
              <a:rPr lang="fr-FR"/>
              <a:pPr/>
              <a:t>8</a:t>
            </a:fld>
            <a:endParaRPr lang="fr-FR"/>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1785302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2EB8AEBD-6D2F-42BA-B4CD-157E24CEA16A}" type="datetime1">
              <a:rPr lang="fr-FR"/>
              <a:pPr/>
              <a:t>24/02/2021</a:t>
            </a:fld>
            <a:endParaRPr lang="fr-FR"/>
          </a:p>
        </p:txBody>
      </p:sp>
      <p:sp>
        <p:nvSpPr>
          <p:cNvPr id="6" name="Rectangle 7"/>
          <p:cNvSpPr>
            <a:spLocks noGrp="1" noChangeArrowheads="1"/>
          </p:cNvSpPr>
          <p:nvPr>
            <p:ph type="sldNum" sz="quarter" idx="5"/>
          </p:nvPr>
        </p:nvSpPr>
        <p:spPr>
          <a:ln/>
        </p:spPr>
        <p:txBody>
          <a:bodyPr/>
          <a:lstStyle/>
          <a:p>
            <a:fld id="{78A27EF6-DD01-4E2B-AD02-FA1E8F06C8AC}" type="slidenum">
              <a:rPr lang="fr-FR"/>
              <a:pPr/>
              <a:t>9</a:t>
            </a:fld>
            <a:endParaRPr lang="fr-FR"/>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fr-CH"/>
          </a:p>
        </p:txBody>
      </p:sp>
    </p:spTree>
    <p:extLst>
      <p:ext uri="{BB962C8B-B14F-4D97-AF65-F5344CB8AC3E}">
        <p14:creationId xmlns:p14="http://schemas.microsoft.com/office/powerpoint/2010/main" val="27048308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acintosh%20HD:Users:jgrosse:Documents:1474_Event_Accueil_prof_2005:PresentationPPT_MDP:CAV-CAM-01771-HQ.jpg" TargetMode="External"/><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3124200" y="0"/>
            <a:ext cx="5995988" cy="6858000"/>
          </a:xfrm>
          <a:prstGeom prst="rect">
            <a:avLst/>
          </a:prstGeom>
          <a:solidFill>
            <a:srgbClr val="8A7264"/>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fr-CH"/>
          </a:p>
        </p:txBody>
      </p:sp>
      <p:pic>
        <p:nvPicPr>
          <p:cNvPr id="5" name="Picture 11" descr="Macintosh HD:Users:jgrosse:Documents:1474_Event_Accueil_prof_2005:PresentationPPT_MDP:CAV-CAM-01771-HQ.jpg"/>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2819400" y="0"/>
            <a:ext cx="6781800" cy="441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ChangeArrowheads="1"/>
          </p:cNvSpPr>
          <p:nvPr userDrawn="1"/>
        </p:nvSpPr>
        <p:spPr bwMode="auto">
          <a:xfrm>
            <a:off x="0" y="0"/>
            <a:ext cx="3124200" cy="6858000"/>
          </a:xfrm>
          <a:prstGeom prst="rect">
            <a:avLst/>
          </a:prstGeom>
          <a:solidFill>
            <a:srgbClr val="0099C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fr-CH"/>
          </a:p>
        </p:txBody>
      </p:sp>
      <p:pic>
        <p:nvPicPr>
          <p:cNvPr id="7" name="Picture 13" descr="&#10;ppt1final.png                                                  05D47BE1Macintosh HD                   BBA3E165:"/>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5"/>
          <p:cNvSpPr>
            <a:spLocks noGrp="1" noChangeArrowheads="1"/>
          </p:cNvSpPr>
          <p:nvPr>
            <p:ph type="ctrTitle"/>
          </p:nvPr>
        </p:nvSpPr>
        <p:spPr>
          <a:xfrm>
            <a:off x="1371600" y="3657600"/>
            <a:ext cx="7391400" cy="1905000"/>
          </a:xfrm>
        </p:spPr>
        <p:txBody>
          <a:bodyPr anchor="t"/>
          <a:lstStyle>
            <a:lvl1pPr algn="l">
              <a:defRPr sz="3600"/>
            </a:lvl1pPr>
          </a:lstStyle>
          <a:p>
            <a:pPr lvl="0"/>
            <a:r>
              <a:rPr lang="fr-FR" noProof="0"/>
              <a:t>Cliquez et modifiez le titre</a:t>
            </a:r>
          </a:p>
        </p:txBody>
      </p:sp>
      <p:sp>
        <p:nvSpPr>
          <p:cNvPr id="5126" name="Rectangle 6"/>
          <p:cNvSpPr>
            <a:spLocks noGrp="1" noChangeArrowheads="1"/>
          </p:cNvSpPr>
          <p:nvPr>
            <p:ph type="subTitle" idx="1"/>
          </p:nvPr>
        </p:nvSpPr>
        <p:spPr>
          <a:xfrm>
            <a:off x="1371600" y="2895600"/>
            <a:ext cx="7391400" cy="533400"/>
          </a:xfrm>
        </p:spPr>
        <p:txBody>
          <a:bodyPr/>
          <a:lstStyle>
            <a:lvl1pPr marL="0" indent="0">
              <a:buFontTx/>
              <a:buNone/>
              <a:defRPr sz="1800">
                <a:solidFill>
                  <a:srgbClr val="8A7264"/>
                </a:solidFill>
              </a:defRPr>
            </a:lvl1pPr>
          </a:lstStyle>
          <a:p>
            <a:pPr lvl="0"/>
            <a:r>
              <a:rPr lang="fr-FR" noProof="0"/>
              <a:t>Cliquez pour modifier le style des sous-titres du masque</a:t>
            </a:r>
          </a:p>
        </p:txBody>
      </p:sp>
      <p:sp>
        <p:nvSpPr>
          <p:cNvPr id="8" name="Rectangle 7"/>
          <p:cNvSpPr>
            <a:spLocks noGrp="1" noChangeArrowheads="1"/>
          </p:cNvSpPr>
          <p:nvPr>
            <p:ph type="dt" sz="half" idx="10"/>
          </p:nvPr>
        </p:nvSpPr>
        <p:spPr>
          <a:xfrm>
            <a:off x="7908925" y="6229350"/>
            <a:ext cx="1006475" cy="246063"/>
          </a:xfrm>
        </p:spPr>
        <p:txBody>
          <a:bodyPr wrap="none" anchor="ctr">
            <a:spAutoFit/>
          </a:bodyPr>
          <a:lstStyle>
            <a:lvl1pPr>
              <a:defRPr>
                <a:solidFill>
                  <a:schemeClr val="tx1"/>
                </a:solidFill>
              </a:defRPr>
            </a:lvl1pPr>
          </a:lstStyle>
          <a:p>
            <a:pPr>
              <a:defRPr/>
            </a:pPr>
            <a:fld id="{9BD34E1B-23E9-46B7-BA3F-41FDE31A39D1}" type="datetime2">
              <a:rPr lang="fr-FR"/>
              <a:pPr>
                <a:defRPr/>
              </a:pPr>
              <a:t>mercredi 24 février 2021</a:t>
            </a:fld>
            <a:endParaRPr lang="fr-FR"/>
          </a:p>
        </p:txBody>
      </p:sp>
    </p:spTree>
    <p:extLst>
      <p:ext uri="{BB962C8B-B14F-4D97-AF65-F5344CB8AC3E}">
        <p14:creationId xmlns:p14="http://schemas.microsoft.com/office/powerpoint/2010/main" val="1840230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pPr>
              <a:defRPr/>
            </a:pPr>
            <a:fld id="{C79BBB2F-F9CC-426E-BE0B-F072A5F56DAA}" type="datetime2">
              <a:rPr lang="fr-FR"/>
              <a:pPr>
                <a:defRPr/>
              </a:pPr>
              <a:t>mercredi 24 février 2021</a:t>
            </a:fld>
            <a:endParaRPr lang="fr-FR" sz="1400"/>
          </a:p>
        </p:txBody>
      </p:sp>
      <p:sp>
        <p:nvSpPr>
          <p:cNvPr id="5" name="Rectangle 5"/>
          <p:cNvSpPr>
            <a:spLocks noGrp="1" noChangeArrowheads="1"/>
          </p:cNvSpPr>
          <p:nvPr>
            <p:ph type="ftr" sz="quarter" idx="11"/>
          </p:nvPr>
        </p:nvSpPr>
        <p:spPr>
          <a:ln/>
        </p:spPr>
        <p:txBody>
          <a:bodyPr/>
          <a:lstStyle>
            <a:lvl1pPr>
              <a:defRPr/>
            </a:lvl1pPr>
          </a:lstStyle>
          <a:p>
            <a:pPr>
              <a:defRPr/>
            </a:pPr>
            <a:r>
              <a:rPr lang="fr-FR"/>
              <a:t>Titre de la présentation</a:t>
            </a:r>
          </a:p>
        </p:txBody>
      </p:sp>
      <p:sp>
        <p:nvSpPr>
          <p:cNvPr id="6" name="Rectangle 6"/>
          <p:cNvSpPr>
            <a:spLocks noGrp="1" noChangeArrowheads="1"/>
          </p:cNvSpPr>
          <p:nvPr>
            <p:ph type="sldNum" sz="quarter" idx="12"/>
          </p:nvPr>
        </p:nvSpPr>
        <p:spPr>
          <a:ln/>
        </p:spPr>
        <p:txBody>
          <a:bodyPr/>
          <a:lstStyle>
            <a:lvl1pPr>
              <a:defRPr/>
            </a:lvl1pPr>
          </a:lstStyle>
          <a:p>
            <a:pPr>
              <a:defRPr/>
            </a:pPr>
            <a:fld id="{CEC42913-9B9C-4EBF-B38B-B3E83340AB2E}" type="slidenum">
              <a:rPr lang="fr-FR"/>
              <a:pPr>
                <a:defRPr/>
              </a:pPr>
              <a:t>‹N°›</a:t>
            </a:fld>
            <a:endParaRPr lang="fr-FR"/>
          </a:p>
        </p:txBody>
      </p:sp>
    </p:spTree>
    <p:extLst>
      <p:ext uri="{BB962C8B-B14F-4D97-AF65-F5344CB8AC3E}">
        <p14:creationId xmlns:p14="http://schemas.microsoft.com/office/powerpoint/2010/main" val="965025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43700" y="457200"/>
            <a:ext cx="2171700" cy="5410200"/>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228600" y="457200"/>
            <a:ext cx="6362700" cy="54102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pPr>
              <a:defRPr/>
            </a:pPr>
            <a:fld id="{B110F9F1-25D3-4989-87DA-EE122A709C3A}" type="datetime2">
              <a:rPr lang="fr-FR"/>
              <a:pPr>
                <a:defRPr/>
              </a:pPr>
              <a:t>mercredi 24 février 2021</a:t>
            </a:fld>
            <a:endParaRPr lang="fr-FR" sz="1400"/>
          </a:p>
        </p:txBody>
      </p:sp>
      <p:sp>
        <p:nvSpPr>
          <p:cNvPr id="5" name="Rectangle 5"/>
          <p:cNvSpPr>
            <a:spLocks noGrp="1" noChangeArrowheads="1"/>
          </p:cNvSpPr>
          <p:nvPr>
            <p:ph type="ftr" sz="quarter" idx="11"/>
          </p:nvPr>
        </p:nvSpPr>
        <p:spPr>
          <a:ln/>
        </p:spPr>
        <p:txBody>
          <a:bodyPr/>
          <a:lstStyle>
            <a:lvl1pPr>
              <a:defRPr/>
            </a:lvl1pPr>
          </a:lstStyle>
          <a:p>
            <a:pPr>
              <a:defRPr/>
            </a:pPr>
            <a:r>
              <a:rPr lang="fr-FR"/>
              <a:t>Titre de la présentation</a:t>
            </a:r>
          </a:p>
        </p:txBody>
      </p:sp>
      <p:sp>
        <p:nvSpPr>
          <p:cNvPr id="6" name="Rectangle 6"/>
          <p:cNvSpPr>
            <a:spLocks noGrp="1" noChangeArrowheads="1"/>
          </p:cNvSpPr>
          <p:nvPr>
            <p:ph type="sldNum" sz="quarter" idx="12"/>
          </p:nvPr>
        </p:nvSpPr>
        <p:spPr>
          <a:ln/>
        </p:spPr>
        <p:txBody>
          <a:bodyPr/>
          <a:lstStyle>
            <a:lvl1pPr>
              <a:defRPr/>
            </a:lvl1pPr>
          </a:lstStyle>
          <a:p>
            <a:pPr>
              <a:defRPr/>
            </a:pPr>
            <a:fld id="{4455681E-F264-428B-AAD7-A66B63B26964}" type="slidenum">
              <a:rPr lang="fr-FR"/>
              <a:pPr>
                <a:defRPr/>
              </a:pPr>
              <a:t>‹N°›</a:t>
            </a:fld>
            <a:endParaRPr lang="fr-FR"/>
          </a:p>
        </p:txBody>
      </p:sp>
    </p:spTree>
    <p:extLst>
      <p:ext uri="{BB962C8B-B14F-4D97-AF65-F5344CB8AC3E}">
        <p14:creationId xmlns:p14="http://schemas.microsoft.com/office/powerpoint/2010/main" val="313837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pPr>
              <a:defRPr/>
            </a:pPr>
            <a:fld id="{DCA6D1B2-4CE2-44D3-9A7B-1E92059B9B24}" type="datetime2">
              <a:rPr lang="fr-FR"/>
              <a:pPr>
                <a:defRPr/>
              </a:pPr>
              <a:t>mercredi 24 février 2021</a:t>
            </a:fld>
            <a:endParaRPr lang="fr-FR" sz="1400"/>
          </a:p>
        </p:txBody>
      </p:sp>
      <p:sp>
        <p:nvSpPr>
          <p:cNvPr id="5" name="Rectangle 5"/>
          <p:cNvSpPr>
            <a:spLocks noGrp="1" noChangeArrowheads="1"/>
          </p:cNvSpPr>
          <p:nvPr>
            <p:ph type="ftr" sz="quarter" idx="11"/>
          </p:nvPr>
        </p:nvSpPr>
        <p:spPr>
          <a:ln/>
        </p:spPr>
        <p:txBody>
          <a:bodyPr/>
          <a:lstStyle>
            <a:lvl1pPr>
              <a:defRPr/>
            </a:lvl1pPr>
          </a:lstStyle>
          <a:p>
            <a:pPr>
              <a:defRPr/>
            </a:pPr>
            <a:r>
              <a:rPr lang="fr-FR"/>
              <a:t>Titre de la présentation</a:t>
            </a:r>
          </a:p>
        </p:txBody>
      </p:sp>
      <p:sp>
        <p:nvSpPr>
          <p:cNvPr id="6" name="Rectangle 6"/>
          <p:cNvSpPr>
            <a:spLocks noGrp="1" noChangeArrowheads="1"/>
          </p:cNvSpPr>
          <p:nvPr>
            <p:ph type="sldNum" sz="quarter" idx="12"/>
          </p:nvPr>
        </p:nvSpPr>
        <p:spPr>
          <a:ln/>
        </p:spPr>
        <p:txBody>
          <a:bodyPr/>
          <a:lstStyle>
            <a:lvl1pPr>
              <a:defRPr/>
            </a:lvl1pPr>
          </a:lstStyle>
          <a:p>
            <a:pPr>
              <a:defRPr/>
            </a:pPr>
            <a:fld id="{50328DA3-4FEE-4526-A776-CB739AA40603}" type="slidenum">
              <a:rPr lang="fr-FR"/>
              <a:pPr>
                <a:defRPr/>
              </a:pPr>
              <a:t>‹N°›</a:t>
            </a:fld>
            <a:endParaRPr lang="fr-FR"/>
          </a:p>
        </p:txBody>
      </p:sp>
    </p:spTree>
    <p:extLst>
      <p:ext uri="{BB962C8B-B14F-4D97-AF65-F5344CB8AC3E}">
        <p14:creationId xmlns:p14="http://schemas.microsoft.com/office/powerpoint/2010/main" val="75062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25A7969F-FA7F-4707-B168-6FFA160EAF72}" type="datetime2">
              <a:rPr lang="fr-FR"/>
              <a:pPr>
                <a:defRPr/>
              </a:pPr>
              <a:t>mercredi 24 février 2021</a:t>
            </a:fld>
            <a:endParaRPr lang="fr-FR" sz="1400"/>
          </a:p>
        </p:txBody>
      </p:sp>
      <p:sp>
        <p:nvSpPr>
          <p:cNvPr id="5" name="Rectangle 5"/>
          <p:cNvSpPr>
            <a:spLocks noGrp="1" noChangeArrowheads="1"/>
          </p:cNvSpPr>
          <p:nvPr>
            <p:ph type="ftr" sz="quarter" idx="11"/>
          </p:nvPr>
        </p:nvSpPr>
        <p:spPr>
          <a:ln/>
        </p:spPr>
        <p:txBody>
          <a:bodyPr/>
          <a:lstStyle>
            <a:lvl1pPr>
              <a:defRPr/>
            </a:lvl1pPr>
          </a:lstStyle>
          <a:p>
            <a:pPr>
              <a:defRPr/>
            </a:pPr>
            <a:r>
              <a:rPr lang="fr-FR"/>
              <a:t>Titre de la présentation</a:t>
            </a:r>
          </a:p>
        </p:txBody>
      </p:sp>
      <p:sp>
        <p:nvSpPr>
          <p:cNvPr id="6" name="Rectangle 6"/>
          <p:cNvSpPr>
            <a:spLocks noGrp="1" noChangeArrowheads="1"/>
          </p:cNvSpPr>
          <p:nvPr>
            <p:ph type="sldNum" sz="quarter" idx="12"/>
          </p:nvPr>
        </p:nvSpPr>
        <p:spPr>
          <a:ln/>
        </p:spPr>
        <p:txBody>
          <a:bodyPr/>
          <a:lstStyle>
            <a:lvl1pPr>
              <a:defRPr/>
            </a:lvl1pPr>
          </a:lstStyle>
          <a:p>
            <a:pPr>
              <a:defRPr/>
            </a:pPr>
            <a:fld id="{070E115A-1B17-45B9-AAB5-15F0B1DDAA1A}" type="slidenum">
              <a:rPr lang="fr-FR"/>
              <a:pPr>
                <a:defRPr/>
              </a:pPr>
              <a:t>‹N°›</a:t>
            </a:fld>
            <a:endParaRPr lang="fr-FR"/>
          </a:p>
        </p:txBody>
      </p:sp>
    </p:spTree>
    <p:extLst>
      <p:ext uri="{BB962C8B-B14F-4D97-AF65-F5344CB8AC3E}">
        <p14:creationId xmlns:p14="http://schemas.microsoft.com/office/powerpoint/2010/main" val="13518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228600" y="1524000"/>
            <a:ext cx="4267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524000"/>
            <a:ext cx="4267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Rectangle 4"/>
          <p:cNvSpPr>
            <a:spLocks noGrp="1" noChangeArrowheads="1"/>
          </p:cNvSpPr>
          <p:nvPr>
            <p:ph type="dt" sz="half" idx="10"/>
          </p:nvPr>
        </p:nvSpPr>
        <p:spPr>
          <a:ln/>
        </p:spPr>
        <p:txBody>
          <a:bodyPr/>
          <a:lstStyle>
            <a:lvl1pPr>
              <a:defRPr/>
            </a:lvl1pPr>
          </a:lstStyle>
          <a:p>
            <a:pPr>
              <a:defRPr/>
            </a:pPr>
            <a:fld id="{DA7808C7-3935-4C85-ACBB-91D37606C7B9}" type="datetime2">
              <a:rPr lang="fr-FR"/>
              <a:pPr>
                <a:defRPr/>
              </a:pPr>
              <a:t>mercredi 24 février 2021</a:t>
            </a:fld>
            <a:endParaRPr lang="fr-FR" sz="1400"/>
          </a:p>
        </p:txBody>
      </p:sp>
      <p:sp>
        <p:nvSpPr>
          <p:cNvPr id="6" name="Rectangle 5"/>
          <p:cNvSpPr>
            <a:spLocks noGrp="1" noChangeArrowheads="1"/>
          </p:cNvSpPr>
          <p:nvPr>
            <p:ph type="ftr" sz="quarter" idx="11"/>
          </p:nvPr>
        </p:nvSpPr>
        <p:spPr>
          <a:ln/>
        </p:spPr>
        <p:txBody>
          <a:bodyPr/>
          <a:lstStyle>
            <a:lvl1pPr>
              <a:defRPr/>
            </a:lvl1pPr>
          </a:lstStyle>
          <a:p>
            <a:pPr>
              <a:defRPr/>
            </a:pPr>
            <a:r>
              <a:rPr lang="fr-FR"/>
              <a:t>Titre de la présentation</a:t>
            </a:r>
          </a:p>
        </p:txBody>
      </p:sp>
      <p:sp>
        <p:nvSpPr>
          <p:cNvPr id="7" name="Rectangle 6"/>
          <p:cNvSpPr>
            <a:spLocks noGrp="1" noChangeArrowheads="1"/>
          </p:cNvSpPr>
          <p:nvPr>
            <p:ph type="sldNum" sz="quarter" idx="12"/>
          </p:nvPr>
        </p:nvSpPr>
        <p:spPr>
          <a:ln/>
        </p:spPr>
        <p:txBody>
          <a:bodyPr/>
          <a:lstStyle>
            <a:lvl1pPr>
              <a:defRPr/>
            </a:lvl1pPr>
          </a:lstStyle>
          <a:p>
            <a:pPr>
              <a:defRPr/>
            </a:pPr>
            <a:fld id="{BB1B1FD0-55A2-450B-9E32-FF1E02A87B89}" type="slidenum">
              <a:rPr lang="fr-FR"/>
              <a:pPr>
                <a:defRPr/>
              </a:pPr>
              <a:t>‹N°›</a:t>
            </a:fld>
            <a:endParaRPr lang="fr-FR"/>
          </a:p>
        </p:txBody>
      </p:sp>
    </p:spTree>
    <p:extLst>
      <p:ext uri="{BB962C8B-B14F-4D97-AF65-F5344CB8AC3E}">
        <p14:creationId xmlns:p14="http://schemas.microsoft.com/office/powerpoint/2010/main" val="4149146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Rectangle 4"/>
          <p:cNvSpPr>
            <a:spLocks noGrp="1" noChangeArrowheads="1"/>
          </p:cNvSpPr>
          <p:nvPr>
            <p:ph type="dt" sz="half" idx="10"/>
          </p:nvPr>
        </p:nvSpPr>
        <p:spPr>
          <a:ln/>
        </p:spPr>
        <p:txBody>
          <a:bodyPr/>
          <a:lstStyle>
            <a:lvl1pPr>
              <a:defRPr/>
            </a:lvl1pPr>
          </a:lstStyle>
          <a:p>
            <a:pPr>
              <a:defRPr/>
            </a:pPr>
            <a:fld id="{5C4DA1DA-6EE4-44DF-A5DE-92D5E27F53F9}" type="datetime2">
              <a:rPr lang="fr-FR"/>
              <a:pPr>
                <a:defRPr/>
              </a:pPr>
              <a:t>mercredi 24 février 2021</a:t>
            </a:fld>
            <a:endParaRPr lang="fr-FR" sz="1400"/>
          </a:p>
        </p:txBody>
      </p:sp>
      <p:sp>
        <p:nvSpPr>
          <p:cNvPr id="8" name="Rectangle 5"/>
          <p:cNvSpPr>
            <a:spLocks noGrp="1" noChangeArrowheads="1"/>
          </p:cNvSpPr>
          <p:nvPr>
            <p:ph type="ftr" sz="quarter" idx="11"/>
          </p:nvPr>
        </p:nvSpPr>
        <p:spPr>
          <a:ln/>
        </p:spPr>
        <p:txBody>
          <a:bodyPr/>
          <a:lstStyle>
            <a:lvl1pPr>
              <a:defRPr/>
            </a:lvl1pPr>
          </a:lstStyle>
          <a:p>
            <a:pPr>
              <a:defRPr/>
            </a:pPr>
            <a:r>
              <a:rPr lang="fr-FR"/>
              <a:t>Titre de la présentation</a:t>
            </a:r>
          </a:p>
        </p:txBody>
      </p:sp>
      <p:sp>
        <p:nvSpPr>
          <p:cNvPr id="9" name="Rectangle 6"/>
          <p:cNvSpPr>
            <a:spLocks noGrp="1" noChangeArrowheads="1"/>
          </p:cNvSpPr>
          <p:nvPr>
            <p:ph type="sldNum" sz="quarter" idx="12"/>
          </p:nvPr>
        </p:nvSpPr>
        <p:spPr>
          <a:ln/>
        </p:spPr>
        <p:txBody>
          <a:bodyPr/>
          <a:lstStyle>
            <a:lvl1pPr>
              <a:defRPr/>
            </a:lvl1pPr>
          </a:lstStyle>
          <a:p>
            <a:pPr>
              <a:defRPr/>
            </a:pPr>
            <a:fld id="{FD6F98FE-DF48-4F7A-8E01-FF6F5427E41F}" type="slidenum">
              <a:rPr lang="fr-FR"/>
              <a:pPr>
                <a:defRPr/>
              </a:pPr>
              <a:t>‹N°›</a:t>
            </a:fld>
            <a:endParaRPr lang="fr-FR"/>
          </a:p>
        </p:txBody>
      </p:sp>
    </p:spTree>
    <p:extLst>
      <p:ext uri="{BB962C8B-B14F-4D97-AF65-F5344CB8AC3E}">
        <p14:creationId xmlns:p14="http://schemas.microsoft.com/office/powerpoint/2010/main" val="236509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Rectangle 4"/>
          <p:cNvSpPr>
            <a:spLocks noGrp="1" noChangeArrowheads="1"/>
          </p:cNvSpPr>
          <p:nvPr>
            <p:ph type="dt" sz="half" idx="10"/>
          </p:nvPr>
        </p:nvSpPr>
        <p:spPr>
          <a:ln/>
        </p:spPr>
        <p:txBody>
          <a:bodyPr/>
          <a:lstStyle>
            <a:lvl1pPr>
              <a:defRPr/>
            </a:lvl1pPr>
          </a:lstStyle>
          <a:p>
            <a:pPr>
              <a:defRPr/>
            </a:pPr>
            <a:fld id="{A3888B9C-8BF5-4105-8909-B3E3B3E6EBB1}" type="datetime2">
              <a:rPr lang="fr-FR"/>
              <a:pPr>
                <a:defRPr/>
              </a:pPr>
              <a:t>mercredi 24 février 2021</a:t>
            </a:fld>
            <a:endParaRPr lang="fr-FR" sz="1400"/>
          </a:p>
        </p:txBody>
      </p:sp>
      <p:sp>
        <p:nvSpPr>
          <p:cNvPr id="4" name="Rectangle 5"/>
          <p:cNvSpPr>
            <a:spLocks noGrp="1" noChangeArrowheads="1"/>
          </p:cNvSpPr>
          <p:nvPr>
            <p:ph type="ftr" sz="quarter" idx="11"/>
          </p:nvPr>
        </p:nvSpPr>
        <p:spPr>
          <a:ln/>
        </p:spPr>
        <p:txBody>
          <a:bodyPr/>
          <a:lstStyle>
            <a:lvl1pPr>
              <a:defRPr/>
            </a:lvl1pPr>
          </a:lstStyle>
          <a:p>
            <a:pPr>
              <a:defRPr/>
            </a:pPr>
            <a:r>
              <a:rPr lang="fr-FR"/>
              <a:t>Titre de la présentation</a:t>
            </a:r>
          </a:p>
        </p:txBody>
      </p:sp>
      <p:sp>
        <p:nvSpPr>
          <p:cNvPr id="5" name="Rectangle 6"/>
          <p:cNvSpPr>
            <a:spLocks noGrp="1" noChangeArrowheads="1"/>
          </p:cNvSpPr>
          <p:nvPr>
            <p:ph type="sldNum" sz="quarter" idx="12"/>
          </p:nvPr>
        </p:nvSpPr>
        <p:spPr>
          <a:ln/>
        </p:spPr>
        <p:txBody>
          <a:bodyPr/>
          <a:lstStyle>
            <a:lvl1pPr>
              <a:defRPr/>
            </a:lvl1pPr>
          </a:lstStyle>
          <a:p>
            <a:pPr>
              <a:defRPr/>
            </a:pPr>
            <a:fld id="{0A87D4E6-16F0-4B9C-9B4D-3E52B7BD96D9}" type="slidenum">
              <a:rPr lang="fr-FR"/>
              <a:pPr>
                <a:defRPr/>
              </a:pPr>
              <a:t>‹N°›</a:t>
            </a:fld>
            <a:endParaRPr lang="fr-FR"/>
          </a:p>
        </p:txBody>
      </p:sp>
    </p:spTree>
    <p:extLst>
      <p:ext uri="{BB962C8B-B14F-4D97-AF65-F5344CB8AC3E}">
        <p14:creationId xmlns:p14="http://schemas.microsoft.com/office/powerpoint/2010/main" val="266605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A890B5A-A5AD-4736-9186-3430848D66C6}" type="datetime2">
              <a:rPr lang="fr-FR"/>
              <a:pPr>
                <a:defRPr/>
              </a:pPr>
              <a:t>mercredi 24 février 2021</a:t>
            </a:fld>
            <a:endParaRPr lang="fr-FR" sz="1400"/>
          </a:p>
        </p:txBody>
      </p:sp>
      <p:sp>
        <p:nvSpPr>
          <p:cNvPr id="3" name="Rectangle 5"/>
          <p:cNvSpPr>
            <a:spLocks noGrp="1" noChangeArrowheads="1"/>
          </p:cNvSpPr>
          <p:nvPr>
            <p:ph type="ftr" sz="quarter" idx="11"/>
          </p:nvPr>
        </p:nvSpPr>
        <p:spPr>
          <a:ln/>
        </p:spPr>
        <p:txBody>
          <a:bodyPr/>
          <a:lstStyle>
            <a:lvl1pPr>
              <a:defRPr/>
            </a:lvl1pPr>
          </a:lstStyle>
          <a:p>
            <a:pPr>
              <a:defRPr/>
            </a:pPr>
            <a:r>
              <a:rPr lang="fr-FR"/>
              <a:t>Titre de la présentation</a:t>
            </a:r>
          </a:p>
        </p:txBody>
      </p:sp>
      <p:sp>
        <p:nvSpPr>
          <p:cNvPr id="4" name="Rectangle 6"/>
          <p:cNvSpPr>
            <a:spLocks noGrp="1" noChangeArrowheads="1"/>
          </p:cNvSpPr>
          <p:nvPr>
            <p:ph type="sldNum" sz="quarter" idx="12"/>
          </p:nvPr>
        </p:nvSpPr>
        <p:spPr>
          <a:ln/>
        </p:spPr>
        <p:txBody>
          <a:bodyPr/>
          <a:lstStyle>
            <a:lvl1pPr>
              <a:defRPr/>
            </a:lvl1pPr>
          </a:lstStyle>
          <a:p>
            <a:pPr>
              <a:defRPr/>
            </a:pPr>
            <a:fld id="{82C171AA-9548-452B-AA04-80DBCC13A16D}" type="slidenum">
              <a:rPr lang="fr-FR"/>
              <a:pPr>
                <a:defRPr/>
              </a:pPr>
              <a:t>‹N°›</a:t>
            </a:fld>
            <a:endParaRPr lang="fr-FR"/>
          </a:p>
        </p:txBody>
      </p:sp>
    </p:spTree>
    <p:extLst>
      <p:ext uri="{BB962C8B-B14F-4D97-AF65-F5344CB8AC3E}">
        <p14:creationId xmlns:p14="http://schemas.microsoft.com/office/powerpoint/2010/main" val="56225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E9A85A7D-999D-4692-8E1C-268D605B4B83}" type="datetime2">
              <a:rPr lang="fr-FR"/>
              <a:pPr>
                <a:defRPr/>
              </a:pPr>
              <a:t>mercredi 24 février 2021</a:t>
            </a:fld>
            <a:endParaRPr lang="fr-FR" sz="1400"/>
          </a:p>
        </p:txBody>
      </p:sp>
      <p:sp>
        <p:nvSpPr>
          <p:cNvPr id="6" name="Rectangle 5"/>
          <p:cNvSpPr>
            <a:spLocks noGrp="1" noChangeArrowheads="1"/>
          </p:cNvSpPr>
          <p:nvPr>
            <p:ph type="ftr" sz="quarter" idx="11"/>
          </p:nvPr>
        </p:nvSpPr>
        <p:spPr>
          <a:ln/>
        </p:spPr>
        <p:txBody>
          <a:bodyPr/>
          <a:lstStyle>
            <a:lvl1pPr>
              <a:defRPr/>
            </a:lvl1pPr>
          </a:lstStyle>
          <a:p>
            <a:pPr>
              <a:defRPr/>
            </a:pPr>
            <a:r>
              <a:rPr lang="fr-FR"/>
              <a:t>Titre de la présentation</a:t>
            </a:r>
          </a:p>
        </p:txBody>
      </p:sp>
      <p:sp>
        <p:nvSpPr>
          <p:cNvPr id="7" name="Rectangle 6"/>
          <p:cNvSpPr>
            <a:spLocks noGrp="1" noChangeArrowheads="1"/>
          </p:cNvSpPr>
          <p:nvPr>
            <p:ph type="sldNum" sz="quarter" idx="12"/>
          </p:nvPr>
        </p:nvSpPr>
        <p:spPr>
          <a:ln/>
        </p:spPr>
        <p:txBody>
          <a:bodyPr/>
          <a:lstStyle>
            <a:lvl1pPr>
              <a:defRPr/>
            </a:lvl1pPr>
          </a:lstStyle>
          <a:p>
            <a:pPr>
              <a:defRPr/>
            </a:pPr>
            <a:fld id="{8DEFA7E0-6CFA-476B-8EA3-E7E6156CFFAD}" type="slidenum">
              <a:rPr lang="fr-FR"/>
              <a:pPr>
                <a:defRPr/>
              </a:pPr>
              <a:t>‹N°›</a:t>
            </a:fld>
            <a:endParaRPr lang="fr-FR"/>
          </a:p>
        </p:txBody>
      </p:sp>
    </p:spTree>
    <p:extLst>
      <p:ext uri="{BB962C8B-B14F-4D97-AF65-F5344CB8AC3E}">
        <p14:creationId xmlns:p14="http://schemas.microsoft.com/office/powerpoint/2010/main" val="276165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A441EEB0-5650-44AD-BB30-4B9ECEE01117}" type="datetime2">
              <a:rPr lang="fr-FR"/>
              <a:pPr>
                <a:defRPr/>
              </a:pPr>
              <a:t>mercredi 24 février 2021</a:t>
            </a:fld>
            <a:endParaRPr lang="fr-FR" sz="1400"/>
          </a:p>
        </p:txBody>
      </p:sp>
      <p:sp>
        <p:nvSpPr>
          <p:cNvPr id="6" name="Rectangle 5"/>
          <p:cNvSpPr>
            <a:spLocks noGrp="1" noChangeArrowheads="1"/>
          </p:cNvSpPr>
          <p:nvPr>
            <p:ph type="ftr" sz="quarter" idx="11"/>
          </p:nvPr>
        </p:nvSpPr>
        <p:spPr>
          <a:ln/>
        </p:spPr>
        <p:txBody>
          <a:bodyPr/>
          <a:lstStyle>
            <a:lvl1pPr>
              <a:defRPr/>
            </a:lvl1pPr>
          </a:lstStyle>
          <a:p>
            <a:pPr>
              <a:defRPr/>
            </a:pPr>
            <a:r>
              <a:rPr lang="fr-FR"/>
              <a:t>Titre de la présentation</a:t>
            </a:r>
          </a:p>
        </p:txBody>
      </p:sp>
      <p:sp>
        <p:nvSpPr>
          <p:cNvPr id="7" name="Rectangle 6"/>
          <p:cNvSpPr>
            <a:spLocks noGrp="1" noChangeArrowheads="1"/>
          </p:cNvSpPr>
          <p:nvPr>
            <p:ph type="sldNum" sz="quarter" idx="12"/>
          </p:nvPr>
        </p:nvSpPr>
        <p:spPr>
          <a:ln/>
        </p:spPr>
        <p:txBody>
          <a:bodyPr/>
          <a:lstStyle>
            <a:lvl1pPr>
              <a:defRPr/>
            </a:lvl1pPr>
          </a:lstStyle>
          <a:p>
            <a:pPr>
              <a:defRPr/>
            </a:pPr>
            <a:fld id="{74FB43BF-2C0B-42EB-946E-FE730AD94782}" type="slidenum">
              <a:rPr lang="fr-FR"/>
              <a:pPr>
                <a:defRPr/>
              </a:pPr>
              <a:t>‹N°›</a:t>
            </a:fld>
            <a:endParaRPr lang="fr-FR"/>
          </a:p>
        </p:txBody>
      </p:sp>
    </p:spTree>
    <p:extLst>
      <p:ext uri="{BB962C8B-B14F-4D97-AF65-F5344CB8AC3E}">
        <p14:creationId xmlns:p14="http://schemas.microsoft.com/office/powerpoint/2010/main" val="3491201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acintosh%20HD:Users:jgrosse:Desktop:logoUNIL.p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userDrawn="1"/>
        </p:nvSpPr>
        <p:spPr bwMode="auto">
          <a:xfrm>
            <a:off x="0" y="6019800"/>
            <a:ext cx="3111500" cy="838200"/>
          </a:xfrm>
          <a:prstGeom prst="rect">
            <a:avLst/>
          </a:prstGeom>
          <a:solidFill>
            <a:srgbClr val="0099C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fr-CH"/>
          </a:p>
        </p:txBody>
      </p:sp>
      <p:sp>
        <p:nvSpPr>
          <p:cNvPr id="1027" name="Rectangle 9"/>
          <p:cNvSpPr>
            <a:spLocks noChangeArrowheads="1"/>
          </p:cNvSpPr>
          <p:nvPr userDrawn="1"/>
        </p:nvSpPr>
        <p:spPr bwMode="auto">
          <a:xfrm>
            <a:off x="3111500" y="6019800"/>
            <a:ext cx="6032500" cy="838200"/>
          </a:xfrm>
          <a:prstGeom prst="rect">
            <a:avLst/>
          </a:prstGeom>
          <a:solidFill>
            <a:srgbClr val="8A7264"/>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fr-CH"/>
          </a:p>
        </p:txBody>
      </p:sp>
      <p:pic>
        <p:nvPicPr>
          <p:cNvPr id="1028" name="Picture 15" descr="ppt2final3.png                                                 05D47BE1Macintosh HD                   BBA3E16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007100"/>
            <a:ext cx="91440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13"/>
          <p:cNvSpPr>
            <a:spLocks noChangeArrowheads="1"/>
          </p:cNvSpPr>
          <p:nvPr userDrawn="1"/>
        </p:nvSpPr>
        <p:spPr bwMode="auto">
          <a:xfrm>
            <a:off x="381000" y="6019800"/>
            <a:ext cx="2209800" cy="533400"/>
          </a:xfrm>
          <a:prstGeom prst="rect">
            <a:avLst/>
          </a:prstGeom>
          <a:solidFill>
            <a:srgbClr val="0099C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fr-CH"/>
          </a:p>
        </p:txBody>
      </p:sp>
      <p:sp>
        <p:nvSpPr>
          <p:cNvPr id="1030" name="Rectangle 2"/>
          <p:cNvSpPr>
            <a:spLocks noGrp="1" noChangeArrowheads="1"/>
          </p:cNvSpPr>
          <p:nvPr>
            <p:ph type="title"/>
          </p:nvPr>
        </p:nvSpPr>
        <p:spPr bwMode="auto">
          <a:xfrm>
            <a:off x="228600" y="457200"/>
            <a:ext cx="86868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t>Cliquez et modifiez le titre</a:t>
            </a:r>
          </a:p>
        </p:txBody>
      </p:sp>
      <p:sp>
        <p:nvSpPr>
          <p:cNvPr id="1031" name="Rectangle 3"/>
          <p:cNvSpPr>
            <a:spLocks noGrp="1" noChangeArrowheads="1"/>
          </p:cNvSpPr>
          <p:nvPr>
            <p:ph type="body" idx="1"/>
          </p:nvPr>
        </p:nvSpPr>
        <p:spPr bwMode="auto">
          <a:xfrm>
            <a:off x="228600" y="1524000"/>
            <a:ext cx="86868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 name="Rectangle 4"/>
          <p:cNvSpPr>
            <a:spLocks noGrp="1" noChangeArrowheads="1"/>
          </p:cNvSpPr>
          <p:nvPr>
            <p:ph type="dt" sz="half" idx="2"/>
          </p:nvPr>
        </p:nvSpPr>
        <p:spPr bwMode="auto">
          <a:xfrm>
            <a:off x="7315200" y="6210300"/>
            <a:ext cx="1676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000">
                <a:solidFill>
                  <a:schemeClr val="bg1"/>
                </a:solidFill>
                <a:latin typeface="+mn-lt"/>
              </a:defRPr>
            </a:lvl1pPr>
          </a:lstStyle>
          <a:p>
            <a:pPr>
              <a:defRPr/>
            </a:pPr>
            <a:fld id="{2CE25971-A4FF-497C-BCA5-D8A82898024F}" type="datetime2">
              <a:rPr lang="fr-FR"/>
              <a:pPr>
                <a:defRPr/>
              </a:pPr>
              <a:t>mercredi 24 février 2021</a:t>
            </a:fld>
            <a:endParaRPr lang="fr-FR" sz="1400"/>
          </a:p>
        </p:txBody>
      </p:sp>
      <p:sp>
        <p:nvSpPr>
          <p:cNvPr id="3" name="Rectangle 5"/>
          <p:cNvSpPr>
            <a:spLocks noGrp="1" noChangeArrowheads="1"/>
          </p:cNvSpPr>
          <p:nvPr>
            <p:ph type="ftr" sz="quarter" idx="3"/>
          </p:nvPr>
        </p:nvSpPr>
        <p:spPr bwMode="auto">
          <a:xfrm>
            <a:off x="3276600" y="6210300"/>
            <a:ext cx="4038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solidFill>
                  <a:schemeClr val="bg1"/>
                </a:solidFill>
                <a:latin typeface="+mn-lt"/>
              </a:defRPr>
            </a:lvl1pPr>
          </a:lstStyle>
          <a:p>
            <a:pPr>
              <a:defRPr/>
            </a:pPr>
            <a:r>
              <a:rPr lang="fr-FR"/>
              <a:t>Titre de la présentation</a:t>
            </a:r>
          </a:p>
        </p:txBody>
      </p:sp>
      <p:sp>
        <p:nvSpPr>
          <p:cNvPr id="4" name="Rectangle 6"/>
          <p:cNvSpPr>
            <a:spLocks noGrp="1" noChangeArrowheads="1"/>
          </p:cNvSpPr>
          <p:nvPr>
            <p:ph type="sldNum" sz="quarter" idx="4"/>
          </p:nvPr>
        </p:nvSpPr>
        <p:spPr bwMode="auto">
          <a:xfrm>
            <a:off x="2819400" y="6200775"/>
            <a:ext cx="565150" cy="309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a:defRPr sz="1400">
                <a:latin typeface="+mn-lt"/>
              </a:defRPr>
            </a:lvl1pPr>
          </a:lstStyle>
          <a:p>
            <a:pPr>
              <a:defRPr/>
            </a:pPr>
            <a:fld id="{5E378BC6-4B5C-4DC5-9A20-D09F8AAF327B}" type="slidenum">
              <a:rPr lang="fr-FR"/>
              <a:pPr>
                <a:defRPr/>
              </a:pPr>
              <a:t>‹N°›</a:t>
            </a:fld>
            <a:endParaRPr lang="fr-FR"/>
          </a:p>
        </p:txBody>
      </p:sp>
      <p:pic>
        <p:nvPicPr>
          <p:cNvPr id="1035" name="Picture 12" descr="Macintosh HD:Users:jgrosse:Desktop:logoUNIL.png"/>
          <p:cNvPicPr>
            <a:picLocks noChangeAspect="1" noChangeArrowheads="1"/>
          </p:cNvPicPr>
          <p:nvPr userDrawn="1"/>
        </p:nvPicPr>
        <p:blipFill>
          <a:blip r:embed="rId14" r:link="rId15">
            <a:extLst>
              <a:ext uri="{28A0092B-C50C-407E-A947-70E740481C1C}">
                <a14:useLocalDpi xmlns:a14="http://schemas.microsoft.com/office/drawing/2010/main" val="0"/>
              </a:ext>
            </a:extLst>
          </a:blip>
          <a:srcRect/>
          <a:stretch>
            <a:fillRect/>
          </a:stretch>
        </p:blipFill>
        <p:spPr bwMode="auto">
          <a:xfrm>
            <a:off x="825500" y="6096000"/>
            <a:ext cx="14605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3000" b="1">
          <a:solidFill>
            <a:srgbClr val="0099CC"/>
          </a:solidFill>
          <a:latin typeface="+mj-lt"/>
          <a:ea typeface="+mj-ea"/>
          <a:cs typeface="+mj-cs"/>
        </a:defRPr>
      </a:lvl1pPr>
      <a:lvl2pPr algn="ctr" rtl="0" eaLnBrk="0" fontAlgn="base" hangingPunct="0">
        <a:spcBef>
          <a:spcPct val="0"/>
        </a:spcBef>
        <a:spcAft>
          <a:spcPct val="0"/>
        </a:spcAft>
        <a:defRPr sz="3000" b="1">
          <a:solidFill>
            <a:srgbClr val="0099CC"/>
          </a:solidFill>
          <a:latin typeface="Verdana" pitchFamily="1" charset="0"/>
          <a:ea typeface="ヒラギノ角ゴ Pro W3" pitchFamily="1" charset="-128"/>
        </a:defRPr>
      </a:lvl2pPr>
      <a:lvl3pPr algn="ctr" rtl="0" eaLnBrk="0" fontAlgn="base" hangingPunct="0">
        <a:spcBef>
          <a:spcPct val="0"/>
        </a:spcBef>
        <a:spcAft>
          <a:spcPct val="0"/>
        </a:spcAft>
        <a:defRPr sz="3000" b="1">
          <a:solidFill>
            <a:srgbClr val="0099CC"/>
          </a:solidFill>
          <a:latin typeface="Verdana" pitchFamily="1" charset="0"/>
          <a:ea typeface="ヒラギノ角ゴ Pro W3" pitchFamily="1" charset="-128"/>
        </a:defRPr>
      </a:lvl3pPr>
      <a:lvl4pPr algn="ctr" rtl="0" eaLnBrk="0" fontAlgn="base" hangingPunct="0">
        <a:spcBef>
          <a:spcPct val="0"/>
        </a:spcBef>
        <a:spcAft>
          <a:spcPct val="0"/>
        </a:spcAft>
        <a:defRPr sz="3000" b="1">
          <a:solidFill>
            <a:srgbClr val="0099CC"/>
          </a:solidFill>
          <a:latin typeface="Verdana" pitchFamily="1" charset="0"/>
          <a:ea typeface="ヒラギノ角ゴ Pro W3" pitchFamily="1" charset="-128"/>
        </a:defRPr>
      </a:lvl4pPr>
      <a:lvl5pPr algn="ctr" rtl="0" eaLnBrk="0" fontAlgn="base" hangingPunct="0">
        <a:spcBef>
          <a:spcPct val="0"/>
        </a:spcBef>
        <a:spcAft>
          <a:spcPct val="0"/>
        </a:spcAft>
        <a:defRPr sz="3000" b="1">
          <a:solidFill>
            <a:srgbClr val="0099CC"/>
          </a:solidFill>
          <a:latin typeface="Verdana" pitchFamily="1" charset="0"/>
          <a:ea typeface="ヒラギノ角ゴ Pro W3" pitchFamily="1" charset="-128"/>
        </a:defRPr>
      </a:lvl5pPr>
      <a:lvl6pPr marL="457200" algn="ctr" rtl="0" fontAlgn="base">
        <a:spcBef>
          <a:spcPct val="0"/>
        </a:spcBef>
        <a:spcAft>
          <a:spcPct val="0"/>
        </a:spcAft>
        <a:defRPr sz="3000" b="1">
          <a:solidFill>
            <a:srgbClr val="0099CC"/>
          </a:solidFill>
          <a:latin typeface="Verdana" pitchFamily="1" charset="0"/>
          <a:ea typeface="ヒラギノ角ゴ Pro W3" pitchFamily="1" charset="-128"/>
        </a:defRPr>
      </a:lvl6pPr>
      <a:lvl7pPr marL="914400" algn="ctr" rtl="0" fontAlgn="base">
        <a:spcBef>
          <a:spcPct val="0"/>
        </a:spcBef>
        <a:spcAft>
          <a:spcPct val="0"/>
        </a:spcAft>
        <a:defRPr sz="3000" b="1">
          <a:solidFill>
            <a:srgbClr val="0099CC"/>
          </a:solidFill>
          <a:latin typeface="Verdana" pitchFamily="1" charset="0"/>
          <a:ea typeface="ヒラギノ角ゴ Pro W3" pitchFamily="1" charset="-128"/>
        </a:defRPr>
      </a:lvl7pPr>
      <a:lvl8pPr marL="1371600" algn="ctr" rtl="0" fontAlgn="base">
        <a:spcBef>
          <a:spcPct val="0"/>
        </a:spcBef>
        <a:spcAft>
          <a:spcPct val="0"/>
        </a:spcAft>
        <a:defRPr sz="3000" b="1">
          <a:solidFill>
            <a:srgbClr val="0099CC"/>
          </a:solidFill>
          <a:latin typeface="Verdana" pitchFamily="1" charset="0"/>
          <a:ea typeface="ヒラギノ角ゴ Pro W3" pitchFamily="1" charset="-128"/>
        </a:defRPr>
      </a:lvl8pPr>
      <a:lvl9pPr marL="1828800" algn="ctr" rtl="0" fontAlgn="base">
        <a:spcBef>
          <a:spcPct val="0"/>
        </a:spcBef>
        <a:spcAft>
          <a:spcPct val="0"/>
        </a:spcAft>
        <a:defRPr sz="3000" b="1">
          <a:solidFill>
            <a:srgbClr val="0099CC"/>
          </a:solidFill>
          <a:latin typeface="Verdana" pitchFamily="1" charset="0"/>
          <a:ea typeface="ヒラギノ角ゴ Pro W3" pitchFamily="1" charset="-128"/>
        </a:defRPr>
      </a:lvl9pPr>
    </p:titleStyle>
    <p:bodyStyle>
      <a:lvl1pPr marL="342900" indent="-342900" algn="l" rtl="0" eaLnBrk="0" fontAlgn="base" hangingPunct="0">
        <a:spcBef>
          <a:spcPct val="35000"/>
        </a:spcBef>
        <a:spcAft>
          <a:spcPct val="0"/>
        </a:spcAft>
        <a:buChar char="•"/>
        <a:defRPr sz="2400">
          <a:solidFill>
            <a:schemeClr val="tx1"/>
          </a:solidFill>
          <a:latin typeface="+mn-lt"/>
          <a:ea typeface="+mn-ea"/>
          <a:cs typeface="+mn-cs"/>
        </a:defRPr>
      </a:lvl1pPr>
      <a:lvl2pPr marL="742950" indent="-285750" algn="l" rtl="0" eaLnBrk="0" fontAlgn="base" hangingPunct="0">
        <a:spcBef>
          <a:spcPct val="15000"/>
        </a:spcBef>
        <a:spcAft>
          <a:spcPct val="0"/>
        </a:spcAft>
        <a:buChar char="–"/>
        <a:defRPr>
          <a:solidFill>
            <a:schemeClr val="tx1"/>
          </a:solidFill>
          <a:latin typeface="+mn-lt"/>
          <a:ea typeface="+mn-ea"/>
        </a:defRPr>
      </a:lvl2pPr>
      <a:lvl3pPr marL="1143000" indent="-228600" algn="l" rtl="0" eaLnBrk="0" fontAlgn="base" hangingPunct="0">
        <a:spcBef>
          <a:spcPct val="20000"/>
        </a:spcBef>
        <a:spcAft>
          <a:spcPct val="0"/>
        </a:spcAft>
        <a:buChar char="•"/>
        <a:defRPr sz="1200">
          <a:solidFill>
            <a:schemeClr val="tx1"/>
          </a:solidFill>
          <a:latin typeface="+mn-lt"/>
          <a:ea typeface="+mn-ea"/>
        </a:defRPr>
      </a:lvl3pPr>
      <a:lvl4pPr marL="1562100" indent="-228600" algn="l" rtl="0" eaLnBrk="0" fontAlgn="base" hangingPunct="0">
        <a:spcBef>
          <a:spcPct val="20000"/>
        </a:spcBef>
        <a:spcAft>
          <a:spcPct val="0"/>
        </a:spcAft>
        <a:buChar char="–"/>
        <a:defRPr sz="2000">
          <a:solidFill>
            <a:schemeClr val="tx1"/>
          </a:solidFill>
          <a:latin typeface="+mn-lt"/>
          <a:ea typeface="+mn-ea"/>
        </a:defRPr>
      </a:lvl4pPr>
      <a:lvl5pPr marL="1981200" indent="-228600" algn="l" rtl="0" eaLnBrk="0" fontAlgn="base" hangingPunct="0">
        <a:spcBef>
          <a:spcPct val="20000"/>
        </a:spcBef>
        <a:spcAft>
          <a:spcPct val="0"/>
        </a:spcAft>
        <a:buChar char="»"/>
        <a:defRPr sz="2000">
          <a:solidFill>
            <a:schemeClr val="tx1"/>
          </a:solidFill>
          <a:latin typeface="+mn-lt"/>
          <a:ea typeface="+mn-ea"/>
        </a:defRPr>
      </a:lvl5pPr>
      <a:lvl6pPr marL="2438400" indent="-228600" algn="l" rtl="0" fontAlgn="base">
        <a:spcBef>
          <a:spcPct val="20000"/>
        </a:spcBef>
        <a:spcAft>
          <a:spcPct val="0"/>
        </a:spcAft>
        <a:buChar char="»"/>
        <a:defRPr sz="2000">
          <a:solidFill>
            <a:schemeClr val="tx1"/>
          </a:solidFill>
          <a:latin typeface="+mn-lt"/>
          <a:ea typeface="+mn-ea"/>
        </a:defRPr>
      </a:lvl6pPr>
      <a:lvl7pPr marL="2895600" indent="-228600" algn="l" rtl="0" fontAlgn="base">
        <a:spcBef>
          <a:spcPct val="20000"/>
        </a:spcBef>
        <a:spcAft>
          <a:spcPct val="0"/>
        </a:spcAft>
        <a:buChar char="»"/>
        <a:defRPr sz="2000">
          <a:solidFill>
            <a:schemeClr val="tx1"/>
          </a:solidFill>
          <a:latin typeface="+mn-lt"/>
          <a:ea typeface="+mn-ea"/>
        </a:defRPr>
      </a:lvl7pPr>
      <a:lvl8pPr marL="3352800" indent="-228600" algn="l" rtl="0" fontAlgn="base">
        <a:spcBef>
          <a:spcPct val="20000"/>
        </a:spcBef>
        <a:spcAft>
          <a:spcPct val="0"/>
        </a:spcAft>
        <a:buChar char="»"/>
        <a:defRPr sz="2000">
          <a:solidFill>
            <a:schemeClr val="tx1"/>
          </a:solidFill>
          <a:latin typeface="+mn-lt"/>
          <a:ea typeface="+mn-ea"/>
        </a:defRPr>
      </a:lvl8pPr>
      <a:lvl9pPr marL="3810000" indent="-228600" algn="l" rtl="0" fontAlgn="base">
        <a:spcBef>
          <a:spcPct val="20000"/>
        </a:spcBef>
        <a:spcAft>
          <a:spcPct val="0"/>
        </a:spcAft>
        <a:buChar char="»"/>
        <a:defRPr sz="2000">
          <a:solidFill>
            <a:schemeClr val="tx1"/>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unil.ch/fdca/ethiqu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1574800" y="3435350"/>
            <a:ext cx="7173913" cy="930275"/>
          </a:xfrm>
        </p:spPr>
        <p:txBody>
          <a:bodyPr/>
          <a:lstStyle/>
          <a:p>
            <a:pPr algn="r"/>
            <a:r>
              <a:rPr lang="fr-CH" sz="2800">
                <a:solidFill>
                  <a:schemeClr val="tx2"/>
                </a:solidFill>
              </a:rPr>
              <a:t>Introduction aux méthodes de recherche en administration publique </a:t>
            </a:r>
            <a:endParaRPr lang="fr-FR" sz="2800">
              <a:solidFill>
                <a:schemeClr val="tx2"/>
              </a:solidFill>
            </a:endParaRPr>
          </a:p>
        </p:txBody>
      </p:sp>
      <p:sp>
        <p:nvSpPr>
          <p:cNvPr id="23555" name="Rectangle 3"/>
          <p:cNvSpPr>
            <a:spLocks noGrp="1" noChangeArrowheads="1"/>
          </p:cNvSpPr>
          <p:nvPr>
            <p:ph type="subTitle" idx="1"/>
          </p:nvPr>
        </p:nvSpPr>
        <p:spPr>
          <a:xfrm>
            <a:off x="1619250" y="4652963"/>
            <a:ext cx="7129463" cy="838200"/>
          </a:xfrm>
        </p:spPr>
        <p:txBody>
          <a:bodyPr/>
          <a:lstStyle/>
          <a:p>
            <a:pPr algn="r">
              <a:lnSpc>
                <a:spcPct val="130000"/>
              </a:lnSpc>
            </a:pPr>
            <a:r>
              <a:rPr lang="fr-FR" sz="1600"/>
              <a:t>Module M2</a:t>
            </a:r>
            <a:endParaRPr lang="fr-FR" b="0"/>
          </a:p>
        </p:txBody>
      </p:sp>
    </p:spTree>
    <p:extLst>
      <p:ext uri="{BB962C8B-B14F-4D97-AF65-F5344CB8AC3E}">
        <p14:creationId xmlns:p14="http://schemas.microsoft.com/office/powerpoint/2010/main" val="3704244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CFB75074-CA88-4DEB-9055-707B498E8FB8}" type="slidenum">
              <a:rPr lang="fr-FR">
                <a:solidFill>
                  <a:schemeClr val="bg2"/>
                </a:solidFill>
              </a:rPr>
              <a:pPr/>
              <a:t>10</a:t>
            </a:fld>
            <a:r>
              <a:rPr lang="fr-FR">
                <a:solidFill>
                  <a:schemeClr val="bg2"/>
                </a:solidFill>
              </a:rPr>
              <a:t> </a:t>
            </a:r>
            <a:r>
              <a:rPr lang="fr-FR"/>
              <a:t>|</a:t>
            </a:r>
          </a:p>
        </p:txBody>
      </p:sp>
      <p:sp>
        <p:nvSpPr>
          <p:cNvPr id="141314" name="Rectangle 2"/>
          <p:cNvSpPr>
            <a:spLocks noGrp="1" noChangeArrowheads="1"/>
          </p:cNvSpPr>
          <p:nvPr>
            <p:ph type="title"/>
          </p:nvPr>
        </p:nvSpPr>
        <p:spPr/>
        <p:txBody>
          <a:bodyPr/>
          <a:lstStyle/>
          <a:p>
            <a:r>
              <a:rPr lang="fr-CH" sz="2800"/>
              <a:t>Méthode comparative</a:t>
            </a:r>
          </a:p>
        </p:txBody>
      </p:sp>
      <p:sp>
        <p:nvSpPr>
          <p:cNvPr id="141315" name="Rectangle 3"/>
          <p:cNvSpPr>
            <a:spLocks noGrp="1" noChangeArrowheads="1"/>
          </p:cNvSpPr>
          <p:nvPr>
            <p:ph type="body" idx="1"/>
          </p:nvPr>
        </p:nvSpPr>
        <p:spPr>
          <a:xfrm>
            <a:off x="900113" y="1268413"/>
            <a:ext cx="7640637" cy="4114800"/>
          </a:xfrm>
        </p:spPr>
        <p:txBody>
          <a:bodyPr/>
          <a:lstStyle/>
          <a:p>
            <a:r>
              <a:rPr lang="fr-CH" sz="2000" dirty="0"/>
              <a:t>Comparaison de plusieurs cas (</a:t>
            </a:r>
            <a:r>
              <a:rPr lang="fr-CH" sz="2000" dirty="0" err="1"/>
              <a:t>ev</a:t>
            </a:r>
            <a:r>
              <a:rPr lang="fr-CH" sz="2000" dirty="0"/>
              <a:t>. études de cas).</a:t>
            </a:r>
          </a:p>
          <a:p>
            <a:r>
              <a:rPr lang="fr-CH" sz="2000" dirty="0"/>
              <a:t>Choix des cas à comparer guidé par les hypothèses</a:t>
            </a:r>
          </a:p>
          <a:p>
            <a:r>
              <a:rPr lang="fr-CH" sz="2000" dirty="0"/>
              <a:t>En principe: les cas devraient présenter toute les combinaisons possible de variables indépendantes</a:t>
            </a:r>
          </a:p>
          <a:p>
            <a:r>
              <a:rPr lang="fr-CH" sz="2000" dirty="0"/>
              <a:t>Des </a:t>
            </a:r>
            <a:r>
              <a:rPr lang="fr-CH" sz="2000" i="1" dirty="0" err="1"/>
              <a:t>research</a:t>
            </a:r>
            <a:r>
              <a:rPr lang="fr-CH" sz="2000" i="1" dirty="0"/>
              <a:t> design</a:t>
            </a:r>
            <a:r>
              <a:rPr lang="fr-CH" sz="2000" dirty="0"/>
              <a:t> plus sophistiqués existent aussi (voir notamment les travaux de Charles </a:t>
            </a:r>
            <a:r>
              <a:rPr lang="fr-CH" sz="2000" dirty="0" err="1"/>
              <a:t>Ragin</a:t>
            </a:r>
            <a:r>
              <a:rPr lang="fr-CH" dirty="0"/>
              <a:t>)</a:t>
            </a:r>
          </a:p>
        </p:txBody>
      </p:sp>
      <p:sp>
        <p:nvSpPr>
          <p:cNvPr id="141316" name="Rectangle 4"/>
          <p:cNvSpPr>
            <a:spLocks noChangeArrowheads="1"/>
          </p:cNvSpPr>
          <p:nvPr/>
        </p:nvSpPr>
        <p:spPr bwMode="auto">
          <a:xfrm>
            <a:off x="251520" y="4005064"/>
            <a:ext cx="8208962"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fr-CH" sz="1800" dirty="0" err="1">
                <a:latin typeface="Arial" charset="0"/>
              </a:rPr>
              <a:t>Kriesi</a:t>
            </a:r>
            <a:r>
              <a:rPr lang="fr-CH" sz="1800" dirty="0">
                <a:latin typeface="Arial" charset="0"/>
              </a:rPr>
              <a:t>, H. (1994). </a:t>
            </a:r>
            <a:r>
              <a:rPr lang="fr-CH" sz="1800" i="1" dirty="0">
                <a:latin typeface="Arial" charset="0"/>
              </a:rPr>
              <a:t>Les Démocraties occidentales. Une approche comparée</a:t>
            </a:r>
            <a:r>
              <a:rPr lang="fr-CH" sz="1800" dirty="0">
                <a:latin typeface="Arial" charset="0"/>
              </a:rPr>
              <a:t>. Paris, </a:t>
            </a:r>
            <a:r>
              <a:rPr lang="fr-CH" sz="1800" dirty="0" err="1">
                <a:latin typeface="Arial" charset="0"/>
              </a:rPr>
              <a:t>Economica</a:t>
            </a:r>
            <a:r>
              <a:rPr lang="fr-CH" dirty="0"/>
              <a:t>.</a:t>
            </a:r>
          </a:p>
          <a:p>
            <a:pPr algn="l"/>
            <a:endParaRPr lang="fr-CH" dirty="0"/>
          </a:p>
          <a:p>
            <a:pPr algn="l"/>
            <a:r>
              <a:rPr lang="fr-CH" sz="1800" dirty="0" err="1">
                <a:latin typeface="Arial" charset="0"/>
              </a:rPr>
              <a:t>Ragin</a:t>
            </a:r>
            <a:r>
              <a:rPr lang="fr-CH" sz="1800" dirty="0">
                <a:latin typeface="Arial" charset="0"/>
              </a:rPr>
              <a:t>, C. </a:t>
            </a:r>
            <a:r>
              <a:rPr lang="fr-CH" sz="1800" i="1" dirty="0">
                <a:latin typeface="Arial" charset="0"/>
              </a:rPr>
              <a:t>The Comparative </a:t>
            </a:r>
            <a:r>
              <a:rPr lang="fr-CH" sz="1800" i="1" dirty="0" err="1">
                <a:latin typeface="Arial" charset="0"/>
              </a:rPr>
              <a:t>Method</a:t>
            </a:r>
            <a:r>
              <a:rPr lang="fr-CH" sz="1800" i="1" dirty="0">
                <a:latin typeface="Arial" charset="0"/>
              </a:rPr>
              <a:t>: </a:t>
            </a:r>
            <a:r>
              <a:rPr lang="fr-CH" sz="1800" i="1" dirty="0" err="1">
                <a:latin typeface="Arial" charset="0"/>
              </a:rPr>
              <a:t>Moving</a:t>
            </a:r>
            <a:r>
              <a:rPr lang="fr-CH" sz="1800" i="1" dirty="0">
                <a:latin typeface="Arial" charset="0"/>
              </a:rPr>
              <a:t> </a:t>
            </a:r>
            <a:r>
              <a:rPr lang="fr-CH" sz="1800" i="1" dirty="0" err="1">
                <a:latin typeface="Arial" charset="0"/>
              </a:rPr>
              <a:t>Beyond</a:t>
            </a:r>
            <a:r>
              <a:rPr lang="fr-CH" sz="1800" i="1" dirty="0">
                <a:latin typeface="Arial" charset="0"/>
              </a:rPr>
              <a:t> Qualitative and Quantitative </a:t>
            </a:r>
            <a:r>
              <a:rPr lang="fr-CH" sz="1800" i="1" dirty="0" err="1">
                <a:latin typeface="Arial" charset="0"/>
              </a:rPr>
              <a:t>Strategies</a:t>
            </a:r>
            <a:r>
              <a:rPr lang="fr-CH" sz="1800" i="1" dirty="0">
                <a:latin typeface="Arial" charset="0"/>
              </a:rPr>
              <a:t>.</a:t>
            </a:r>
            <a:r>
              <a:rPr lang="fr-CH" sz="1800" dirty="0">
                <a:latin typeface="Arial" charset="0"/>
              </a:rPr>
              <a:t> Berkeley. </a:t>
            </a:r>
            <a:r>
              <a:rPr lang="fr-CH" sz="1800" dirty="0" err="1">
                <a:latin typeface="Arial" charset="0"/>
              </a:rPr>
              <a:t>University</a:t>
            </a:r>
            <a:r>
              <a:rPr lang="fr-CH" sz="1800" dirty="0">
                <a:latin typeface="Arial" charset="0"/>
              </a:rPr>
              <a:t> of </a:t>
            </a:r>
            <a:r>
              <a:rPr lang="fr-CH" sz="1800" dirty="0" err="1">
                <a:latin typeface="Arial" charset="0"/>
              </a:rPr>
              <a:t>California</a:t>
            </a:r>
            <a:r>
              <a:rPr lang="fr-CH" sz="1800" dirty="0">
                <a:latin typeface="Arial" charset="0"/>
              </a:rPr>
              <a:t> </a:t>
            </a:r>
            <a:r>
              <a:rPr lang="fr-CH" sz="1800" dirty="0" err="1">
                <a:latin typeface="Arial" charset="0"/>
              </a:rPr>
              <a:t>Press</a:t>
            </a:r>
            <a:r>
              <a:rPr lang="fr-CH" sz="1800" dirty="0">
                <a:latin typeface="Arial" charset="0"/>
              </a:rPr>
              <a:t> 1987</a:t>
            </a:r>
            <a:r>
              <a:rPr lang="fr-CH" dirty="0"/>
              <a:t> </a:t>
            </a:r>
          </a:p>
        </p:txBody>
      </p:sp>
    </p:spTree>
    <p:extLst>
      <p:ext uri="{BB962C8B-B14F-4D97-AF65-F5344CB8AC3E}">
        <p14:creationId xmlns:p14="http://schemas.microsoft.com/office/powerpoint/2010/main" val="4062919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0297D69F-EA8F-4BB1-AF52-F37C78A5F9DD}" type="slidenum">
              <a:rPr lang="fr-FR">
                <a:solidFill>
                  <a:schemeClr val="bg2"/>
                </a:solidFill>
              </a:rPr>
              <a:pPr/>
              <a:t>11</a:t>
            </a:fld>
            <a:r>
              <a:rPr lang="fr-FR">
                <a:solidFill>
                  <a:schemeClr val="bg2"/>
                </a:solidFill>
              </a:rPr>
              <a:t> </a:t>
            </a:r>
            <a:r>
              <a:rPr lang="fr-FR"/>
              <a:t>|</a:t>
            </a:r>
          </a:p>
        </p:txBody>
      </p:sp>
      <p:sp>
        <p:nvSpPr>
          <p:cNvPr id="142338" name="Rectangle 2"/>
          <p:cNvSpPr>
            <a:spLocks noGrp="1" noChangeArrowheads="1"/>
          </p:cNvSpPr>
          <p:nvPr>
            <p:ph type="title"/>
          </p:nvPr>
        </p:nvSpPr>
        <p:spPr>
          <a:xfrm>
            <a:off x="0" y="692150"/>
            <a:ext cx="8856663" cy="434975"/>
          </a:xfrm>
        </p:spPr>
        <p:txBody>
          <a:bodyPr/>
          <a:lstStyle/>
          <a:p>
            <a:r>
              <a:rPr lang="fr-CH" sz="2400"/>
              <a:t>Hypothèse: Religion et degré de modernisation économique expliquent le degré d’égalité homme-femme dans un canton</a:t>
            </a:r>
          </a:p>
        </p:txBody>
      </p:sp>
      <p:sp>
        <p:nvSpPr>
          <p:cNvPr id="142339" name="Rectangle 3"/>
          <p:cNvSpPr>
            <a:spLocks noGrp="1" noChangeArrowheads="1"/>
          </p:cNvSpPr>
          <p:nvPr>
            <p:ph type="body" idx="1"/>
          </p:nvPr>
        </p:nvSpPr>
        <p:spPr>
          <a:xfrm>
            <a:off x="611188" y="1484313"/>
            <a:ext cx="7640637" cy="1439862"/>
          </a:xfrm>
        </p:spPr>
        <p:txBody>
          <a:bodyPr/>
          <a:lstStyle/>
          <a:p>
            <a:r>
              <a:rPr lang="fr-CH"/>
              <a:t>Religion: canton catholique – protestant</a:t>
            </a:r>
          </a:p>
          <a:p>
            <a:r>
              <a:rPr lang="fr-CH"/>
              <a:t>Degré de modernisation: canton agricole et canton tertiaire </a:t>
            </a:r>
          </a:p>
          <a:p>
            <a:pPr>
              <a:buFont typeface="Wingdings" pitchFamily="2" charset="2"/>
              <a:buNone/>
            </a:pPr>
            <a:endParaRPr lang="fr-CH"/>
          </a:p>
        </p:txBody>
      </p:sp>
      <p:sp>
        <p:nvSpPr>
          <p:cNvPr id="142342" name="Rectangle 6"/>
          <p:cNvSpPr>
            <a:spLocks noChangeArrowheads="1"/>
          </p:cNvSpPr>
          <p:nvPr/>
        </p:nvSpPr>
        <p:spPr bwMode="auto">
          <a:xfrm>
            <a:off x="2339975" y="3500438"/>
            <a:ext cx="4465638" cy="2520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H"/>
          </a:p>
        </p:txBody>
      </p:sp>
      <p:sp>
        <p:nvSpPr>
          <p:cNvPr id="142343" name="Line 7"/>
          <p:cNvSpPr>
            <a:spLocks noChangeShapeType="1"/>
          </p:cNvSpPr>
          <p:nvPr/>
        </p:nvSpPr>
        <p:spPr bwMode="auto">
          <a:xfrm>
            <a:off x="4643438" y="3500438"/>
            <a:ext cx="0" cy="2520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H"/>
          </a:p>
        </p:txBody>
      </p:sp>
      <p:sp>
        <p:nvSpPr>
          <p:cNvPr id="142344" name="Line 8"/>
          <p:cNvSpPr>
            <a:spLocks noChangeShapeType="1"/>
          </p:cNvSpPr>
          <p:nvPr/>
        </p:nvSpPr>
        <p:spPr bwMode="auto">
          <a:xfrm>
            <a:off x="2411413" y="4797425"/>
            <a:ext cx="44656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H"/>
          </a:p>
        </p:txBody>
      </p:sp>
      <p:sp>
        <p:nvSpPr>
          <p:cNvPr id="142345" name="Text Box 9"/>
          <p:cNvSpPr txBox="1">
            <a:spLocks noChangeArrowheads="1"/>
          </p:cNvSpPr>
          <p:nvPr/>
        </p:nvSpPr>
        <p:spPr bwMode="auto">
          <a:xfrm rot="5400000">
            <a:off x="1292225" y="4105275"/>
            <a:ext cx="1749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H" sz="2000">
                <a:latin typeface="Arial" charset="0"/>
              </a:rPr>
              <a:t>Protestant</a:t>
            </a:r>
          </a:p>
        </p:txBody>
      </p:sp>
      <p:sp>
        <p:nvSpPr>
          <p:cNvPr id="142346" name="Text Box 10"/>
          <p:cNvSpPr txBox="1">
            <a:spLocks noChangeArrowheads="1"/>
          </p:cNvSpPr>
          <p:nvPr/>
        </p:nvSpPr>
        <p:spPr bwMode="auto">
          <a:xfrm rot="5400000">
            <a:off x="1350963" y="5283200"/>
            <a:ext cx="1511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H" sz="2000">
                <a:latin typeface="Arial" charset="0"/>
              </a:rPr>
              <a:t>Catholique</a:t>
            </a:r>
          </a:p>
        </p:txBody>
      </p:sp>
      <p:sp>
        <p:nvSpPr>
          <p:cNvPr id="142348" name="Text Box 12"/>
          <p:cNvSpPr txBox="1">
            <a:spLocks noChangeArrowheads="1"/>
          </p:cNvSpPr>
          <p:nvPr/>
        </p:nvSpPr>
        <p:spPr bwMode="auto">
          <a:xfrm>
            <a:off x="2843213" y="2997200"/>
            <a:ext cx="1749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H" sz="2000">
                <a:latin typeface="Arial" charset="0"/>
              </a:rPr>
              <a:t>Agricole</a:t>
            </a:r>
          </a:p>
        </p:txBody>
      </p:sp>
      <p:sp>
        <p:nvSpPr>
          <p:cNvPr id="142349" name="Text Box 13"/>
          <p:cNvSpPr txBox="1">
            <a:spLocks noChangeArrowheads="1"/>
          </p:cNvSpPr>
          <p:nvPr/>
        </p:nvSpPr>
        <p:spPr bwMode="auto">
          <a:xfrm>
            <a:off x="4859338" y="2997200"/>
            <a:ext cx="1749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H" sz="2000">
                <a:latin typeface="Arial" charset="0"/>
              </a:rPr>
              <a:t>Tertiaire</a:t>
            </a:r>
          </a:p>
        </p:txBody>
      </p:sp>
      <p:sp>
        <p:nvSpPr>
          <p:cNvPr id="142350" name="Text Box 14"/>
          <p:cNvSpPr txBox="1">
            <a:spLocks noChangeArrowheads="1"/>
          </p:cNvSpPr>
          <p:nvPr/>
        </p:nvSpPr>
        <p:spPr bwMode="auto">
          <a:xfrm>
            <a:off x="4932363" y="3860800"/>
            <a:ext cx="1655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H"/>
              <a:t>GE,BS</a:t>
            </a:r>
          </a:p>
        </p:txBody>
      </p:sp>
      <p:sp>
        <p:nvSpPr>
          <p:cNvPr id="142351" name="Text Box 15"/>
          <p:cNvSpPr txBox="1">
            <a:spLocks noChangeArrowheads="1"/>
          </p:cNvSpPr>
          <p:nvPr/>
        </p:nvSpPr>
        <p:spPr bwMode="auto">
          <a:xfrm>
            <a:off x="2700338" y="5013325"/>
            <a:ext cx="16557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H"/>
              <a:t>AI, FR, VS,JU</a:t>
            </a:r>
          </a:p>
        </p:txBody>
      </p:sp>
      <p:sp>
        <p:nvSpPr>
          <p:cNvPr id="142352" name="Text Box 16"/>
          <p:cNvSpPr txBox="1">
            <a:spLocks noChangeArrowheads="1"/>
          </p:cNvSpPr>
          <p:nvPr/>
        </p:nvSpPr>
        <p:spPr bwMode="auto">
          <a:xfrm>
            <a:off x="2843213" y="3789363"/>
            <a:ext cx="1655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H"/>
              <a:t>AR, TG</a:t>
            </a:r>
          </a:p>
        </p:txBody>
      </p:sp>
      <p:sp>
        <p:nvSpPr>
          <p:cNvPr id="142353" name="Text Box 17"/>
          <p:cNvSpPr txBox="1">
            <a:spLocks noChangeArrowheads="1"/>
          </p:cNvSpPr>
          <p:nvPr/>
        </p:nvSpPr>
        <p:spPr bwMode="auto">
          <a:xfrm>
            <a:off x="4859338" y="5084763"/>
            <a:ext cx="1655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H"/>
              <a:t>TI</a:t>
            </a:r>
          </a:p>
        </p:txBody>
      </p:sp>
    </p:spTree>
    <p:extLst>
      <p:ext uri="{BB962C8B-B14F-4D97-AF65-F5344CB8AC3E}">
        <p14:creationId xmlns:p14="http://schemas.microsoft.com/office/powerpoint/2010/main" val="390617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EB079B2A-C6B1-43C3-9B0A-129B386950C8}" type="slidenum">
              <a:rPr lang="fr-FR">
                <a:solidFill>
                  <a:schemeClr val="bg2"/>
                </a:solidFill>
              </a:rPr>
              <a:pPr/>
              <a:t>12</a:t>
            </a:fld>
            <a:r>
              <a:rPr lang="fr-FR">
                <a:solidFill>
                  <a:schemeClr val="bg2"/>
                </a:solidFill>
              </a:rPr>
              <a:t> </a:t>
            </a:r>
            <a:r>
              <a:rPr lang="fr-FR"/>
              <a:t>|</a:t>
            </a:r>
          </a:p>
        </p:txBody>
      </p:sp>
      <p:sp>
        <p:nvSpPr>
          <p:cNvPr id="144386" name="Rectangle 2"/>
          <p:cNvSpPr>
            <a:spLocks noGrp="1" noChangeArrowheads="1"/>
          </p:cNvSpPr>
          <p:nvPr>
            <p:ph type="title"/>
          </p:nvPr>
        </p:nvSpPr>
        <p:spPr>
          <a:xfrm>
            <a:off x="1265238" y="765175"/>
            <a:ext cx="7627937" cy="301625"/>
          </a:xfrm>
        </p:spPr>
        <p:txBody>
          <a:bodyPr/>
          <a:lstStyle/>
          <a:p>
            <a:r>
              <a:rPr lang="fr-CH" sz="2800"/>
              <a:t>La méthode qualitative ne permet en principe pas de tester des hypothèse, mais:</a:t>
            </a:r>
          </a:p>
        </p:txBody>
      </p:sp>
      <p:sp>
        <p:nvSpPr>
          <p:cNvPr id="144387" name="Rectangle 3"/>
          <p:cNvSpPr>
            <a:spLocks noGrp="1" noChangeArrowheads="1"/>
          </p:cNvSpPr>
          <p:nvPr>
            <p:ph type="body" idx="1"/>
          </p:nvPr>
        </p:nvSpPr>
        <p:spPr/>
        <p:txBody>
          <a:bodyPr/>
          <a:lstStyle/>
          <a:p>
            <a:r>
              <a:rPr lang="fr-CH"/>
              <a:t>Elle peut permettre de les élaborer</a:t>
            </a:r>
          </a:p>
          <a:p>
            <a:r>
              <a:rPr lang="fr-CH"/>
              <a:t>Par exemple, en identifiant quels aspects de la religion ont un impact sur l’égalité H-F</a:t>
            </a:r>
          </a:p>
          <a:p>
            <a:r>
              <a:rPr lang="fr-CH"/>
              <a:t>Si les résultats sont compatibles avec l’hypothèse: alors celle-ci est plus « robuste »</a:t>
            </a:r>
          </a:p>
        </p:txBody>
      </p:sp>
    </p:spTree>
    <p:extLst>
      <p:ext uri="{BB962C8B-B14F-4D97-AF65-F5344CB8AC3E}">
        <p14:creationId xmlns:p14="http://schemas.microsoft.com/office/powerpoint/2010/main" val="2368686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83F839B2-E6E8-4082-8938-5C433BE1574B}" type="slidenum">
              <a:rPr lang="fr-FR">
                <a:solidFill>
                  <a:schemeClr val="bg2"/>
                </a:solidFill>
              </a:rPr>
              <a:pPr/>
              <a:t>13</a:t>
            </a:fld>
            <a:r>
              <a:rPr lang="fr-FR">
                <a:solidFill>
                  <a:schemeClr val="bg2"/>
                </a:solidFill>
              </a:rPr>
              <a:t> </a:t>
            </a:r>
            <a:r>
              <a:rPr lang="fr-FR"/>
              <a:t>|</a:t>
            </a:r>
          </a:p>
        </p:txBody>
      </p:sp>
      <p:sp>
        <p:nvSpPr>
          <p:cNvPr id="145410" name="Rectangle 2"/>
          <p:cNvSpPr>
            <a:spLocks noGrp="1" noChangeArrowheads="1"/>
          </p:cNvSpPr>
          <p:nvPr>
            <p:ph type="title"/>
          </p:nvPr>
        </p:nvSpPr>
        <p:spPr/>
        <p:txBody>
          <a:bodyPr/>
          <a:lstStyle/>
          <a:p>
            <a:r>
              <a:rPr lang="fr-CH" sz="2800"/>
              <a:t>Enquête par échantillonnage orienté</a:t>
            </a:r>
          </a:p>
        </p:txBody>
      </p:sp>
      <p:sp>
        <p:nvSpPr>
          <p:cNvPr id="145411" name="Rectangle 3"/>
          <p:cNvSpPr>
            <a:spLocks noGrp="1" noChangeArrowheads="1"/>
          </p:cNvSpPr>
          <p:nvPr>
            <p:ph type="body" idx="1"/>
          </p:nvPr>
        </p:nvSpPr>
        <p:spPr/>
        <p:txBody>
          <a:bodyPr/>
          <a:lstStyle/>
          <a:p>
            <a:r>
              <a:rPr lang="fr-CH"/>
              <a:t>Dans les enquêtes statistique: échantillonnage par tirage au sort (chaque cas a la même probabilité d’être sélectionné)</a:t>
            </a:r>
          </a:p>
          <a:p>
            <a:r>
              <a:rPr lang="fr-CH"/>
              <a:t>Dans les enquête qualitative, l’échantillonnage par tirage au sort ne fait pas beaucoup de sens (pas de possibilité d’exploiter les lois des grands nombres)</a:t>
            </a:r>
          </a:p>
          <a:p>
            <a:r>
              <a:rPr lang="fr-CH"/>
              <a:t>D’autre stratégies d’échantillonnage doivent être utilisées</a:t>
            </a:r>
          </a:p>
        </p:txBody>
      </p:sp>
      <p:sp>
        <p:nvSpPr>
          <p:cNvPr id="145412" name="Text Box 4"/>
          <p:cNvSpPr txBox="1">
            <a:spLocks noChangeArrowheads="1"/>
          </p:cNvSpPr>
          <p:nvPr/>
        </p:nvSpPr>
        <p:spPr bwMode="auto">
          <a:xfrm>
            <a:off x="323850" y="5301208"/>
            <a:ext cx="71278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H" sz="1600" dirty="0">
                <a:latin typeface="Arial" charset="0"/>
              </a:rPr>
              <a:t>Quinn Patton, M. (2002). </a:t>
            </a:r>
            <a:r>
              <a:rPr lang="fr-CH" sz="1600" i="1" dirty="0">
                <a:latin typeface="Arial" charset="0"/>
              </a:rPr>
              <a:t>Qualitative </a:t>
            </a:r>
            <a:r>
              <a:rPr lang="fr-CH" sz="1600" i="1" dirty="0" err="1">
                <a:latin typeface="Arial" charset="0"/>
              </a:rPr>
              <a:t>Research</a:t>
            </a:r>
            <a:r>
              <a:rPr lang="fr-CH" sz="1600" i="1" dirty="0">
                <a:latin typeface="Arial" charset="0"/>
              </a:rPr>
              <a:t> and </a:t>
            </a:r>
            <a:r>
              <a:rPr lang="fr-CH" sz="1600" i="1" dirty="0" err="1">
                <a:latin typeface="Arial" charset="0"/>
              </a:rPr>
              <a:t>evaluation</a:t>
            </a:r>
            <a:r>
              <a:rPr lang="fr-CH" sz="1600" i="1" dirty="0">
                <a:latin typeface="Arial" charset="0"/>
              </a:rPr>
              <a:t> </a:t>
            </a:r>
            <a:r>
              <a:rPr lang="fr-CH" sz="1600" i="1" dirty="0" err="1">
                <a:latin typeface="Arial" charset="0"/>
              </a:rPr>
              <a:t>methods</a:t>
            </a:r>
            <a:r>
              <a:rPr lang="fr-CH" sz="1600" dirty="0">
                <a:latin typeface="Arial" charset="0"/>
              </a:rPr>
              <a:t>. </a:t>
            </a:r>
            <a:r>
              <a:rPr lang="fr-CH" sz="1600" dirty="0" err="1">
                <a:latin typeface="Arial" charset="0"/>
              </a:rPr>
              <a:t>Thousand</a:t>
            </a:r>
            <a:r>
              <a:rPr lang="fr-CH" sz="1600" dirty="0">
                <a:latin typeface="Arial" charset="0"/>
              </a:rPr>
              <a:t> </a:t>
            </a:r>
            <a:r>
              <a:rPr lang="fr-CH" sz="1600" dirty="0" err="1">
                <a:latin typeface="Arial" charset="0"/>
              </a:rPr>
              <a:t>Oaks</a:t>
            </a:r>
            <a:r>
              <a:rPr lang="fr-CH" sz="1600" dirty="0">
                <a:latin typeface="Arial" charset="0"/>
              </a:rPr>
              <a:t>, Sage </a:t>
            </a:r>
            <a:r>
              <a:rPr lang="fr-CH" sz="1600" dirty="0" err="1">
                <a:latin typeface="Arial" charset="0"/>
              </a:rPr>
              <a:t>Publ</a:t>
            </a:r>
            <a:r>
              <a:rPr lang="fr-CH" sz="1600" dirty="0">
                <a:latin typeface="Arial" charset="0"/>
              </a:rPr>
              <a:t>.</a:t>
            </a:r>
          </a:p>
        </p:txBody>
      </p:sp>
    </p:spTree>
    <p:extLst>
      <p:ext uri="{BB962C8B-B14F-4D97-AF65-F5344CB8AC3E}">
        <p14:creationId xmlns:p14="http://schemas.microsoft.com/office/powerpoint/2010/main" val="3871817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00F3329A-C9EA-442C-BC22-38CF25E6DE86}" type="slidenum">
              <a:rPr lang="fr-FR">
                <a:solidFill>
                  <a:schemeClr val="bg2"/>
                </a:solidFill>
              </a:rPr>
              <a:pPr/>
              <a:t>14</a:t>
            </a:fld>
            <a:r>
              <a:rPr lang="fr-FR">
                <a:solidFill>
                  <a:schemeClr val="bg2"/>
                </a:solidFill>
              </a:rPr>
              <a:t> </a:t>
            </a:r>
            <a:r>
              <a:rPr lang="fr-FR"/>
              <a:t>|</a:t>
            </a:r>
          </a:p>
        </p:txBody>
      </p:sp>
      <p:sp>
        <p:nvSpPr>
          <p:cNvPr id="146434" name="Rectangle 2"/>
          <p:cNvSpPr>
            <a:spLocks noGrp="1" noChangeArrowheads="1"/>
          </p:cNvSpPr>
          <p:nvPr>
            <p:ph type="title"/>
          </p:nvPr>
        </p:nvSpPr>
        <p:spPr>
          <a:xfrm>
            <a:off x="251520" y="188640"/>
            <a:ext cx="8686800" cy="990600"/>
          </a:xfrm>
        </p:spPr>
        <p:txBody>
          <a:bodyPr/>
          <a:lstStyle/>
          <a:p>
            <a:r>
              <a:rPr lang="fr-CH" sz="2800" dirty="0"/>
              <a:t>Stratégies d’échantillonnage orienté</a:t>
            </a:r>
          </a:p>
        </p:txBody>
      </p:sp>
      <p:sp>
        <p:nvSpPr>
          <p:cNvPr id="146435" name="Rectangle 3"/>
          <p:cNvSpPr>
            <a:spLocks noGrp="1" noChangeArrowheads="1"/>
          </p:cNvSpPr>
          <p:nvPr>
            <p:ph type="body" idx="1"/>
          </p:nvPr>
        </p:nvSpPr>
        <p:spPr>
          <a:xfrm>
            <a:off x="1043608" y="1268760"/>
            <a:ext cx="7640637" cy="4114800"/>
          </a:xfrm>
        </p:spPr>
        <p:txBody>
          <a:bodyPr/>
          <a:lstStyle/>
          <a:p>
            <a:pPr>
              <a:lnSpc>
                <a:spcPct val="130000"/>
              </a:lnSpc>
            </a:pPr>
            <a:r>
              <a:rPr lang="fr-CH" sz="1900" dirty="0"/>
              <a:t>Choix de cas extrêmes, déviants: ex. enfants prodige, criminels violents</a:t>
            </a:r>
          </a:p>
          <a:p>
            <a:pPr>
              <a:lnSpc>
                <a:spcPct val="130000"/>
              </a:lnSpc>
            </a:pPr>
            <a:r>
              <a:rPr lang="fr-CH" sz="1900" dirty="0"/>
              <a:t>Choix de cas typiques: identification de plusieurs catégories et analyse d’un ou plusieurs cas de chaque catégorie. </a:t>
            </a:r>
          </a:p>
          <a:p>
            <a:pPr>
              <a:lnSpc>
                <a:spcPct val="130000"/>
              </a:lnSpc>
            </a:pPr>
            <a:r>
              <a:rPr lang="fr-CH" sz="1900" dirty="0"/>
              <a:t>Echantillon homogène: choix de cas très similaires. Permet l’approfondissement (ex. personnes frappés par une maladie).</a:t>
            </a:r>
          </a:p>
          <a:p>
            <a:pPr>
              <a:lnSpc>
                <a:spcPct val="130000"/>
              </a:lnSpc>
            </a:pPr>
            <a:r>
              <a:rPr lang="fr-CH" sz="1900" i="1" dirty="0"/>
              <a:t>Maximum variation </a:t>
            </a:r>
            <a:r>
              <a:rPr lang="fr-CH" sz="1900" i="1" dirty="0" err="1"/>
              <a:t>sampling</a:t>
            </a:r>
            <a:r>
              <a:rPr lang="fr-CH" sz="1900" dirty="0"/>
              <a:t>: maximisation de la variation sur quelques dimensions qui semblent pertinentes par rapport  l’objet d’étude</a:t>
            </a:r>
          </a:p>
          <a:p>
            <a:pPr>
              <a:lnSpc>
                <a:spcPct val="130000"/>
              </a:lnSpc>
            </a:pPr>
            <a:endParaRPr lang="fr-CH" sz="1900" dirty="0"/>
          </a:p>
          <a:p>
            <a:pPr>
              <a:lnSpc>
                <a:spcPct val="130000"/>
              </a:lnSpc>
              <a:buFont typeface="Wingdings" pitchFamily="2" charset="2"/>
              <a:buNone/>
            </a:pPr>
            <a:endParaRPr lang="fr-CH" sz="1900" dirty="0"/>
          </a:p>
          <a:p>
            <a:pPr>
              <a:lnSpc>
                <a:spcPct val="130000"/>
              </a:lnSpc>
              <a:buFont typeface="Wingdings" pitchFamily="2" charset="2"/>
              <a:buNone/>
            </a:pPr>
            <a:endParaRPr lang="fr-CH" sz="1900" dirty="0"/>
          </a:p>
        </p:txBody>
      </p:sp>
    </p:spTree>
    <p:extLst>
      <p:ext uri="{BB962C8B-B14F-4D97-AF65-F5344CB8AC3E}">
        <p14:creationId xmlns:p14="http://schemas.microsoft.com/office/powerpoint/2010/main" val="3909021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52F5950D-54B7-4F0A-8AF3-8D0AEB2E31CE}" type="slidenum">
              <a:rPr lang="fr-FR">
                <a:solidFill>
                  <a:schemeClr val="bg2"/>
                </a:solidFill>
              </a:rPr>
              <a:pPr/>
              <a:t>15</a:t>
            </a:fld>
            <a:r>
              <a:rPr lang="fr-FR">
                <a:solidFill>
                  <a:schemeClr val="bg2"/>
                </a:solidFill>
              </a:rPr>
              <a:t> </a:t>
            </a:r>
            <a:r>
              <a:rPr lang="fr-FR"/>
              <a:t>|</a:t>
            </a:r>
          </a:p>
        </p:txBody>
      </p:sp>
      <p:sp>
        <p:nvSpPr>
          <p:cNvPr id="148482" name="Rectangle 2"/>
          <p:cNvSpPr>
            <a:spLocks noGrp="1" noChangeArrowheads="1"/>
          </p:cNvSpPr>
          <p:nvPr>
            <p:ph type="title"/>
          </p:nvPr>
        </p:nvSpPr>
        <p:spPr/>
        <p:txBody>
          <a:bodyPr/>
          <a:lstStyle/>
          <a:p>
            <a:r>
              <a:rPr lang="fr-CH" sz="2800"/>
              <a:t>Stratégies d’échantillonnage orienté</a:t>
            </a:r>
          </a:p>
        </p:txBody>
      </p:sp>
      <p:sp>
        <p:nvSpPr>
          <p:cNvPr id="148483" name="Rectangle 3"/>
          <p:cNvSpPr>
            <a:spLocks noGrp="1" noChangeArrowheads="1"/>
          </p:cNvSpPr>
          <p:nvPr>
            <p:ph type="body" idx="1"/>
          </p:nvPr>
        </p:nvSpPr>
        <p:spPr>
          <a:xfrm>
            <a:off x="395288" y="1196975"/>
            <a:ext cx="8520112" cy="4899025"/>
          </a:xfrm>
        </p:spPr>
        <p:txBody>
          <a:bodyPr/>
          <a:lstStyle/>
          <a:p>
            <a:r>
              <a:rPr lang="fr-CH"/>
              <a:t>Echantillonnage par « boule de neige ». Un premier cas signale d’autres cas qui remplissent certaines caractéristiques. Utile pour thèmes sensibles. (ex. les sans papiers)</a:t>
            </a:r>
          </a:p>
          <a:p>
            <a:r>
              <a:rPr lang="fr-CH"/>
              <a:t>Echantillonnage théorique: les cas sont sélectionnés de façon à représenter toute les combinaison possibles (ou pertinentes) de variables indépendante</a:t>
            </a:r>
          </a:p>
          <a:p>
            <a:r>
              <a:rPr lang="fr-CH"/>
              <a:t>Echantillonnage dans le temps (entretiens tous les x mois)</a:t>
            </a:r>
          </a:p>
          <a:p>
            <a:endParaRPr lang="fr-CH"/>
          </a:p>
        </p:txBody>
      </p:sp>
    </p:spTree>
    <p:extLst>
      <p:ext uri="{BB962C8B-B14F-4D97-AF65-F5344CB8AC3E}">
        <p14:creationId xmlns:p14="http://schemas.microsoft.com/office/powerpoint/2010/main" val="2165072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7A3B5851-518A-4621-BE05-2D6471EABC09}" type="slidenum">
              <a:rPr lang="fr-FR">
                <a:solidFill>
                  <a:schemeClr val="bg2"/>
                </a:solidFill>
              </a:rPr>
              <a:pPr/>
              <a:t>16</a:t>
            </a:fld>
            <a:r>
              <a:rPr lang="fr-FR">
                <a:solidFill>
                  <a:schemeClr val="bg2"/>
                </a:solidFill>
              </a:rPr>
              <a:t> </a:t>
            </a:r>
            <a:r>
              <a:rPr lang="fr-FR"/>
              <a:t>|</a:t>
            </a:r>
          </a:p>
        </p:txBody>
      </p:sp>
      <p:sp>
        <p:nvSpPr>
          <p:cNvPr id="147458" name="Rectangle 2"/>
          <p:cNvSpPr>
            <a:spLocks noGrp="1" noChangeArrowheads="1"/>
          </p:cNvSpPr>
          <p:nvPr>
            <p:ph type="title"/>
          </p:nvPr>
        </p:nvSpPr>
        <p:spPr/>
        <p:txBody>
          <a:bodyPr/>
          <a:lstStyle/>
          <a:p>
            <a:r>
              <a:rPr lang="fr-CH" sz="2800"/>
              <a:t>Combien de cas?</a:t>
            </a:r>
          </a:p>
        </p:txBody>
      </p:sp>
      <p:sp>
        <p:nvSpPr>
          <p:cNvPr id="147459" name="Rectangle 3"/>
          <p:cNvSpPr>
            <a:spLocks noGrp="1" noChangeArrowheads="1"/>
          </p:cNvSpPr>
          <p:nvPr>
            <p:ph type="body" idx="1"/>
          </p:nvPr>
        </p:nvSpPr>
        <p:spPr/>
        <p:txBody>
          <a:bodyPr/>
          <a:lstStyle/>
          <a:p>
            <a:r>
              <a:rPr lang="fr-CH"/>
              <a:t>Pas de règle fixe</a:t>
            </a:r>
          </a:p>
          <a:p>
            <a:r>
              <a:rPr lang="fr-CH"/>
              <a:t>Dépend de la stratégie choisie</a:t>
            </a:r>
          </a:p>
          <a:p>
            <a:r>
              <a:rPr lang="fr-CH"/>
              <a:t>Arbitrage entre nombre et profondeur de l’analyse</a:t>
            </a:r>
          </a:p>
          <a:p>
            <a:r>
              <a:rPr lang="fr-CH"/>
              <a:t>Idée de saturation: l’analyse de nouveaux cas n’apporte plus d’informations nouvelles</a:t>
            </a:r>
          </a:p>
        </p:txBody>
      </p:sp>
    </p:spTree>
    <p:extLst>
      <p:ext uri="{BB962C8B-B14F-4D97-AF65-F5344CB8AC3E}">
        <p14:creationId xmlns:p14="http://schemas.microsoft.com/office/powerpoint/2010/main" val="2266067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D42FCA5B-C2D9-4992-8227-6BDE30334816}" type="slidenum">
              <a:rPr lang="fr-FR">
                <a:solidFill>
                  <a:schemeClr val="bg2"/>
                </a:solidFill>
              </a:rPr>
              <a:pPr/>
              <a:t>17</a:t>
            </a:fld>
            <a:r>
              <a:rPr lang="fr-FR">
                <a:solidFill>
                  <a:schemeClr val="bg2"/>
                </a:solidFill>
              </a:rPr>
              <a:t> </a:t>
            </a:r>
            <a:r>
              <a:rPr lang="fr-FR"/>
              <a:t>|</a:t>
            </a:r>
          </a:p>
        </p:txBody>
      </p:sp>
      <p:sp>
        <p:nvSpPr>
          <p:cNvPr id="149506" name="Rectangle 2"/>
          <p:cNvSpPr>
            <a:spLocks noGrp="1" noChangeArrowheads="1"/>
          </p:cNvSpPr>
          <p:nvPr>
            <p:ph type="title"/>
          </p:nvPr>
        </p:nvSpPr>
        <p:spPr/>
        <p:txBody>
          <a:bodyPr/>
          <a:lstStyle/>
          <a:p>
            <a:r>
              <a:rPr lang="fr-CH" sz="2800"/>
              <a:t>Essentiel pour tout échantillonnage:</a:t>
            </a:r>
          </a:p>
        </p:txBody>
      </p:sp>
      <p:sp>
        <p:nvSpPr>
          <p:cNvPr id="149507" name="Rectangle 3"/>
          <p:cNvSpPr>
            <a:spLocks noGrp="1" noChangeArrowheads="1"/>
          </p:cNvSpPr>
          <p:nvPr>
            <p:ph type="body" idx="1"/>
          </p:nvPr>
        </p:nvSpPr>
        <p:spPr/>
        <p:txBody>
          <a:bodyPr/>
          <a:lstStyle/>
          <a:p>
            <a:r>
              <a:rPr lang="fr-CH" u="sng"/>
              <a:t>Motivation du choix</a:t>
            </a:r>
            <a:r>
              <a:rPr lang="fr-CH"/>
              <a:t>. Présentation et discussion du raisonnement fait. Avantages et inconvénients, év. Par rapport à des alternatives.</a:t>
            </a:r>
          </a:p>
          <a:p>
            <a:r>
              <a:rPr lang="fr-CH" u="sng"/>
              <a:t>Présentation précise de la procédure</a:t>
            </a:r>
            <a:r>
              <a:rPr lang="fr-CH"/>
              <a:t>. Comment avez-vous sélectionné vos cas? </a:t>
            </a:r>
          </a:p>
          <a:p>
            <a:r>
              <a:rPr lang="fr-CH"/>
              <a:t>Objectif: montrer que l’échantillon n’a pas été constitué de manière arbitraire, et que des biais systématiques sont peu probables. </a:t>
            </a:r>
          </a:p>
        </p:txBody>
      </p:sp>
    </p:spTree>
    <p:extLst>
      <p:ext uri="{BB962C8B-B14F-4D97-AF65-F5344CB8AC3E}">
        <p14:creationId xmlns:p14="http://schemas.microsoft.com/office/powerpoint/2010/main" val="2190882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B693192F-7E51-4F71-A8CC-EFE12320E714}" type="slidenum">
              <a:rPr lang="fr-FR">
                <a:solidFill>
                  <a:schemeClr val="bg2"/>
                </a:solidFill>
              </a:rPr>
              <a:pPr/>
              <a:t>18</a:t>
            </a:fld>
            <a:r>
              <a:rPr lang="fr-FR">
                <a:solidFill>
                  <a:schemeClr val="bg2"/>
                </a:solidFill>
              </a:rPr>
              <a:t> </a:t>
            </a:r>
            <a:r>
              <a:rPr lang="fr-FR"/>
              <a:t>|</a:t>
            </a:r>
          </a:p>
        </p:txBody>
      </p:sp>
      <p:sp>
        <p:nvSpPr>
          <p:cNvPr id="150530" name="Rectangle 2"/>
          <p:cNvSpPr>
            <a:spLocks noGrp="1" noChangeArrowheads="1"/>
          </p:cNvSpPr>
          <p:nvPr>
            <p:ph type="title"/>
          </p:nvPr>
        </p:nvSpPr>
        <p:spPr/>
        <p:txBody>
          <a:bodyPr/>
          <a:lstStyle/>
          <a:p>
            <a:r>
              <a:rPr lang="fr-CH" sz="2800"/>
              <a:t>Triangulation</a:t>
            </a:r>
          </a:p>
        </p:txBody>
      </p:sp>
      <p:sp>
        <p:nvSpPr>
          <p:cNvPr id="150531" name="Rectangle 3"/>
          <p:cNvSpPr>
            <a:spLocks noGrp="1" noChangeArrowheads="1"/>
          </p:cNvSpPr>
          <p:nvPr>
            <p:ph type="body" idx="1"/>
          </p:nvPr>
        </p:nvSpPr>
        <p:spPr/>
        <p:txBody>
          <a:bodyPr/>
          <a:lstStyle/>
          <a:p>
            <a:r>
              <a:rPr lang="fr-CH"/>
              <a:t>Expression reprise de jargon militaire. </a:t>
            </a:r>
          </a:p>
          <a:p>
            <a:r>
              <a:rPr lang="fr-CH"/>
              <a:t>Le monde social est complexe. Pour obtenir des réponses plus fiables, il convient de croiser plusieurs points de vue.</a:t>
            </a:r>
          </a:p>
          <a:p>
            <a:r>
              <a:rPr lang="fr-CH"/>
              <a:t>Les résultats sur lesquels on observe une convergence seront plus robustes</a:t>
            </a:r>
          </a:p>
        </p:txBody>
      </p:sp>
      <p:sp>
        <p:nvSpPr>
          <p:cNvPr id="150532" name="Text Box 4"/>
          <p:cNvSpPr txBox="1">
            <a:spLocks noChangeArrowheads="1"/>
          </p:cNvSpPr>
          <p:nvPr/>
        </p:nvSpPr>
        <p:spPr bwMode="auto">
          <a:xfrm>
            <a:off x="323850" y="4653136"/>
            <a:ext cx="7127875" cy="125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de-CH" sz="1800" dirty="0" err="1">
                <a:latin typeface="Arial" charset="0"/>
              </a:rPr>
              <a:t>Bussman</a:t>
            </a:r>
            <a:r>
              <a:rPr lang="de-CH" sz="1800" dirty="0">
                <a:latin typeface="Arial" charset="0"/>
              </a:rPr>
              <a:t>, W., U. </a:t>
            </a:r>
            <a:r>
              <a:rPr lang="de-CH" sz="1800" dirty="0" err="1">
                <a:latin typeface="Arial" charset="0"/>
              </a:rPr>
              <a:t>Klöti</a:t>
            </a:r>
            <a:r>
              <a:rPr lang="de-CH" sz="1800" dirty="0">
                <a:latin typeface="Arial" charset="0"/>
              </a:rPr>
              <a:t> </a:t>
            </a:r>
            <a:r>
              <a:rPr lang="de-CH" sz="1800" dirty="0" err="1">
                <a:latin typeface="Arial" charset="0"/>
              </a:rPr>
              <a:t>and</a:t>
            </a:r>
            <a:r>
              <a:rPr lang="de-CH" sz="1800" dirty="0">
                <a:latin typeface="Arial" charset="0"/>
              </a:rPr>
              <a:t> P. </a:t>
            </a:r>
            <a:r>
              <a:rPr lang="de-CH" sz="1800" dirty="0" err="1">
                <a:latin typeface="Arial" charset="0"/>
              </a:rPr>
              <a:t>Knöpfel</a:t>
            </a:r>
            <a:r>
              <a:rPr lang="de-CH" sz="1800" dirty="0">
                <a:latin typeface="Arial" charset="0"/>
              </a:rPr>
              <a:t> (1997). </a:t>
            </a:r>
            <a:r>
              <a:rPr lang="de-CH" sz="1800" i="1" dirty="0">
                <a:latin typeface="Arial" charset="0"/>
              </a:rPr>
              <a:t>Einführung in die Politikevaluation</a:t>
            </a:r>
            <a:r>
              <a:rPr lang="de-CH" sz="1800" dirty="0">
                <a:latin typeface="Arial" charset="0"/>
              </a:rPr>
              <a:t>. Basel, Helbing &amp; </a:t>
            </a:r>
            <a:r>
              <a:rPr lang="de-CH" sz="1800" dirty="0" err="1">
                <a:latin typeface="Arial" charset="0"/>
              </a:rPr>
              <a:t>Lichtenhahn</a:t>
            </a:r>
            <a:r>
              <a:rPr lang="de-CH" sz="1800" dirty="0">
                <a:latin typeface="Arial" charset="0"/>
              </a:rPr>
              <a:t>.</a:t>
            </a:r>
          </a:p>
          <a:p>
            <a:pPr algn="l">
              <a:spcBef>
                <a:spcPct val="50000"/>
              </a:spcBef>
            </a:pPr>
            <a:r>
              <a:rPr lang="fr-CH" sz="1600" dirty="0">
                <a:latin typeface="Arial" charset="0"/>
              </a:rPr>
              <a:t>Quinn Patton, M. (2002). </a:t>
            </a:r>
            <a:r>
              <a:rPr lang="fr-CH" sz="1600" i="1" dirty="0">
                <a:latin typeface="Arial" charset="0"/>
              </a:rPr>
              <a:t>Qualitative </a:t>
            </a:r>
            <a:r>
              <a:rPr lang="fr-CH" sz="1600" i="1" dirty="0" err="1">
                <a:latin typeface="Arial" charset="0"/>
              </a:rPr>
              <a:t>Research</a:t>
            </a:r>
            <a:r>
              <a:rPr lang="fr-CH" sz="1600" i="1" dirty="0">
                <a:latin typeface="Arial" charset="0"/>
              </a:rPr>
              <a:t> and </a:t>
            </a:r>
            <a:r>
              <a:rPr lang="fr-CH" sz="1600" i="1" dirty="0" err="1">
                <a:latin typeface="Arial" charset="0"/>
              </a:rPr>
              <a:t>evaluation</a:t>
            </a:r>
            <a:r>
              <a:rPr lang="fr-CH" sz="1600" i="1" dirty="0">
                <a:latin typeface="Arial" charset="0"/>
              </a:rPr>
              <a:t> </a:t>
            </a:r>
            <a:r>
              <a:rPr lang="fr-CH" sz="1600" i="1" dirty="0" err="1">
                <a:latin typeface="Arial" charset="0"/>
              </a:rPr>
              <a:t>methods</a:t>
            </a:r>
            <a:r>
              <a:rPr lang="fr-CH" sz="1600" dirty="0">
                <a:latin typeface="Arial" charset="0"/>
              </a:rPr>
              <a:t>. </a:t>
            </a:r>
            <a:r>
              <a:rPr lang="fr-CH" sz="1600" dirty="0" err="1">
                <a:latin typeface="Arial" charset="0"/>
              </a:rPr>
              <a:t>Thousand</a:t>
            </a:r>
            <a:r>
              <a:rPr lang="fr-CH" sz="1600" dirty="0">
                <a:latin typeface="Arial" charset="0"/>
              </a:rPr>
              <a:t> </a:t>
            </a:r>
            <a:r>
              <a:rPr lang="fr-CH" sz="1600" dirty="0" err="1">
                <a:latin typeface="Arial" charset="0"/>
              </a:rPr>
              <a:t>Oaks</a:t>
            </a:r>
            <a:r>
              <a:rPr lang="fr-CH" sz="1600" dirty="0">
                <a:latin typeface="Arial" charset="0"/>
              </a:rPr>
              <a:t>, Sage </a:t>
            </a:r>
            <a:r>
              <a:rPr lang="fr-CH" sz="1600" dirty="0" err="1">
                <a:latin typeface="Arial" charset="0"/>
              </a:rPr>
              <a:t>Publ</a:t>
            </a:r>
            <a:r>
              <a:rPr lang="fr-CH" sz="1600" dirty="0">
                <a:latin typeface="Arial" charset="0"/>
              </a:rPr>
              <a:t>.</a:t>
            </a:r>
          </a:p>
        </p:txBody>
      </p:sp>
    </p:spTree>
    <p:extLst>
      <p:ext uri="{BB962C8B-B14F-4D97-AF65-F5344CB8AC3E}">
        <p14:creationId xmlns:p14="http://schemas.microsoft.com/office/powerpoint/2010/main" val="3077369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D3CA48D1-0166-4A75-87EE-AE4D0EE915CE}" type="slidenum">
              <a:rPr lang="fr-FR">
                <a:solidFill>
                  <a:schemeClr val="bg2"/>
                </a:solidFill>
              </a:rPr>
              <a:pPr/>
              <a:t>19</a:t>
            </a:fld>
            <a:r>
              <a:rPr lang="fr-FR">
                <a:solidFill>
                  <a:schemeClr val="bg2"/>
                </a:solidFill>
              </a:rPr>
              <a:t> </a:t>
            </a:r>
            <a:r>
              <a:rPr lang="fr-FR"/>
              <a:t>|</a:t>
            </a:r>
          </a:p>
        </p:txBody>
      </p:sp>
      <p:sp>
        <p:nvSpPr>
          <p:cNvPr id="151554" name="Rectangle 2"/>
          <p:cNvSpPr>
            <a:spLocks noGrp="1" noChangeArrowheads="1"/>
          </p:cNvSpPr>
          <p:nvPr>
            <p:ph type="title"/>
          </p:nvPr>
        </p:nvSpPr>
        <p:spPr/>
        <p:txBody>
          <a:bodyPr/>
          <a:lstStyle/>
          <a:p>
            <a:r>
              <a:rPr lang="fr-CH" sz="2800"/>
              <a:t>Différents types de triangulation</a:t>
            </a:r>
          </a:p>
        </p:txBody>
      </p:sp>
      <p:sp>
        <p:nvSpPr>
          <p:cNvPr id="151555" name="Rectangle 3"/>
          <p:cNvSpPr>
            <a:spLocks noGrp="1" noChangeArrowheads="1"/>
          </p:cNvSpPr>
          <p:nvPr>
            <p:ph type="body" idx="1"/>
          </p:nvPr>
        </p:nvSpPr>
        <p:spPr/>
        <p:txBody>
          <a:bodyPr/>
          <a:lstStyle/>
          <a:p>
            <a:r>
              <a:rPr lang="fr-CH"/>
              <a:t>Triangulation des données. Utilisation de sources différentes (indépendantes)</a:t>
            </a:r>
          </a:p>
          <a:p>
            <a:r>
              <a:rPr lang="fr-CH"/>
              <a:t>Triangulation des enquêteurs</a:t>
            </a:r>
          </a:p>
          <a:p>
            <a:r>
              <a:rPr lang="fr-CH"/>
              <a:t>Triangulation des théories</a:t>
            </a:r>
          </a:p>
          <a:p>
            <a:r>
              <a:rPr lang="fr-CH"/>
              <a:t>Triangulation des méthodes</a:t>
            </a:r>
          </a:p>
          <a:p>
            <a:endParaRPr lang="fr-CH"/>
          </a:p>
          <a:p>
            <a:endParaRPr lang="fr-CH"/>
          </a:p>
        </p:txBody>
      </p:sp>
    </p:spTree>
    <p:extLst>
      <p:ext uri="{BB962C8B-B14F-4D97-AF65-F5344CB8AC3E}">
        <p14:creationId xmlns:p14="http://schemas.microsoft.com/office/powerpoint/2010/main" val="137791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A8424BFD-068F-4C3B-9889-A91067357A38}" type="slidenum">
              <a:rPr lang="fr-FR">
                <a:solidFill>
                  <a:schemeClr val="bg2"/>
                </a:solidFill>
              </a:rPr>
              <a:pPr/>
              <a:t>2</a:t>
            </a:fld>
            <a:r>
              <a:rPr lang="fr-FR">
                <a:solidFill>
                  <a:schemeClr val="bg2"/>
                </a:solidFill>
              </a:rPr>
              <a:t> </a:t>
            </a:r>
            <a:r>
              <a:rPr lang="fr-FR"/>
              <a:t>|</a:t>
            </a:r>
          </a:p>
        </p:txBody>
      </p:sp>
      <p:sp>
        <p:nvSpPr>
          <p:cNvPr id="129026" name="Rectangle 2"/>
          <p:cNvSpPr>
            <a:spLocks noGrp="1" noChangeArrowheads="1"/>
          </p:cNvSpPr>
          <p:nvPr>
            <p:ph type="title"/>
          </p:nvPr>
        </p:nvSpPr>
        <p:spPr/>
        <p:txBody>
          <a:bodyPr/>
          <a:lstStyle/>
          <a:p>
            <a:r>
              <a:rPr lang="fr-CH" sz="2800"/>
              <a:t>Module M2: objectifs</a:t>
            </a:r>
          </a:p>
        </p:txBody>
      </p:sp>
      <p:sp>
        <p:nvSpPr>
          <p:cNvPr id="129027" name="Rectangle 3"/>
          <p:cNvSpPr>
            <a:spLocks noGrp="1" noChangeArrowheads="1"/>
          </p:cNvSpPr>
          <p:nvPr>
            <p:ph type="body" idx="1"/>
          </p:nvPr>
        </p:nvSpPr>
        <p:spPr/>
        <p:txBody>
          <a:bodyPr/>
          <a:lstStyle/>
          <a:p>
            <a:r>
              <a:rPr lang="fr-CH"/>
              <a:t>Encourager les participants à poursuivre la réflexion méthodologique sur la base d’une ou plusieurs questions de recherche</a:t>
            </a:r>
          </a:p>
          <a:p>
            <a:r>
              <a:rPr lang="fr-CH"/>
              <a:t>Discuter de certains problèmes méthodologiques, en particulier en relation avec la recherche qualitative</a:t>
            </a:r>
          </a:p>
          <a:p>
            <a:r>
              <a:rPr lang="fr-CH"/>
              <a:t>Se familiariser avec quelques techniques d’enquête qualitative</a:t>
            </a:r>
          </a:p>
          <a:p>
            <a:endParaRPr lang="fr-CH"/>
          </a:p>
        </p:txBody>
      </p:sp>
    </p:spTree>
    <p:extLst>
      <p:ext uri="{BB962C8B-B14F-4D97-AF65-F5344CB8AC3E}">
        <p14:creationId xmlns:p14="http://schemas.microsoft.com/office/powerpoint/2010/main" val="873277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89BEA3F0-09F2-4581-880B-089930D0A202}" type="slidenum">
              <a:rPr lang="fr-FR">
                <a:solidFill>
                  <a:schemeClr val="bg2"/>
                </a:solidFill>
              </a:rPr>
              <a:pPr/>
              <a:t>20</a:t>
            </a:fld>
            <a:r>
              <a:rPr lang="fr-FR">
                <a:solidFill>
                  <a:schemeClr val="bg2"/>
                </a:solidFill>
              </a:rPr>
              <a:t> </a:t>
            </a:r>
            <a:r>
              <a:rPr lang="fr-FR"/>
              <a:t>|</a:t>
            </a:r>
          </a:p>
        </p:txBody>
      </p:sp>
      <p:sp>
        <p:nvSpPr>
          <p:cNvPr id="152578" name="Rectangle 2"/>
          <p:cNvSpPr>
            <a:spLocks noGrp="1" noChangeArrowheads="1"/>
          </p:cNvSpPr>
          <p:nvPr>
            <p:ph type="title"/>
          </p:nvPr>
        </p:nvSpPr>
        <p:spPr>
          <a:xfrm>
            <a:off x="1259632" y="692696"/>
            <a:ext cx="6692900" cy="304800"/>
          </a:xfrm>
        </p:spPr>
        <p:txBody>
          <a:bodyPr/>
          <a:lstStyle/>
          <a:p>
            <a:r>
              <a:rPr lang="fr-CH" sz="2800" dirty="0"/>
              <a:t>Exemple de triangulation: évaluation d’un programme de réinsertion professionnelle</a:t>
            </a:r>
          </a:p>
        </p:txBody>
      </p:sp>
      <p:sp>
        <p:nvSpPr>
          <p:cNvPr id="152579" name="Rectangle 3"/>
          <p:cNvSpPr>
            <a:spLocks noGrp="1" noChangeArrowheads="1"/>
          </p:cNvSpPr>
          <p:nvPr>
            <p:ph type="body" idx="1"/>
          </p:nvPr>
        </p:nvSpPr>
        <p:spPr/>
        <p:txBody>
          <a:bodyPr/>
          <a:lstStyle/>
          <a:p>
            <a:pPr>
              <a:lnSpc>
                <a:spcPct val="130000"/>
              </a:lnSpc>
            </a:pPr>
            <a:r>
              <a:rPr lang="fr-CH" sz="2000" dirty="0"/>
              <a:t>Identification des mesures plus efficaces sur la base de la littérature scientifique</a:t>
            </a:r>
          </a:p>
          <a:p>
            <a:pPr>
              <a:lnSpc>
                <a:spcPct val="130000"/>
              </a:lnSpc>
            </a:pPr>
            <a:r>
              <a:rPr lang="fr-CH" sz="2000" dirty="0"/>
              <a:t>Analyse statistique des sorties du chômage en relation avec la participation aux mesures</a:t>
            </a:r>
          </a:p>
          <a:p>
            <a:pPr>
              <a:lnSpc>
                <a:spcPct val="130000"/>
              </a:lnSpc>
            </a:pPr>
            <a:r>
              <a:rPr lang="fr-CH" sz="2000" dirty="0"/>
              <a:t>Entretiens avec les responsables de la mise en œuvre du dispositif</a:t>
            </a:r>
          </a:p>
          <a:p>
            <a:pPr>
              <a:lnSpc>
                <a:spcPct val="130000"/>
              </a:lnSpc>
            </a:pPr>
            <a:r>
              <a:rPr lang="fr-CH" sz="2000" dirty="0"/>
              <a:t>Entretiens avec les bénéficiaires</a:t>
            </a:r>
          </a:p>
          <a:p>
            <a:pPr>
              <a:lnSpc>
                <a:spcPct val="130000"/>
              </a:lnSpc>
            </a:pPr>
            <a:r>
              <a:rPr lang="fr-CH" sz="2000" dirty="0"/>
              <a:t>Entretiens avec les employeurs qui ont engagé des anciens bénéficiaires</a:t>
            </a:r>
          </a:p>
        </p:txBody>
      </p:sp>
    </p:spTree>
    <p:extLst>
      <p:ext uri="{BB962C8B-B14F-4D97-AF65-F5344CB8AC3E}">
        <p14:creationId xmlns:p14="http://schemas.microsoft.com/office/powerpoint/2010/main" val="3642123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7A0ED73F-63BC-4F25-8DC1-3DBF123FF310}" type="slidenum">
              <a:rPr lang="fr-FR">
                <a:solidFill>
                  <a:schemeClr val="bg2"/>
                </a:solidFill>
              </a:rPr>
              <a:pPr/>
              <a:t>21</a:t>
            </a:fld>
            <a:r>
              <a:rPr lang="fr-FR">
                <a:solidFill>
                  <a:schemeClr val="bg2"/>
                </a:solidFill>
              </a:rPr>
              <a:t> </a:t>
            </a:r>
            <a:r>
              <a:rPr lang="fr-FR"/>
              <a:t>|</a:t>
            </a:r>
          </a:p>
        </p:txBody>
      </p:sp>
      <p:sp>
        <p:nvSpPr>
          <p:cNvPr id="153602" name="Rectangle 2"/>
          <p:cNvSpPr>
            <a:spLocks noGrp="1" noChangeArrowheads="1"/>
          </p:cNvSpPr>
          <p:nvPr>
            <p:ph type="title"/>
          </p:nvPr>
        </p:nvSpPr>
        <p:spPr/>
        <p:txBody>
          <a:bodyPr/>
          <a:lstStyle/>
          <a:p>
            <a:r>
              <a:rPr lang="fr-CH" sz="2800"/>
              <a:t>Combiner plusieurs stratégies de recherche</a:t>
            </a:r>
          </a:p>
        </p:txBody>
      </p:sp>
      <p:sp>
        <p:nvSpPr>
          <p:cNvPr id="153603" name="Rectangle 3"/>
          <p:cNvSpPr>
            <a:spLocks noGrp="1" noChangeArrowheads="1"/>
          </p:cNvSpPr>
          <p:nvPr>
            <p:ph type="body" idx="1"/>
          </p:nvPr>
        </p:nvSpPr>
        <p:spPr/>
        <p:txBody>
          <a:bodyPr/>
          <a:lstStyle/>
          <a:p>
            <a:r>
              <a:rPr lang="fr-CH"/>
              <a:t>Les quatre stratégies présentées peuvent être combinées</a:t>
            </a:r>
          </a:p>
          <a:p>
            <a:r>
              <a:rPr lang="fr-CH"/>
              <a:t>Elle devront vraisemblablement être adaptées à vos sujets</a:t>
            </a:r>
          </a:p>
          <a:p>
            <a:r>
              <a:rPr lang="fr-CH"/>
              <a:t>Plus que les prescriptions au sens strict, retenir l’esprit</a:t>
            </a:r>
          </a:p>
        </p:txBody>
      </p:sp>
    </p:spTree>
    <p:extLst>
      <p:ext uri="{BB962C8B-B14F-4D97-AF65-F5344CB8AC3E}">
        <p14:creationId xmlns:p14="http://schemas.microsoft.com/office/powerpoint/2010/main" val="3313943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D6C53C56-7855-4597-8337-C61F9464CC9D}" type="slidenum">
              <a:rPr lang="fr-FR">
                <a:solidFill>
                  <a:schemeClr val="bg2"/>
                </a:solidFill>
              </a:rPr>
              <a:pPr/>
              <a:t>22</a:t>
            </a:fld>
            <a:r>
              <a:rPr lang="fr-FR">
                <a:solidFill>
                  <a:schemeClr val="bg2"/>
                </a:solidFill>
              </a:rPr>
              <a:t> </a:t>
            </a:r>
            <a:r>
              <a:rPr lang="fr-FR"/>
              <a:t>|</a:t>
            </a:r>
          </a:p>
        </p:txBody>
      </p:sp>
      <p:sp>
        <p:nvSpPr>
          <p:cNvPr id="154626" name="Rectangle 2"/>
          <p:cNvSpPr>
            <a:spLocks noGrp="1" noChangeArrowheads="1"/>
          </p:cNvSpPr>
          <p:nvPr>
            <p:ph type="title"/>
          </p:nvPr>
        </p:nvSpPr>
        <p:spPr/>
        <p:txBody>
          <a:bodyPr/>
          <a:lstStyle/>
          <a:p>
            <a:r>
              <a:rPr lang="fr-CH" sz="2800"/>
              <a:t>Obtention de données en recherche qualitative</a:t>
            </a:r>
          </a:p>
        </p:txBody>
      </p:sp>
      <p:sp>
        <p:nvSpPr>
          <p:cNvPr id="154627" name="Rectangle 3"/>
          <p:cNvSpPr>
            <a:spLocks noGrp="1" noChangeArrowheads="1"/>
          </p:cNvSpPr>
          <p:nvPr>
            <p:ph type="body" idx="1"/>
          </p:nvPr>
        </p:nvSpPr>
        <p:spPr/>
        <p:txBody>
          <a:bodyPr/>
          <a:lstStyle/>
          <a:p>
            <a:r>
              <a:rPr lang="fr-CH"/>
              <a:t>Analyse de documents (presse, rapports officiels, lois,…).</a:t>
            </a:r>
          </a:p>
          <a:p>
            <a:r>
              <a:rPr lang="fr-CH"/>
              <a:t>Perspective historique: archives</a:t>
            </a:r>
          </a:p>
          <a:p>
            <a:r>
              <a:rPr lang="fr-CH"/>
              <a:t>Observation participante</a:t>
            </a:r>
          </a:p>
          <a:p>
            <a:r>
              <a:rPr lang="fr-CH"/>
              <a:t>L’entretien</a:t>
            </a:r>
          </a:p>
          <a:p>
            <a:pPr>
              <a:buFont typeface="Wingdings" pitchFamily="2" charset="2"/>
              <a:buNone/>
            </a:pPr>
            <a:endParaRPr lang="fr-CH"/>
          </a:p>
        </p:txBody>
      </p:sp>
    </p:spTree>
    <p:extLst>
      <p:ext uri="{BB962C8B-B14F-4D97-AF65-F5344CB8AC3E}">
        <p14:creationId xmlns:p14="http://schemas.microsoft.com/office/powerpoint/2010/main" val="1558561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8DBD6237-0A83-4BDB-9159-5CE5813699B2}" type="slidenum">
              <a:rPr lang="fr-FR">
                <a:solidFill>
                  <a:schemeClr val="bg2"/>
                </a:solidFill>
              </a:rPr>
              <a:pPr/>
              <a:t>23</a:t>
            </a:fld>
            <a:r>
              <a:rPr lang="fr-FR">
                <a:solidFill>
                  <a:schemeClr val="bg2"/>
                </a:solidFill>
              </a:rPr>
              <a:t> </a:t>
            </a:r>
            <a:r>
              <a:rPr lang="fr-FR"/>
              <a:t>|</a:t>
            </a:r>
          </a:p>
        </p:txBody>
      </p:sp>
      <p:sp>
        <p:nvSpPr>
          <p:cNvPr id="155650" name="Rectangle 2"/>
          <p:cNvSpPr>
            <a:spLocks noGrp="1" noChangeArrowheads="1"/>
          </p:cNvSpPr>
          <p:nvPr>
            <p:ph type="title"/>
          </p:nvPr>
        </p:nvSpPr>
        <p:spPr/>
        <p:txBody>
          <a:bodyPr/>
          <a:lstStyle/>
          <a:p>
            <a:r>
              <a:rPr lang="fr-CH" sz="2800"/>
              <a:t>Types d’entretien: questions de base</a:t>
            </a:r>
          </a:p>
        </p:txBody>
      </p:sp>
      <p:sp>
        <p:nvSpPr>
          <p:cNvPr id="155651" name="Rectangle 3"/>
          <p:cNvSpPr>
            <a:spLocks noGrp="1" noChangeArrowheads="1"/>
          </p:cNvSpPr>
          <p:nvPr>
            <p:ph type="body" idx="1"/>
          </p:nvPr>
        </p:nvSpPr>
        <p:spPr/>
        <p:txBody>
          <a:bodyPr/>
          <a:lstStyle/>
          <a:p>
            <a:r>
              <a:rPr lang="fr-CH"/>
              <a:t>Distinction en fonction de l’objectif: </a:t>
            </a:r>
          </a:p>
          <a:p>
            <a:pPr lvl="1"/>
            <a:r>
              <a:rPr lang="fr-CH"/>
              <a:t>Obtention d’informations sur un thème</a:t>
            </a:r>
          </a:p>
          <a:p>
            <a:pPr lvl="1"/>
            <a:r>
              <a:rPr lang="fr-CH"/>
              <a:t>Obtention de matériau empirique</a:t>
            </a:r>
          </a:p>
          <a:p>
            <a:r>
              <a:rPr lang="fr-CH"/>
              <a:t>Arbitrage entre ouverture et comparabilité des réponses</a:t>
            </a:r>
          </a:p>
          <a:p>
            <a:r>
              <a:rPr lang="fr-CH"/>
              <a:t>Entretien individuel ou entretien de groupe</a:t>
            </a:r>
          </a:p>
          <a:p>
            <a:pPr lvl="1"/>
            <a:endParaRPr lang="fr-CH"/>
          </a:p>
        </p:txBody>
      </p:sp>
      <p:sp>
        <p:nvSpPr>
          <p:cNvPr id="155652" name="Text Box 4"/>
          <p:cNvSpPr txBox="1">
            <a:spLocks noChangeArrowheads="1"/>
          </p:cNvSpPr>
          <p:nvPr/>
        </p:nvSpPr>
        <p:spPr bwMode="auto">
          <a:xfrm>
            <a:off x="323850" y="5013325"/>
            <a:ext cx="7127875" cy="1252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H" sz="1800">
                <a:latin typeface="Arial" charset="0"/>
              </a:rPr>
              <a:t>Blanchet, A. and A. Gotman (2005). </a:t>
            </a:r>
            <a:r>
              <a:rPr lang="fr-CH" sz="1800" i="1">
                <a:latin typeface="Arial" charset="0"/>
              </a:rPr>
              <a:t>L'entretien</a:t>
            </a:r>
            <a:r>
              <a:rPr lang="fr-CH" sz="1800">
                <a:latin typeface="Arial" charset="0"/>
              </a:rPr>
              <a:t>. Paris, Armand Colin.</a:t>
            </a:r>
          </a:p>
          <a:p>
            <a:pPr algn="l">
              <a:spcBef>
                <a:spcPct val="50000"/>
              </a:spcBef>
            </a:pPr>
            <a:r>
              <a:rPr lang="fr-CH" sz="1600">
                <a:latin typeface="Arial" charset="0"/>
              </a:rPr>
              <a:t>Quinn Patton, M. (2002). </a:t>
            </a:r>
            <a:r>
              <a:rPr lang="fr-CH" sz="1600" i="1">
                <a:latin typeface="Arial" charset="0"/>
              </a:rPr>
              <a:t>Qualitative Research and evaluation methods</a:t>
            </a:r>
            <a:r>
              <a:rPr lang="fr-CH" sz="1600">
                <a:latin typeface="Arial" charset="0"/>
              </a:rPr>
              <a:t>. Thousand Oaks, Sage Publ.</a:t>
            </a:r>
          </a:p>
        </p:txBody>
      </p:sp>
    </p:spTree>
    <p:extLst>
      <p:ext uri="{BB962C8B-B14F-4D97-AF65-F5344CB8AC3E}">
        <p14:creationId xmlns:p14="http://schemas.microsoft.com/office/powerpoint/2010/main" val="3835841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0170A79A-2BC4-46A7-A6AD-FA70D7493955}" type="slidenum">
              <a:rPr lang="fr-FR">
                <a:solidFill>
                  <a:schemeClr val="bg2"/>
                </a:solidFill>
              </a:rPr>
              <a:pPr/>
              <a:t>24</a:t>
            </a:fld>
            <a:r>
              <a:rPr lang="fr-FR">
                <a:solidFill>
                  <a:schemeClr val="bg2"/>
                </a:solidFill>
              </a:rPr>
              <a:t> </a:t>
            </a:r>
            <a:r>
              <a:rPr lang="fr-FR"/>
              <a:t>|</a:t>
            </a:r>
          </a:p>
        </p:txBody>
      </p:sp>
      <p:sp>
        <p:nvSpPr>
          <p:cNvPr id="156674" name="Rectangle 2"/>
          <p:cNvSpPr>
            <a:spLocks noGrp="1" noChangeArrowheads="1"/>
          </p:cNvSpPr>
          <p:nvPr>
            <p:ph type="title"/>
          </p:nvPr>
        </p:nvSpPr>
        <p:spPr/>
        <p:txBody>
          <a:bodyPr/>
          <a:lstStyle/>
          <a:p>
            <a:r>
              <a:rPr lang="fr-CH"/>
              <a:t>Entretiens individuels</a:t>
            </a:r>
          </a:p>
        </p:txBody>
      </p:sp>
      <p:sp>
        <p:nvSpPr>
          <p:cNvPr id="156675" name="Rectangle 3"/>
          <p:cNvSpPr>
            <a:spLocks noGrp="1" noChangeArrowheads="1"/>
          </p:cNvSpPr>
          <p:nvPr>
            <p:ph type="body" idx="1"/>
          </p:nvPr>
        </p:nvSpPr>
        <p:spPr/>
        <p:txBody>
          <a:bodyPr/>
          <a:lstStyle/>
          <a:p>
            <a:r>
              <a:rPr lang="fr-CH"/>
              <a:t>Entretien ouvert: seul quelques thèmes sont lancés. La personne interviewée dispose d’un maximum de liberté. Peut être couplé avec des relances</a:t>
            </a:r>
          </a:p>
          <a:p>
            <a:r>
              <a:rPr lang="fr-CH"/>
              <a:t>Entretien semi-directif: un certain nombre de questions (p.ex. 5 à 10) à l’intérieur desquelles l’interviewé dispose d’une certaine liberté</a:t>
            </a:r>
          </a:p>
          <a:p>
            <a:r>
              <a:rPr lang="fr-CH"/>
              <a:t>L’entretien structuré: questions plus nombreuses, relativement précises. Peu de liberté.  </a:t>
            </a:r>
          </a:p>
        </p:txBody>
      </p:sp>
    </p:spTree>
    <p:extLst>
      <p:ext uri="{BB962C8B-B14F-4D97-AF65-F5344CB8AC3E}">
        <p14:creationId xmlns:p14="http://schemas.microsoft.com/office/powerpoint/2010/main" val="1571307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C30DCDE1-7385-4BA1-A5F0-63D04C745592}" type="slidenum">
              <a:rPr lang="fr-FR">
                <a:solidFill>
                  <a:schemeClr val="bg2"/>
                </a:solidFill>
              </a:rPr>
              <a:pPr/>
              <a:t>25</a:t>
            </a:fld>
            <a:r>
              <a:rPr lang="fr-FR">
                <a:solidFill>
                  <a:schemeClr val="bg2"/>
                </a:solidFill>
              </a:rPr>
              <a:t> </a:t>
            </a:r>
            <a:r>
              <a:rPr lang="fr-FR"/>
              <a:t>|</a:t>
            </a:r>
          </a:p>
        </p:txBody>
      </p:sp>
      <p:sp>
        <p:nvSpPr>
          <p:cNvPr id="157698" name="Rectangle 2"/>
          <p:cNvSpPr>
            <a:spLocks noGrp="1" noChangeArrowheads="1"/>
          </p:cNvSpPr>
          <p:nvPr>
            <p:ph type="title"/>
          </p:nvPr>
        </p:nvSpPr>
        <p:spPr>
          <a:xfrm>
            <a:off x="1265238" y="836613"/>
            <a:ext cx="7339012" cy="230187"/>
          </a:xfrm>
        </p:spPr>
        <p:txBody>
          <a:bodyPr/>
          <a:lstStyle/>
          <a:p>
            <a:r>
              <a:rPr lang="fr-CH" sz="2800"/>
              <a:t>Types de question</a:t>
            </a:r>
          </a:p>
        </p:txBody>
      </p:sp>
      <p:sp>
        <p:nvSpPr>
          <p:cNvPr id="157702" name="Rectangle 6"/>
          <p:cNvSpPr>
            <a:spLocks noGrp="1" noChangeArrowheads="1"/>
          </p:cNvSpPr>
          <p:nvPr>
            <p:ph type="body" idx="1"/>
          </p:nvPr>
        </p:nvSpPr>
        <p:spPr/>
        <p:txBody>
          <a:bodyPr/>
          <a:lstStyle/>
          <a:p>
            <a:r>
              <a:rPr lang="fr-CH"/>
              <a:t>Expérience/comportement</a:t>
            </a:r>
          </a:p>
          <a:p>
            <a:r>
              <a:rPr lang="fr-CH"/>
              <a:t>Opinion, valeurs</a:t>
            </a:r>
          </a:p>
          <a:p>
            <a:r>
              <a:rPr lang="fr-CH"/>
              <a:t>Emotions</a:t>
            </a:r>
          </a:p>
          <a:p>
            <a:r>
              <a:rPr lang="fr-CH"/>
              <a:t>Connaissances</a:t>
            </a:r>
          </a:p>
          <a:p>
            <a:r>
              <a:rPr lang="fr-CH"/>
              <a:t>Expériences sensorielles</a:t>
            </a:r>
          </a:p>
          <a:p>
            <a:r>
              <a:rPr lang="fr-CH"/>
              <a:t>Caractéristiques socio-démographiques</a:t>
            </a:r>
          </a:p>
          <a:p>
            <a:pPr>
              <a:buFont typeface="Wingdings" pitchFamily="2" charset="2"/>
              <a:buNone/>
            </a:pPr>
            <a:r>
              <a:rPr lang="fr-CH">
                <a:sym typeface="Wingdings" pitchFamily="2" charset="2"/>
              </a:rPr>
              <a:t> Dimension temporelle: les questions peuvent se rapporter au présent, au passé, à l’avenir</a:t>
            </a:r>
            <a:endParaRPr lang="fr-CH"/>
          </a:p>
        </p:txBody>
      </p:sp>
    </p:spTree>
    <p:extLst>
      <p:ext uri="{BB962C8B-B14F-4D97-AF65-F5344CB8AC3E}">
        <p14:creationId xmlns:p14="http://schemas.microsoft.com/office/powerpoint/2010/main" val="928448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9FCE2779-E867-409E-9501-A087B020F8B3}" type="slidenum">
              <a:rPr lang="fr-FR">
                <a:solidFill>
                  <a:schemeClr val="bg2"/>
                </a:solidFill>
              </a:rPr>
              <a:pPr/>
              <a:t>26</a:t>
            </a:fld>
            <a:r>
              <a:rPr lang="fr-FR">
                <a:solidFill>
                  <a:schemeClr val="bg2"/>
                </a:solidFill>
              </a:rPr>
              <a:t> </a:t>
            </a:r>
            <a:r>
              <a:rPr lang="fr-FR"/>
              <a:t>|</a:t>
            </a:r>
          </a:p>
        </p:txBody>
      </p:sp>
      <p:sp>
        <p:nvSpPr>
          <p:cNvPr id="180226" name="Rectangle 2"/>
          <p:cNvSpPr>
            <a:spLocks noGrp="1" noChangeArrowheads="1"/>
          </p:cNvSpPr>
          <p:nvPr>
            <p:ph type="title"/>
          </p:nvPr>
        </p:nvSpPr>
        <p:spPr/>
        <p:txBody>
          <a:bodyPr/>
          <a:lstStyle/>
          <a:p>
            <a:r>
              <a:rPr lang="fr-CH" sz="2800"/>
              <a:t>L’ordre des questions</a:t>
            </a:r>
          </a:p>
        </p:txBody>
      </p:sp>
      <p:sp>
        <p:nvSpPr>
          <p:cNvPr id="180227" name="Rectangle 3"/>
          <p:cNvSpPr>
            <a:spLocks noGrp="1" noChangeArrowheads="1"/>
          </p:cNvSpPr>
          <p:nvPr>
            <p:ph type="body" idx="1"/>
          </p:nvPr>
        </p:nvSpPr>
        <p:spPr>
          <a:xfrm>
            <a:off x="900113" y="1484313"/>
            <a:ext cx="7640637" cy="4114800"/>
          </a:xfrm>
        </p:spPr>
        <p:txBody>
          <a:bodyPr/>
          <a:lstStyle/>
          <a:p>
            <a:r>
              <a:rPr lang="fr-CH"/>
              <a:t>Pas de règle universelle</a:t>
            </a:r>
          </a:p>
          <a:p>
            <a:r>
              <a:rPr lang="fr-CH"/>
              <a:t>Démarrer par des questions simples, peu chargées, factuelles</a:t>
            </a:r>
          </a:p>
          <a:p>
            <a:r>
              <a:rPr lang="fr-CH"/>
              <a:t>Opinions et émotions sont traitées dans un deuxième temps</a:t>
            </a:r>
          </a:p>
          <a:p>
            <a:r>
              <a:rPr lang="fr-CH"/>
              <a:t>Question sociodémographiques: ennuyeuses. Mieux pas au début. Soit à la fin, soit à plusieurs endroits.</a:t>
            </a:r>
          </a:p>
        </p:txBody>
      </p:sp>
    </p:spTree>
    <p:extLst>
      <p:ext uri="{BB962C8B-B14F-4D97-AF65-F5344CB8AC3E}">
        <p14:creationId xmlns:p14="http://schemas.microsoft.com/office/powerpoint/2010/main" val="364482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B928B8F0-2012-4D3D-A71A-05F11902941E}" type="slidenum">
              <a:rPr lang="fr-FR">
                <a:solidFill>
                  <a:schemeClr val="bg2"/>
                </a:solidFill>
              </a:rPr>
              <a:pPr/>
              <a:t>27</a:t>
            </a:fld>
            <a:r>
              <a:rPr lang="fr-FR">
                <a:solidFill>
                  <a:schemeClr val="bg2"/>
                </a:solidFill>
              </a:rPr>
              <a:t> </a:t>
            </a:r>
            <a:r>
              <a:rPr lang="fr-FR"/>
              <a:t>|</a:t>
            </a:r>
          </a:p>
        </p:txBody>
      </p:sp>
      <p:sp>
        <p:nvSpPr>
          <p:cNvPr id="181250" name="Rectangle 2"/>
          <p:cNvSpPr>
            <a:spLocks noGrp="1" noChangeArrowheads="1"/>
          </p:cNvSpPr>
          <p:nvPr>
            <p:ph type="title"/>
          </p:nvPr>
        </p:nvSpPr>
        <p:spPr/>
        <p:txBody>
          <a:bodyPr/>
          <a:lstStyle/>
          <a:p>
            <a:r>
              <a:rPr lang="fr-CH" sz="2800"/>
              <a:t>La formulation des question</a:t>
            </a:r>
          </a:p>
        </p:txBody>
      </p:sp>
      <p:sp>
        <p:nvSpPr>
          <p:cNvPr id="181251" name="Rectangle 3"/>
          <p:cNvSpPr>
            <a:spLocks noGrp="1" noChangeArrowheads="1"/>
          </p:cNvSpPr>
          <p:nvPr>
            <p:ph type="body" idx="1"/>
          </p:nvPr>
        </p:nvSpPr>
        <p:spPr/>
        <p:txBody>
          <a:bodyPr/>
          <a:lstStyle/>
          <a:p>
            <a:r>
              <a:rPr lang="fr-CH"/>
              <a:t>Des questions ouvertes doivent être vraiment ouvertes:</a:t>
            </a:r>
          </a:p>
          <a:p>
            <a:pPr lvl="1"/>
            <a:r>
              <a:rPr lang="fr-CH"/>
              <a:t>Quelle-est votre opinion sur le programme XY?</a:t>
            </a:r>
          </a:p>
          <a:p>
            <a:pPr lvl="1"/>
            <a:r>
              <a:rPr lang="fr-CH"/>
              <a:t>Que pensez vous du service XY?</a:t>
            </a:r>
          </a:p>
          <a:p>
            <a:r>
              <a:rPr lang="fr-CH"/>
              <a:t>Plutôt que:</a:t>
            </a:r>
          </a:p>
          <a:p>
            <a:pPr lvl="1"/>
            <a:r>
              <a:rPr lang="fr-CH"/>
              <a:t>Pensez vous que le dispositif XY est efficace?</a:t>
            </a:r>
          </a:p>
          <a:p>
            <a:pPr lvl="1"/>
            <a:r>
              <a:rPr lang="fr-CH"/>
              <a:t>Etes-vous satisfait du service XY?</a:t>
            </a:r>
          </a:p>
          <a:p>
            <a:pPr>
              <a:buFont typeface="Wingdings" pitchFamily="2" charset="2"/>
              <a:buNone/>
            </a:pPr>
            <a:endParaRPr lang="fr-CH"/>
          </a:p>
        </p:txBody>
      </p:sp>
    </p:spTree>
    <p:extLst>
      <p:ext uri="{BB962C8B-B14F-4D97-AF65-F5344CB8AC3E}">
        <p14:creationId xmlns:p14="http://schemas.microsoft.com/office/powerpoint/2010/main" val="358177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2F99A49C-058D-4B99-9DDE-5DAEC33F8027}" type="slidenum">
              <a:rPr lang="fr-FR">
                <a:solidFill>
                  <a:schemeClr val="bg2"/>
                </a:solidFill>
              </a:rPr>
              <a:pPr/>
              <a:t>28</a:t>
            </a:fld>
            <a:r>
              <a:rPr lang="fr-FR">
                <a:solidFill>
                  <a:schemeClr val="bg2"/>
                </a:solidFill>
              </a:rPr>
              <a:t> </a:t>
            </a:r>
            <a:r>
              <a:rPr lang="fr-FR"/>
              <a:t>|</a:t>
            </a:r>
          </a:p>
        </p:txBody>
      </p:sp>
      <p:sp>
        <p:nvSpPr>
          <p:cNvPr id="182274" name="Rectangle 2"/>
          <p:cNvSpPr>
            <a:spLocks noGrp="1" noChangeArrowheads="1"/>
          </p:cNvSpPr>
          <p:nvPr>
            <p:ph type="title"/>
          </p:nvPr>
        </p:nvSpPr>
        <p:spPr/>
        <p:txBody>
          <a:bodyPr/>
          <a:lstStyle/>
          <a:p>
            <a:r>
              <a:rPr lang="fr-CH" sz="2800"/>
              <a:t>Les questions doivent être univoques  et claires</a:t>
            </a:r>
          </a:p>
        </p:txBody>
      </p:sp>
      <p:sp>
        <p:nvSpPr>
          <p:cNvPr id="182275" name="Rectangle 3"/>
          <p:cNvSpPr>
            <a:spLocks noGrp="1" noChangeArrowheads="1"/>
          </p:cNvSpPr>
          <p:nvPr>
            <p:ph type="body" idx="1"/>
          </p:nvPr>
        </p:nvSpPr>
        <p:spPr/>
        <p:txBody>
          <a:bodyPr/>
          <a:lstStyle/>
          <a:p>
            <a:r>
              <a:rPr lang="fr-CH"/>
              <a:t>Une question doit contenir une seule question: </a:t>
            </a:r>
          </a:p>
          <a:p>
            <a:pPr lvl="1"/>
            <a:r>
              <a:rPr lang="fr-CH"/>
              <a:t>Etes vous favorable au subventionnement des énergies alternatives et à l’abandon du nucléaire?</a:t>
            </a:r>
          </a:p>
          <a:p>
            <a:r>
              <a:rPr lang="fr-CH"/>
              <a:t>La formulation de la question doit être adaptée à la personne interviewé</a:t>
            </a:r>
          </a:p>
          <a:p>
            <a:r>
              <a:rPr lang="fr-CH"/>
              <a:t>La compréhension de termes ou concepts peu communs doit être testée au début</a:t>
            </a:r>
          </a:p>
          <a:p>
            <a:endParaRPr lang="fr-CH"/>
          </a:p>
        </p:txBody>
      </p:sp>
    </p:spTree>
    <p:extLst>
      <p:ext uri="{BB962C8B-B14F-4D97-AF65-F5344CB8AC3E}">
        <p14:creationId xmlns:p14="http://schemas.microsoft.com/office/powerpoint/2010/main" val="1177013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FA1C1E56-B075-4F20-87DF-D473731A7FF5}" type="slidenum">
              <a:rPr lang="fr-FR">
                <a:solidFill>
                  <a:schemeClr val="bg2"/>
                </a:solidFill>
              </a:rPr>
              <a:pPr/>
              <a:t>29</a:t>
            </a:fld>
            <a:r>
              <a:rPr lang="fr-FR">
                <a:solidFill>
                  <a:schemeClr val="bg2"/>
                </a:solidFill>
              </a:rPr>
              <a:t> </a:t>
            </a:r>
            <a:r>
              <a:rPr lang="fr-FR"/>
              <a:t>|</a:t>
            </a:r>
          </a:p>
        </p:txBody>
      </p:sp>
      <p:sp>
        <p:nvSpPr>
          <p:cNvPr id="183298" name="Rectangle 2"/>
          <p:cNvSpPr>
            <a:spLocks noGrp="1" noChangeArrowheads="1"/>
          </p:cNvSpPr>
          <p:nvPr>
            <p:ph type="title"/>
          </p:nvPr>
        </p:nvSpPr>
        <p:spPr/>
        <p:txBody>
          <a:bodyPr/>
          <a:lstStyle/>
          <a:p>
            <a:r>
              <a:rPr lang="fr-CH" sz="2800"/>
              <a:t>Les questions et l’attitude de l’intervieweur doivent être neutres</a:t>
            </a:r>
          </a:p>
        </p:txBody>
      </p:sp>
      <p:sp>
        <p:nvSpPr>
          <p:cNvPr id="183299" name="Rectangle 3"/>
          <p:cNvSpPr>
            <a:spLocks noGrp="1" noChangeArrowheads="1"/>
          </p:cNvSpPr>
          <p:nvPr>
            <p:ph type="body" idx="1"/>
          </p:nvPr>
        </p:nvSpPr>
        <p:spPr/>
        <p:txBody>
          <a:bodyPr/>
          <a:lstStyle/>
          <a:p>
            <a:r>
              <a:rPr lang="fr-CH"/>
              <a:t>Les questions ne doivent pas indiquer une préférence pour une réponse plutôt qu’une autre: </a:t>
            </a:r>
          </a:p>
          <a:p>
            <a:pPr lvl="1"/>
            <a:r>
              <a:rPr lang="fr-CH"/>
              <a:t>Que pensez-vous de l’acharnement du système fiscal suisse sur la classe moyenne?</a:t>
            </a:r>
          </a:p>
          <a:p>
            <a:r>
              <a:rPr lang="fr-CH"/>
              <a:t>Aucun jugement de valeur sur les opinions exprimées par la personne interviewé (ni positif ni négatif)</a:t>
            </a:r>
          </a:p>
          <a:p>
            <a:r>
              <a:rPr lang="fr-CH"/>
              <a:t>Respect pour la personne et sa disponibilité à partager ses opinions/expériences</a:t>
            </a:r>
          </a:p>
        </p:txBody>
      </p:sp>
    </p:spTree>
    <p:extLst>
      <p:ext uri="{BB962C8B-B14F-4D97-AF65-F5344CB8AC3E}">
        <p14:creationId xmlns:p14="http://schemas.microsoft.com/office/powerpoint/2010/main" val="4160414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BBB17525-C591-460B-8BD7-E2C3EEBDB24D}" type="slidenum">
              <a:rPr lang="fr-FR">
                <a:solidFill>
                  <a:schemeClr val="bg2"/>
                </a:solidFill>
              </a:rPr>
              <a:pPr/>
              <a:t>3</a:t>
            </a:fld>
            <a:r>
              <a:rPr lang="fr-FR">
                <a:solidFill>
                  <a:schemeClr val="bg2"/>
                </a:solidFill>
              </a:rPr>
              <a:t> </a:t>
            </a:r>
            <a:r>
              <a:rPr lang="fr-FR"/>
              <a:t>|</a:t>
            </a:r>
          </a:p>
        </p:txBody>
      </p:sp>
      <p:sp>
        <p:nvSpPr>
          <p:cNvPr id="130050" name="Rectangle 2"/>
          <p:cNvSpPr>
            <a:spLocks noGrp="1" noChangeArrowheads="1"/>
          </p:cNvSpPr>
          <p:nvPr>
            <p:ph type="title"/>
          </p:nvPr>
        </p:nvSpPr>
        <p:spPr/>
        <p:txBody>
          <a:bodyPr/>
          <a:lstStyle/>
          <a:p>
            <a:r>
              <a:rPr lang="fr-CH" sz="2800"/>
              <a:t>Comment choisir une méthode</a:t>
            </a:r>
          </a:p>
        </p:txBody>
      </p:sp>
      <p:sp>
        <p:nvSpPr>
          <p:cNvPr id="130051" name="Rectangle 3"/>
          <p:cNvSpPr>
            <a:spLocks noGrp="1" noChangeArrowheads="1"/>
          </p:cNvSpPr>
          <p:nvPr>
            <p:ph type="body" idx="1"/>
          </p:nvPr>
        </p:nvSpPr>
        <p:spPr/>
        <p:txBody>
          <a:bodyPr/>
          <a:lstStyle/>
          <a:p>
            <a:r>
              <a:rPr lang="fr-CH"/>
              <a:t>Type de question</a:t>
            </a:r>
          </a:p>
          <a:p>
            <a:r>
              <a:rPr lang="fr-CH"/>
              <a:t>Compétences</a:t>
            </a:r>
          </a:p>
          <a:p>
            <a:r>
              <a:rPr lang="fr-CH"/>
              <a:t>Audience souhaitée</a:t>
            </a:r>
          </a:p>
          <a:p>
            <a:r>
              <a:rPr lang="fr-CH"/>
              <a:t>Ressources disponibles</a:t>
            </a:r>
          </a:p>
          <a:p>
            <a:r>
              <a:rPr lang="fr-CH"/>
              <a:t>Critères d’évaluation appliqués par l’audience recherchée </a:t>
            </a:r>
          </a:p>
        </p:txBody>
      </p:sp>
    </p:spTree>
    <p:extLst>
      <p:ext uri="{BB962C8B-B14F-4D97-AF65-F5344CB8AC3E}">
        <p14:creationId xmlns:p14="http://schemas.microsoft.com/office/powerpoint/2010/main" val="3746886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2B6A32A1-E4CC-401B-BC20-EC26B2B32714}" type="slidenum">
              <a:rPr lang="fr-FR">
                <a:solidFill>
                  <a:schemeClr val="bg2"/>
                </a:solidFill>
              </a:rPr>
              <a:pPr/>
              <a:t>30</a:t>
            </a:fld>
            <a:r>
              <a:rPr lang="fr-FR">
                <a:solidFill>
                  <a:schemeClr val="bg2"/>
                </a:solidFill>
              </a:rPr>
              <a:t> </a:t>
            </a:r>
            <a:r>
              <a:rPr lang="fr-FR"/>
              <a:t>|</a:t>
            </a:r>
          </a:p>
        </p:txBody>
      </p:sp>
      <p:sp>
        <p:nvSpPr>
          <p:cNvPr id="184322" name="Rectangle 2"/>
          <p:cNvSpPr>
            <a:spLocks noGrp="1" noChangeArrowheads="1"/>
          </p:cNvSpPr>
          <p:nvPr>
            <p:ph type="title"/>
          </p:nvPr>
        </p:nvSpPr>
        <p:spPr/>
        <p:txBody>
          <a:bodyPr/>
          <a:lstStyle/>
          <a:p>
            <a:r>
              <a:rPr lang="fr-CH" sz="2800"/>
              <a:t>Pas que des questions…</a:t>
            </a:r>
          </a:p>
        </p:txBody>
      </p:sp>
      <p:sp>
        <p:nvSpPr>
          <p:cNvPr id="184323" name="Rectangle 3"/>
          <p:cNvSpPr>
            <a:spLocks noGrp="1" noChangeArrowheads="1"/>
          </p:cNvSpPr>
          <p:nvPr>
            <p:ph type="body" idx="1"/>
          </p:nvPr>
        </p:nvSpPr>
        <p:spPr/>
        <p:txBody>
          <a:bodyPr/>
          <a:lstStyle/>
          <a:p>
            <a:r>
              <a:rPr lang="fr-CH"/>
              <a:t>Description d’une situation. La question porte sur comment agirait la personne.</a:t>
            </a:r>
          </a:p>
          <a:p>
            <a:pPr lvl="1"/>
            <a:r>
              <a:rPr lang="fr-CH"/>
              <a:t>Imaginons qu’on vous demande d’être candidat au Grand Conseil. Quelle serait votre réaction?</a:t>
            </a:r>
          </a:p>
          <a:p>
            <a:r>
              <a:rPr lang="fr-CH"/>
              <a:t>Vignettes avec des personnages fictifs. La question porte sur ce que devrait faire  tel ou tel autre personnage.</a:t>
            </a:r>
          </a:p>
          <a:p>
            <a:r>
              <a:rPr lang="fr-CH"/>
              <a:t>Utiles pour traiter de thèmes sensibles</a:t>
            </a:r>
          </a:p>
        </p:txBody>
      </p:sp>
    </p:spTree>
    <p:extLst>
      <p:ext uri="{BB962C8B-B14F-4D97-AF65-F5344CB8AC3E}">
        <p14:creationId xmlns:p14="http://schemas.microsoft.com/office/powerpoint/2010/main" val="3786438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BEC567AE-C193-4C4E-BD8A-A809732B1F0D}" type="slidenum">
              <a:rPr lang="fr-FR">
                <a:solidFill>
                  <a:schemeClr val="bg2"/>
                </a:solidFill>
              </a:rPr>
              <a:pPr/>
              <a:t>31</a:t>
            </a:fld>
            <a:r>
              <a:rPr lang="fr-FR">
                <a:solidFill>
                  <a:schemeClr val="bg2"/>
                </a:solidFill>
              </a:rPr>
              <a:t> </a:t>
            </a:r>
            <a:r>
              <a:rPr lang="fr-FR"/>
              <a:t>|</a:t>
            </a:r>
          </a:p>
        </p:txBody>
      </p:sp>
      <p:sp>
        <p:nvSpPr>
          <p:cNvPr id="185346" name="Rectangle 2"/>
          <p:cNvSpPr>
            <a:spLocks noGrp="1" noChangeArrowheads="1"/>
          </p:cNvSpPr>
          <p:nvPr>
            <p:ph type="title"/>
          </p:nvPr>
        </p:nvSpPr>
        <p:spPr/>
        <p:txBody>
          <a:bodyPr/>
          <a:lstStyle/>
          <a:p>
            <a:r>
              <a:rPr lang="fr-CH" sz="2800"/>
              <a:t>Relances</a:t>
            </a:r>
          </a:p>
        </p:txBody>
      </p:sp>
      <p:sp>
        <p:nvSpPr>
          <p:cNvPr id="185347" name="Rectangle 3"/>
          <p:cNvSpPr>
            <a:spLocks noGrp="1" noChangeArrowheads="1"/>
          </p:cNvSpPr>
          <p:nvPr>
            <p:ph type="body" idx="1"/>
          </p:nvPr>
        </p:nvSpPr>
        <p:spPr/>
        <p:txBody>
          <a:bodyPr/>
          <a:lstStyle/>
          <a:p>
            <a:r>
              <a:rPr lang="fr-CH"/>
              <a:t>Liste de points préparés à l’avance</a:t>
            </a:r>
          </a:p>
          <a:p>
            <a:r>
              <a:rPr lang="fr-CH"/>
              <a:t>Nouveau points intéressants qui émergent durant l’entretien</a:t>
            </a:r>
          </a:p>
          <a:p>
            <a:r>
              <a:rPr lang="fr-CH"/>
              <a:t>Demandes d’approfondissement</a:t>
            </a:r>
          </a:p>
          <a:p>
            <a:pPr lvl="1"/>
            <a:r>
              <a:rPr lang="fr-CH"/>
              <a:t>Pourquoi? </a:t>
            </a:r>
          </a:p>
          <a:p>
            <a:pPr lvl="1"/>
            <a:r>
              <a:rPr lang="fr-CH"/>
              <a:t>Pouvez-vous développer?</a:t>
            </a:r>
          </a:p>
          <a:p>
            <a:r>
              <a:rPr lang="fr-CH"/>
              <a:t>Dernière question: souhaitez-vous ajouter quelque chose?</a:t>
            </a:r>
          </a:p>
          <a:p>
            <a:pPr>
              <a:buFont typeface="Wingdings" pitchFamily="2" charset="2"/>
              <a:buNone/>
            </a:pPr>
            <a:endParaRPr lang="fr-CH"/>
          </a:p>
        </p:txBody>
      </p:sp>
    </p:spTree>
    <p:extLst>
      <p:ext uri="{BB962C8B-B14F-4D97-AF65-F5344CB8AC3E}">
        <p14:creationId xmlns:p14="http://schemas.microsoft.com/office/powerpoint/2010/main" val="31657076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D4048217-4158-4932-9962-1800B036326D}" type="slidenum">
              <a:rPr lang="fr-FR">
                <a:solidFill>
                  <a:schemeClr val="bg2"/>
                </a:solidFill>
              </a:rPr>
              <a:pPr/>
              <a:t>32</a:t>
            </a:fld>
            <a:r>
              <a:rPr lang="fr-FR">
                <a:solidFill>
                  <a:schemeClr val="bg2"/>
                </a:solidFill>
              </a:rPr>
              <a:t> </a:t>
            </a:r>
            <a:r>
              <a:rPr lang="fr-FR"/>
              <a:t>|</a:t>
            </a:r>
          </a:p>
        </p:txBody>
      </p:sp>
      <p:sp>
        <p:nvSpPr>
          <p:cNvPr id="186370" name="Rectangle 2"/>
          <p:cNvSpPr>
            <a:spLocks noGrp="1" noChangeArrowheads="1"/>
          </p:cNvSpPr>
          <p:nvPr>
            <p:ph type="title"/>
          </p:nvPr>
        </p:nvSpPr>
        <p:spPr/>
        <p:txBody>
          <a:bodyPr/>
          <a:lstStyle/>
          <a:p>
            <a:r>
              <a:rPr lang="fr-CH" sz="2800"/>
              <a:t>Quel support?</a:t>
            </a:r>
          </a:p>
        </p:txBody>
      </p:sp>
      <p:sp>
        <p:nvSpPr>
          <p:cNvPr id="186371" name="Rectangle 3"/>
          <p:cNvSpPr>
            <a:spLocks noGrp="1" noChangeArrowheads="1"/>
          </p:cNvSpPr>
          <p:nvPr>
            <p:ph type="body" idx="1"/>
          </p:nvPr>
        </p:nvSpPr>
        <p:spPr/>
        <p:txBody>
          <a:bodyPr/>
          <a:lstStyle/>
          <a:p>
            <a:r>
              <a:rPr lang="fr-CH"/>
              <a:t>Enregistrement ou notes?</a:t>
            </a:r>
          </a:p>
          <a:p>
            <a:pPr lvl="1"/>
            <a:r>
              <a:rPr lang="fr-CH"/>
              <a:t>l’enregistrement permet de se concentrer sur les questions à poser. Il garantit en plus un restitution complète de l’entretien (mais n’oubliez pas de tester le matériel)</a:t>
            </a:r>
          </a:p>
          <a:p>
            <a:r>
              <a:rPr lang="fr-CH"/>
              <a:t>Retranscription complète ou synthèse?</a:t>
            </a:r>
          </a:p>
          <a:p>
            <a:pPr lvl="1"/>
            <a:r>
              <a:rPr lang="fr-CH"/>
              <a:t>Cela dépend si on s’intéresse à ce qui a été di ou à comment cela a été dit</a:t>
            </a:r>
          </a:p>
          <a:p>
            <a:r>
              <a:rPr lang="fr-CH"/>
              <a:t>Compromis: synthèse + citations</a:t>
            </a:r>
          </a:p>
          <a:p>
            <a:pPr>
              <a:buFont typeface="Wingdings" pitchFamily="2" charset="2"/>
              <a:buNone/>
            </a:pPr>
            <a:endParaRPr lang="fr-CH"/>
          </a:p>
          <a:p>
            <a:endParaRPr lang="fr-CH"/>
          </a:p>
        </p:txBody>
      </p:sp>
    </p:spTree>
    <p:extLst>
      <p:ext uri="{BB962C8B-B14F-4D97-AF65-F5344CB8AC3E}">
        <p14:creationId xmlns:p14="http://schemas.microsoft.com/office/powerpoint/2010/main" val="1562866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ADFB6F84-29FA-42C9-B453-4ECEF6C5F87A}" type="slidenum">
              <a:rPr lang="fr-FR">
                <a:solidFill>
                  <a:schemeClr val="bg2"/>
                </a:solidFill>
              </a:rPr>
              <a:pPr/>
              <a:t>33</a:t>
            </a:fld>
            <a:r>
              <a:rPr lang="fr-FR">
                <a:solidFill>
                  <a:schemeClr val="bg2"/>
                </a:solidFill>
              </a:rPr>
              <a:t> </a:t>
            </a:r>
            <a:r>
              <a:rPr lang="fr-FR"/>
              <a:t>|</a:t>
            </a:r>
          </a:p>
        </p:txBody>
      </p:sp>
      <p:sp>
        <p:nvSpPr>
          <p:cNvPr id="187394" name="Rectangle 2"/>
          <p:cNvSpPr>
            <a:spLocks noGrp="1" noChangeArrowheads="1"/>
          </p:cNvSpPr>
          <p:nvPr>
            <p:ph type="title"/>
          </p:nvPr>
        </p:nvSpPr>
        <p:spPr/>
        <p:txBody>
          <a:bodyPr/>
          <a:lstStyle/>
          <a:p>
            <a:r>
              <a:rPr lang="fr-CH" sz="2800"/>
              <a:t>L’entretien de groupe (focus group)</a:t>
            </a:r>
          </a:p>
        </p:txBody>
      </p:sp>
      <p:sp>
        <p:nvSpPr>
          <p:cNvPr id="187395" name="Rectangle 3"/>
          <p:cNvSpPr>
            <a:spLocks noGrp="1" noChangeArrowheads="1"/>
          </p:cNvSpPr>
          <p:nvPr>
            <p:ph type="body" idx="1"/>
          </p:nvPr>
        </p:nvSpPr>
        <p:spPr>
          <a:xfrm>
            <a:off x="755650" y="1196975"/>
            <a:ext cx="7640638" cy="4114800"/>
          </a:xfrm>
        </p:spPr>
        <p:txBody>
          <a:bodyPr/>
          <a:lstStyle/>
          <a:p>
            <a:pPr>
              <a:buFont typeface="Wingdings" pitchFamily="2" charset="2"/>
              <a:buNone/>
            </a:pPr>
            <a:r>
              <a:rPr lang="fr-CH"/>
              <a:t>+ Efficient: permet de récolter plusieurs points de vue avec un seul entretien</a:t>
            </a:r>
          </a:p>
          <a:p>
            <a:pPr>
              <a:buFont typeface="Wingdings" pitchFamily="2" charset="2"/>
              <a:buNone/>
            </a:pPr>
            <a:r>
              <a:rPr lang="fr-CH"/>
              <a:t>+ Permet de reproduire certaines dynamiques de groupe qui existent dans la réalité</a:t>
            </a:r>
          </a:p>
          <a:p>
            <a:pPr>
              <a:buFontTx/>
              <a:buNone/>
            </a:pPr>
            <a:r>
              <a:rPr lang="fr-CH"/>
              <a:t>- Moins de questions peuvent être posées</a:t>
            </a:r>
          </a:p>
          <a:p>
            <a:pPr>
              <a:buFontTx/>
              <a:buChar char="-"/>
            </a:pPr>
            <a:r>
              <a:rPr lang="fr-CH"/>
              <a:t>Peu adapté pour des thèmes sensibles ou controversés</a:t>
            </a:r>
          </a:p>
          <a:p>
            <a:pPr>
              <a:buFontTx/>
              <a:buChar char="-"/>
            </a:pPr>
            <a:r>
              <a:rPr lang="fr-CH"/>
              <a:t>Demande une certaine expertise</a:t>
            </a:r>
          </a:p>
        </p:txBody>
      </p:sp>
      <p:sp>
        <p:nvSpPr>
          <p:cNvPr id="187396" name="Rectangle 4"/>
          <p:cNvSpPr>
            <a:spLocks noChangeArrowheads="1"/>
          </p:cNvSpPr>
          <p:nvPr/>
        </p:nvSpPr>
        <p:spPr bwMode="auto">
          <a:xfrm>
            <a:off x="755576" y="4725144"/>
            <a:ext cx="72009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fr-CH" sz="1800" dirty="0">
                <a:latin typeface="Arial" charset="0"/>
              </a:rPr>
              <a:t>Duchesne, S. and F. </a:t>
            </a:r>
            <a:r>
              <a:rPr lang="fr-CH" sz="1800" dirty="0" err="1">
                <a:latin typeface="Arial" charset="0"/>
              </a:rPr>
              <a:t>Haegel</a:t>
            </a:r>
            <a:r>
              <a:rPr lang="fr-CH" sz="1800" dirty="0">
                <a:latin typeface="Arial" charset="0"/>
              </a:rPr>
              <a:t> (2005). </a:t>
            </a:r>
            <a:r>
              <a:rPr lang="fr-CH" sz="1800" i="1" dirty="0">
                <a:latin typeface="Arial" charset="0"/>
              </a:rPr>
              <a:t>L'entretien collectif</a:t>
            </a:r>
            <a:r>
              <a:rPr lang="fr-CH" sz="1800" dirty="0">
                <a:latin typeface="Arial" charset="0"/>
              </a:rPr>
              <a:t>. Paris, Armand Colin</a:t>
            </a:r>
          </a:p>
          <a:p>
            <a:pPr algn="l"/>
            <a:r>
              <a:rPr lang="fr-CH" sz="1800" dirty="0">
                <a:latin typeface="Arial" charset="0"/>
              </a:rPr>
              <a:t>Morgan, D. and R. </a:t>
            </a:r>
            <a:r>
              <a:rPr lang="fr-CH" sz="1800" dirty="0" err="1">
                <a:latin typeface="Arial" charset="0"/>
              </a:rPr>
              <a:t>Krueger</a:t>
            </a:r>
            <a:r>
              <a:rPr lang="fr-CH" sz="1800" dirty="0">
                <a:latin typeface="Arial" charset="0"/>
              </a:rPr>
              <a:t> (2006). </a:t>
            </a:r>
            <a:r>
              <a:rPr lang="fr-CH" sz="1800" i="1" dirty="0">
                <a:latin typeface="Arial" charset="0"/>
              </a:rPr>
              <a:t>The focus group kit</a:t>
            </a:r>
            <a:r>
              <a:rPr lang="fr-CH" sz="1800" dirty="0">
                <a:latin typeface="Arial" charset="0"/>
              </a:rPr>
              <a:t>. </a:t>
            </a:r>
            <a:r>
              <a:rPr lang="fr-CH" sz="1800" dirty="0" err="1">
                <a:latin typeface="Arial" charset="0"/>
              </a:rPr>
              <a:t>Thousands</a:t>
            </a:r>
            <a:r>
              <a:rPr lang="fr-CH" sz="1800" dirty="0">
                <a:latin typeface="Arial" charset="0"/>
              </a:rPr>
              <a:t> </a:t>
            </a:r>
            <a:r>
              <a:rPr lang="fr-CH" sz="1800" dirty="0" err="1">
                <a:latin typeface="Arial" charset="0"/>
              </a:rPr>
              <a:t>Oaks</a:t>
            </a:r>
            <a:r>
              <a:rPr lang="fr-CH" sz="1800" dirty="0">
                <a:latin typeface="Arial" charset="0"/>
              </a:rPr>
              <a:t>, Sage.</a:t>
            </a:r>
          </a:p>
          <a:p>
            <a:pPr algn="l"/>
            <a:r>
              <a:rPr lang="fr-CH" sz="1800" dirty="0">
                <a:latin typeface="Arial" charset="0"/>
              </a:rPr>
              <a:t> </a:t>
            </a:r>
          </a:p>
        </p:txBody>
      </p:sp>
    </p:spTree>
    <p:extLst>
      <p:ext uri="{BB962C8B-B14F-4D97-AF65-F5344CB8AC3E}">
        <p14:creationId xmlns:p14="http://schemas.microsoft.com/office/powerpoint/2010/main" val="40828348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15DF2D65-EBB7-403A-BEF1-1C0964220AE0}" type="slidenum">
              <a:rPr lang="fr-FR">
                <a:solidFill>
                  <a:schemeClr val="bg2"/>
                </a:solidFill>
              </a:rPr>
              <a:pPr/>
              <a:t>34</a:t>
            </a:fld>
            <a:r>
              <a:rPr lang="fr-FR">
                <a:solidFill>
                  <a:schemeClr val="bg2"/>
                </a:solidFill>
              </a:rPr>
              <a:t> </a:t>
            </a:r>
            <a:r>
              <a:rPr lang="fr-FR"/>
              <a:t>|</a:t>
            </a:r>
          </a:p>
        </p:txBody>
      </p:sp>
      <p:sp>
        <p:nvSpPr>
          <p:cNvPr id="188418" name="Rectangle 2"/>
          <p:cNvSpPr>
            <a:spLocks noGrp="1" noChangeArrowheads="1"/>
          </p:cNvSpPr>
          <p:nvPr>
            <p:ph type="title"/>
          </p:nvPr>
        </p:nvSpPr>
        <p:spPr/>
        <p:txBody>
          <a:bodyPr/>
          <a:lstStyle/>
          <a:p>
            <a:r>
              <a:rPr lang="fr-CH" sz="2800"/>
              <a:t>L’entretien de groupe (focus group)</a:t>
            </a:r>
          </a:p>
        </p:txBody>
      </p:sp>
      <p:sp>
        <p:nvSpPr>
          <p:cNvPr id="188419" name="Rectangle 3"/>
          <p:cNvSpPr>
            <a:spLocks noGrp="1" noChangeArrowheads="1"/>
          </p:cNvSpPr>
          <p:nvPr>
            <p:ph type="body" idx="1"/>
          </p:nvPr>
        </p:nvSpPr>
        <p:spPr/>
        <p:txBody>
          <a:bodyPr/>
          <a:lstStyle/>
          <a:p>
            <a:r>
              <a:rPr lang="fr-CH"/>
              <a:t>Le focus group est idéal lorsque: </a:t>
            </a:r>
          </a:p>
          <a:p>
            <a:pPr lvl="1"/>
            <a:r>
              <a:rPr lang="fr-CH"/>
              <a:t>L’objectif est l’identification de quelques thèmes plutôt que leur approfondissement</a:t>
            </a:r>
          </a:p>
          <a:p>
            <a:pPr lvl="1"/>
            <a:r>
              <a:rPr lang="fr-CH"/>
              <a:t> Les participant occupent des positions similaires me ne se connaissent pas</a:t>
            </a:r>
          </a:p>
          <a:p>
            <a:r>
              <a:rPr lang="fr-CH"/>
              <a:t>Doit être bien ciblé. Le modérateur doit s’assurer que la discussion reste sur le thème </a:t>
            </a:r>
          </a:p>
        </p:txBody>
      </p:sp>
    </p:spTree>
    <p:extLst>
      <p:ext uri="{BB962C8B-B14F-4D97-AF65-F5344CB8AC3E}">
        <p14:creationId xmlns:p14="http://schemas.microsoft.com/office/powerpoint/2010/main" val="3481532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9560" y="300038"/>
            <a:ext cx="8686800" cy="990600"/>
          </a:xfrm>
        </p:spPr>
        <p:txBody>
          <a:bodyPr/>
          <a:lstStyle/>
          <a:p>
            <a:r>
              <a:rPr lang="fr-CH" dirty="0"/>
              <a:t>Aspects éthiques et juridiques</a:t>
            </a:r>
          </a:p>
        </p:txBody>
      </p:sp>
      <p:sp>
        <p:nvSpPr>
          <p:cNvPr id="3" name="Espace réservé du contenu 2"/>
          <p:cNvSpPr>
            <a:spLocks noGrp="1"/>
          </p:cNvSpPr>
          <p:nvPr>
            <p:ph idx="1"/>
          </p:nvPr>
        </p:nvSpPr>
        <p:spPr>
          <a:xfrm>
            <a:off x="289560" y="1447800"/>
            <a:ext cx="8686800" cy="4343400"/>
          </a:xfrm>
        </p:spPr>
        <p:txBody>
          <a:bodyPr/>
          <a:lstStyle/>
          <a:p>
            <a:r>
              <a:rPr lang="fr-CH" dirty="0"/>
              <a:t>Garantie d’anonymat ou de confidentialité</a:t>
            </a:r>
          </a:p>
          <a:p>
            <a:pPr lvl="1"/>
            <a:r>
              <a:rPr lang="fr-CH" dirty="0"/>
              <a:t>Nom / prénoms fictifs</a:t>
            </a:r>
          </a:p>
          <a:p>
            <a:pPr lvl="1"/>
            <a:r>
              <a:rPr lang="fr-CH" dirty="0"/>
              <a:t>Omission de caractéristiques très spécifiques</a:t>
            </a:r>
          </a:p>
          <a:p>
            <a:r>
              <a:rPr lang="fr-CH" dirty="0"/>
              <a:t>Stockage des donnée sécurisé</a:t>
            </a:r>
          </a:p>
          <a:p>
            <a:r>
              <a:rPr lang="fr-CH" dirty="0"/>
              <a:t>Aspects éthiques en fonction du thème </a:t>
            </a:r>
          </a:p>
          <a:p>
            <a:r>
              <a:rPr lang="fr-CH" dirty="0"/>
              <a:t>Si nécessaire, validation par la commission éthique de la FDCA </a:t>
            </a:r>
            <a:r>
              <a:rPr lang="fr-CH" dirty="0">
                <a:hlinkClick r:id="rId2"/>
              </a:rPr>
              <a:t>https://www.unil.ch/fdca/ethique</a:t>
            </a:r>
            <a:endParaRPr lang="fr-CH" dirty="0"/>
          </a:p>
          <a:p>
            <a:endParaRPr lang="fr-CH" dirty="0"/>
          </a:p>
        </p:txBody>
      </p:sp>
      <p:sp>
        <p:nvSpPr>
          <p:cNvPr id="4" name="Espace réservé de la date 3"/>
          <p:cNvSpPr>
            <a:spLocks noGrp="1"/>
          </p:cNvSpPr>
          <p:nvPr>
            <p:ph type="dt" sz="half" idx="10"/>
          </p:nvPr>
        </p:nvSpPr>
        <p:spPr/>
        <p:txBody>
          <a:bodyPr/>
          <a:lstStyle/>
          <a:p>
            <a:pPr>
              <a:defRPr/>
            </a:pPr>
            <a:fld id="{DCA6D1B2-4CE2-44D3-9A7B-1E92059B9B24}" type="datetime2">
              <a:rPr lang="fr-FR" smtClean="0"/>
              <a:pPr>
                <a:defRPr/>
              </a:pPr>
              <a:t>mercredi 24 février 2021</a:t>
            </a:fld>
            <a:endParaRPr lang="fr-FR" sz="1400"/>
          </a:p>
        </p:txBody>
      </p:sp>
      <p:sp>
        <p:nvSpPr>
          <p:cNvPr id="5" name="Espace réservé du pied de page 4"/>
          <p:cNvSpPr>
            <a:spLocks noGrp="1"/>
          </p:cNvSpPr>
          <p:nvPr>
            <p:ph type="ftr" sz="quarter" idx="11"/>
          </p:nvPr>
        </p:nvSpPr>
        <p:spPr/>
        <p:txBody>
          <a:bodyPr/>
          <a:lstStyle/>
          <a:p>
            <a:pPr>
              <a:defRPr/>
            </a:pPr>
            <a:r>
              <a:rPr lang="fr-FR"/>
              <a:t>Titre de la présentation</a:t>
            </a:r>
          </a:p>
        </p:txBody>
      </p:sp>
      <p:sp>
        <p:nvSpPr>
          <p:cNvPr id="6" name="Espace réservé du numéro de diapositive 5"/>
          <p:cNvSpPr>
            <a:spLocks noGrp="1"/>
          </p:cNvSpPr>
          <p:nvPr>
            <p:ph type="sldNum" sz="quarter" idx="12"/>
          </p:nvPr>
        </p:nvSpPr>
        <p:spPr/>
        <p:txBody>
          <a:bodyPr/>
          <a:lstStyle/>
          <a:p>
            <a:pPr>
              <a:defRPr/>
            </a:pPr>
            <a:fld id="{50328DA3-4FEE-4526-A776-CB739AA40603}" type="slidenum">
              <a:rPr lang="fr-FR" smtClean="0"/>
              <a:pPr>
                <a:defRPr/>
              </a:pPr>
              <a:t>35</a:t>
            </a:fld>
            <a:endParaRPr lang="fr-FR"/>
          </a:p>
        </p:txBody>
      </p:sp>
    </p:spTree>
    <p:extLst>
      <p:ext uri="{BB962C8B-B14F-4D97-AF65-F5344CB8AC3E}">
        <p14:creationId xmlns:p14="http://schemas.microsoft.com/office/powerpoint/2010/main" val="237630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5141E025-5E69-42F9-B4A2-91639F7AD0D3}" type="slidenum">
              <a:rPr lang="fr-FR">
                <a:solidFill>
                  <a:schemeClr val="bg2"/>
                </a:solidFill>
              </a:rPr>
              <a:pPr/>
              <a:t>36</a:t>
            </a:fld>
            <a:r>
              <a:rPr lang="fr-FR">
                <a:solidFill>
                  <a:schemeClr val="bg2"/>
                </a:solidFill>
              </a:rPr>
              <a:t> </a:t>
            </a:r>
            <a:r>
              <a:rPr lang="fr-FR"/>
              <a:t>|</a:t>
            </a:r>
          </a:p>
        </p:txBody>
      </p:sp>
      <p:sp>
        <p:nvSpPr>
          <p:cNvPr id="190466" name="Rectangle 2"/>
          <p:cNvSpPr>
            <a:spLocks noGrp="1" noChangeArrowheads="1"/>
          </p:cNvSpPr>
          <p:nvPr>
            <p:ph type="title"/>
          </p:nvPr>
        </p:nvSpPr>
        <p:spPr/>
        <p:txBody>
          <a:bodyPr/>
          <a:lstStyle/>
          <a:p>
            <a:r>
              <a:rPr lang="fr-CH" sz="2800"/>
              <a:t>Exercice 2: Préparer une grille d’entretien</a:t>
            </a:r>
          </a:p>
        </p:txBody>
      </p:sp>
      <p:sp>
        <p:nvSpPr>
          <p:cNvPr id="190467" name="Rectangle 3"/>
          <p:cNvSpPr>
            <a:spLocks noGrp="1" noChangeArrowheads="1"/>
          </p:cNvSpPr>
          <p:nvPr>
            <p:ph type="body" idx="1"/>
          </p:nvPr>
        </p:nvSpPr>
        <p:spPr/>
        <p:txBody>
          <a:bodyPr/>
          <a:lstStyle/>
          <a:p>
            <a:r>
              <a:rPr lang="fr-CH"/>
              <a:t>Point de départ: une question de recherche</a:t>
            </a:r>
          </a:p>
          <a:p>
            <a:r>
              <a:rPr lang="fr-CH"/>
              <a:t>Quel(s) type(s) d’entretien?</a:t>
            </a:r>
          </a:p>
          <a:p>
            <a:r>
              <a:rPr lang="fr-CH"/>
              <a:t>Quelles questions?</a:t>
            </a:r>
          </a:p>
          <a:p>
            <a:r>
              <a:rPr lang="fr-CH"/>
              <a:t>Quels sont vos doutes, incertitudes? Quels obstacles voyez-vous?</a:t>
            </a:r>
          </a:p>
          <a:p>
            <a:endParaRPr lang="fr-CH"/>
          </a:p>
        </p:txBody>
      </p:sp>
    </p:spTree>
    <p:extLst>
      <p:ext uri="{BB962C8B-B14F-4D97-AF65-F5344CB8AC3E}">
        <p14:creationId xmlns:p14="http://schemas.microsoft.com/office/powerpoint/2010/main" val="1004672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C3FC0418-6125-44AB-BBC2-77BDBFF7E669}" type="slidenum">
              <a:rPr lang="fr-FR">
                <a:solidFill>
                  <a:schemeClr val="bg2"/>
                </a:solidFill>
              </a:rPr>
              <a:pPr/>
              <a:t>37</a:t>
            </a:fld>
            <a:r>
              <a:rPr lang="fr-FR">
                <a:solidFill>
                  <a:schemeClr val="bg2"/>
                </a:solidFill>
              </a:rPr>
              <a:t> </a:t>
            </a:r>
            <a:r>
              <a:rPr lang="fr-FR"/>
              <a:t>|</a:t>
            </a:r>
          </a:p>
        </p:txBody>
      </p:sp>
      <p:sp>
        <p:nvSpPr>
          <p:cNvPr id="192514" name="Rectangle 2"/>
          <p:cNvSpPr>
            <a:spLocks noGrp="1" noChangeArrowheads="1"/>
          </p:cNvSpPr>
          <p:nvPr>
            <p:ph type="title"/>
          </p:nvPr>
        </p:nvSpPr>
        <p:spPr/>
        <p:txBody>
          <a:bodyPr/>
          <a:lstStyle/>
          <a:p>
            <a:r>
              <a:rPr lang="fr-CH" sz="2800"/>
              <a:t>Techniques d’analyse de données qualitatives</a:t>
            </a:r>
          </a:p>
        </p:txBody>
      </p:sp>
      <p:sp>
        <p:nvSpPr>
          <p:cNvPr id="192515" name="Rectangle 3"/>
          <p:cNvSpPr>
            <a:spLocks noGrp="1" noChangeArrowheads="1"/>
          </p:cNvSpPr>
          <p:nvPr>
            <p:ph type="body" idx="1"/>
          </p:nvPr>
        </p:nvSpPr>
        <p:spPr/>
        <p:txBody>
          <a:bodyPr/>
          <a:lstStyle/>
          <a:p>
            <a:r>
              <a:rPr lang="fr-CH" dirty="0"/>
              <a:t>Enjeu: transformer des données en résultats</a:t>
            </a:r>
          </a:p>
          <a:p>
            <a:r>
              <a:rPr lang="fr-CH" dirty="0"/>
              <a:t>Pas de règle absolue</a:t>
            </a:r>
          </a:p>
          <a:p>
            <a:r>
              <a:rPr lang="fr-CH" dirty="0"/>
              <a:t>Point de départ: objectifs de la recherche</a:t>
            </a:r>
          </a:p>
          <a:p>
            <a:r>
              <a:rPr lang="fr-CH" dirty="0"/>
              <a:t>Reprendre les question de recherche, </a:t>
            </a:r>
            <a:r>
              <a:rPr lang="fr-CH" dirty="0" err="1"/>
              <a:t>ev</a:t>
            </a:r>
            <a:r>
              <a:rPr lang="fr-CH" dirty="0"/>
              <a:t>. les adapter</a:t>
            </a:r>
          </a:p>
          <a:p>
            <a:r>
              <a:rPr lang="fr-CH" dirty="0"/>
              <a:t>Identification de thèmes </a:t>
            </a:r>
          </a:p>
          <a:p>
            <a:r>
              <a:rPr lang="fr-CH" dirty="0"/>
              <a:t>Analyse du contenu (aussi par ordinateur)</a:t>
            </a:r>
          </a:p>
        </p:txBody>
      </p:sp>
    </p:spTree>
    <p:extLst>
      <p:ext uri="{BB962C8B-B14F-4D97-AF65-F5344CB8AC3E}">
        <p14:creationId xmlns:p14="http://schemas.microsoft.com/office/powerpoint/2010/main" val="878346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Logiciels d’analyse qualitative</a:t>
            </a:r>
          </a:p>
        </p:txBody>
      </p:sp>
      <p:sp>
        <p:nvSpPr>
          <p:cNvPr id="3" name="Espace réservé du contenu 2"/>
          <p:cNvSpPr>
            <a:spLocks noGrp="1"/>
          </p:cNvSpPr>
          <p:nvPr>
            <p:ph idx="1"/>
          </p:nvPr>
        </p:nvSpPr>
        <p:spPr/>
        <p:txBody>
          <a:bodyPr/>
          <a:lstStyle/>
          <a:p>
            <a:r>
              <a:rPr lang="fr-CH" dirty="0"/>
              <a:t>Permettent de coder des données textuelles et de réorganiser le contenu en fonction d’un certain nombre de thèmes</a:t>
            </a:r>
          </a:p>
          <a:p>
            <a:r>
              <a:rPr lang="fr-CH" dirty="0" err="1"/>
              <a:t>Nvivo</a:t>
            </a:r>
            <a:r>
              <a:rPr lang="fr-CH" dirty="0"/>
              <a:t>, </a:t>
            </a:r>
            <a:r>
              <a:rPr lang="fr-CH" dirty="0" err="1"/>
              <a:t>ATLAS.ti</a:t>
            </a:r>
            <a:endParaRPr lang="fr-CH" dirty="0"/>
          </a:p>
          <a:p>
            <a:r>
              <a:rPr lang="fr-CH" dirty="0"/>
              <a:t>Quelques logiciels gratuits</a:t>
            </a:r>
          </a:p>
          <a:p>
            <a:endParaRPr lang="fr-CH" dirty="0"/>
          </a:p>
        </p:txBody>
      </p:sp>
      <p:sp>
        <p:nvSpPr>
          <p:cNvPr id="4" name="Espace réservé de la date 3"/>
          <p:cNvSpPr>
            <a:spLocks noGrp="1"/>
          </p:cNvSpPr>
          <p:nvPr>
            <p:ph type="dt" sz="half" idx="10"/>
          </p:nvPr>
        </p:nvSpPr>
        <p:spPr/>
        <p:txBody>
          <a:bodyPr/>
          <a:lstStyle/>
          <a:p>
            <a:pPr>
              <a:defRPr/>
            </a:pPr>
            <a:fld id="{DCA6D1B2-4CE2-44D3-9A7B-1E92059B9B24}" type="datetime2">
              <a:rPr lang="fr-FR" smtClean="0"/>
              <a:pPr>
                <a:defRPr/>
              </a:pPr>
              <a:t>mercredi 24 février 2021</a:t>
            </a:fld>
            <a:endParaRPr lang="fr-FR" sz="1400"/>
          </a:p>
        </p:txBody>
      </p:sp>
      <p:sp>
        <p:nvSpPr>
          <p:cNvPr id="5" name="Espace réservé du pied de page 4"/>
          <p:cNvSpPr>
            <a:spLocks noGrp="1"/>
          </p:cNvSpPr>
          <p:nvPr>
            <p:ph type="ftr" sz="quarter" idx="11"/>
          </p:nvPr>
        </p:nvSpPr>
        <p:spPr/>
        <p:txBody>
          <a:bodyPr/>
          <a:lstStyle/>
          <a:p>
            <a:pPr>
              <a:defRPr/>
            </a:pPr>
            <a:r>
              <a:rPr lang="fr-FR"/>
              <a:t>Titre de la présentation</a:t>
            </a:r>
          </a:p>
        </p:txBody>
      </p:sp>
      <p:sp>
        <p:nvSpPr>
          <p:cNvPr id="6" name="Espace réservé du numéro de diapositive 5"/>
          <p:cNvSpPr>
            <a:spLocks noGrp="1"/>
          </p:cNvSpPr>
          <p:nvPr>
            <p:ph type="sldNum" sz="quarter" idx="12"/>
          </p:nvPr>
        </p:nvSpPr>
        <p:spPr/>
        <p:txBody>
          <a:bodyPr/>
          <a:lstStyle/>
          <a:p>
            <a:pPr>
              <a:defRPr/>
            </a:pPr>
            <a:fld id="{50328DA3-4FEE-4526-A776-CB739AA40603}" type="slidenum">
              <a:rPr lang="fr-FR" smtClean="0"/>
              <a:pPr>
                <a:defRPr/>
              </a:pPr>
              <a:t>38</a:t>
            </a:fld>
            <a:endParaRPr lang="fr-FR"/>
          </a:p>
        </p:txBody>
      </p:sp>
    </p:spTree>
    <p:extLst>
      <p:ext uri="{BB962C8B-B14F-4D97-AF65-F5344CB8AC3E}">
        <p14:creationId xmlns:p14="http://schemas.microsoft.com/office/powerpoint/2010/main" val="2296405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7940E894-3E12-47BC-B617-5DE252E31337}" type="slidenum">
              <a:rPr lang="fr-FR">
                <a:solidFill>
                  <a:schemeClr val="bg2"/>
                </a:solidFill>
              </a:rPr>
              <a:pPr/>
              <a:t>39</a:t>
            </a:fld>
            <a:r>
              <a:rPr lang="fr-FR">
                <a:solidFill>
                  <a:schemeClr val="bg2"/>
                </a:solidFill>
              </a:rPr>
              <a:t> </a:t>
            </a:r>
            <a:r>
              <a:rPr lang="fr-FR"/>
              <a:t>|</a:t>
            </a:r>
          </a:p>
        </p:txBody>
      </p:sp>
      <p:sp>
        <p:nvSpPr>
          <p:cNvPr id="194562" name="Rectangle 2"/>
          <p:cNvSpPr>
            <a:spLocks noGrp="1" noChangeArrowheads="1"/>
          </p:cNvSpPr>
          <p:nvPr>
            <p:ph type="title"/>
          </p:nvPr>
        </p:nvSpPr>
        <p:spPr/>
        <p:txBody>
          <a:bodyPr/>
          <a:lstStyle/>
          <a:p>
            <a:r>
              <a:rPr lang="fr-CH" sz="2800" dirty="0"/>
              <a:t>Techniques de synthèse: classifications et typologies</a:t>
            </a:r>
          </a:p>
        </p:txBody>
      </p:sp>
      <p:sp>
        <p:nvSpPr>
          <p:cNvPr id="194563" name="Rectangle 3"/>
          <p:cNvSpPr>
            <a:spLocks noGrp="1" noChangeArrowheads="1"/>
          </p:cNvSpPr>
          <p:nvPr>
            <p:ph type="body" idx="1"/>
          </p:nvPr>
        </p:nvSpPr>
        <p:spPr>
          <a:xfrm>
            <a:off x="228600" y="1484313"/>
            <a:ext cx="8239125" cy="4114800"/>
          </a:xfrm>
        </p:spPr>
        <p:txBody>
          <a:bodyPr/>
          <a:lstStyle/>
          <a:p>
            <a:r>
              <a:rPr lang="fr-CH" sz="2000" dirty="0"/>
              <a:t>Classification (taxonomie): l’ensemble des cas est divisé en catégories et sous-catégorie. Les catégories sont mutuellement exclusives</a:t>
            </a:r>
          </a:p>
          <a:p>
            <a:pPr>
              <a:lnSpc>
                <a:spcPct val="130000"/>
              </a:lnSpc>
            </a:pPr>
            <a:r>
              <a:rPr lang="fr-CH" sz="2000" dirty="0"/>
              <a:t>Typologie: sur la base des information obtenues, sont identifiés des types-idéaux, qui combinent de manière cohérente certaines caractéristiques considérées comme essentielles </a:t>
            </a:r>
          </a:p>
          <a:p>
            <a:pPr>
              <a:lnSpc>
                <a:spcPct val="130000"/>
              </a:lnSpc>
            </a:pPr>
            <a:r>
              <a:rPr lang="fr-CH" sz="2000" dirty="0"/>
              <a:t>Les types-idéaux peuvent être vus comme des caricatures. Il n’existent pas forcement dans la réalité.</a:t>
            </a:r>
          </a:p>
          <a:p>
            <a:pPr>
              <a:lnSpc>
                <a:spcPct val="130000"/>
              </a:lnSpc>
            </a:pPr>
            <a:r>
              <a:rPr lang="fr-CH" sz="2000" dirty="0"/>
              <a:t>Les cas concrets peuvent être plus ou moins proches de chaque type-idéal</a:t>
            </a:r>
          </a:p>
          <a:p>
            <a:pPr>
              <a:lnSpc>
                <a:spcPct val="130000"/>
              </a:lnSpc>
              <a:buFont typeface="Wingdings" pitchFamily="2" charset="2"/>
              <a:buNone/>
            </a:pPr>
            <a:endParaRPr lang="fr-CH" dirty="0"/>
          </a:p>
          <a:p>
            <a:pPr>
              <a:lnSpc>
                <a:spcPct val="130000"/>
              </a:lnSpc>
            </a:pPr>
            <a:endParaRPr lang="fr-CH" dirty="0"/>
          </a:p>
        </p:txBody>
      </p:sp>
    </p:spTree>
    <p:extLst>
      <p:ext uri="{BB962C8B-B14F-4D97-AF65-F5344CB8AC3E}">
        <p14:creationId xmlns:p14="http://schemas.microsoft.com/office/powerpoint/2010/main" val="483909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EB59A8F4-BC01-46E9-8A34-CC1E06889BB6}" type="slidenum">
              <a:rPr lang="fr-FR">
                <a:solidFill>
                  <a:schemeClr val="bg2"/>
                </a:solidFill>
              </a:rPr>
              <a:pPr/>
              <a:t>4</a:t>
            </a:fld>
            <a:r>
              <a:rPr lang="fr-FR">
                <a:solidFill>
                  <a:schemeClr val="bg2"/>
                </a:solidFill>
              </a:rPr>
              <a:t> </a:t>
            </a:r>
            <a:r>
              <a:rPr lang="fr-FR"/>
              <a:t>|</a:t>
            </a:r>
          </a:p>
        </p:txBody>
      </p:sp>
      <p:sp>
        <p:nvSpPr>
          <p:cNvPr id="133122" name="Rectangle 2"/>
          <p:cNvSpPr>
            <a:spLocks noGrp="1" noChangeArrowheads="1"/>
          </p:cNvSpPr>
          <p:nvPr>
            <p:ph type="title"/>
          </p:nvPr>
        </p:nvSpPr>
        <p:spPr>
          <a:xfrm>
            <a:off x="1259632" y="764704"/>
            <a:ext cx="6692900" cy="304800"/>
          </a:xfrm>
        </p:spPr>
        <p:txBody>
          <a:bodyPr/>
          <a:lstStyle/>
          <a:p>
            <a:r>
              <a:rPr lang="fr-CH" sz="2000" dirty="0"/>
              <a:t>Exemple: étude réalisée par Pro </a:t>
            </a:r>
            <a:r>
              <a:rPr lang="fr-CH" sz="2000" dirty="0" err="1"/>
              <a:t>Infirmis</a:t>
            </a:r>
            <a:r>
              <a:rPr lang="fr-CH" sz="2000" dirty="0"/>
              <a:t>, sur les trajectoires des personnes frappées par un refus de rente AI</a:t>
            </a:r>
            <a:r>
              <a:rPr lang="en-GB" sz="2800" dirty="0"/>
              <a:t> </a:t>
            </a:r>
          </a:p>
        </p:txBody>
      </p:sp>
      <p:sp>
        <p:nvSpPr>
          <p:cNvPr id="133123" name="Rectangle 3"/>
          <p:cNvSpPr>
            <a:spLocks noGrp="1" noChangeArrowheads="1"/>
          </p:cNvSpPr>
          <p:nvPr>
            <p:ph type="body" idx="1"/>
          </p:nvPr>
        </p:nvSpPr>
        <p:spPr>
          <a:xfrm>
            <a:off x="1042988" y="1628775"/>
            <a:ext cx="7640637" cy="4114800"/>
          </a:xfrm>
        </p:spPr>
        <p:txBody>
          <a:bodyPr/>
          <a:lstStyle/>
          <a:p>
            <a:r>
              <a:rPr lang="fr-CH"/>
              <a:t>69 personnes ayant reçu un refus à une demande de rente AI</a:t>
            </a:r>
          </a:p>
          <a:p>
            <a:r>
              <a:rPr lang="fr-CH"/>
              <a:t>Méthode d’échantillonnage n’est pas spécifiée (à travers des contacts avec des assistants sociaux ?)</a:t>
            </a:r>
          </a:p>
          <a:p>
            <a:r>
              <a:rPr lang="fr-CH"/>
              <a:t>Résultats:</a:t>
            </a:r>
          </a:p>
          <a:p>
            <a:pPr lvl="1"/>
            <a:r>
              <a:rPr lang="fr-CH"/>
              <a:t>35% sont à la charge de la famille</a:t>
            </a:r>
          </a:p>
          <a:p>
            <a:pPr lvl="1"/>
            <a:r>
              <a:rPr lang="fr-CH"/>
              <a:t>39% sont à l’aide sociale</a:t>
            </a:r>
          </a:p>
          <a:p>
            <a:pPr lvl="1"/>
            <a:r>
              <a:rPr lang="fr-CH"/>
              <a:t>26% travaillent à temps partiel ou ont d’autres sources de revenu</a:t>
            </a:r>
          </a:p>
          <a:p>
            <a:endParaRPr lang="fr-CH"/>
          </a:p>
        </p:txBody>
      </p:sp>
    </p:spTree>
    <p:extLst>
      <p:ext uri="{BB962C8B-B14F-4D97-AF65-F5344CB8AC3E}">
        <p14:creationId xmlns:p14="http://schemas.microsoft.com/office/powerpoint/2010/main" val="7752582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364C8D66-F82C-4E8F-B4DB-71084D880785}" type="slidenum">
              <a:rPr lang="fr-FR">
                <a:solidFill>
                  <a:schemeClr val="bg2"/>
                </a:solidFill>
              </a:rPr>
              <a:pPr/>
              <a:t>40</a:t>
            </a:fld>
            <a:r>
              <a:rPr lang="fr-FR">
                <a:solidFill>
                  <a:schemeClr val="bg2"/>
                </a:solidFill>
              </a:rPr>
              <a:t> </a:t>
            </a:r>
            <a:r>
              <a:rPr lang="fr-FR"/>
              <a:t>|</a:t>
            </a:r>
          </a:p>
        </p:txBody>
      </p:sp>
      <p:sp>
        <p:nvSpPr>
          <p:cNvPr id="196610" name="Rectangle 2"/>
          <p:cNvSpPr>
            <a:spLocks noGrp="1" noChangeArrowheads="1"/>
          </p:cNvSpPr>
          <p:nvPr>
            <p:ph type="title"/>
          </p:nvPr>
        </p:nvSpPr>
        <p:spPr/>
        <p:txBody>
          <a:bodyPr/>
          <a:lstStyle/>
          <a:p>
            <a:r>
              <a:rPr lang="fr-CH" sz="2800"/>
              <a:t>Techniques de synthèse: concepts</a:t>
            </a:r>
          </a:p>
        </p:txBody>
      </p:sp>
      <p:sp>
        <p:nvSpPr>
          <p:cNvPr id="196611" name="Rectangle 3"/>
          <p:cNvSpPr>
            <a:spLocks noGrp="1" noChangeArrowheads="1"/>
          </p:cNvSpPr>
          <p:nvPr>
            <p:ph type="body" idx="1"/>
          </p:nvPr>
        </p:nvSpPr>
        <p:spPr/>
        <p:txBody>
          <a:bodyPr/>
          <a:lstStyle/>
          <a:p>
            <a:r>
              <a:rPr lang="fr-CH"/>
              <a:t>Application de concepts tirés de la littérature </a:t>
            </a:r>
          </a:p>
          <a:p>
            <a:r>
              <a:rPr lang="fr-CH"/>
              <a:t>Les cas observés sont interprétés en fonction de concepts élaborés sur la base de recherches précédentes.</a:t>
            </a:r>
          </a:p>
          <a:p>
            <a:r>
              <a:rPr lang="fr-CH"/>
              <a:t>Des concepts nouveaux peuvent être développés également par le chercheur (exemple: pauvreté – exclusion sociale)</a:t>
            </a:r>
          </a:p>
          <a:p>
            <a:endParaRPr lang="fr-CH"/>
          </a:p>
          <a:p>
            <a:endParaRPr lang="fr-CH"/>
          </a:p>
        </p:txBody>
      </p:sp>
    </p:spTree>
    <p:extLst>
      <p:ext uri="{BB962C8B-B14F-4D97-AF65-F5344CB8AC3E}">
        <p14:creationId xmlns:p14="http://schemas.microsoft.com/office/powerpoint/2010/main" val="10561703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D58B5A1A-A9BB-40AB-BE8B-EA4FCDC607D8}" type="slidenum">
              <a:rPr lang="fr-FR">
                <a:solidFill>
                  <a:schemeClr val="bg2"/>
                </a:solidFill>
              </a:rPr>
              <a:pPr/>
              <a:t>41</a:t>
            </a:fld>
            <a:r>
              <a:rPr lang="fr-FR">
                <a:solidFill>
                  <a:schemeClr val="bg2"/>
                </a:solidFill>
              </a:rPr>
              <a:t> </a:t>
            </a:r>
            <a:r>
              <a:rPr lang="fr-FR"/>
              <a:t>|</a:t>
            </a:r>
          </a:p>
        </p:txBody>
      </p:sp>
      <p:sp>
        <p:nvSpPr>
          <p:cNvPr id="195586" name="Rectangle 2"/>
          <p:cNvSpPr>
            <a:spLocks noGrp="1" noChangeArrowheads="1"/>
          </p:cNvSpPr>
          <p:nvPr>
            <p:ph type="title"/>
          </p:nvPr>
        </p:nvSpPr>
        <p:spPr/>
        <p:txBody>
          <a:bodyPr/>
          <a:lstStyle/>
          <a:p>
            <a:r>
              <a:rPr lang="fr-CH" sz="2800"/>
              <a:t>Techniques de synthèse: séquences</a:t>
            </a:r>
          </a:p>
        </p:txBody>
      </p:sp>
      <p:sp>
        <p:nvSpPr>
          <p:cNvPr id="195587" name="Rectangle 3"/>
          <p:cNvSpPr>
            <a:spLocks noGrp="1" noChangeArrowheads="1"/>
          </p:cNvSpPr>
          <p:nvPr>
            <p:ph type="body" idx="1"/>
          </p:nvPr>
        </p:nvSpPr>
        <p:spPr/>
        <p:txBody>
          <a:bodyPr/>
          <a:lstStyle/>
          <a:p>
            <a:r>
              <a:rPr lang="fr-CH"/>
              <a:t>Séquences: même logique, que la typologie mais dans le temps (phases).</a:t>
            </a:r>
          </a:p>
          <a:p>
            <a:r>
              <a:rPr lang="fr-CH"/>
              <a:t>Utile lorsque les unité d’analyse sont des processus ou des trajectoires</a:t>
            </a:r>
          </a:p>
          <a:p>
            <a:r>
              <a:rPr lang="fr-CH"/>
              <a:t>Exemple: exclusion sociale - désaffiliation</a:t>
            </a:r>
          </a:p>
          <a:p>
            <a:endParaRPr lang="fr-CH"/>
          </a:p>
        </p:txBody>
      </p:sp>
    </p:spTree>
    <p:extLst>
      <p:ext uri="{BB962C8B-B14F-4D97-AF65-F5344CB8AC3E}">
        <p14:creationId xmlns:p14="http://schemas.microsoft.com/office/powerpoint/2010/main" val="26395516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Comment présenter les résultats?</a:t>
            </a:r>
          </a:p>
        </p:txBody>
      </p:sp>
      <p:sp>
        <p:nvSpPr>
          <p:cNvPr id="3" name="Espace réservé du contenu 2"/>
          <p:cNvSpPr>
            <a:spLocks noGrp="1"/>
          </p:cNvSpPr>
          <p:nvPr>
            <p:ph idx="1"/>
          </p:nvPr>
        </p:nvSpPr>
        <p:spPr/>
        <p:txBody>
          <a:bodyPr/>
          <a:lstStyle/>
          <a:p>
            <a:r>
              <a:rPr lang="fr-CH" dirty="0"/>
              <a:t>Trouvez un équilibre entre vos apports et vos données</a:t>
            </a:r>
          </a:p>
          <a:p>
            <a:r>
              <a:rPr lang="fr-CH" dirty="0"/>
              <a:t>Utilisez des citations directes</a:t>
            </a:r>
          </a:p>
          <a:p>
            <a:r>
              <a:rPr lang="fr-CH" dirty="0"/>
              <a:t>Objectifs de clarté, de lisibilité, qualité de l’argumentation</a:t>
            </a:r>
          </a:p>
          <a:p>
            <a:r>
              <a:rPr lang="fr-CH" dirty="0"/>
              <a:t>Utilisez des exemples</a:t>
            </a:r>
          </a:p>
        </p:txBody>
      </p:sp>
      <p:sp>
        <p:nvSpPr>
          <p:cNvPr id="4" name="Espace réservé de la date 3"/>
          <p:cNvSpPr>
            <a:spLocks noGrp="1"/>
          </p:cNvSpPr>
          <p:nvPr>
            <p:ph type="dt" sz="half" idx="10"/>
          </p:nvPr>
        </p:nvSpPr>
        <p:spPr/>
        <p:txBody>
          <a:bodyPr/>
          <a:lstStyle/>
          <a:p>
            <a:pPr>
              <a:defRPr/>
            </a:pPr>
            <a:fld id="{DCA6D1B2-4CE2-44D3-9A7B-1E92059B9B24}" type="datetime2">
              <a:rPr lang="fr-FR" smtClean="0"/>
              <a:pPr>
                <a:defRPr/>
              </a:pPr>
              <a:t>mercredi 24 février 2021</a:t>
            </a:fld>
            <a:endParaRPr lang="fr-FR" sz="1400"/>
          </a:p>
        </p:txBody>
      </p:sp>
      <p:sp>
        <p:nvSpPr>
          <p:cNvPr id="5" name="Espace réservé du pied de page 4"/>
          <p:cNvSpPr>
            <a:spLocks noGrp="1"/>
          </p:cNvSpPr>
          <p:nvPr>
            <p:ph type="ftr" sz="quarter" idx="11"/>
          </p:nvPr>
        </p:nvSpPr>
        <p:spPr/>
        <p:txBody>
          <a:bodyPr/>
          <a:lstStyle/>
          <a:p>
            <a:pPr>
              <a:defRPr/>
            </a:pPr>
            <a:r>
              <a:rPr lang="fr-FR"/>
              <a:t>Titre de la présentation</a:t>
            </a:r>
          </a:p>
        </p:txBody>
      </p:sp>
      <p:sp>
        <p:nvSpPr>
          <p:cNvPr id="6" name="Espace réservé du numéro de diapositive 5"/>
          <p:cNvSpPr>
            <a:spLocks noGrp="1"/>
          </p:cNvSpPr>
          <p:nvPr>
            <p:ph type="sldNum" sz="quarter" idx="12"/>
          </p:nvPr>
        </p:nvSpPr>
        <p:spPr/>
        <p:txBody>
          <a:bodyPr/>
          <a:lstStyle/>
          <a:p>
            <a:pPr>
              <a:defRPr/>
            </a:pPr>
            <a:fld id="{50328DA3-4FEE-4526-A776-CB739AA40603}" type="slidenum">
              <a:rPr lang="fr-FR" smtClean="0"/>
              <a:pPr>
                <a:defRPr/>
              </a:pPr>
              <a:t>42</a:t>
            </a:fld>
            <a:endParaRPr lang="fr-FR"/>
          </a:p>
        </p:txBody>
      </p:sp>
    </p:spTree>
    <p:extLst>
      <p:ext uri="{BB962C8B-B14F-4D97-AF65-F5344CB8AC3E}">
        <p14:creationId xmlns:p14="http://schemas.microsoft.com/office/powerpoint/2010/main" val="3316889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B8A95C5A-3D63-43EE-B877-D7BC9C724991}" type="slidenum">
              <a:rPr lang="fr-FR">
                <a:solidFill>
                  <a:schemeClr val="bg2"/>
                </a:solidFill>
              </a:rPr>
              <a:pPr/>
              <a:t>43</a:t>
            </a:fld>
            <a:r>
              <a:rPr lang="fr-FR">
                <a:solidFill>
                  <a:schemeClr val="bg2"/>
                </a:solidFill>
              </a:rPr>
              <a:t> </a:t>
            </a:r>
            <a:r>
              <a:rPr lang="fr-FR"/>
              <a:t>|</a:t>
            </a:r>
          </a:p>
        </p:txBody>
      </p:sp>
      <p:sp>
        <p:nvSpPr>
          <p:cNvPr id="197634" name="Rectangle 2"/>
          <p:cNvSpPr>
            <a:spLocks noGrp="1" noChangeArrowheads="1"/>
          </p:cNvSpPr>
          <p:nvPr>
            <p:ph type="title"/>
          </p:nvPr>
        </p:nvSpPr>
        <p:spPr/>
        <p:txBody>
          <a:bodyPr/>
          <a:lstStyle/>
          <a:p>
            <a:r>
              <a:rPr lang="fr-CH" sz="2800"/>
              <a:t>Conclusion: quelques conseils pour la suite</a:t>
            </a:r>
          </a:p>
        </p:txBody>
      </p:sp>
      <p:sp>
        <p:nvSpPr>
          <p:cNvPr id="197635" name="Rectangle 3"/>
          <p:cNvSpPr>
            <a:spLocks noGrp="1" noChangeArrowheads="1"/>
          </p:cNvSpPr>
          <p:nvPr>
            <p:ph type="body" idx="1"/>
          </p:nvPr>
        </p:nvSpPr>
        <p:spPr/>
        <p:txBody>
          <a:bodyPr/>
          <a:lstStyle/>
          <a:p>
            <a:r>
              <a:rPr lang="fr-CH"/>
              <a:t>Peu de prescriptions méthodologiques générales dans les méthodes qualitatives</a:t>
            </a:r>
          </a:p>
          <a:p>
            <a:r>
              <a:rPr lang="fr-CH"/>
              <a:t>Application de l’intuition et du bon sens</a:t>
            </a:r>
          </a:p>
          <a:p>
            <a:r>
              <a:rPr lang="fr-CH"/>
              <a:t>Gardez à l’esprit les objectif fondamentaux:</a:t>
            </a:r>
          </a:p>
          <a:p>
            <a:pPr lvl="1"/>
            <a:r>
              <a:rPr lang="fr-CH"/>
              <a:t>Répondre à une question</a:t>
            </a:r>
          </a:p>
          <a:p>
            <a:pPr lvl="1"/>
            <a:r>
              <a:rPr lang="fr-CH"/>
              <a:t>Convaincre votre audience que votre réponse est la bonne</a:t>
            </a:r>
          </a:p>
          <a:p>
            <a:pPr>
              <a:buFont typeface="Wingdings" pitchFamily="2" charset="2"/>
              <a:buNone/>
            </a:pPr>
            <a:endParaRPr lang="fr-CH"/>
          </a:p>
          <a:p>
            <a:pPr lvl="1">
              <a:buFontTx/>
              <a:buNone/>
            </a:pPr>
            <a:endParaRPr lang="fr-CH"/>
          </a:p>
        </p:txBody>
      </p:sp>
    </p:spTree>
    <p:extLst>
      <p:ext uri="{BB962C8B-B14F-4D97-AF65-F5344CB8AC3E}">
        <p14:creationId xmlns:p14="http://schemas.microsoft.com/office/powerpoint/2010/main" val="3220624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4048DD67-A3C7-40C9-9665-F8FE840FA1BC}" type="slidenum">
              <a:rPr lang="fr-FR">
                <a:solidFill>
                  <a:schemeClr val="bg2"/>
                </a:solidFill>
              </a:rPr>
              <a:pPr/>
              <a:t>5</a:t>
            </a:fld>
            <a:r>
              <a:rPr lang="fr-FR">
                <a:solidFill>
                  <a:schemeClr val="bg2"/>
                </a:solidFill>
              </a:rPr>
              <a:t> </a:t>
            </a:r>
            <a:r>
              <a:rPr lang="fr-FR"/>
              <a:t>|</a:t>
            </a:r>
          </a:p>
        </p:txBody>
      </p:sp>
      <p:sp>
        <p:nvSpPr>
          <p:cNvPr id="136194" name="Rectangle 2"/>
          <p:cNvSpPr>
            <a:spLocks noGrp="1" noChangeArrowheads="1"/>
          </p:cNvSpPr>
          <p:nvPr>
            <p:ph type="title"/>
          </p:nvPr>
        </p:nvSpPr>
        <p:spPr/>
        <p:txBody>
          <a:bodyPr/>
          <a:lstStyle/>
          <a:p>
            <a:r>
              <a:rPr lang="fr-CH" sz="2800"/>
              <a:t>Réactions: </a:t>
            </a:r>
          </a:p>
        </p:txBody>
      </p:sp>
      <p:sp>
        <p:nvSpPr>
          <p:cNvPr id="136195" name="Rectangle 3"/>
          <p:cNvSpPr>
            <a:spLocks noGrp="1" noChangeArrowheads="1"/>
          </p:cNvSpPr>
          <p:nvPr>
            <p:ph type="body" idx="1"/>
          </p:nvPr>
        </p:nvSpPr>
        <p:spPr>
          <a:xfrm>
            <a:off x="684213" y="1341438"/>
            <a:ext cx="8231187" cy="4754562"/>
          </a:xfrm>
        </p:spPr>
        <p:txBody>
          <a:bodyPr/>
          <a:lstStyle/>
          <a:p>
            <a:r>
              <a:rPr lang="fr-CH" sz="1900"/>
              <a:t>OFAS:   « L'OFAS réfute les résultats. … ce travail qualitatif ne permet pas de tirer des conclusions ou, en tout cas pas de conclusions statistiques » (</a:t>
            </a:r>
            <a:r>
              <a:rPr lang="fr-CH" sz="1900" i="1"/>
              <a:t>Le Temps</a:t>
            </a:r>
            <a:r>
              <a:rPr lang="fr-CH" sz="1900"/>
              <a:t>, 20.04.06). </a:t>
            </a:r>
          </a:p>
          <a:p>
            <a:r>
              <a:rPr lang="fr-CH" sz="1900"/>
              <a:t>Beat Kappeler: Le mot «qualitatif» … veut marquer la différence avec les méthodes dites quantitatives. Par la pauvreté de la démarche cependant, certaines de ces études n'ont aucun sérieux. Au mieux, elles pourraient déblayer le terrain, esquisser une étude ultérieure à faire, mais de là à en faire une branche reconnue de la science sociale, il y a un pas que je ne franchirai pas (</a:t>
            </a:r>
            <a:r>
              <a:rPr lang="fr-CH" sz="1900" i="1"/>
              <a:t>Le Temps</a:t>
            </a:r>
            <a:r>
              <a:rPr lang="fr-CH" sz="1900"/>
              <a:t>, 22.04.06). </a:t>
            </a:r>
          </a:p>
          <a:p>
            <a:pPr>
              <a:spcBef>
                <a:spcPct val="0"/>
              </a:spcBef>
            </a:pPr>
            <a:endParaRPr lang="fr-CH" sz="1900"/>
          </a:p>
        </p:txBody>
      </p:sp>
    </p:spTree>
    <p:extLst>
      <p:ext uri="{BB962C8B-B14F-4D97-AF65-F5344CB8AC3E}">
        <p14:creationId xmlns:p14="http://schemas.microsoft.com/office/powerpoint/2010/main" val="2320415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92C2A813-EDD9-4069-B4FE-B5A65BEDF9FB}" type="slidenum">
              <a:rPr lang="fr-FR">
                <a:solidFill>
                  <a:schemeClr val="bg2"/>
                </a:solidFill>
              </a:rPr>
              <a:pPr/>
              <a:t>6</a:t>
            </a:fld>
            <a:r>
              <a:rPr lang="fr-FR">
                <a:solidFill>
                  <a:schemeClr val="bg2"/>
                </a:solidFill>
              </a:rPr>
              <a:t> </a:t>
            </a:r>
            <a:r>
              <a:rPr lang="fr-FR"/>
              <a:t>|</a:t>
            </a:r>
          </a:p>
        </p:txBody>
      </p:sp>
      <p:sp>
        <p:nvSpPr>
          <p:cNvPr id="137218" name="Rectangle 2"/>
          <p:cNvSpPr>
            <a:spLocks noGrp="1" noChangeArrowheads="1"/>
          </p:cNvSpPr>
          <p:nvPr>
            <p:ph type="title"/>
          </p:nvPr>
        </p:nvSpPr>
        <p:spPr/>
        <p:txBody>
          <a:bodyPr/>
          <a:lstStyle/>
          <a:p>
            <a:r>
              <a:rPr lang="fr-CH" sz="2800"/>
              <a:t>Pourquoi choisir des méthodes…</a:t>
            </a:r>
          </a:p>
        </p:txBody>
      </p:sp>
      <p:sp>
        <p:nvSpPr>
          <p:cNvPr id="137219" name="Rectangle 3"/>
          <p:cNvSpPr>
            <a:spLocks noGrp="1" noChangeArrowheads="1"/>
          </p:cNvSpPr>
          <p:nvPr>
            <p:ph type="body" idx="1"/>
          </p:nvPr>
        </p:nvSpPr>
        <p:spPr>
          <a:xfrm>
            <a:off x="755650" y="1412875"/>
            <a:ext cx="8064500" cy="4824413"/>
          </a:xfrm>
        </p:spPr>
        <p:txBody>
          <a:bodyPr/>
          <a:lstStyle/>
          <a:p>
            <a:r>
              <a:rPr lang="fr-CH"/>
              <a:t>… quantitatives: </a:t>
            </a:r>
          </a:p>
          <a:p>
            <a:pPr lvl="1"/>
            <a:r>
              <a:rPr lang="fr-CH"/>
              <a:t>Représentativité statistique</a:t>
            </a:r>
          </a:p>
          <a:p>
            <a:pPr lvl="1"/>
            <a:r>
              <a:rPr lang="fr-CH"/>
              <a:t>Test d’hypothèses mesurables</a:t>
            </a:r>
          </a:p>
          <a:p>
            <a:pPr lvl="1"/>
            <a:r>
              <a:rPr lang="fr-CH"/>
              <a:t>Recherche de corrélations</a:t>
            </a:r>
          </a:p>
          <a:p>
            <a:r>
              <a:rPr lang="fr-CH"/>
              <a:t>… qualitatives:</a:t>
            </a:r>
          </a:p>
          <a:p>
            <a:pPr lvl="1"/>
            <a:r>
              <a:rPr lang="fr-CH"/>
              <a:t>Développement d’hypothèses</a:t>
            </a:r>
          </a:p>
          <a:p>
            <a:pPr lvl="1"/>
            <a:r>
              <a:rPr lang="fr-CH"/>
              <a:t>Identification de mécanismes (relation de cause à effet)</a:t>
            </a:r>
          </a:p>
          <a:p>
            <a:pPr lvl="1"/>
            <a:r>
              <a:rPr lang="fr-CH"/>
              <a:t>Etudes de la motivation des acteurs</a:t>
            </a:r>
          </a:p>
          <a:p>
            <a:endParaRPr lang="fr-CH"/>
          </a:p>
        </p:txBody>
      </p:sp>
    </p:spTree>
    <p:extLst>
      <p:ext uri="{BB962C8B-B14F-4D97-AF65-F5344CB8AC3E}">
        <p14:creationId xmlns:p14="http://schemas.microsoft.com/office/powerpoint/2010/main" val="1356906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F6242503-C0C7-4C2B-BC67-8F77C452B6BE}" type="slidenum">
              <a:rPr lang="fr-FR">
                <a:solidFill>
                  <a:schemeClr val="bg2"/>
                </a:solidFill>
              </a:rPr>
              <a:pPr/>
              <a:t>7</a:t>
            </a:fld>
            <a:r>
              <a:rPr lang="fr-FR">
                <a:solidFill>
                  <a:schemeClr val="bg2"/>
                </a:solidFill>
              </a:rPr>
              <a:t> </a:t>
            </a:r>
            <a:r>
              <a:rPr lang="fr-FR"/>
              <a:t>|</a:t>
            </a:r>
          </a:p>
        </p:txBody>
      </p:sp>
      <p:sp>
        <p:nvSpPr>
          <p:cNvPr id="138242" name="Rectangle 2"/>
          <p:cNvSpPr>
            <a:spLocks noGrp="1" noChangeArrowheads="1"/>
          </p:cNvSpPr>
          <p:nvPr>
            <p:ph type="title"/>
          </p:nvPr>
        </p:nvSpPr>
        <p:spPr/>
        <p:txBody>
          <a:bodyPr/>
          <a:lstStyle/>
          <a:p>
            <a:r>
              <a:rPr lang="fr-CH" sz="2800"/>
              <a:t>Exercice 1: Choisir une méthode</a:t>
            </a:r>
          </a:p>
        </p:txBody>
      </p:sp>
      <p:sp>
        <p:nvSpPr>
          <p:cNvPr id="138243" name="Rectangle 3"/>
          <p:cNvSpPr>
            <a:spLocks noGrp="1" noChangeArrowheads="1"/>
          </p:cNvSpPr>
          <p:nvPr>
            <p:ph type="body" idx="1"/>
          </p:nvPr>
        </p:nvSpPr>
        <p:spPr/>
        <p:txBody>
          <a:bodyPr/>
          <a:lstStyle/>
          <a:p>
            <a:r>
              <a:rPr lang="fr-CH"/>
              <a:t>Point de départ: une question de recherche</a:t>
            </a:r>
          </a:p>
          <a:p>
            <a:r>
              <a:rPr lang="fr-CH"/>
              <a:t>Traitement quantitatif ou qualitatif?</a:t>
            </a:r>
          </a:p>
          <a:p>
            <a:r>
              <a:rPr lang="fr-CH"/>
              <a:t>Comment allez vous répondre à cette question?</a:t>
            </a:r>
          </a:p>
          <a:p>
            <a:r>
              <a:rPr lang="fr-CH"/>
              <a:t>Quels sont vos doutes, incertitudes? Quels obstacles voyez-vous?</a:t>
            </a:r>
          </a:p>
          <a:p>
            <a:endParaRPr lang="fr-CH"/>
          </a:p>
        </p:txBody>
      </p:sp>
    </p:spTree>
    <p:extLst>
      <p:ext uri="{BB962C8B-B14F-4D97-AF65-F5344CB8AC3E}">
        <p14:creationId xmlns:p14="http://schemas.microsoft.com/office/powerpoint/2010/main" val="122720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528C5C38-EA48-4942-884D-93769ECF1EE0}" type="slidenum">
              <a:rPr lang="fr-FR">
                <a:solidFill>
                  <a:schemeClr val="bg2"/>
                </a:solidFill>
              </a:rPr>
              <a:pPr/>
              <a:t>8</a:t>
            </a:fld>
            <a:r>
              <a:rPr lang="fr-FR">
                <a:solidFill>
                  <a:schemeClr val="bg2"/>
                </a:solidFill>
              </a:rPr>
              <a:t> </a:t>
            </a:r>
            <a:r>
              <a:rPr lang="fr-FR"/>
              <a:t>|</a:t>
            </a:r>
          </a:p>
        </p:txBody>
      </p:sp>
      <p:sp>
        <p:nvSpPr>
          <p:cNvPr id="139266" name="Rectangle 2"/>
          <p:cNvSpPr>
            <a:spLocks noGrp="1" noChangeArrowheads="1"/>
          </p:cNvSpPr>
          <p:nvPr>
            <p:ph type="title"/>
          </p:nvPr>
        </p:nvSpPr>
        <p:spPr/>
        <p:txBody>
          <a:bodyPr/>
          <a:lstStyle/>
          <a:p>
            <a:r>
              <a:rPr lang="fr-CH" sz="2800"/>
              <a:t>Le </a:t>
            </a:r>
            <a:r>
              <a:rPr lang="fr-CH" sz="2800" i="1"/>
              <a:t>research design</a:t>
            </a:r>
            <a:r>
              <a:rPr lang="fr-CH" sz="2800"/>
              <a:t> qualitatif</a:t>
            </a:r>
          </a:p>
        </p:txBody>
      </p:sp>
      <p:sp>
        <p:nvSpPr>
          <p:cNvPr id="139267" name="Rectangle 3"/>
          <p:cNvSpPr>
            <a:spLocks noGrp="1" noChangeArrowheads="1"/>
          </p:cNvSpPr>
          <p:nvPr>
            <p:ph type="body" idx="1"/>
          </p:nvPr>
        </p:nvSpPr>
        <p:spPr/>
        <p:txBody>
          <a:bodyPr/>
          <a:lstStyle/>
          <a:p>
            <a:r>
              <a:rPr lang="fr-CH"/>
              <a:t>Quatre stratégies (liste non exauhstive):</a:t>
            </a:r>
          </a:p>
          <a:p>
            <a:pPr lvl="1"/>
            <a:r>
              <a:rPr lang="fr-CH"/>
              <a:t>Etude de cas</a:t>
            </a:r>
          </a:p>
          <a:p>
            <a:pPr lvl="1"/>
            <a:r>
              <a:rPr lang="fr-CH"/>
              <a:t>Méthode comparative</a:t>
            </a:r>
          </a:p>
          <a:p>
            <a:pPr lvl="1"/>
            <a:r>
              <a:rPr lang="fr-CH"/>
              <a:t>Enquête par échantillonnage orienté</a:t>
            </a:r>
          </a:p>
          <a:p>
            <a:pPr lvl="1"/>
            <a:r>
              <a:rPr lang="fr-CH"/>
              <a:t>Triangulation</a:t>
            </a:r>
          </a:p>
          <a:p>
            <a:r>
              <a:rPr lang="fr-CH"/>
              <a:t>Elle peuvent être combinées</a:t>
            </a:r>
          </a:p>
          <a:p>
            <a:endParaRPr lang="fr-CH"/>
          </a:p>
          <a:p>
            <a:endParaRPr lang="fr-CH"/>
          </a:p>
        </p:txBody>
      </p:sp>
    </p:spTree>
    <p:extLst>
      <p:ext uri="{BB962C8B-B14F-4D97-AF65-F5344CB8AC3E}">
        <p14:creationId xmlns:p14="http://schemas.microsoft.com/office/powerpoint/2010/main" val="560436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3"/>
          <p:cNvSpPr>
            <a:spLocks noGrp="1"/>
          </p:cNvSpPr>
          <p:nvPr>
            <p:ph type="sldNum" sz="quarter" idx="10"/>
          </p:nvPr>
        </p:nvSpPr>
        <p:spPr/>
        <p:txBody>
          <a:bodyPr/>
          <a:lstStyle/>
          <a:p>
            <a:r>
              <a:rPr lang="fr-FR"/>
              <a:t>| </a:t>
            </a:r>
            <a:r>
              <a:rPr lang="fr-FR">
                <a:solidFill>
                  <a:schemeClr val="bg2"/>
                </a:solidFill>
              </a:rPr>
              <a:t>Diapositive </a:t>
            </a:r>
            <a:fld id="{61412437-AD9C-451D-B109-2C52CDEB06A9}" type="slidenum">
              <a:rPr lang="fr-FR">
                <a:solidFill>
                  <a:schemeClr val="bg2"/>
                </a:solidFill>
              </a:rPr>
              <a:pPr/>
              <a:t>9</a:t>
            </a:fld>
            <a:r>
              <a:rPr lang="fr-FR">
                <a:solidFill>
                  <a:schemeClr val="bg2"/>
                </a:solidFill>
              </a:rPr>
              <a:t> </a:t>
            </a:r>
            <a:r>
              <a:rPr lang="fr-FR"/>
              <a:t>|</a:t>
            </a:r>
          </a:p>
        </p:txBody>
      </p:sp>
      <p:sp>
        <p:nvSpPr>
          <p:cNvPr id="140290" name="Rectangle 2"/>
          <p:cNvSpPr>
            <a:spLocks noGrp="1" noChangeArrowheads="1"/>
          </p:cNvSpPr>
          <p:nvPr>
            <p:ph type="title"/>
          </p:nvPr>
        </p:nvSpPr>
        <p:spPr/>
        <p:txBody>
          <a:bodyPr/>
          <a:lstStyle/>
          <a:p>
            <a:r>
              <a:rPr lang="fr-CH" sz="2800"/>
              <a:t>Etude de cas</a:t>
            </a:r>
          </a:p>
        </p:txBody>
      </p:sp>
      <p:sp>
        <p:nvSpPr>
          <p:cNvPr id="140291" name="Rectangle 3"/>
          <p:cNvSpPr>
            <a:spLocks noGrp="1" noChangeArrowheads="1"/>
          </p:cNvSpPr>
          <p:nvPr>
            <p:ph type="body" idx="1"/>
          </p:nvPr>
        </p:nvSpPr>
        <p:spPr>
          <a:xfrm>
            <a:off x="900113" y="1341438"/>
            <a:ext cx="7920037" cy="4824412"/>
          </a:xfrm>
        </p:spPr>
        <p:txBody>
          <a:bodyPr/>
          <a:lstStyle/>
          <a:p>
            <a:r>
              <a:rPr lang="fr-CH"/>
              <a:t>Reconstitution de manière fiable et précise d’une situation, d’une trajectoire.</a:t>
            </a:r>
          </a:p>
          <a:p>
            <a:r>
              <a:rPr lang="fr-CH"/>
              <a:t>Le cas peut être: </a:t>
            </a:r>
          </a:p>
          <a:p>
            <a:pPr lvl="1"/>
            <a:r>
              <a:rPr lang="fr-CH"/>
              <a:t>Une personne: biographie</a:t>
            </a:r>
          </a:p>
          <a:p>
            <a:pPr lvl="1"/>
            <a:r>
              <a:rPr lang="fr-CH"/>
              <a:t>Une organisation: entreprise, ONG</a:t>
            </a:r>
          </a:p>
          <a:p>
            <a:pPr lvl="1"/>
            <a:r>
              <a:rPr lang="fr-CH"/>
              <a:t>Une unité politique: commune, canton, pays</a:t>
            </a:r>
          </a:p>
          <a:p>
            <a:pPr lvl="1"/>
            <a:r>
              <a:rPr lang="fr-CH"/>
              <a:t>Un processus: réforme, modernisation, déclin</a:t>
            </a:r>
          </a:p>
          <a:p>
            <a:r>
              <a:rPr lang="fr-CH"/>
              <a:t>Reconstitution: complète, factuelle, suivre une structure logique (souvent chronologique)</a:t>
            </a:r>
          </a:p>
        </p:txBody>
      </p:sp>
      <p:sp>
        <p:nvSpPr>
          <p:cNvPr id="140292" name="Text Box 4"/>
          <p:cNvSpPr txBox="1">
            <a:spLocks noChangeArrowheads="1"/>
          </p:cNvSpPr>
          <p:nvPr/>
        </p:nvSpPr>
        <p:spPr bwMode="auto">
          <a:xfrm>
            <a:off x="323849" y="5301208"/>
            <a:ext cx="71278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fr-CH" sz="1600" dirty="0">
                <a:latin typeface="Arial" charset="0"/>
              </a:rPr>
              <a:t>Quinn Patton, M. (2002). </a:t>
            </a:r>
            <a:r>
              <a:rPr lang="fr-CH" sz="1600" i="1" dirty="0">
                <a:latin typeface="Arial" charset="0"/>
              </a:rPr>
              <a:t>Qualitative </a:t>
            </a:r>
            <a:r>
              <a:rPr lang="fr-CH" sz="1600" i="1" dirty="0" err="1">
                <a:latin typeface="Arial" charset="0"/>
              </a:rPr>
              <a:t>Research</a:t>
            </a:r>
            <a:r>
              <a:rPr lang="fr-CH" sz="1600" i="1" dirty="0">
                <a:latin typeface="Arial" charset="0"/>
              </a:rPr>
              <a:t> and </a:t>
            </a:r>
            <a:r>
              <a:rPr lang="fr-CH" sz="1600" i="1" dirty="0" err="1">
                <a:latin typeface="Arial" charset="0"/>
              </a:rPr>
              <a:t>evaluation</a:t>
            </a:r>
            <a:r>
              <a:rPr lang="fr-CH" sz="1600" i="1" dirty="0">
                <a:latin typeface="Arial" charset="0"/>
              </a:rPr>
              <a:t> </a:t>
            </a:r>
            <a:r>
              <a:rPr lang="fr-CH" sz="1600" i="1" dirty="0" err="1">
                <a:latin typeface="Arial" charset="0"/>
              </a:rPr>
              <a:t>methods</a:t>
            </a:r>
            <a:r>
              <a:rPr lang="fr-CH" sz="1600" dirty="0">
                <a:latin typeface="Arial" charset="0"/>
              </a:rPr>
              <a:t>. </a:t>
            </a:r>
            <a:r>
              <a:rPr lang="fr-CH" sz="1600" dirty="0" err="1">
                <a:latin typeface="Arial" charset="0"/>
              </a:rPr>
              <a:t>Thousand</a:t>
            </a:r>
            <a:r>
              <a:rPr lang="fr-CH" sz="1600" dirty="0">
                <a:latin typeface="Arial" charset="0"/>
              </a:rPr>
              <a:t> </a:t>
            </a:r>
            <a:r>
              <a:rPr lang="fr-CH" sz="1600" dirty="0" err="1">
                <a:latin typeface="Arial" charset="0"/>
              </a:rPr>
              <a:t>Oaks</a:t>
            </a:r>
            <a:r>
              <a:rPr lang="fr-CH" sz="1600" dirty="0">
                <a:latin typeface="Arial" charset="0"/>
              </a:rPr>
              <a:t>, Sage </a:t>
            </a:r>
            <a:r>
              <a:rPr lang="fr-CH" sz="1600" dirty="0" err="1">
                <a:latin typeface="Arial" charset="0"/>
              </a:rPr>
              <a:t>Publ</a:t>
            </a:r>
            <a:r>
              <a:rPr lang="fr-CH" sz="1600" dirty="0">
                <a:latin typeface="Arial" charset="0"/>
              </a:rPr>
              <a:t>.</a:t>
            </a:r>
          </a:p>
        </p:txBody>
      </p:sp>
    </p:spTree>
    <p:extLst>
      <p:ext uri="{BB962C8B-B14F-4D97-AF65-F5344CB8AC3E}">
        <p14:creationId xmlns:p14="http://schemas.microsoft.com/office/powerpoint/2010/main" val="137404662"/>
      </p:ext>
    </p:extLst>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Verdana"/>
        <a:ea typeface="ヒラギノ角ゴ Pro W3"/>
        <a:cs typeface=""/>
      </a:majorFont>
      <a:minorFont>
        <a:latin typeface="Verdana"/>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2497</Words>
  <Application>Microsoft Office PowerPoint</Application>
  <PresentationFormat>Affichage à l'écran (4:3)</PresentationFormat>
  <Paragraphs>347</Paragraphs>
  <Slides>43</Slides>
  <Notes>26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43</vt:i4>
      </vt:variant>
    </vt:vector>
  </HeadingPairs>
  <TitlesOfParts>
    <vt:vector size="47" baseType="lpstr">
      <vt:lpstr>Arial</vt:lpstr>
      <vt:lpstr>Verdana</vt:lpstr>
      <vt:lpstr>Wingdings</vt:lpstr>
      <vt:lpstr>Nouvelle présentation</vt:lpstr>
      <vt:lpstr>Introduction aux méthodes de recherche en administration publique </vt:lpstr>
      <vt:lpstr>Module M2: objectifs</vt:lpstr>
      <vt:lpstr>Comment choisir une méthode</vt:lpstr>
      <vt:lpstr>Exemple: étude réalisée par Pro Infirmis, sur les trajectoires des personnes frappées par un refus de rente AI </vt:lpstr>
      <vt:lpstr>Réactions: </vt:lpstr>
      <vt:lpstr>Pourquoi choisir des méthodes…</vt:lpstr>
      <vt:lpstr>Exercice 1: Choisir une méthode</vt:lpstr>
      <vt:lpstr>Le research design qualitatif</vt:lpstr>
      <vt:lpstr>Etude de cas</vt:lpstr>
      <vt:lpstr>Méthode comparative</vt:lpstr>
      <vt:lpstr>Hypothèse: Religion et degré de modernisation économique expliquent le degré d’égalité homme-femme dans un canton</vt:lpstr>
      <vt:lpstr>La méthode qualitative ne permet en principe pas de tester des hypothèse, mais:</vt:lpstr>
      <vt:lpstr>Enquête par échantillonnage orienté</vt:lpstr>
      <vt:lpstr>Stratégies d’échantillonnage orienté</vt:lpstr>
      <vt:lpstr>Stratégies d’échantillonnage orienté</vt:lpstr>
      <vt:lpstr>Combien de cas?</vt:lpstr>
      <vt:lpstr>Essentiel pour tout échantillonnage:</vt:lpstr>
      <vt:lpstr>Triangulation</vt:lpstr>
      <vt:lpstr>Différents types de triangulation</vt:lpstr>
      <vt:lpstr>Exemple de triangulation: évaluation d’un programme de réinsertion professionnelle</vt:lpstr>
      <vt:lpstr>Combiner plusieurs stratégies de recherche</vt:lpstr>
      <vt:lpstr>Obtention de données en recherche qualitative</vt:lpstr>
      <vt:lpstr>Types d’entretien: questions de base</vt:lpstr>
      <vt:lpstr>Entretiens individuels</vt:lpstr>
      <vt:lpstr>Types de question</vt:lpstr>
      <vt:lpstr>L’ordre des questions</vt:lpstr>
      <vt:lpstr>La formulation des question</vt:lpstr>
      <vt:lpstr>Les questions doivent être univoques  et claires</vt:lpstr>
      <vt:lpstr>Les questions et l’attitude de l’intervieweur doivent être neutres</vt:lpstr>
      <vt:lpstr>Pas que des questions…</vt:lpstr>
      <vt:lpstr>Relances</vt:lpstr>
      <vt:lpstr>Quel support?</vt:lpstr>
      <vt:lpstr>L’entretien de groupe (focus group)</vt:lpstr>
      <vt:lpstr>L’entretien de groupe (focus group)</vt:lpstr>
      <vt:lpstr>Aspects éthiques et juridiques</vt:lpstr>
      <vt:lpstr>Exercice 2: Préparer une grille d’entretien</vt:lpstr>
      <vt:lpstr>Techniques d’analyse de données qualitatives</vt:lpstr>
      <vt:lpstr>Logiciels d’analyse qualitative</vt:lpstr>
      <vt:lpstr>Techniques de synthèse: classifications et typologies</vt:lpstr>
      <vt:lpstr>Techniques de synthèse: concepts</vt:lpstr>
      <vt:lpstr>Techniques de synthèse: séquences</vt:lpstr>
      <vt:lpstr>Comment présenter les résultats?</vt:lpstr>
      <vt:lpstr>Conclusion: quelques conseils pour la suite</vt:lpstr>
    </vt:vector>
  </TitlesOfParts>
  <Company>Université de Lausanne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unicom nliechti</dc:creator>
  <cp:lastModifiedBy>Fatma Yavavli</cp:lastModifiedBy>
  <cp:revision>69</cp:revision>
  <cp:lastPrinted>2014-01-22T10:31:39Z</cp:lastPrinted>
  <dcterms:created xsi:type="dcterms:W3CDTF">2005-09-30T08:59:37Z</dcterms:created>
  <dcterms:modified xsi:type="dcterms:W3CDTF">2021-02-24T14:07:20Z</dcterms:modified>
</cp:coreProperties>
</file>