
<file path=[Content_Types].xml><?xml version="1.0" encoding="utf-8"?>
<Types xmlns="http://schemas.openxmlformats.org/package/2006/content-types">
  <Override PartName="/ppt/slides/slide45.xml" ContentType="application/vnd.openxmlformats-officedocument.presentationml.slide+xml"/>
  <Override PartName="/ppt/slides/slide53.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jpeg" ContentType="image/jpeg"/>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slides/slide54.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55.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56.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slides/slide57.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144" r:id="rId1"/>
  </p:sldMasterIdLst>
  <p:sldIdLst>
    <p:sldId id="256" r:id="rId2"/>
    <p:sldId id="313" r:id="rId3"/>
    <p:sldId id="314" r:id="rId4"/>
    <p:sldId id="315" r:id="rId5"/>
    <p:sldId id="316" r:id="rId6"/>
    <p:sldId id="317" r:id="rId7"/>
    <p:sldId id="319" r:id="rId8"/>
    <p:sldId id="320" r:id="rId9"/>
    <p:sldId id="321" r:id="rId10"/>
    <p:sldId id="322" r:id="rId11"/>
    <p:sldId id="323" r:id="rId12"/>
    <p:sldId id="324" r:id="rId13"/>
    <p:sldId id="325" r:id="rId14"/>
    <p:sldId id="326" r:id="rId15"/>
    <p:sldId id="32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306" r:id="rId38"/>
    <p:sldId id="307" r:id="rId39"/>
    <p:sldId id="305" r:id="rId40"/>
    <p:sldId id="257" r:id="rId41"/>
    <p:sldId id="258" r:id="rId42"/>
    <p:sldId id="259" r:id="rId43"/>
    <p:sldId id="260" r:id="rId44"/>
    <p:sldId id="261" r:id="rId45"/>
    <p:sldId id="262" r:id="rId46"/>
    <p:sldId id="263" r:id="rId47"/>
    <p:sldId id="264" r:id="rId48"/>
    <p:sldId id="265" r:id="rId49"/>
    <p:sldId id="266" r:id="rId50"/>
    <p:sldId id="290" r:id="rId51"/>
    <p:sldId id="291" r:id="rId52"/>
    <p:sldId id="292" r:id="rId53"/>
    <p:sldId id="293" r:id="rId54"/>
    <p:sldId id="308" r:id="rId55"/>
    <p:sldId id="309" r:id="rId56"/>
    <p:sldId id="310" r:id="rId57"/>
    <p:sldId id="311" r:id="rId58"/>
    <p:sldId id="312"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6" d="100"/>
          <a:sy n="136"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AB02A5-4FE5-49D9-9E24-09F23B90C450}" type="datetimeFigureOut">
              <a:rPr lang="en-US" smtClean="0"/>
              <a:pPr/>
              <a:t>7/26/13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3A388-6AFB-A94A-8236-C931DE31824D}" type="datetimeFigureOut">
              <a:rPr lang="en-US" smtClean="0"/>
              <a:pPr/>
              <a:t>7/26/13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7D9D-7B88-7C40-ACA1-5B5E0FA10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3A388-6AFB-A94A-8236-C931DE31824D}" type="datetimeFigureOut">
              <a:rPr lang="en-US" smtClean="0"/>
              <a:pPr/>
              <a:t>7/26/13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7D9D-7B88-7C40-ACA1-5B5E0FA10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3A388-6AFB-A94A-8236-C931DE31824D}" type="datetimeFigureOut">
              <a:rPr lang="en-US" smtClean="0"/>
              <a:pPr/>
              <a:t>7/26/13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7D9D-7B88-7C40-ACA1-5B5E0FA10579}"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7/26/13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63A388-6AFB-A94A-8236-C931DE31824D}" type="datetimeFigureOut">
              <a:rPr lang="en-US" smtClean="0"/>
              <a:pPr/>
              <a:t>7/26/13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87D9D-7B88-7C40-ACA1-5B5E0FA10579}"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63A388-6AFB-A94A-8236-C931DE31824D}" type="datetimeFigureOut">
              <a:rPr lang="en-US" smtClean="0"/>
              <a:pPr/>
              <a:t>7/26/13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87D9D-7B88-7C40-ACA1-5B5E0FA105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63A388-6AFB-A94A-8236-C931DE31824D}" type="datetimeFigureOut">
              <a:rPr lang="en-US" smtClean="0"/>
              <a:pPr/>
              <a:t>7/26/13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87D9D-7B88-7C40-ACA1-5B5E0FA10579}"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3A388-6AFB-A94A-8236-C931DE31824D}" type="datetimeFigureOut">
              <a:rPr lang="en-US" smtClean="0"/>
              <a:pPr/>
              <a:t>7/26/13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87D9D-7B88-7C40-ACA1-5B5E0FA10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563A388-6AFB-A94A-8236-C931DE31824D}" type="datetimeFigureOut">
              <a:rPr lang="en-US" smtClean="0"/>
              <a:pPr/>
              <a:t>7/26/13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87D9D-7B88-7C40-ACA1-5B5E0FA105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8563A388-6AFB-A94A-8236-C931DE31824D}" type="datetimeFigureOut">
              <a:rPr lang="en-US" smtClean="0"/>
              <a:pPr/>
              <a:t>7/26/13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DF87D9D-7B88-7C40-ACA1-5B5E0FA1057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8563A388-6AFB-A94A-8236-C931DE31824D}" type="datetimeFigureOut">
              <a:rPr lang="en-US" smtClean="0"/>
              <a:pPr/>
              <a:t>7/26/13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DF87D9D-7B88-7C40-ACA1-5B5E0FA105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tionary.org/wiki/%E1%BC%90%CE%BC%CF%80%CE%B5%CE%B9%CF%81%CE%AF%CE%B1%23Ancient_Gree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133" y="3716594"/>
            <a:ext cx="7941902" cy="1165990"/>
          </a:xfrm>
        </p:spPr>
        <p:txBody>
          <a:bodyPr>
            <a:normAutofit fontScale="90000"/>
          </a:bodyPr>
          <a:lstStyle/>
          <a:p>
            <a:r>
              <a:rPr lang="en-US" dirty="0" smtClean="0"/>
              <a:t>How Theory Meets the World</a:t>
            </a:r>
            <a:endParaRPr lang="en-US" dirty="0"/>
          </a:p>
        </p:txBody>
      </p:sp>
      <p:sp>
        <p:nvSpPr>
          <p:cNvPr id="3" name="Subtitle 2"/>
          <p:cNvSpPr>
            <a:spLocks noGrp="1"/>
          </p:cNvSpPr>
          <p:nvPr>
            <p:ph type="subTitle" idx="1"/>
          </p:nvPr>
        </p:nvSpPr>
        <p:spPr>
          <a:xfrm>
            <a:off x="1219200" y="5430352"/>
            <a:ext cx="6858000" cy="1427648"/>
          </a:xfrm>
        </p:spPr>
        <p:txBody>
          <a:bodyPr>
            <a:normAutofit/>
          </a:bodyPr>
          <a:lstStyle/>
          <a:p>
            <a:r>
              <a:rPr lang="en-US" dirty="0" smtClean="0"/>
              <a:t>Tim Maudlin</a:t>
            </a:r>
          </a:p>
          <a:p>
            <a:r>
              <a:rPr lang="en-US" dirty="0" smtClean="0"/>
              <a:t>NYU</a:t>
            </a:r>
          </a:p>
          <a:p>
            <a:r>
              <a:rPr lang="en-US" dirty="0" smtClean="0"/>
              <a:t>Physics &amp; Philosophy of Time</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What’s wrong with this picture?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standard presentation of the quantum-mechanical calculus</a:t>
            </a:r>
            <a:r>
              <a:rPr lang="en-US" dirty="0" smtClean="0"/>
              <a:t> </a:t>
            </a:r>
            <a:r>
              <a:rPr lang="en-US" dirty="0" smtClean="0"/>
              <a:t>in terms of </a:t>
            </a:r>
            <a:r>
              <a:rPr lang="en-US" i="1" dirty="0" smtClean="0"/>
              <a:t>probabilities for measurement outcomes</a:t>
            </a:r>
            <a:r>
              <a:rPr lang="en-US" dirty="0" smtClean="0"/>
              <a:t> </a:t>
            </a:r>
            <a:r>
              <a:rPr lang="en-US" dirty="0" smtClean="0"/>
              <a:t>Nagel’s schema, but it completely fails to provide any recognizable</a:t>
            </a:r>
            <a:r>
              <a:rPr lang="en-US" i="1" dirty="0" smtClean="0"/>
              <a:t> physical</a:t>
            </a:r>
            <a:r>
              <a:rPr lang="en-US" dirty="0" smtClean="0"/>
              <a:t> account of anything. There is no explanation of why any matrix at all, much less some particular one, should be associated with a certain laboratory procedure. There is no explanation of why another operator should be </a:t>
            </a:r>
            <a:r>
              <a:rPr lang="en-US" dirty="0" smtClean="0"/>
              <a:t>associated </a:t>
            </a:r>
            <a:r>
              <a:rPr lang="en-US" dirty="0" smtClean="0"/>
              <a:t>with another experimental condition. There is no explanation of how the electron interacts with the experimental apparatus to produce any particular outcome. There even fails to be any clear notion of how to apply the abstract calculus to anything except rather constrained experimental conditions.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An alternative example</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Let’s consider a completely different approach, one that does not fit Nagel’s schema well: Newtonian gravitational theory.</a:t>
            </a:r>
          </a:p>
          <a:p>
            <a:pPr algn="just"/>
            <a:r>
              <a:rPr lang="en-US" dirty="0" smtClean="0"/>
              <a:t>Newton does not begin with any abstract calculus. He rather begins by describing the structure of Absolute Space, Time, and Motion and postulating two sorts of physical magnitude: the mass of an object and the notion of a force.</a:t>
            </a:r>
          </a:p>
          <a:p>
            <a:pPr algn="just"/>
            <a:r>
              <a:rPr lang="en-US" dirty="0" smtClean="0"/>
              <a:t>With these in hand, Newton can specify his laws of motion, which we would render as </a:t>
            </a:r>
            <a:r>
              <a:rPr lang="en-US" b="1" dirty="0" err="1" smtClean="0"/>
              <a:t>F</a:t>
            </a:r>
            <a:r>
              <a:rPr lang="en-US" baseline="-25000" dirty="0" err="1" smtClean="0"/>
              <a:t>net</a:t>
            </a:r>
            <a:r>
              <a:rPr lang="en-US" dirty="0" smtClean="0"/>
              <a:t> = </a:t>
            </a:r>
            <a:r>
              <a:rPr lang="en-US" dirty="0" err="1" smtClean="0"/>
              <a:t>m</a:t>
            </a:r>
            <a:r>
              <a:rPr lang="en-US" b="1" dirty="0" err="1" smtClean="0"/>
              <a:t>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Newton continued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With these postulates in place, Newton can now </a:t>
            </a:r>
            <a:r>
              <a:rPr lang="en-US" i="1" dirty="0" smtClean="0"/>
              <a:t>derive</a:t>
            </a:r>
            <a:r>
              <a:rPr lang="en-US" dirty="0" smtClean="0"/>
              <a:t> what the motions of bodies will be in certain circumstances. For example, having postulated the gravitational force law </a:t>
            </a:r>
            <a:r>
              <a:rPr lang="en-US" b="1" dirty="0" smtClean="0"/>
              <a:t>F</a:t>
            </a:r>
            <a:r>
              <a:rPr lang="en-US" baseline="-25000" dirty="0" smtClean="0"/>
              <a:t>g</a:t>
            </a:r>
            <a:r>
              <a:rPr lang="en-US" dirty="0" smtClean="0"/>
              <a:t> = GmM/r</a:t>
            </a:r>
            <a:r>
              <a:rPr lang="en-US" baseline="30000" dirty="0" smtClean="0"/>
              <a:t>2</a:t>
            </a:r>
            <a:r>
              <a:rPr lang="en-US" dirty="0" smtClean="0"/>
              <a:t>, Newton can derive the following claim about the motion of bodies: if two bodies of different mass are released together at the same time above the surface of the earth, with the only non-negligible force being that of gravity, then they should hit the ground at the same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Nota </a:t>
            </a:r>
            <a:r>
              <a:rPr lang="en-US" dirty="0" err="1" smtClean="0"/>
              <a:t>Bene</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If one understands “empirical content” as having to do with the content of </a:t>
            </a:r>
            <a:r>
              <a:rPr lang="en-US" i="1" dirty="0" smtClean="0"/>
              <a:t>experience</a:t>
            </a:r>
            <a:r>
              <a:rPr lang="en-US" dirty="0" smtClean="0"/>
              <a:t>, then Newton’s theory has not yet been shown to have any empirical content at all. Nothing has been derived about anyone’s experience of anything: all that has been derived is how, according to Newton’s theory, bodies in certain physical circumstances will </a:t>
            </a:r>
            <a:r>
              <a:rPr lang="en-US" i="1" dirty="0" smtClean="0"/>
              <a:t>move</a:t>
            </a:r>
            <a:r>
              <a:rPr lang="en-US" dirty="0" smtClean="0"/>
              <a:t>.</a:t>
            </a:r>
          </a:p>
          <a:p>
            <a:pPr algn="just"/>
            <a:r>
              <a:rPr lang="en-US" dirty="0" smtClean="0"/>
              <a:t>Indeed, it is obvious that </a:t>
            </a:r>
            <a:r>
              <a:rPr lang="en-US" i="1" dirty="0" smtClean="0"/>
              <a:t>no claims about anyone’s experience of anything follow from the whole of Newtonian mechanics, supplemented by whatever force laws one cares to postulate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In more detail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Given appropriate initial conditions, specifying the masses, positions and velocities of the planets, together with the assumption that only gravity produces a non-negligible force, Newtonian theory predicts the orbits of the planets. Adding the laws of geometrical optics (how </a:t>
            </a:r>
            <a:r>
              <a:rPr lang="en-US" i="1" dirty="0" smtClean="0"/>
              <a:t>light</a:t>
            </a:r>
            <a:r>
              <a:rPr lang="en-US" dirty="0" smtClean="0"/>
              <a:t> moves through empty space), the theory predicts the exact timing of eclipses (given initial data). But again, none of this makes any direct claim about anyone’s experience of anything. </a:t>
            </a:r>
          </a:p>
          <a:p>
            <a:r>
              <a:rPr lang="en-US" dirty="0" smtClean="0"/>
              <a:t>So how is Newtonian mechanics an </a:t>
            </a:r>
            <a:r>
              <a:rPr lang="en-US" i="1" dirty="0" smtClean="0"/>
              <a:t>empirical</a:t>
            </a:r>
            <a:r>
              <a:rPr lang="en-US" dirty="0" smtClean="0"/>
              <a:t> theory?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Empirical Data</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answer to the last question is obvious. Galileo, for example, reported the result of some experiments he did in exactly the terms that Newton’s theory predicts: two objects of different mass, let fall off a tall tower at the same time, hit the ground (nearly) together. Or again, one can compare the predictions of Newtonian gravitation to the observed periods of planetary orbits, times of eclipses, etc. </a:t>
            </a:r>
            <a:r>
              <a:rPr lang="en-US" i="1" dirty="0" smtClean="0"/>
              <a:t>The language of observational data is the same as that found in the theory: it reports the (relative) motions and positions of bodies.</a:t>
            </a:r>
          </a:p>
          <a:p>
            <a:pPr algn="just"/>
            <a:r>
              <a:rPr lang="en-US" dirty="0" smtClean="0"/>
              <a:t>Note: no “rules” connecting an abstract calculus to observation are needed. Rather, the theory postulates laws for items moving in space-time, and the predictions of the theory are checked against data reporting the same.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 </a:t>
            </a:r>
            <a:r>
              <a:rPr lang="en-US" i="1" dirty="0" smtClean="0"/>
              <a:t>complete physical theory</a:t>
            </a:r>
            <a:r>
              <a:rPr lang="en-US" dirty="0" smtClean="0"/>
              <a:t> (as opposed to an </a:t>
            </a:r>
            <a:r>
              <a:rPr lang="en-US" i="1" dirty="0" smtClean="0"/>
              <a:t>effective practical tool for making predictions</a:t>
            </a:r>
            <a:r>
              <a:rPr lang="en-US" dirty="0" smtClean="0"/>
              <a:t>) must contain within it a </a:t>
            </a:r>
            <a:r>
              <a:rPr lang="en-US" i="1" dirty="0" smtClean="0"/>
              <a:t>physical</a:t>
            </a:r>
            <a:r>
              <a:rPr lang="en-US" dirty="0" smtClean="0"/>
              <a:t> account of the facts that are taken to constitute the </a:t>
            </a:r>
            <a:r>
              <a:rPr lang="en-US" i="1" dirty="0" smtClean="0"/>
              <a:t>data</a:t>
            </a:r>
            <a:r>
              <a:rPr lang="en-US" dirty="0" smtClean="0"/>
              <a:t> against which the theory is tested.</a:t>
            </a:r>
          </a:p>
          <a:p>
            <a:r>
              <a:rPr lang="en-US" dirty="0" smtClean="0"/>
              <a:t>One need not treat an effective device for calculating predictions as a serious proposal for a physical theory in this sense. Indeed, an effective tool for making predictions may not be of the form of a physical theory with a clear ontology.</a:t>
            </a:r>
            <a:endParaRPr lang="en-US" dirty="0"/>
          </a:p>
        </p:txBody>
      </p:sp>
      <p:sp>
        <p:nvSpPr>
          <p:cNvPr id="3" name="Title 2"/>
          <p:cNvSpPr>
            <a:spLocks noGrp="1"/>
          </p:cNvSpPr>
          <p:nvPr>
            <p:ph type="title"/>
          </p:nvPr>
        </p:nvSpPr>
        <p:spPr/>
        <p:txBody>
          <a:bodyPr/>
          <a:lstStyle/>
          <a:p>
            <a:r>
              <a:rPr lang="en-US" dirty="0" smtClean="0"/>
              <a:t>Theory and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approach to forging a connection between the mathematical quantum formalism of </a:t>
            </a:r>
            <a:r>
              <a:rPr lang="en-US" dirty="0" err="1" smtClean="0"/>
              <a:t>wavefunctions</a:t>
            </a:r>
            <a:r>
              <a:rPr lang="en-US" dirty="0" smtClean="0"/>
              <a:t>, operators, etc., and data was pioneered by Bohr, and is the foundation of one understanding of the Copenhagen interpretation.</a:t>
            </a:r>
          </a:p>
          <a:p>
            <a:r>
              <a:rPr lang="en-US" dirty="0" smtClean="0"/>
              <a:t>On the data side, Bohr </a:t>
            </a:r>
            <a:r>
              <a:rPr lang="en-US" i="1" dirty="0" smtClean="0"/>
              <a:t>insisted</a:t>
            </a:r>
            <a:r>
              <a:rPr lang="en-US" dirty="0" smtClean="0"/>
              <a:t> that the data of the theory, typically laboratory operations, be described using “classical language”.</a:t>
            </a:r>
            <a:endParaRPr lang="en-US" dirty="0"/>
          </a:p>
        </p:txBody>
      </p:sp>
      <p:sp>
        <p:nvSpPr>
          <p:cNvPr id="3" name="Title 2"/>
          <p:cNvSpPr>
            <a:spLocks noGrp="1"/>
          </p:cNvSpPr>
          <p:nvPr>
            <p:ph type="title"/>
          </p:nvPr>
        </p:nvSpPr>
        <p:spPr/>
        <p:txBody>
          <a:bodyPr/>
          <a:lstStyle/>
          <a:p>
            <a:r>
              <a:rPr lang="en-US" dirty="0" smtClean="0"/>
              <a:t>Original Sin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“For this purpose, it is decisive to recognize that, </a:t>
            </a:r>
            <a:r>
              <a:rPr lang="en-US" i="1" dirty="0" smtClean="0"/>
              <a:t>however far the phenomena transcend the scope of classical physical explanation, the account of all evidence must be expressed in classical terms</a:t>
            </a:r>
            <a:r>
              <a:rPr lang="en-US" dirty="0" smtClean="0"/>
              <a:t>. The argument is simply that by the word “experiment” we refer to a situation where we can tell others what we have done and what we have learned, and that, therefore, the account of the experimental arrangement and of the results of the observations must be expressed in unambiguous language with suitable application of the terminology of classical physics.” </a:t>
            </a:r>
            <a:endParaRPr lang="en-US" dirty="0"/>
          </a:p>
        </p:txBody>
      </p:sp>
      <p:sp>
        <p:nvSpPr>
          <p:cNvPr id="3" name="Title 2"/>
          <p:cNvSpPr>
            <a:spLocks noGrp="1"/>
          </p:cNvSpPr>
          <p:nvPr>
            <p:ph type="title"/>
          </p:nvPr>
        </p:nvSpPr>
        <p:spPr/>
        <p:txBody>
          <a:bodyPr/>
          <a:lstStyle/>
          <a:p>
            <a:r>
              <a:rPr lang="en-US" dirty="0" smtClean="0"/>
              <a:t>Bohr: Good!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“As stressed in the [1927 Como] lecture, an adequate tool for a complementary way of description is offered precisely by the quantum-mechanical formalism which represents a purely symbolic scheme permitting only predictions, on lines of the correspondence principle, as to results obtainable under conditions specified by means of classical concepts. It must be remembered that even in the indeterminacy relation [uncertainty relation] we are dealing with an implication of the formalism which defies unambiguous expression in words suited to describe classical physical pictures.”</a:t>
            </a:r>
            <a:endParaRPr lang="en-US" dirty="0"/>
          </a:p>
        </p:txBody>
      </p:sp>
      <p:sp>
        <p:nvSpPr>
          <p:cNvPr id="3" name="Title 2"/>
          <p:cNvSpPr>
            <a:spLocks noGrp="1"/>
          </p:cNvSpPr>
          <p:nvPr>
            <p:ph type="title"/>
          </p:nvPr>
        </p:nvSpPr>
        <p:spPr/>
        <p:txBody>
          <a:bodyPr/>
          <a:lstStyle/>
          <a:p>
            <a:r>
              <a:rPr lang="en-US" dirty="0" smtClean="0"/>
              <a:t>Bohr: Bad!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Physics is supposed to be an empirical theory, i.e. a theory that can be tested against empirical data.</a:t>
            </a:r>
          </a:p>
          <a:p>
            <a:pPr algn="just"/>
            <a:r>
              <a:rPr lang="en-US" dirty="0" smtClean="0"/>
              <a:t>Fundamental physics is supposed to provide a complete physical ontology for the world.</a:t>
            </a:r>
          </a:p>
          <a:p>
            <a:pPr algn="just"/>
            <a:r>
              <a:rPr lang="en-US" dirty="0" smtClean="0"/>
              <a:t>Therefore, either the data against which a fundamental physical theory is tested is not itself physical, or else it is somehow to be understood as contained in the ontology of the theory itself.</a:t>
            </a:r>
            <a:endParaRPr lang="en-US" dirty="0"/>
          </a:p>
        </p:txBody>
      </p:sp>
      <p:sp>
        <p:nvSpPr>
          <p:cNvPr id="3" name="Title 2"/>
          <p:cNvSpPr>
            <a:spLocks noGrp="1"/>
          </p:cNvSpPr>
          <p:nvPr>
            <p:ph type="title"/>
          </p:nvPr>
        </p:nvSpPr>
        <p:spPr/>
        <p:txBody>
          <a:bodyPr/>
          <a:lstStyle/>
          <a:p>
            <a:pPr algn="ctr"/>
            <a:r>
              <a:rPr lang="en-US" dirty="0" smtClean="0"/>
              <a:t>Theory And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“Thus, a sentence like ‘we cannot know both the momentum and the position of an atomic object’ raises at once questions as to the physical reality of two such attributes of the object, which can be answered only by referring to the conditions for the unambiguous use of space-time concepts, on the one hand, and dynamical conservation laws, on the other. While the combination of these concepts into a single picture of a causal chain of events is the essence of classical mechanics, room for regularities beyond the grasp of such a descriptions is afforded by the circumstance that the study of the complementary phenomena demands mutually exclusive experimental arrangements.”</a:t>
            </a:r>
            <a:endParaRPr lang="en-US" dirty="0"/>
          </a:p>
        </p:txBody>
      </p:sp>
      <p:sp>
        <p:nvSpPr>
          <p:cNvPr id="3" name="Title 2"/>
          <p:cNvSpPr>
            <a:spLocks noGrp="1"/>
          </p:cNvSpPr>
          <p:nvPr>
            <p:ph type="title"/>
          </p:nvPr>
        </p:nvSpPr>
        <p:spPr/>
        <p:txBody>
          <a:bodyPr/>
          <a:lstStyle/>
          <a:p>
            <a:r>
              <a:rPr lang="en-US" dirty="0" smtClean="0"/>
              <a:t>Bohr: Even Worse!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Bohr’s insistence that classical concepts such as space-time trajectory or energy-and-causation can only be applied to quantum systems </a:t>
            </a:r>
            <a:r>
              <a:rPr lang="en-US" i="1" dirty="0" smtClean="0"/>
              <a:t>in certain classically described circumstances</a:t>
            </a:r>
            <a:r>
              <a:rPr lang="en-US" dirty="0" smtClean="0"/>
              <a:t> implies that the classically described circumstances themselves can’t be the consequences of a quantum-mechanical description. It is this that yields the “measurement problem” in its most virulent form.</a:t>
            </a:r>
          </a:p>
        </p:txBody>
      </p:sp>
      <p:sp>
        <p:nvSpPr>
          <p:cNvPr id="3" name="Title 2"/>
          <p:cNvSpPr>
            <a:spLocks noGrp="1"/>
          </p:cNvSpPr>
          <p:nvPr>
            <p:ph type="title"/>
          </p:nvPr>
        </p:nvSpPr>
        <p:spPr/>
        <p:txBody>
          <a:bodyPr/>
          <a:lstStyle/>
          <a:p>
            <a:r>
              <a:rPr lang="en-US" dirty="0" smtClean="0"/>
              <a:t>Why the Bad is Bad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work our way out of Bohr’s trap we need for the physics to attribute some features to systems that obtain independently of their environment. </a:t>
            </a:r>
          </a:p>
          <a:p>
            <a:r>
              <a:rPr lang="en-US" dirty="0" smtClean="0"/>
              <a:t>These features </a:t>
            </a:r>
            <a:r>
              <a:rPr lang="en-US" i="1" dirty="0" smtClean="0"/>
              <a:t>constitute</a:t>
            </a:r>
            <a:r>
              <a:rPr lang="en-US" dirty="0" smtClean="0"/>
              <a:t> the “experimental arrangements” that in turn may play a role in defining </a:t>
            </a:r>
            <a:r>
              <a:rPr lang="en-US" i="1" dirty="0" smtClean="0"/>
              <a:t>some</a:t>
            </a:r>
            <a:r>
              <a:rPr lang="en-US" dirty="0" smtClean="0"/>
              <a:t> of the properties of the “quantum system”.</a:t>
            </a:r>
            <a:endParaRPr lang="en-US" dirty="0"/>
          </a:p>
        </p:txBody>
      </p:sp>
      <p:sp>
        <p:nvSpPr>
          <p:cNvPr id="3" name="Title 2"/>
          <p:cNvSpPr>
            <a:spLocks noGrp="1"/>
          </p:cNvSpPr>
          <p:nvPr>
            <p:ph type="title"/>
          </p:nvPr>
        </p:nvSpPr>
        <p:spPr/>
        <p:txBody>
          <a:bodyPr/>
          <a:lstStyle/>
          <a:p>
            <a:r>
              <a:rPr lang="en-US" dirty="0" smtClean="0"/>
              <a:t>What We Need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It is important to distinguish the two senses of “classical” that Bohr uses. One sense is tied to classical dynamics, and describes a system that has both “space-time” and a “energy-momentum” properties that obey classical equations. Bohr insists that “quantum mechanical” systems are not “classical” in this sense.</a:t>
            </a:r>
          </a:p>
          <a:p>
            <a:r>
              <a:rPr lang="en-US" dirty="0" smtClean="0"/>
              <a:t>The other sense is that in which the </a:t>
            </a:r>
            <a:r>
              <a:rPr lang="en-US" i="1" dirty="0" smtClean="0"/>
              <a:t>experimental conditions</a:t>
            </a:r>
            <a:r>
              <a:rPr lang="en-US" dirty="0" smtClean="0"/>
              <a:t> must be described in “classical” terms. This </a:t>
            </a:r>
            <a:r>
              <a:rPr lang="en-US" i="1" dirty="0" smtClean="0"/>
              <a:t>does not and cannot</a:t>
            </a:r>
            <a:r>
              <a:rPr lang="en-US" dirty="0" smtClean="0"/>
              <a:t> require that the experimental apparatus obeys classical dynamics.</a:t>
            </a:r>
            <a:endParaRPr lang="en-US" dirty="0"/>
          </a:p>
        </p:txBody>
      </p:sp>
      <p:sp>
        <p:nvSpPr>
          <p:cNvPr id="3" name="Title 2"/>
          <p:cNvSpPr>
            <a:spLocks noGrp="1"/>
          </p:cNvSpPr>
          <p:nvPr>
            <p:ph type="title"/>
          </p:nvPr>
        </p:nvSpPr>
        <p:spPr/>
        <p:txBody>
          <a:bodyPr/>
          <a:lstStyle/>
          <a:p>
            <a:r>
              <a:rPr lang="en-US" dirty="0" smtClean="0"/>
              <a:t>Two Senses of “Classical”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Bohr describes the “classical terms” in which the phenomena (data) are reported as communicable in unambiguous language. This, of course, does not demand that the phenomena are even approximately “classical” in terms of dynamics. It is also hard to see what the issue of “communicability” is: is there a fear that the phenomena cannot even be </a:t>
            </a:r>
            <a:r>
              <a:rPr lang="en-US" i="1" dirty="0" smtClean="0"/>
              <a:t>described</a:t>
            </a:r>
            <a:r>
              <a:rPr lang="en-US" dirty="0" smtClean="0"/>
              <a:t> in natural language?</a:t>
            </a:r>
            <a:endParaRPr lang="en-US" dirty="0"/>
          </a:p>
        </p:txBody>
      </p:sp>
      <p:sp>
        <p:nvSpPr>
          <p:cNvPr id="3" name="Title 2"/>
          <p:cNvSpPr>
            <a:spLocks noGrp="1"/>
          </p:cNvSpPr>
          <p:nvPr>
            <p:ph type="title"/>
          </p:nvPr>
        </p:nvSpPr>
        <p:spPr/>
        <p:txBody>
          <a:bodyPr/>
          <a:lstStyle/>
          <a:p>
            <a:r>
              <a:rPr lang="en-US" dirty="0" smtClean="0"/>
              <a:t>The “Classical” Environment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Obviously, the language in which the data is described must be comprehensible natural language. That is a very weak constraint. The more difficult and important requirement on the language of the data is that it be unambiguously connected to the </a:t>
            </a:r>
            <a:r>
              <a:rPr lang="en-US" i="1" dirty="0" smtClean="0"/>
              <a:t>description given by the theory</a:t>
            </a:r>
            <a:r>
              <a:rPr lang="en-US" dirty="0" smtClean="0"/>
              <a:t>. It is only in this way that the data can be derived from the theory in a principled way.</a:t>
            </a:r>
            <a:endParaRPr lang="en-US" dirty="0"/>
          </a:p>
        </p:txBody>
      </p:sp>
      <p:sp>
        <p:nvSpPr>
          <p:cNvPr id="3" name="Title 2"/>
          <p:cNvSpPr>
            <a:spLocks noGrp="1"/>
          </p:cNvSpPr>
          <p:nvPr>
            <p:ph type="title"/>
          </p:nvPr>
        </p:nvSpPr>
        <p:spPr/>
        <p:txBody>
          <a:bodyPr/>
          <a:lstStyle/>
          <a:p>
            <a:r>
              <a:rPr lang="en-US" dirty="0" smtClean="0"/>
              <a:t>Connection to Theory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most obvious way that theory can connect to data in a principled way has been clearly articulated by John Bell.</a:t>
            </a:r>
          </a:p>
          <a:p>
            <a:r>
              <a:rPr lang="en-US" dirty="0" smtClean="0"/>
              <a:t>Bell notes that any complete physical theory must postulate some </a:t>
            </a:r>
            <a:r>
              <a:rPr lang="en-US" i="1" dirty="0" err="1" smtClean="0"/>
              <a:t>beables</a:t>
            </a:r>
            <a:r>
              <a:rPr lang="en-US" dirty="0" smtClean="0"/>
              <a:t>, i.e. physical elements that are simply </a:t>
            </a:r>
            <a:r>
              <a:rPr lang="en-US" i="1" dirty="0" smtClean="0"/>
              <a:t>there</a:t>
            </a:r>
            <a:r>
              <a:rPr lang="en-US" dirty="0" smtClean="0"/>
              <a:t>. “In particular we will exclude the notion of ‘observable’ in favor of that of ‘</a:t>
            </a:r>
            <a:r>
              <a:rPr lang="en-US" i="1" dirty="0" err="1" smtClean="0"/>
              <a:t>be</a:t>
            </a:r>
            <a:r>
              <a:rPr lang="en-US" dirty="0" err="1" smtClean="0"/>
              <a:t>able</a:t>
            </a:r>
            <a:r>
              <a:rPr lang="en-US" dirty="0" smtClean="0"/>
              <a:t>’. The </a:t>
            </a:r>
            <a:r>
              <a:rPr lang="en-US" dirty="0" err="1" smtClean="0"/>
              <a:t>beables</a:t>
            </a:r>
            <a:r>
              <a:rPr lang="en-US" dirty="0" smtClean="0"/>
              <a:t> of the theory are those elements which might correspond to elements of reality, to things which exist. Their existence does not depend on ‘observation’. Indeed observation and observers must be made out of </a:t>
            </a:r>
            <a:r>
              <a:rPr lang="en-US" dirty="0" err="1" smtClean="0"/>
              <a:t>beables</a:t>
            </a:r>
            <a:r>
              <a:rPr lang="en-US" dirty="0" smtClean="0"/>
              <a:t>.” </a:t>
            </a:r>
            <a:endParaRPr lang="en-US" dirty="0"/>
          </a:p>
        </p:txBody>
      </p:sp>
      <p:sp>
        <p:nvSpPr>
          <p:cNvPr id="3" name="Title 2"/>
          <p:cNvSpPr>
            <a:spLocks noGrp="1"/>
          </p:cNvSpPr>
          <p:nvPr>
            <p:ph type="title"/>
          </p:nvPr>
        </p:nvSpPr>
        <p:spPr/>
        <p:txBody>
          <a:bodyPr/>
          <a:lstStyle/>
          <a:p>
            <a:r>
              <a:rPr lang="en-US" dirty="0" smtClean="0"/>
              <a:t>Bell’s Program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Beables</a:t>
            </a:r>
            <a:r>
              <a:rPr lang="en-US" dirty="0" smtClean="0"/>
              <a:t> are needed to end Bohr’s regress. If some “properties” that a quantum system has depend on the environmental conditions, then at least some environmental conditions must hold of their own accord. These will be </a:t>
            </a:r>
            <a:r>
              <a:rPr lang="en-US" dirty="0" err="1" smtClean="0"/>
              <a:t>beables</a:t>
            </a:r>
            <a:r>
              <a:rPr lang="en-US" dirty="0" smtClean="0"/>
              <a:t> in Bell’s sense. And if the environment is describable in the language of quantum theory, then there must be some </a:t>
            </a:r>
            <a:r>
              <a:rPr lang="en-US" dirty="0" err="1" smtClean="0"/>
              <a:t>beables</a:t>
            </a:r>
            <a:r>
              <a:rPr lang="en-US" dirty="0" smtClean="0"/>
              <a:t> in quantum systems.</a:t>
            </a:r>
            <a:endParaRPr lang="en-US" dirty="0"/>
          </a:p>
        </p:txBody>
      </p:sp>
      <p:sp>
        <p:nvSpPr>
          <p:cNvPr id="3" name="Title 2"/>
          <p:cNvSpPr>
            <a:spLocks noGrp="1"/>
          </p:cNvSpPr>
          <p:nvPr>
            <p:ph type="title"/>
          </p:nvPr>
        </p:nvSpPr>
        <p:spPr/>
        <p:txBody>
          <a:bodyPr/>
          <a:lstStyle/>
          <a:p>
            <a:r>
              <a:rPr lang="en-US" dirty="0" smtClean="0"/>
              <a:t>First Comparison to Bohr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Among the </a:t>
            </a:r>
            <a:r>
              <a:rPr lang="en-US" dirty="0" err="1" smtClean="0"/>
              <a:t>beables</a:t>
            </a:r>
            <a:r>
              <a:rPr lang="en-US" dirty="0" smtClean="0"/>
              <a:t>, Bell further distinguishes the </a:t>
            </a:r>
            <a:r>
              <a:rPr lang="en-US" i="1" dirty="0" smtClean="0"/>
              <a:t>local</a:t>
            </a:r>
            <a:r>
              <a:rPr lang="en-US" dirty="0" smtClean="0"/>
              <a:t> </a:t>
            </a:r>
            <a:r>
              <a:rPr lang="en-US" dirty="0" err="1" smtClean="0"/>
              <a:t>beables</a:t>
            </a:r>
            <a:r>
              <a:rPr lang="en-US" dirty="0" smtClean="0"/>
              <a:t>. </a:t>
            </a:r>
          </a:p>
          <a:p>
            <a:r>
              <a:rPr lang="en-US" dirty="0" smtClean="0"/>
              <a:t>“These are the mathematical counterparts in the theory to real events at definite places and times in the real world (as distinct from the many purely mathematical constructions that occur in the working out of physical theories, as distinct from things that may be real but not localized, and as distinct from the ‘observables’ of other formulations of quantum mechanics, for which we have no use here.”</a:t>
            </a:r>
            <a:endParaRPr lang="en-US" dirty="0"/>
          </a:p>
        </p:txBody>
      </p:sp>
      <p:sp>
        <p:nvSpPr>
          <p:cNvPr id="3" name="Title 2"/>
          <p:cNvSpPr>
            <a:spLocks noGrp="1"/>
          </p:cNvSpPr>
          <p:nvPr>
            <p:ph type="title"/>
          </p:nvPr>
        </p:nvSpPr>
        <p:spPr/>
        <p:txBody>
          <a:bodyPr/>
          <a:lstStyle/>
          <a:p>
            <a:r>
              <a:rPr lang="en-US" dirty="0" smtClean="0"/>
              <a:t>Local </a:t>
            </a:r>
            <a:r>
              <a:rPr lang="en-US" dirty="0" err="1" smtClean="0"/>
              <a:t>Beables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concept of ‘observable’ lends itself to very precise </a:t>
            </a:r>
            <a:r>
              <a:rPr lang="en-US" i="1" dirty="0" smtClean="0"/>
              <a:t>mathematics</a:t>
            </a:r>
            <a:r>
              <a:rPr lang="en-US" dirty="0" smtClean="0"/>
              <a:t> when identified with ‘self-</a:t>
            </a:r>
            <a:r>
              <a:rPr lang="en-US" dirty="0" err="1" smtClean="0"/>
              <a:t>adjoint</a:t>
            </a:r>
            <a:r>
              <a:rPr lang="en-US" dirty="0" smtClean="0"/>
              <a:t> operator’. But physically, it is a rather wooly concept. It is not easy to identify precisely which physical processes are to be given the status of ‘observations’ and which are to be relegated to the limbo between one observation and another. So it could be hoped that some increase in precision might be possible by concentration on the </a:t>
            </a:r>
            <a:r>
              <a:rPr lang="en-US" i="1" dirty="0" err="1" smtClean="0"/>
              <a:t>be</a:t>
            </a:r>
            <a:r>
              <a:rPr lang="en-US" dirty="0" err="1" smtClean="0"/>
              <a:t>ables</a:t>
            </a:r>
            <a:r>
              <a:rPr lang="en-US" dirty="0" smtClean="0"/>
              <a:t>, which can be described in ‘classical terms’, because they are there. The </a:t>
            </a:r>
            <a:r>
              <a:rPr lang="en-US" dirty="0" err="1" smtClean="0"/>
              <a:t>beables</a:t>
            </a:r>
            <a:r>
              <a:rPr lang="en-US" dirty="0" smtClean="0"/>
              <a:t> must include the settings of switches and knobs on experimental equipment, the currents in coils, and the readings of instruments. ‘Observables’ must be </a:t>
            </a:r>
            <a:r>
              <a:rPr lang="en-US" i="1" dirty="0" smtClean="0"/>
              <a:t>made</a:t>
            </a:r>
            <a:r>
              <a:rPr lang="en-US" dirty="0" smtClean="0"/>
              <a:t>, somehow, out of </a:t>
            </a:r>
            <a:r>
              <a:rPr lang="en-US" dirty="0" err="1" smtClean="0"/>
              <a:t>beables</a:t>
            </a:r>
            <a:r>
              <a:rPr lang="en-US" dirty="0" smtClean="0"/>
              <a:t>. The theory of local </a:t>
            </a:r>
            <a:r>
              <a:rPr lang="en-US" dirty="0" err="1" smtClean="0"/>
              <a:t>beables</a:t>
            </a:r>
            <a:r>
              <a:rPr lang="en-US" dirty="0" smtClean="0"/>
              <a:t> should contain, and give precise physical meaning to, the algebra of local observables.”</a:t>
            </a:r>
            <a:endParaRPr lang="en-US" dirty="0"/>
          </a:p>
        </p:txBody>
      </p:sp>
      <p:sp>
        <p:nvSpPr>
          <p:cNvPr id="3" name="Title 2"/>
          <p:cNvSpPr>
            <a:spLocks noGrp="1"/>
          </p:cNvSpPr>
          <p:nvPr>
            <p:ph type="title"/>
          </p:nvPr>
        </p:nvSpPr>
        <p:spPr/>
        <p:txBody>
          <a:bodyPr/>
          <a:lstStyle/>
          <a:p>
            <a:r>
              <a:rPr lang="en-US" dirty="0" smtClean="0"/>
              <a:t>Local </a:t>
            </a:r>
            <a:r>
              <a:rPr lang="en-US" dirty="0" err="1" smtClean="0"/>
              <a:t>Beables</a:t>
            </a:r>
            <a:r>
              <a:rPr lang="en-US" dirty="0" smtClean="0"/>
              <a:t> and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Saying that a theory is tested against empirical data suggests that the data is somehow “empirical”.</a:t>
            </a:r>
          </a:p>
          <a:p>
            <a:pPr algn="just"/>
            <a:r>
              <a:rPr lang="en-US" dirty="0" smtClean="0"/>
              <a:t>“Empirical” comes from the Greek “</a:t>
            </a:r>
            <a:r>
              <a:rPr lang="en-US" dirty="0" smtClean="0">
                <a:hlinkClick r:id="rId2"/>
              </a:rPr>
              <a:t>ἐμπειρία</a:t>
            </a:r>
            <a:r>
              <a:rPr lang="en-US" dirty="0" smtClean="0"/>
              <a:t>”, which is usually translated as “experience”.</a:t>
            </a:r>
          </a:p>
          <a:p>
            <a:pPr algn="just"/>
            <a:r>
              <a:rPr lang="en-US" dirty="0" smtClean="0"/>
              <a:t>One might then conclude that either experience is itself a physical thing, and hence part of the fundamental physical ontology, or else some extra principle is required to connect claims about the physical ontology to the experiential data.</a:t>
            </a:r>
          </a:p>
        </p:txBody>
      </p:sp>
      <p:sp>
        <p:nvSpPr>
          <p:cNvPr id="3" name="Title 2"/>
          <p:cNvSpPr>
            <a:spLocks noGrp="1"/>
          </p:cNvSpPr>
          <p:nvPr>
            <p:ph type="title"/>
          </p:nvPr>
        </p:nvSpPr>
        <p:spPr/>
        <p:txBody>
          <a:bodyPr/>
          <a:lstStyle/>
          <a:p>
            <a:pPr algn="ctr"/>
            <a:r>
              <a:rPr lang="en-US" dirty="0" smtClean="0"/>
              <a:t>“Empirical”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Note Bell’s use of “classical” in the last quote. It has nothing to do with classical dynamics. Rather, the “classical” terms allow one to describe the experimental conditions at macroscopic scale in terms of the disposition of objects in space and time. </a:t>
            </a:r>
            <a:endParaRPr lang="en-US" dirty="0"/>
          </a:p>
        </p:txBody>
      </p:sp>
      <p:sp>
        <p:nvSpPr>
          <p:cNvPr id="3" name="Title 2"/>
          <p:cNvSpPr>
            <a:spLocks noGrp="1"/>
          </p:cNvSpPr>
          <p:nvPr>
            <p:ph type="title"/>
          </p:nvPr>
        </p:nvSpPr>
        <p:spPr/>
        <p:txBody>
          <a:bodyPr/>
          <a:lstStyle/>
          <a:p>
            <a:r>
              <a:rPr lang="en-US" dirty="0" smtClean="0"/>
              <a:t>Second Comparison to Bohr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Bell’s point is that the data and description of experimental conditions is </a:t>
            </a:r>
            <a:r>
              <a:rPr lang="en-US" smtClean="0"/>
              <a:t>always given in </a:t>
            </a:r>
            <a:r>
              <a:rPr lang="en-US" dirty="0" smtClean="0"/>
              <a:t>terms of local </a:t>
            </a:r>
            <a:r>
              <a:rPr lang="en-US" dirty="0" err="1" smtClean="0"/>
              <a:t>beables</a:t>
            </a:r>
            <a:r>
              <a:rPr lang="en-US" dirty="0" smtClean="0"/>
              <a:t> at macroscopic scale (“the pointer moved to the right”). If this is to be connected in a principled way to the language of the theory, the theory must have some local </a:t>
            </a:r>
            <a:r>
              <a:rPr lang="en-US" dirty="0" err="1" smtClean="0"/>
              <a:t>beables</a:t>
            </a:r>
            <a:r>
              <a:rPr lang="en-US" dirty="0" smtClean="0"/>
              <a:t> from which the macroscopic objects are composed.</a:t>
            </a:r>
            <a:endParaRPr lang="en-US" dirty="0"/>
          </a:p>
        </p:txBody>
      </p:sp>
      <p:sp>
        <p:nvSpPr>
          <p:cNvPr id="3" name="Title 2"/>
          <p:cNvSpPr>
            <a:spLocks noGrp="1"/>
          </p:cNvSpPr>
          <p:nvPr>
            <p:ph type="title"/>
          </p:nvPr>
        </p:nvSpPr>
        <p:spPr/>
        <p:txBody>
          <a:bodyPr/>
          <a:lstStyle/>
          <a:p>
            <a:r>
              <a:rPr lang="en-US" dirty="0" smtClean="0"/>
              <a:t>From Theory to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Bell further notes that there is a simple, transparent, comprehensible way for macroscopic objects to have locations in space-time at macroscopic scale: postulate that they are composed of local </a:t>
            </a:r>
            <a:r>
              <a:rPr lang="en-US" dirty="0" err="1" smtClean="0"/>
              <a:t>beables</a:t>
            </a:r>
            <a:r>
              <a:rPr lang="en-US" dirty="0" smtClean="0"/>
              <a:t> at </a:t>
            </a:r>
            <a:r>
              <a:rPr lang="en-US" i="1" dirty="0" smtClean="0"/>
              <a:t>microscopic</a:t>
            </a:r>
            <a:r>
              <a:rPr lang="en-US" dirty="0" smtClean="0"/>
              <a:t> scale.</a:t>
            </a:r>
          </a:p>
          <a:p>
            <a:r>
              <a:rPr lang="en-US" dirty="0" smtClean="0"/>
              <a:t>The bizarre position defended by Bohr seems to be that there </a:t>
            </a:r>
            <a:r>
              <a:rPr lang="en-US" i="1" dirty="0" smtClean="0"/>
              <a:t>must</a:t>
            </a:r>
            <a:r>
              <a:rPr lang="en-US" dirty="0" smtClean="0"/>
              <a:t> be macroscopic localized objects in a familiar space-time but they </a:t>
            </a:r>
            <a:r>
              <a:rPr lang="en-US" i="1" dirty="0" smtClean="0"/>
              <a:t>can’t</a:t>
            </a:r>
            <a:r>
              <a:rPr lang="en-US" dirty="0" smtClean="0"/>
              <a:t> be composed of microscopic localized parts described by quantum theory.</a:t>
            </a:r>
            <a:endParaRPr lang="en-US" dirty="0"/>
          </a:p>
        </p:txBody>
      </p:sp>
      <p:sp>
        <p:nvSpPr>
          <p:cNvPr id="3" name="Title 2"/>
          <p:cNvSpPr>
            <a:spLocks noGrp="1"/>
          </p:cNvSpPr>
          <p:nvPr>
            <p:ph type="title"/>
          </p:nvPr>
        </p:nvSpPr>
        <p:spPr/>
        <p:txBody>
          <a:bodyPr/>
          <a:lstStyle/>
          <a:p>
            <a:r>
              <a:rPr lang="en-US" dirty="0" smtClean="0"/>
              <a:t>Microscopic to Macroscopic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Bell explicates Bohr’s theory in terms of a dual ontology: macroscopic “classical” objects that define the experimental condition and a “quantum world” the is associated only with a symbolic </a:t>
            </a:r>
            <a:r>
              <a:rPr lang="en-US" dirty="0" err="1" smtClean="0"/>
              <a:t>wavefunction</a:t>
            </a:r>
            <a:r>
              <a:rPr lang="en-US" dirty="0" smtClean="0"/>
              <a:t>.</a:t>
            </a:r>
          </a:p>
          <a:p>
            <a:r>
              <a:rPr lang="en-US" dirty="0" smtClean="0"/>
              <a:t>The significance of the </a:t>
            </a:r>
            <a:r>
              <a:rPr lang="en-US" dirty="0" err="1" smtClean="0"/>
              <a:t>wavefunction</a:t>
            </a:r>
            <a:r>
              <a:rPr lang="en-US" dirty="0" smtClean="0"/>
              <a:t> is exhausted by its role in calculating predictions for the behavior of the classical objects.</a:t>
            </a:r>
          </a:p>
          <a:p>
            <a:r>
              <a:rPr lang="en-US" dirty="0" smtClean="0"/>
              <a:t>The “quantum system” never can be described by both a space-time and a “causal” vocabulary, but each individually may be appropriate given experimental conditions.</a:t>
            </a:r>
            <a:endParaRPr lang="en-US" dirty="0"/>
          </a:p>
        </p:txBody>
      </p:sp>
      <p:sp>
        <p:nvSpPr>
          <p:cNvPr id="3" name="Title 2"/>
          <p:cNvSpPr>
            <a:spLocks noGrp="1"/>
          </p:cNvSpPr>
          <p:nvPr>
            <p:ph type="title"/>
          </p:nvPr>
        </p:nvSpPr>
        <p:spPr/>
        <p:txBody>
          <a:bodyPr/>
          <a:lstStyle/>
          <a:p>
            <a:r>
              <a:rPr lang="en-US" dirty="0" smtClean="0"/>
              <a:t>Bohr’s Dual Ontology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kinematics of the world, in this orthodox picture, is given by a </a:t>
            </a:r>
            <a:r>
              <a:rPr lang="en-US" dirty="0" err="1" smtClean="0"/>
              <a:t>wavefunction</a:t>
            </a:r>
            <a:r>
              <a:rPr lang="en-US" dirty="0" smtClean="0"/>
              <a:t> (maybe more than one?) for the quantum part, and classical variables—variables which </a:t>
            </a:r>
            <a:r>
              <a:rPr lang="en-US" i="1" dirty="0" smtClean="0"/>
              <a:t>have</a:t>
            </a:r>
            <a:r>
              <a:rPr lang="en-US" dirty="0" smtClean="0"/>
              <a:t> values—for the classical part: (</a:t>
            </a:r>
            <a:r>
              <a:rPr lang="en-US" dirty="0" err="1" smtClean="0"/>
              <a:t>Ψ(</a:t>
            </a:r>
            <a:r>
              <a:rPr lang="en-US" i="1" dirty="0" err="1" smtClean="0"/>
              <a:t>t</a:t>
            </a:r>
            <a:r>
              <a:rPr lang="en-US" dirty="0" err="1" smtClean="0"/>
              <a:t>,</a:t>
            </a:r>
            <a:r>
              <a:rPr lang="en-US" i="1" dirty="0" err="1" smtClean="0"/>
              <a:t>q</a:t>
            </a:r>
            <a:r>
              <a:rPr lang="en-US" dirty="0" smtClean="0"/>
              <a:t>…),</a:t>
            </a:r>
            <a:r>
              <a:rPr lang="en-US" i="1" dirty="0" err="1" smtClean="0"/>
              <a:t>X</a:t>
            </a:r>
            <a:r>
              <a:rPr lang="en-US" dirty="0" err="1" smtClean="0"/>
              <a:t>(</a:t>
            </a:r>
            <a:r>
              <a:rPr lang="en-US" i="1" dirty="0" err="1" smtClean="0"/>
              <a:t>t</a:t>
            </a:r>
            <a:r>
              <a:rPr lang="en-US" dirty="0" smtClean="0"/>
              <a:t>)…). The </a:t>
            </a:r>
            <a:r>
              <a:rPr lang="en-US" i="1" dirty="0" smtClean="0"/>
              <a:t>X</a:t>
            </a:r>
            <a:r>
              <a:rPr lang="en-US" dirty="0" smtClean="0"/>
              <a:t>s are somehow macroscopic. This is not spelled out very explicitly. The dynamics is not very precisely formulated either. It includes a Schrödinger equation for the quantum part, and some sort of classical dynamics for the classical part, and ‘collapse’ recipes for their interaction.”</a:t>
            </a:r>
            <a:endParaRPr lang="en-US" dirty="0"/>
          </a:p>
        </p:txBody>
      </p:sp>
      <p:sp>
        <p:nvSpPr>
          <p:cNvPr id="3" name="Title 2"/>
          <p:cNvSpPr>
            <a:spLocks noGrp="1"/>
          </p:cNvSpPr>
          <p:nvPr>
            <p:ph type="title"/>
          </p:nvPr>
        </p:nvSpPr>
        <p:spPr/>
        <p:txBody>
          <a:bodyPr/>
          <a:lstStyle/>
          <a:p>
            <a:r>
              <a:rPr lang="en-US" dirty="0" smtClean="0"/>
              <a:t>Bell’s Obvious Solution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“It seems to me that the only hope of precision with the dual (</a:t>
            </a:r>
            <a:r>
              <a:rPr lang="en-US" dirty="0" err="1" smtClean="0"/>
              <a:t>Ψ,</a:t>
            </a:r>
            <a:r>
              <a:rPr lang="en-US" i="1" dirty="0" err="1" smtClean="0"/>
              <a:t>x</a:t>
            </a:r>
            <a:r>
              <a:rPr lang="en-US" dirty="0" smtClean="0"/>
              <a:t>) kinematics is to omit completely the shifty split [between classical and quantum], and let both </a:t>
            </a:r>
            <a:r>
              <a:rPr lang="en-US" dirty="0" err="1" smtClean="0"/>
              <a:t>Ψ</a:t>
            </a:r>
            <a:r>
              <a:rPr lang="en-US" dirty="0" smtClean="0"/>
              <a:t> and </a:t>
            </a:r>
            <a:r>
              <a:rPr lang="en-US" i="1" dirty="0" smtClean="0"/>
              <a:t>x</a:t>
            </a:r>
            <a:r>
              <a:rPr lang="en-US" dirty="0" smtClean="0"/>
              <a:t> refer to the world as a whole. Then the </a:t>
            </a:r>
            <a:r>
              <a:rPr lang="en-US" i="1" dirty="0" err="1" smtClean="0"/>
              <a:t>x</a:t>
            </a:r>
            <a:r>
              <a:rPr lang="en-US" dirty="0" err="1" smtClean="0"/>
              <a:t>s</a:t>
            </a:r>
            <a:r>
              <a:rPr lang="en-US" dirty="0" smtClean="0"/>
              <a:t> must not be confined to some vague macroscopic scale, but must extend to all scales. In the picture of de Broglie and </a:t>
            </a:r>
            <a:r>
              <a:rPr lang="en-US" dirty="0" err="1" smtClean="0"/>
              <a:t>Bohm</a:t>
            </a:r>
            <a:r>
              <a:rPr lang="en-US" dirty="0" smtClean="0"/>
              <a:t>, every particle is attributed a position </a:t>
            </a:r>
            <a:r>
              <a:rPr lang="en-US" i="1" dirty="0" err="1" smtClean="0"/>
              <a:t>x</a:t>
            </a:r>
            <a:r>
              <a:rPr lang="en-US" dirty="0" err="1" smtClean="0"/>
              <a:t>(</a:t>
            </a:r>
            <a:r>
              <a:rPr lang="en-US" i="1" dirty="0" err="1" smtClean="0"/>
              <a:t>t</a:t>
            </a:r>
            <a:r>
              <a:rPr lang="en-US" dirty="0" smtClean="0"/>
              <a:t>). Then instrument pointers—assemblies of particles—</a:t>
            </a:r>
            <a:r>
              <a:rPr lang="en-US" i="1" dirty="0" smtClean="0"/>
              <a:t>have</a:t>
            </a:r>
            <a:r>
              <a:rPr lang="en-US" dirty="0" smtClean="0"/>
              <a:t> positions, and experiments </a:t>
            </a:r>
            <a:r>
              <a:rPr lang="en-US" i="1" dirty="0" smtClean="0"/>
              <a:t>have</a:t>
            </a:r>
            <a:r>
              <a:rPr lang="en-US" dirty="0" smtClean="0"/>
              <a:t> results.”</a:t>
            </a:r>
            <a:endParaRPr lang="en-US" dirty="0"/>
          </a:p>
        </p:txBody>
      </p:sp>
      <p:sp>
        <p:nvSpPr>
          <p:cNvPr id="3" name="Title 2"/>
          <p:cNvSpPr>
            <a:spLocks noGrp="1"/>
          </p:cNvSpPr>
          <p:nvPr>
            <p:ph type="title"/>
          </p:nvPr>
        </p:nvSpPr>
        <p:spPr/>
        <p:txBody>
          <a:bodyPr/>
          <a:lstStyle/>
          <a:p>
            <a:r>
              <a:rPr lang="en-US" dirty="0" smtClean="0"/>
              <a:t>Bell </a:t>
            </a:r>
            <a:r>
              <a:rPr lang="en-US" dirty="0" err="1" smtClean="0"/>
              <a:t>con’t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dynamics is given by the world Schrödinger equation plus precise ‘guiding’ equations prescribing how the </a:t>
            </a:r>
            <a:r>
              <a:rPr lang="en-US" i="1" dirty="0" err="1" smtClean="0"/>
              <a:t>x</a:t>
            </a:r>
            <a:r>
              <a:rPr lang="en-US" dirty="0" err="1" smtClean="0"/>
              <a:t>(</a:t>
            </a:r>
            <a:r>
              <a:rPr lang="en-US" i="1" dirty="0" err="1" smtClean="0"/>
              <a:t>t</a:t>
            </a:r>
            <a:r>
              <a:rPr lang="en-US" dirty="0" err="1" smtClean="0"/>
              <a:t>)s</a:t>
            </a:r>
            <a:r>
              <a:rPr lang="en-US" dirty="0" smtClean="0"/>
              <a:t> move under the influence of </a:t>
            </a:r>
            <a:r>
              <a:rPr lang="en-US" dirty="0" err="1" smtClean="0"/>
              <a:t>Ψ</a:t>
            </a:r>
            <a:r>
              <a:rPr lang="en-US" dirty="0" smtClean="0"/>
              <a:t>. Particles are </a:t>
            </a:r>
            <a:r>
              <a:rPr lang="en-US" i="1" dirty="0" smtClean="0"/>
              <a:t>not</a:t>
            </a:r>
            <a:r>
              <a:rPr lang="en-US" dirty="0" smtClean="0"/>
              <a:t> attributed angular </a:t>
            </a:r>
            <a:r>
              <a:rPr lang="en-US" dirty="0" err="1" smtClean="0"/>
              <a:t>momenta</a:t>
            </a:r>
            <a:r>
              <a:rPr lang="en-US" dirty="0" smtClean="0"/>
              <a:t>, energies, etc., but </a:t>
            </a:r>
            <a:r>
              <a:rPr lang="en-US" i="1" dirty="0" smtClean="0"/>
              <a:t>only</a:t>
            </a:r>
            <a:r>
              <a:rPr lang="en-US" dirty="0" smtClean="0"/>
              <a:t> positions as functions of time. Peculiar ‘measurement’ results for angular </a:t>
            </a:r>
            <a:r>
              <a:rPr lang="en-US" dirty="0" err="1" smtClean="0"/>
              <a:t>momenta</a:t>
            </a:r>
            <a:r>
              <a:rPr lang="en-US" dirty="0" smtClean="0"/>
              <a:t>, energies, and so on, emerge as pointer positions in appropriate experimental setups.”</a:t>
            </a:r>
            <a:endParaRPr lang="en-US" dirty="0"/>
          </a:p>
        </p:txBody>
      </p:sp>
      <p:sp>
        <p:nvSpPr>
          <p:cNvPr id="3" name="Title 2"/>
          <p:cNvSpPr>
            <a:spLocks noGrp="1"/>
          </p:cNvSpPr>
          <p:nvPr>
            <p:ph type="title"/>
          </p:nvPr>
        </p:nvSpPr>
        <p:spPr/>
        <p:txBody>
          <a:bodyPr/>
          <a:lstStyle/>
          <a:p>
            <a:r>
              <a:rPr lang="en-US" dirty="0" smtClean="0"/>
              <a:t>Bell 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If all of this works, then one gets from the description of the physical world offered by the theory to the description of the data provided by experiment without any mention of observers, observables, systems, apparatuses, measurements, or anything like that.</a:t>
            </a:r>
          </a:p>
          <a:p>
            <a:r>
              <a:rPr lang="en-US" dirty="0" smtClean="0"/>
              <a:t>The work is done by local </a:t>
            </a:r>
            <a:r>
              <a:rPr lang="en-US" dirty="0" err="1" smtClean="0"/>
              <a:t>beables</a:t>
            </a:r>
            <a:r>
              <a:rPr lang="en-US" dirty="0" smtClean="0"/>
              <a:t> that are postulated to constitute the macroscopic objects, the dynamics (including other </a:t>
            </a:r>
            <a:r>
              <a:rPr lang="en-US" dirty="0" err="1" smtClean="0"/>
              <a:t>beables</a:t>
            </a:r>
            <a:r>
              <a:rPr lang="en-US" dirty="0" smtClean="0"/>
              <a:t>) provided by the physical theory, and coarse-graining.</a:t>
            </a:r>
            <a:endParaRPr lang="en-US" dirty="0"/>
          </a:p>
        </p:txBody>
      </p:sp>
      <p:sp>
        <p:nvSpPr>
          <p:cNvPr id="3" name="Title 2"/>
          <p:cNvSpPr>
            <a:spLocks noGrp="1"/>
          </p:cNvSpPr>
          <p:nvPr>
            <p:ph type="title"/>
          </p:nvPr>
        </p:nvSpPr>
        <p:spPr/>
        <p:txBody>
          <a:bodyPr/>
          <a:lstStyle/>
          <a:p>
            <a:r>
              <a:rPr lang="en-US" dirty="0" smtClean="0"/>
              <a:t>Mission Accomplished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methodological role of the local </a:t>
            </a:r>
            <a:r>
              <a:rPr lang="en-US" dirty="0" err="1" smtClean="0"/>
              <a:t>beables</a:t>
            </a:r>
            <a:r>
              <a:rPr lang="en-US" dirty="0" smtClean="0"/>
              <a:t> in this picture can be fulfilled by many different sorts of things at microscopic scale, including:</a:t>
            </a:r>
          </a:p>
          <a:p>
            <a:r>
              <a:rPr lang="en-US" dirty="0" smtClean="0"/>
              <a:t>Particles</a:t>
            </a:r>
          </a:p>
          <a:p>
            <a:r>
              <a:rPr lang="en-US" dirty="0" smtClean="0"/>
              <a:t>Continuous matter density</a:t>
            </a:r>
          </a:p>
          <a:p>
            <a:r>
              <a:rPr lang="en-US" dirty="0" smtClean="0"/>
              <a:t>Flashes</a:t>
            </a:r>
          </a:p>
          <a:p>
            <a:r>
              <a:rPr lang="en-US" dirty="0" err="1" smtClean="0"/>
              <a:t>Fermion</a:t>
            </a:r>
            <a:r>
              <a:rPr lang="en-US" dirty="0" smtClean="0"/>
              <a:t> Number Density</a:t>
            </a:r>
          </a:p>
          <a:p>
            <a:r>
              <a:rPr lang="en-US" dirty="0" smtClean="0"/>
              <a:t>Strings</a:t>
            </a:r>
          </a:p>
          <a:p>
            <a:endParaRPr lang="en-US" dirty="0"/>
          </a:p>
        </p:txBody>
      </p:sp>
      <p:sp>
        <p:nvSpPr>
          <p:cNvPr id="3" name="Title 2"/>
          <p:cNvSpPr>
            <a:spLocks noGrp="1"/>
          </p:cNvSpPr>
          <p:nvPr>
            <p:ph type="title"/>
          </p:nvPr>
        </p:nvSpPr>
        <p:spPr/>
        <p:txBody>
          <a:bodyPr/>
          <a:lstStyle/>
          <a:p>
            <a:r>
              <a:rPr lang="en-US" dirty="0" smtClean="0"/>
              <a:t>Possible Local </a:t>
            </a:r>
            <a:r>
              <a:rPr lang="en-US" dirty="0" err="1" smtClean="0"/>
              <a:t>Beables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500" fill="hold"/>
                                        <p:tgtEl>
                                          <p:spTgt spid="2">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2">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2">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 calcmode="lin" valueType="num">
                                      <p:cBhvr>
                                        <p:cTn id="43" dur="500" fill="hold"/>
                                        <p:tgtEl>
                                          <p:spTgt spid="2">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 calcmode="lin" valueType="num">
                                      <p:cBhvr>
                                        <p:cTn id="52" dur="500" fill="hold"/>
                                        <p:tgtEl>
                                          <p:spTgt spid="2">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2">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Bell’s local </a:t>
            </a:r>
            <a:r>
              <a:rPr lang="en-US" dirty="0" err="1" smtClean="0"/>
              <a:t>beables</a:t>
            </a:r>
            <a:r>
              <a:rPr lang="en-US" dirty="0" smtClean="0"/>
              <a:t> are local in space-time, but he does not specify exactly what sort of space-time structure he has in mind. We can get a clear constraint on the space-time structure by reflecting on the methodology: if we want to </a:t>
            </a:r>
            <a:r>
              <a:rPr lang="en-US" i="1" dirty="0" smtClean="0"/>
              <a:t>derive</a:t>
            </a:r>
            <a:r>
              <a:rPr lang="en-US" dirty="0" smtClean="0"/>
              <a:t> the language of the data from a description in the language of the theory by </a:t>
            </a:r>
            <a:r>
              <a:rPr lang="en-US" i="1" dirty="0" smtClean="0"/>
              <a:t>coarse-graining</a:t>
            </a:r>
            <a:r>
              <a:rPr lang="en-US" dirty="0" smtClean="0"/>
              <a:t>, then the theoretical description of the local </a:t>
            </a:r>
            <a:r>
              <a:rPr lang="en-US" dirty="0" err="1" smtClean="0"/>
              <a:t>beables</a:t>
            </a:r>
            <a:r>
              <a:rPr lang="en-US" dirty="0" smtClean="0"/>
              <a:t> and the space-time should, in the right circumstances, coarse-grain to a familiar, everyday description at macroscopic scale.</a:t>
            </a:r>
            <a:endParaRPr lang="en-US" dirty="0"/>
          </a:p>
        </p:txBody>
      </p:sp>
      <p:sp>
        <p:nvSpPr>
          <p:cNvPr id="3" name="Title 2"/>
          <p:cNvSpPr>
            <a:spLocks noGrp="1"/>
          </p:cNvSpPr>
          <p:nvPr>
            <p:ph type="title"/>
          </p:nvPr>
        </p:nvSpPr>
        <p:spPr/>
        <p:txBody>
          <a:bodyPr/>
          <a:lstStyle/>
          <a:p>
            <a:r>
              <a:rPr lang="en-US" dirty="0" smtClean="0"/>
              <a:t>Local in What?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Both options here seem unpalatable. One requires giving a physical analysis of experience itself, and hence solving the mind-body problem. The other requires some sort of “bridge principle” from physical claims to experiential claims, and raises the question of both the metaphysical status and justification of the bridge principle.</a:t>
            </a:r>
            <a:endParaRPr lang="en-US" dirty="0"/>
          </a:p>
        </p:txBody>
      </p:sp>
      <p:sp>
        <p:nvSpPr>
          <p:cNvPr id="3" name="Title 2"/>
          <p:cNvSpPr>
            <a:spLocks noGrp="1"/>
          </p:cNvSpPr>
          <p:nvPr>
            <p:ph type="title"/>
          </p:nvPr>
        </p:nvSpPr>
        <p:spPr/>
        <p:txBody>
          <a:bodyPr/>
          <a:lstStyle/>
          <a:p>
            <a:pPr algn="ctr"/>
            <a:r>
              <a:rPr lang="en-US" dirty="0" smtClean="0"/>
              <a:t>Dilemma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Newtonian Absolute Space and Time</a:t>
            </a:r>
          </a:p>
          <a:p>
            <a:r>
              <a:rPr lang="en-US" dirty="0" smtClean="0"/>
              <a:t>2: Neo-Newtonian Space-Time</a:t>
            </a:r>
          </a:p>
          <a:p>
            <a:r>
              <a:rPr lang="en-US" dirty="0" smtClean="0"/>
              <a:t>3: Newton-</a:t>
            </a:r>
            <a:r>
              <a:rPr lang="en-US" dirty="0" err="1" smtClean="0"/>
              <a:t>Cartan</a:t>
            </a:r>
            <a:r>
              <a:rPr lang="en-US" dirty="0" smtClean="0"/>
              <a:t> Space-Time</a:t>
            </a:r>
          </a:p>
          <a:p>
            <a:r>
              <a:rPr lang="en-US" dirty="0" smtClean="0"/>
              <a:t>4: </a:t>
            </a:r>
            <a:r>
              <a:rPr lang="en-US" dirty="0" err="1" smtClean="0"/>
              <a:t>Minkowski</a:t>
            </a:r>
            <a:r>
              <a:rPr lang="en-US" dirty="0" smtClean="0"/>
              <a:t> Space-Time</a:t>
            </a:r>
          </a:p>
          <a:p>
            <a:r>
              <a:rPr lang="en-US" dirty="0" smtClean="0"/>
              <a:t>5: Globally Hyperbolic Solution to the Einstein Field Equations on a 4-D Manifold</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Some Tame Proposals About Space-Time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6: Solutions to the Field Equations with Closed </a:t>
            </a:r>
            <a:r>
              <a:rPr lang="en-US" dirty="0" err="1" smtClean="0"/>
              <a:t>Timelike</a:t>
            </a:r>
            <a:r>
              <a:rPr lang="en-US" dirty="0" smtClean="0"/>
              <a:t> Curves, or other non-globally hyperbolic solutions</a:t>
            </a:r>
          </a:p>
          <a:p>
            <a:pPr algn="just"/>
            <a:r>
              <a:rPr lang="en-US" dirty="0" smtClean="0"/>
              <a:t>7: 10- or 11-Dimensional Space-Time with 6 or 7 </a:t>
            </a:r>
            <a:r>
              <a:rPr lang="en-US" dirty="0" err="1" smtClean="0"/>
              <a:t>Compactified</a:t>
            </a:r>
            <a:r>
              <a:rPr lang="en-US" dirty="0" smtClean="0"/>
              <a:t> Dimensions Forming a </a:t>
            </a:r>
            <a:r>
              <a:rPr lang="en-US" dirty="0" err="1" smtClean="0"/>
              <a:t>Calabi-Yau</a:t>
            </a:r>
            <a:r>
              <a:rPr lang="en-US" dirty="0" smtClean="0"/>
              <a:t> Space</a:t>
            </a:r>
            <a:endParaRPr lang="en-US" dirty="0"/>
          </a:p>
        </p:txBody>
      </p:sp>
      <p:sp>
        <p:nvSpPr>
          <p:cNvPr id="3" name="Title 2"/>
          <p:cNvSpPr>
            <a:spLocks noGrp="1"/>
          </p:cNvSpPr>
          <p:nvPr>
            <p:ph type="title"/>
          </p:nvPr>
        </p:nvSpPr>
        <p:spPr/>
        <p:txBody>
          <a:bodyPr>
            <a:normAutofit fontScale="90000"/>
          </a:bodyPr>
          <a:lstStyle/>
          <a:p>
            <a:r>
              <a:rPr lang="en-US" dirty="0" smtClean="0"/>
              <a:t>Some </a:t>
            </a:r>
            <a:r>
              <a:rPr lang="en-US" dirty="0" err="1" smtClean="0"/>
              <a:t>Surpising</a:t>
            </a:r>
            <a:r>
              <a:rPr lang="en-US" dirty="0" smtClean="0"/>
              <a:t> But Still Tame Proposals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8: The Holographic Principle, together with the claim that space-time is “really” just the “boundary space” and that the “mass” is an illusion (parallel to how an actual hologram is really only 2-dimensional but nonetheless gives the appearance of being 3-dimensional)</a:t>
            </a:r>
            <a:endParaRPr lang="en-US" dirty="0"/>
          </a:p>
        </p:txBody>
      </p:sp>
      <p:sp>
        <p:nvSpPr>
          <p:cNvPr id="3" name="Title 2"/>
          <p:cNvSpPr>
            <a:spLocks noGrp="1"/>
          </p:cNvSpPr>
          <p:nvPr>
            <p:ph type="title"/>
          </p:nvPr>
        </p:nvSpPr>
        <p:spPr/>
        <p:txBody>
          <a:bodyPr>
            <a:normAutofit fontScale="90000"/>
          </a:bodyPr>
          <a:lstStyle/>
          <a:p>
            <a:r>
              <a:rPr lang="en-US" dirty="0" smtClean="0"/>
              <a:t>One Proposal Hard to Understand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9: The fundamental physical space (for non-relativistic quantum mechanics) is geometrically isomorphic to a classical configuration space</a:t>
            </a:r>
          </a:p>
          <a:p>
            <a:r>
              <a:rPr lang="en-US" dirty="0" smtClean="0"/>
              <a:t>10: “We live in Hilbert space” (Sean Carroll)</a:t>
            </a:r>
            <a:endParaRPr lang="en-US" dirty="0"/>
          </a:p>
        </p:txBody>
      </p:sp>
      <p:sp>
        <p:nvSpPr>
          <p:cNvPr id="3" name="Title 2"/>
          <p:cNvSpPr>
            <a:spLocks noGrp="1"/>
          </p:cNvSpPr>
          <p:nvPr>
            <p:ph type="title"/>
          </p:nvPr>
        </p:nvSpPr>
        <p:spPr/>
        <p:txBody>
          <a:bodyPr>
            <a:normAutofit fontScale="90000"/>
          </a:bodyPr>
          <a:lstStyle/>
          <a:p>
            <a:r>
              <a:rPr lang="en-US" dirty="0" smtClean="0"/>
              <a:t>Some Seriously Weird Suggestions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The last two suggestions are qualitatively completely unlike the first 7. (Let’s leave aside the Holographic Principle.) According to them, the fundamental “space” is extremely high-dimensional, with no four dimensions picked out at macroscopic scale. In the first 7, the macroscopic structure of space-time is four-dimensional. So the weird suggestions cannot be used for our purposes.</a:t>
            </a:r>
          </a:p>
          <a:p>
            <a:pPr algn="just"/>
            <a:r>
              <a:rPr lang="en-US" dirty="0" smtClean="0"/>
              <a:t>Why should weird structures be suggested?</a:t>
            </a:r>
            <a:endParaRPr lang="en-US" dirty="0"/>
          </a:p>
        </p:txBody>
      </p:sp>
      <p:sp>
        <p:nvSpPr>
          <p:cNvPr id="3" name="Title 2"/>
          <p:cNvSpPr>
            <a:spLocks noGrp="1"/>
          </p:cNvSpPr>
          <p:nvPr>
            <p:ph type="title"/>
          </p:nvPr>
        </p:nvSpPr>
        <p:spPr/>
        <p:txBody>
          <a:bodyPr/>
          <a:lstStyle/>
          <a:p>
            <a:r>
              <a:rPr lang="en-US" dirty="0" smtClean="0"/>
              <a:t>Seriously Weird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inspiration of the last two suggestions is evidently the quantum state. In non-relativistic quantum mechanics, the </a:t>
            </a:r>
            <a:r>
              <a:rPr lang="en-US" dirty="0" err="1" smtClean="0"/>
              <a:t>wavefunction</a:t>
            </a:r>
            <a:r>
              <a:rPr lang="en-US" dirty="0" smtClean="0"/>
              <a:t>, which </a:t>
            </a:r>
            <a:r>
              <a:rPr lang="en-US" i="1" dirty="0" smtClean="0"/>
              <a:t>represents</a:t>
            </a:r>
            <a:r>
              <a:rPr lang="en-US" dirty="0" smtClean="0"/>
              <a:t> the quantum state, is a complex function </a:t>
            </a:r>
            <a:r>
              <a:rPr lang="en-US" i="1" dirty="0" smtClean="0"/>
              <a:t>on</a:t>
            </a:r>
            <a:r>
              <a:rPr lang="en-US" dirty="0" smtClean="0"/>
              <a:t> a classical configuration space. And since the </a:t>
            </a:r>
            <a:r>
              <a:rPr lang="en-US" dirty="0" err="1" smtClean="0"/>
              <a:t>wavefunction</a:t>
            </a:r>
            <a:r>
              <a:rPr lang="en-US" dirty="0" smtClean="0"/>
              <a:t> must be square-</a:t>
            </a:r>
            <a:r>
              <a:rPr lang="en-US" dirty="0" err="1" smtClean="0"/>
              <a:t>integrable</a:t>
            </a:r>
            <a:r>
              <a:rPr lang="en-US" dirty="0" smtClean="0"/>
              <a:t>, it lives </a:t>
            </a:r>
            <a:r>
              <a:rPr lang="en-US" i="1" dirty="0" smtClean="0"/>
              <a:t>in</a:t>
            </a:r>
            <a:r>
              <a:rPr lang="en-US" dirty="0" smtClean="0"/>
              <a:t> (i.e. is an element of) a high-dimensional Hilbert space.</a:t>
            </a:r>
            <a:endParaRPr lang="en-US" dirty="0"/>
          </a:p>
        </p:txBody>
      </p:sp>
      <p:sp>
        <p:nvSpPr>
          <p:cNvPr id="3" name="Title 2"/>
          <p:cNvSpPr>
            <a:spLocks noGrp="1"/>
          </p:cNvSpPr>
          <p:nvPr>
            <p:ph type="title"/>
          </p:nvPr>
        </p:nvSpPr>
        <p:spPr/>
        <p:txBody>
          <a:bodyPr/>
          <a:lstStyle/>
          <a:p>
            <a:r>
              <a:rPr lang="en-US" dirty="0" smtClean="0"/>
              <a:t>Obviously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These last two, radical, positions </a:t>
            </a:r>
            <a:r>
              <a:rPr lang="en-US" i="1" dirty="0" smtClean="0"/>
              <a:t>begin</a:t>
            </a:r>
            <a:r>
              <a:rPr lang="en-US" dirty="0" smtClean="0"/>
              <a:t> with the </a:t>
            </a:r>
            <a:r>
              <a:rPr lang="en-US" dirty="0" err="1" smtClean="0"/>
              <a:t>wavefunction</a:t>
            </a:r>
            <a:r>
              <a:rPr lang="en-US" dirty="0" smtClean="0"/>
              <a:t> (the mathematical representation of the quantum state) and then </a:t>
            </a:r>
            <a:r>
              <a:rPr lang="en-US" i="1" dirty="0" smtClean="0"/>
              <a:t>retrofit</a:t>
            </a:r>
            <a:r>
              <a:rPr lang="en-US" dirty="0" smtClean="0"/>
              <a:t> an account of the fundamental structure of physical space or space-time that is inspired by the </a:t>
            </a:r>
            <a:r>
              <a:rPr lang="en-US" dirty="0" err="1" smtClean="0"/>
              <a:t>wavefunction</a:t>
            </a:r>
            <a:r>
              <a:rPr lang="en-US" dirty="0" smtClean="0"/>
              <a:t>. </a:t>
            </a:r>
          </a:p>
          <a:p>
            <a:r>
              <a:rPr lang="en-US" dirty="0" smtClean="0"/>
              <a:t>I want to argue that this strategy, which tries to derive a physical ontology by focusing on the mathematical structure of the </a:t>
            </a:r>
            <a:r>
              <a:rPr lang="en-US" dirty="0" err="1" smtClean="0"/>
              <a:t>wavefunction</a:t>
            </a:r>
            <a:r>
              <a:rPr lang="en-US" dirty="0" smtClean="0"/>
              <a:t>,  is a bad hangover from the historical avoidance of the “measurement problem”.</a:t>
            </a:r>
            <a:endParaRPr lang="en-US" dirty="0"/>
          </a:p>
        </p:txBody>
      </p:sp>
      <p:sp>
        <p:nvSpPr>
          <p:cNvPr id="3" name="Title 2"/>
          <p:cNvSpPr>
            <a:spLocks noGrp="1"/>
          </p:cNvSpPr>
          <p:nvPr>
            <p:ph type="title"/>
          </p:nvPr>
        </p:nvSpPr>
        <p:spPr/>
        <p:txBody>
          <a:bodyPr/>
          <a:lstStyle/>
          <a:p>
            <a:r>
              <a:rPr lang="en-US" dirty="0" smtClean="0"/>
              <a:t>Is This Tenable?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most straightforward example of this sort of inference is in “Elementary Quantum Metaphysics”:</a:t>
            </a:r>
          </a:p>
          <a:p>
            <a:r>
              <a:rPr lang="en-US" dirty="0" smtClean="0"/>
              <a:t>“..it has been essential (that is) to the project of quantum-mechanical </a:t>
            </a:r>
            <a:r>
              <a:rPr lang="en-US" i="1" dirty="0" smtClean="0"/>
              <a:t>realism</a:t>
            </a:r>
            <a:r>
              <a:rPr lang="en-US" dirty="0" smtClean="0"/>
              <a:t>…to learn to think of wave functions as physical objects </a:t>
            </a:r>
            <a:r>
              <a:rPr lang="en-US" i="1" dirty="0" smtClean="0"/>
              <a:t>in and of themselves.</a:t>
            </a:r>
            <a:r>
              <a:rPr lang="en-US" dirty="0" smtClean="0"/>
              <a:t>”</a:t>
            </a:r>
            <a:endParaRPr lang="en-US" i="1"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Example: David Albert and Realism About the Wave-function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“And of course the space those sorts of objects </a:t>
            </a:r>
            <a:r>
              <a:rPr lang="en-US" i="1" dirty="0" smtClean="0"/>
              <a:t>live</a:t>
            </a:r>
            <a:r>
              <a:rPr lang="en-US" dirty="0" smtClean="0"/>
              <a:t> in, the space which any realistic understanding of quantum mechanics is necessarily going to depict the history of the world as </a:t>
            </a:r>
            <a:r>
              <a:rPr lang="en-US" i="1" dirty="0" smtClean="0"/>
              <a:t>playing itself out</a:t>
            </a:r>
            <a:r>
              <a:rPr lang="en-US" dirty="0" smtClean="0"/>
              <a:t> (if space is the right name for it—of which more later) is </a:t>
            </a:r>
            <a:r>
              <a:rPr lang="en-US" i="1" dirty="0" smtClean="0"/>
              <a:t>configuration</a:t>
            </a:r>
            <a:r>
              <a:rPr lang="en-US" dirty="0" smtClean="0"/>
              <a:t>-space. And whatever impression we have to the contrary (whatever impression we have, say, of living in a three-dimensional space, or a four-dimensional space-time) is somehow flatly illusory.”</a:t>
            </a:r>
            <a:endParaRPr lang="en-US" dirty="0"/>
          </a:p>
        </p:txBody>
      </p:sp>
      <p:sp>
        <p:nvSpPr>
          <p:cNvPr id="3" name="Title 2"/>
          <p:cNvSpPr>
            <a:spLocks noGrp="1"/>
          </p:cNvSpPr>
          <p:nvPr>
            <p:ph type="title"/>
          </p:nvPr>
        </p:nvSpPr>
        <p:spPr/>
        <p:txBody>
          <a:bodyPr/>
          <a:lstStyle/>
          <a:p>
            <a:r>
              <a:rPr lang="en-US" dirty="0" smtClean="0"/>
              <a:t>Albert </a:t>
            </a:r>
            <a:r>
              <a:rPr lang="en-US" dirty="0" err="1" smtClean="0"/>
              <a:t>con’t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sorts of physical objects that wave functions </a:t>
            </a:r>
            <a:r>
              <a:rPr lang="en-US" i="1" dirty="0" smtClean="0"/>
              <a:t>are</a:t>
            </a:r>
            <a:r>
              <a:rPr lang="en-US" dirty="0" smtClean="0"/>
              <a:t>, on this way of thinking, are (plainly) </a:t>
            </a:r>
            <a:r>
              <a:rPr lang="en-US" i="1" dirty="0" smtClean="0"/>
              <a:t>fields</a:t>
            </a:r>
            <a:r>
              <a:rPr lang="en-US" dirty="0" smtClean="0"/>
              <a:t>—which is to say that they are the sorts of objects whose state one specifies by specifying the values of some set of numbers at every point in the space where they live, the sorts of objects whose states one specifies (in </a:t>
            </a:r>
            <a:r>
              <a:rPr lang="en-US" i="1" dirty="0" smtClean="0"/>
              <a:t>this</a:t>
            </a:r>
            <a:r>
              <a:rPr lang="en-US" dirty="0" smtClean="0"/>
              <a:t> case) by specifying the values of </a:t>
            </a:r>
            <a:r>
              <a:rPr lang="en-US" i="1" dirty="0" smtClean="0"/>
              <a:t>two</a:t>
            </a:r>
            <a:r>
              <a:rPr lang="en-US" dirty="0" smtClean="0"/>
              <a:t> numbers (one of which is usually referred to as an </a:t>
            </a:r>
            <a:r>
              <a:rPr lang="en-US" i="1" dirty="0" smtClean="0"/>
              <a:t>amplitude</a:t>
            </a:r>
            <a:r>
              <a:rPr lang="en-US" dirty="0" smtClean="0"/>
              <a:t>, and the other as a </a:t>
            </a:r>
            <a:r>
              <a:rPr lang="en-US" i="1" dirty="0" smtClean="0"/>
              <a:t>phase</a:t>
            </a:r>
            <a:r>
              <a:rPr lang="en-US" dirty="0" smtClean="0"/>
              <a:t>) at every point in the universe’s so-called </a:t>
            </a:r>
            <a:r>
              <a:rPr lang="en-US" i="1" dirty="0" smtClean="0"/>
              <a:t>configuration</a:t>
            </a:r>
            <a:r>
              <a:rPr lang="en-US" dirty="0" smtClean="0"/>
              <a:t> space”.</a:t>
            </a:r>
            <a:endParaRPr lang="en-US" dirty="0"/>
          </a:p>
        </p:txBody>
      </p:sp>
      <p:sp>
        <p:nvSpPr>
          <p:cNvPr id="3" name="Title 2"/>
          <p:cNvSpPr>
            <a:spLocks noGrp="1"/>
          </p:cNvSpPr>
          <p:nvPr>
            <p:ph type="title"/>
          </p:nvPr>
        </p:nvSpPr>
        <p:spPr/>
        <p:txBody>
          <a:bodyPr/>
          <a:lstStyle/>
          <a:p>
            <a:r>
              <a:rPr lang="en-US" dirty="0" smtClean="0"/>
              <a:t>And for good measure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the early 20</a:t>
            </a:r>
            <a:r>
              <a:rPr lang="en-US" baseline="30000" dirty="0" smtClean="0"/>
              <a:t>th</a:t>
            </a:r>
            <a:r>
              <a:rPr lang="en-US" dirty="0" smtClean="0"/>
              <a:t> century, the school of logical empiricists tried to dress up the old empiricist account of meaning found in Hume and Locke with the modern garb of predicate calculus. Many (but not all) followed the principle that all meaningful claims must either be analytic (and hence “empty”) or reducible to claims about experience, such as a particular sort of visual experience (“red-spot-here-for-me-now”).</a:t>
            </a:r>
            <a:endParaRPr lang="en-US" dirty="0"/>
          </a:p>
        </p:txBody>
      </p:sp>
      <p:sp>
        <p:nvSpPr>
          <p:cNvPr id="3" name="Title 2"/>
          <p:cNvSpPr>
            <a:spLocks noGrp="1"/>
          </p:cNvSpPr>
          <p:nvPr>
            <p:ph type="title"/>
          </p:nvPr>
        </p:nvSpPr>
        <p:spPr/>
        <p:txBody>
          <a:bodyPr/>
          <a:lstStyle/>
          <a:p>
            <a:pPr algn="ctr"/>
            <a:r>
              <a:rPr lang="en-US" dirty="0" smtClean="0"/>
              <a:t>Logical Empiricism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we accept Bell’s approach, which completely solves the ‘measurement problem’, we arrive at an entirely different understanding of the quantum state (the thing represented by the </a:t>
            </a:r>
            <a:r>
              <a:rPr lang="en-US" dirty="0" err="1" smtClean="0"/>
              <a:t>wavefunction</a:t>
            </a:r>
            <a:r>
              <a:rPr lang="en-US" dirty="0" smtClean="0"/>
              <a:t>) and its role in the theory, and therefore an entirely different understanding from Albert’s of the significance of the mathematical form of the </a:t>
            </a:r>
            <a:r>
              <a:rPr lang="en-US" dirty="0" err="1" smtClean="0"/>
              <a:t>wavefunction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The Consequences for the Quantum State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a:t>
            </a:r>
            <a:r>
              <a:rPr lang="en-US" i="1" dirty="0" smtClean="0"/>
              <a:t>data</a:t>
            </a:r>
            <a:r>
              <a:rPr lang="en-US" dirty="0" smtClean="0"/>
              <a:t> of the theory are a function of the distribution of local </a:t>
            </a:r>
            <a:r>
              <a:rPr lang="en-US" dirty="0" err="1" smtClean="0"/>
              <a:t>beables</a:t>
            </a:r>
            <a:r>
              <a:rPr lang="en-US" dirty="0" smtClean="0"/>
              <a:t> (via simple coarse-graining to get macroscopic variables), then the quantum state has empirical consequences </a:t>
            </a:r>
            <a:r>
              <a:rPr lang="en-US" i="1" dirty="0" smtClean="0"/>
              <a:t>only</a:t>
            </a:r>
            <a:r>
              <a:rPr lang="en-US" dirty="0" smtClean="0"/>
              <a:t> insofar as it helps determine the behavior of the local </a:t>
            </a:r>
            <a:r>
              <a:rPr lang="en-US" dirty="0" err="1" smtClean="0"/>
              <a:t>beables</a:t>
            </a:r>
            <a:r>
              <a:rPr lang="en-US" dirty="0" smtClean="0"/>
              <a:t>.</a:t>
            </a:r>
          </a:p>
          <a:p>
            <a:r>
              <a:rPr lang="en-US" dirty="0" smtClean="0"/>
              <a:t>That is, the quantum state manifests itself in the data exactly to the extent that it influences the </a:t>
            </a:r>
            <a:r>
              <a:rPr lang="en-US" i="1" dirty="0" smtClean="0"/>
              <a:t>configuration of local </a:t>
            </a:r>
            <a:r>
              <a:rPr lang="en-US" i="1" dirty="0" err="1" smtClean="0"/>
              <a:t>beables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The empirical content of the quantum state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same conclusion would hold, according to this analysis, for </a:t>
            </a:r>
            <a:r>
              <a:rPr lang="en-US" i="1" dirty="0" smtClean="0"/>
              <a:t>any</a:t>
            </a:r>
            <a:r>
              <a:rPr lang="en-US" dirty="0" smtClean="0"/>
              <a:t> non-local </a:t>
            </a:r>
            <a:r>
              <a:rPr lang="en-US" dirty="0" err="1" smtClean="0"/>
              <a:t>beable</a:t>
            </a:r>
            <a:r>
              <a:rPr lang="en-US" dirty="0" smtClean="0"/>
              <a:t>, because the non-local </a:t>
            </a:r>
            <a:r>
              <a:rPr lang="en-US" dirty="0" err="1" smtClean="0"/>
              <a:t>beables</a:t>
            </a:r>
            <a:r>
              <a:rPr lang="en-US" dirty="0" smtClean="0"/>
              <a:t> are not directly given in the data.</a:t>
            </a:r>
          </a:p>
          <a:p>
            <a:r>
              <a:rPr lang="en-US" dirty="0" smtClean="0"/>
              <a:t>The </a:t>
            </a:r>
            <a:r>
              <a:rPr lang="en-US" i="1" dirty="0" smtClean="0"/>
              <a:t>mathematical form</a:t>
            </a:r>
            <a:r>
              <a:rPr lang="en-US" dirty="0" smtClean="0"/>
              <a:t> of the representative of the quantum state must therefore be of a kind to generate (by some equation) a specification of how </a:t>
            </a:r>
            <a:r>
              <a:rPr lang="en-US" i="1" dirty="0" smtClean="0"/>
              <a:t>configurations of local </a:t>
            </a:r>
            <a:r>
              <a:rPr lang="en-US" i="1" dirty="0" err="1" smtClean="0"/>
              <a:t>beables</a:t>
            </a:r>
            <a:r>
              <a:rPr lang="en-US" dirty="0" smtClean="0"/>
              <a:t> (will or might)</a:t>
            </a:r>
            <a:r>
              <a:rPr lang="en-US" i="1" dirty="0" smtClean="0"/>
              <a:t> change</a:t>
            </a:r>
            <a:r>
              <a:rPr lang="en-US" dirty="0" smtClean="0"/>
              <a:t>. An obvious mathematical object that can play this role is a </a:t>
            </a:r>
            <a:r>
              <a:rPr lang="en-US" i="1" dirty="0" smtClean="0"/>
              <a:t>function on configuration space.</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Generally for Any Non-Local </a:t>
            </a:r>
            <a:r>
              <a:rPr lang="en-US" dirty="0" err="1" smtClean="0"/>
              <a:t>Beable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It is essential, in this picture, that the mathematical space represent the configuration of local </a:t>
            </a:r>
            <a:r>
              <a:rPr lang="en-US" dirty="0" err="1" smtClean="0"/>
              <a:t>beables</a:t>
            </a:r>
            <a:r>
              <a:rPr lang="en-US" dirty="0" smtClean="0"/>
              <a:t> in a space-time of the form 1-7, at least in the </a:t>
            </a:r>
            <a:r>
              <a:rPr lang="en-US" i="1" dirty="0" smtClean="0"/>
              <a:t>present</a:t>
            </a:r>
            <a:r>
              <a:rPr lang="en-US" dirty="0" smtClean="0"/>
              <a:t> state of the universe. (The space-time, and hence configuration space, could be quite different at different times and places in the history of the universe.)</a:t>
            </a:r>
          </a:p>
          <a:p>
            <a:r>
              <a:rPr lang="en-US" dirty="0" smtClean="0"/>
              <a:t>Note that Albert’s naïve interpretation of the </a:t>
            </a:r>
            <a:r>
              <a:rPr lang="en-US" dirty="0" err="1" smtClean="0"/>
              <a:t>wavefunction</a:t>
            </a:r>
            <a:r>
              <a:rPr lang="en-US" dirty="0" smtClean="0"/>
              <a:t> as indicating the fundamentality of “configuration space” has entirely evaporated.</a:t>
            </a:r>
            <a:endParaRPr lang="en-US" dirty="0"/>
          </a:p>
        </p:txBody>
      </p:sp>
      <p:sp>
        <p:nvSpPr>
          <p:cNvPr id="3" name="Title 2"/>
          <p:cNvSpPr>
            <a:spLocks noGrp="1"/>
          </p:cNvSpPr>
          <p:nvPr>
            <p:ph type="title"/>
          </p:nvPr>
        </p:nvSpPr>
        <p:spPr/>
        <p:txBody>
          <a:bodyPr/>
          <a:lstStyle/>
          <a:p>
            <a:r>
              <a:rPr lang="en-US" dirty="0" smtClean="0"/>
              <a:t>Really Configuration Space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we follow Bell’s suggestions, a clear, complete physical theory that makes transparent connections to data will have three main components:</a:t>
            </a:r>
          </a:p>
          <a:p>
            <a:r>
              <a:rPr lang="en-US" dirty="0" smtClean="0"/>
              <a:t>1) a space-time structure that (now) coarse-grains to a familiar 4-dimensional form</a:t>
            </a:r>
          </a:p>
          <a:p>
            <a:r>
              <a:rPr lang="en-US" dirty="0" smtClean="0"/>
              <a:t>2) a set of postulated physical entities, or </a:t>
            </a:r>
            <a:r>
              <a:rPr lang="en-US" dirty="0" err="1" smtClean="0"/>
              <a:t>beables</a:t>
            </a:r>
            <a:r>
              <a:rPr lang="en-US" dirty="0" smtClean="0"/>
              <a:t>, divided into two types: local and non-local</a:t>
            </a:r>
          </a:p>
          <a:p>
            <a:r>
              <a:rPr lang="en-US" dirty="0" smtClean="0"/>
              <a:t>3) a dynamics for the </a:t>
            </a:r>
            <a:r>
              <a:rPr lang="en-US" dirty="0" err="1" smtClean="0"/>
              <a:t>beables</a:t>
            </a:r>
            <a:r>
              <a:rPr lang="en-US" dirty="0" smtClean="0"/>
              <a:t> and (ultimately) the space-time structure</a:t>
            </a:r>
            <a:endParaRPr lang="en-US" dirty="0"/>
          </a:p>
        </p:txBody>
      </p:sp>
      <p:sp>
        <p:nvSpPr>
          <p:cNvPr id="3" name="Title 2"/>
          <p:cNvSpPr>
            <a:spLocks noGrp="1"/>
          </p:cNvSpPr>
          <p:nvPr>
            <p:ph type="title"/>
          </p:nvPr>
        </p:nvSpPr>
        <p:spPr/>
        <p:txBody>
          <a:bodyPr/>
          <a:lstStyle/>
          <a:p>
            <a:r>
              <a:rPr lang="en-US" dirty="0" smtClean="0"/>
              <a:t>How to Make a Theory </a:t>
            </a:r>
            <a:r>
              <a:rPr lang="en-US" dirty="0" err="1" smtClean="0"/>
              <a:t>á</a:t>
            </a:r>
            <a:r>
              <a:rPr lang="en-US" dirty="0" smtClean="0"/>
              <a:t> la Bell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500" fill="hold"/>
                                        <p:tgtEl>
                                          <p:spTgt spid="2">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2">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a:t>
            </a:r>
            <a:r>
              <a:rPr lang="en-US" dirty="0" err="1" smtClean="0"/>
              <a:t>beables</a:t>
            </a:r>
            <a:r>
              <a:rPr lang="en-US" dirty="0" smtClean="0"/>
              <a:t> divide into local and non-local because, on the one hand, familiar macroscopic objects, as reported in the data, should be made of microscopic local </a:t>
            </a:r>
            <a:r>
              <a:rPr lang="en-US" dirty="0" err="1" smtClean="0"/>
              <a:t>beables</a:t>
            </a:r>
            <a:r>
              <a:rPr lang="en-US" dirty="0" smtClean="0"/>
              <a:t> and</a:t>
            </a:r>
            <a:r>
              <a:rPr lang="en-US" dirty="0" smtClean="0"/>
              <a:t>, on the other hand, we want to implement the non-locality without superluminal local entities (tachyons).</a:t>
            </a:r>
            <a:endParaRPr lang="en-US" dirty="0"/>
          </a:p>
        </p:txBody>
      </p:sp>
      <p:sp>
        <p:nvSpPr>
          <p:cNvPr id="3" name="Title 2"/>
          <p:cNvSpPr>
            <a:spLocks noGrp="1"/>
          </p:cNvSpPr>
          <p:nvPr>
            <p:ph type="title"/>
          </p:nvPr>
        </p:nvSpPr>
        <p:spPr/>
        <p:txBody>
          <a:bodyPr/>
          <a:lstStyle/>
          <a:p>
            <a:r>
              <a:rPr lang="en-US" dirty="0" smtClean="0"/>
              <a:t>Division of </a:t>
            </a:r>
            <a:r>
              <a:rPr lang="en-US" dirty="0" err="1" smtClean="0"/>
              <a:t>Beables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division of </a:t>
            </a:r>
            <a:r>
              <a:rPr lang="en-US" dirty="0" err="1" smtClean="0"/>
              <a:t>beables</a:t>
            </a:r>
            <a:r>
              <a:rPr lang="en-US" dirty="0" smtClean="0"/>
              <a:t> suggests a parallel division of dynamics: one for the non-local </a:t>
            </a:r>
            <a:r>
              <a:rPr lang="en-US" dirty="0" err="1" smtClean="0"/>
              <a:t>beable</a:t>
            </a:r>
            <a:r>
              <a:rPr lang="en-US" dirty="0" smtClean="0"/>
              <a:t> (quantum state) and another for the local </a:t>
            </a:r>
            <a:r>
              <a:rPr lang="en-US" dirty="0" err="1" smtClean="0"/>
              <a:t>beables</a:t>
            </a:r>
            <a:r>
              <a:rPr lang="en-US" dirty="0" smtClean="0"/>
              <a:t> (ultimately including space-time structure).</a:t>
            </a:r>
          </a:p>
          <a:p>
            <a:r>
              <a:rPr lang="en-US" dirty="0" smtClean="0"/>
              <a:t>In </a:t>
            </a:r>
            <a:r>
              <a:rPr lang="en-US" dirty="0" err="1" smtClean="0"/>
              <a:t>Bohm’s</a:t>
            </a:r>
            <a:r>
              <a:rPr lang="en-US" dirty="0" smtClean="0"/>
              <a:t> theory, this yields, e.g., Schrödinger’s equation for the quantum state and the guidance equation for the local </a:t>
            </a:r>
            <a:r>
              <a:rPr lang="en-US" dirty="0" err="1" smtClean="0"/>
              <a:t>beables</a:t>
            </a:r>
            <a:r>
              <a:rPr lang="en-US" dirty="0" smtClean="0"/>
              <a:t>.</a:t>
            </a:r>
          </a:p>
          <a:p>
            <a:r>
              <a:rPr lang="en-US" dirty="0" smtClean="0"/>
              <a:t>In a GRW-type theory, it yields a GRW dynamics for the quantum state and a second equation specifying the distribution of local </a:t>
            </a:r>
            <a:r>
              <a:rPr lang="en-US" dirty="0" err="1" smtClean="0"/>
              <a:t>beables</a:t>
            </a:r>
            <a:r>
              <a:rPr lang="en-US" dirty="0" smtClean="0"/>
              <a:t> in terms of the quantum state.</a:t>
            </a:r>
            <a:endParaRPr lang="en-US" dirty="0"/>
          </a:p>
        </p:txBody>
      </p:sp>
      <p:sp>
        <p:nvSpPr>
          <p:cNvPr id="3" name="Title 2"/>
          <p:cNvSpPr>
            <a:spLocks noGrp="1"/>
          </p:cNvSpPr>
          <p:nvPr>
            <p:ph type="title"/>
          </p:nvPr>
        </p:nvSpPr>
        <p:spPr/>
        <p:txBody>
          <a:bodyPr/>
          <a:lstStyle/>
          <a:p>
            <a:r>
              <a:rPr lang="en-US" dirty="0" smtClean="0"/>
              <a:t>Division of Dynamics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GRW-type theories therefore have only </a:t>
            </a:r>
            <a:r>
              <a:rPr lang="en-US" i="1" dirty="0" smtClean="0"/>
              <a:t>one</a:t>
            </a:r>
            <a:r>
              <a:rPr lang="en-US" dirty="0" smtClean="0"/>
              <a:t> fundamental dynamical law: the dynamics of the local </a:t>
            </a:r>
            <a:r>
              <a:rPr lang="en-US" dirty="0" err="1" smtClean="0"/>
              <a:t>beables</a:t>
            </a:r>
            <a:r>
              <a:rPr lang="en-US" dirty="0" smtClean="0"/>
              <a:t> piggy-backs on that of the quantum state via the relation between quantum state and local </a:t>
            </a:r>
            <a:r>
              <a:rPr lang="en-US" dirty="0" err="1" smtClean="0"/>
              <a:t>beables</a:t>
            </a:r>
            <a:r>
              <a:rPr lang="en-US" dirty="0" smtClean="0"/>
              <a:t>.</a:t>
            </a:r>
          </a:p>
          <a:p>
            <a:r>
              <a:rPr lang="en-US" dirty="0" err="1" smtClean="0"/>
              <a:t>Bohm</a:t>
            </a:r>
            <a:r>
              <a:rPr lang="en-US" dirty="0" smtClean="0"/>
              <a:t>-type theories have the potential of having only </a:t>
            </a:r>
            <a:r>
              <a:rPr lang="en-US" i="1" dirty="0" smtClean="0"/>
              <a:t>one</a:t>
            </a:r>
            <a:r>
              <a:rPr lang="en-US" dirty="0" smtClean="0"/>
              <a:t> fundamental dynamical law if the universal quantum state turns out to be static. The observable changes that constitute the data are then generated by the guidance equation.</a:t>
            </a:r>
            <a:endParaRPr lang="en-US" dirty="0"/>
          </a:p>
        </p:txBody>
      </p:sp>
      <p:sp>
        <p:nvSpPr>
          <p:cNvPr id="3" name="Title 2"/>
          <p:cNvSpPr>
            <a:spLocks noGrp="1"/>
          </p:cNvSpPr>
          <p:nvPr>
            <p:ph type="title"/>
          </p:nvPr>
        </p:nvSpPr>
        <p:spPr/>
        <p:txBody>
          <a:bodyPr/>
          <a:lstStyle/>
          <a:p>
            <a:r>
              <a:rPr lang="en-US" dirty="0" smtClean="0"/>
              <a:t>Reducing the Dynamics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 have not argued that it is impossible to create a clear, complete physical theory with a transparent connection between physics and data in some other way.</a:t>
            </a:r>
          </a:p>
          <a:p>
            <a:r>
              <a:rPr lang="en-US" dirty="0" smtClean="0"/>
              <a:t>But Bell’s basic approach leave a wide scope for variation in terms of local </a:t>
            </a:r>
            <a:r>
              <a:rPr lang="en-US" dirty="0" err="1" smtClean="0"/>
              <a:t>beables</a:t>
            </a:r>
            <a:r>
              <a:rPr lang="en-US" dirty="0" smtClean="0"/>
              <a:t>, non-local </a:t>
            </a:r>
            <a:r>
              <a:rPr lang="en-US" dirty="0" err="1" smtClean="0"/>
              <a:t>beables</a:t>
            </a:r>
            <a:r>
              <a:rPr lang="en-US" dirty="0" smtClean="0"/>
              <a:t>, space-time structure, and dynamical law. Both </a:t>
            </a:r>
            <a:r>
              <a:rPr lang="en-US" dirty="0" err="1" smtClean="0"/>
              <a:t>Bohmian</a:t>
            </a:r>
            <a:r>
              <a:rPr lang="en-US" dirty="0" smtClean="0"/>
              <a:t> mechanics and GRW fit easily in the scheme.</a:t>
            </a:r>
          </a:p>
          <a:p>
            <a:r>
              <a:rPr lang="en-US" dirty="0" smtClean="0"/>
              <a:t>Any other sort of approach ought to be able to explain its basic architecture as precisely.</a:t>
            </a:r>
            <a:endParaRPr lang="en-US" dirty="0"/>
          </a:p>
        </p:txBody>
      </p:sp>
      <p:sp>
        <p:nvSpPr>
          <p:cNvPr id="3" name="Title 2"/>
          <p:cNvSpPr>
            <a:spLocks noGrp="1"/>
          </p:cNvSpPr>
          <p:nvPr>
            <p:ph type="title"/>
          </p:nvPr>
        </p:nvSpPr>
        <p:spPr/>
        <p:txBody>
          <a:bodyPr>
            <a:normAutofit/>
          </a:bodyPr>
          <a:lstStyle/>
          <a:p>
            <a:r>
              <a:rPr lang="en-US" dirty="0" smtClean="0"/>
              <a:t>Bell has shown us </a:t>
            </a:r>
            <a:r>
              <a:rPr lang="en-US" i="1" dirty="0" smtClean="0"/>
              <a:t>a</a:t>
            </a:r>
            <a:r>
              <a:rPr lang="en-US" dirty="0" smtClean="0"/>
              <a:t> way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Since claims about conscious experience do not follow directly from claims about, e.g., the behavior of atoms, some logical empiricists who wanted to connect physical claims to data needed bridge principles.</a:t>
            </a:r>
            <a:endParaRPr lang="en-US" dirty="0"/>
          </a:p>
        </p:txBody>
      </p:sp>
      <p:sp>
        <p:nvSpPr>
          <p:cNvPr id="3" name="Title 2"/>
          <p:cNvSpPr>
            <a:spLocks noGrp="1"/>
          </p:cNvSpPr>
          <p:nvPr>
            <p:ph type="title"/>
          </p:nvPr>
        </p:nvSpPr>
        <p:spPr/>
        <p:txBody>
          <a:bodyPr/>
          <a:lstStyle/>
          <a:p>
            <a:pPr algn="ctr"/>
            <a:r>
              <a:rPr lang="en-US" dirty="0" smtClean="0"/>
              <a:t>Bridge Principles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dirty="0" smtClean="0"/>
              <a:t>For Example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Consider the following characterization of a “theory” due to Ernst Nagel, in </a:t>
            </a:r>
            <a:r>
              <a:rPr lang="en-US" i="1" dirty="0" smtClean="0"/>
              <a:t>The Structure of Science</a:t>
            </a:r>
            <a:r>
              <a:rPr lang="en-US" dirty="0" smtClean="0"/>
              <a:t>:</a:t>
            </a:r>
          </a:p>
          <a:p>
            <a:pPr algn="just"/>
            <a:r>
              <a:rPr lang="en-US" dirty="0" smtClean="0"/>
              <a:t>“For the purposes of analysis, it will be useful to distinguish three components in a theory: (1) an abstract calculus that is the logical skeleton of the explanatory system, and that ‘implicitly defines’ the basic notions of the system; (2) a set of rules that in effect assign an empirical content to the abstract calculus by relating it to the concrete materials of observation and experiment; and (3) an interpretation or model for the abstract calculus, which supplies some flesh for the skeletal structure in terms of more or less </a:t>
            </a:r>
            <a:r>
              <a:rPr lang="en-US" dirty="0" err="1" smtClean="0"/>
              <a:t>visualizable</a:t>
            </a:r>
            <a:r>
              <a:rPr lang="en-US" dirty="0" smtClean="0"/>
              <a:t> materials.” (</a:t>
            </a:r>
            <a:r>
              <a:rPr lang="en-US" dirty="0" err="1" smtClean="0"/>
              <a:t>p</a:t>
            </a:r>
            <a:r>
              <a:rPr lang="en-US" dirty="0" smtClean="0"/>
              <a:t>. 90)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Why this is a bad picture</a:t>
            </a:r>
            <a:endParaRPr lang="en-US" dirty="0"/>
          </a:p>
        </p:txBody>
      </p:sp>
      <p:sp>
        <p:nvSpPr>
          <p:cNvPr id="3" name="Content Placeholder 2"/>
          <p:cNvSpPr>
            <a:spLocks noGrp="1"/>
          </p:cNvSpPr>
          <p:nvPr>
            <p:ph idx="1"/>
          </p:nvPr>
        </p:nvSpPr>
        <p:spPr/>
        <p:txBody>
          <a:bodyPr>
            <a:normAutofit fontScale="92500"/>
          </a:bodyPr>
          <a:lstStyle/>
          <a:p>
            <a:r>
              <a:rPr lang="en-US" dirty="0" smtClean="0"/>
              <a:t>Nagel’s presentation avoids any direct discussion of the ontology of a theory. The “skeleton” of the theory is not an ontological postulate about what exists, but an “abstract calculus”, presumably a piece of the mathematics (otherwise, why “abstract”?). But such an “abstract calculus” cannot “implicitly define” any </a:t>
            </a:r>
            <a:r>
              <a:rPr lang="en-US" i="1" dirty="0" smtClean="0"/>
              <a:t>physical</a:t>
            </a:r>
            <a:r>
              <a:rPr lang="en-US" dirty="0" smtClean="0"/>
              <a:t> notion: it can only implicitly define other abstract, mathematical notions. So the “skeleton”, on this picture, </a:t>
            </a:r>
            <a:r>
              <a:rPr lang="en-US" i="1" dirty="0" smtClean="0"/>
              <a:t>contains no physics at all</a:t>
            </a:r>
            <a:r>
              <a:rPr lang="en-US" dirty="0" smtClean="0"/>
              <a:t>: it is just mathematics.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dirty="0" smtClean="0"/>
              <a:t>How this gains empirical content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Nagel’s picture, the abstract calculus comes to have empirical content, and hence comes to be empirically testable, only via the second component, the “set of rules” that “assign empirical content to the abstract calculus”. These are sometimes called “bridge laws”, which are supposed to connect the “unobservable” or “theoretical” parts of the theory to empirical phenomena.</a:t>
            </a:r>
          </a:p>
          <a:p>
            <a:pPr algn="just"/>
            <a:r>
              <a:rPr lang="en-US" dirty="0" smtClean="0"/>
              <a:t>With this sort of picture in place, it is easy to make connections </a:t>
            </a:r>
            <a:r>
              <a:rPr lang="en-US" dirty="0" smtClean="0"/>
              <a:t>to, e.g., </a:t>
            </a:r>
            <a:r>
              <a:rPr lang="en-US" dirty="0" smtClean="0"/>
              <a:t>textbook quantum theory.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1932</TotalTime>
  <Words>4945</Words>
  <Application>Microsoft Macintosh PowerPoint</Application>
  <PresentationFormat>On-screen Show (4:3)</PresentationFormat>
  <Paragraphs>164</Paragraphs>
  <Slides>58</Slides>
  <Notes>0</Notes>
  <HiddenSlides>0</HiddenSlides>
  <MMClips>0</MMClips>
  <ScaleCrop>false</ScaleCrop>
  <HeadingPairs>
    <vt:vector size="4" baseType="variant">
      <vt:variant>
        <vt:lpstr>Design Template</vt:lpstr>
      </vt:variant>
      <vt:variant>
        <vt:i4>1</vt:i4>
      </vt:variant>
      <vt:variant>
        <vt:lpstr>Slide Titles</vt:lpstr>
      </vt:variant>
      <vt:variant>
        <vt:i4>58</vt:i4>
      </vt:variant>
    </vt:vector>
  </HeadingPairs>
  <TitlesOfParts>
    <vt:vector size="59" baseType="lpstr">
      <vt:lpstr>Concourse</vt:lpstr>
      <vt:lpstr>How Theory Meets the World</vt:lpstr>
      <vt:lpstr>Theory And Data</vt:lpstr>
      <vt:lpstr>“Empirical”</vt:lpstr>
      <vt:lpstr>Dilemma</vt:lpstr>
      <vt:lpstr>Logical Empiricism</vt:lpstr>
      <vt:lpstr>Bridge Principles</vt:lpstr>
      <vt:lpstr>For Example</vt:lpstr>
      <vt:lpstr>Why this is a bad picture</vt:lpstr>
      <vt:lpstr>How this gains empirical content</vt:lpstr>
      <vt:lpstr>What’s wrong with this picture?</vt:lpstr>
      <vt:lpstr>An alternative example</vt:lpstr>
      <vt:lpstr>Newton continued</vt:lpstr>
      <vt:lpstr>Nota Bene!</vt:lpstr>
      <vt:lpstr>In more detail</vt:lpstr>
      <vt:lpstr>Empirical Data</vt:lpstr>
      <vt:lpstr>Theory and Data</vt:lpstr>
      <vt:lpstr>Original Sin</vt:lpstr>
      <vt:lpstr>Bohr: Good!</vt:lpstr>
      <vt:lpstr>Bohr: Bad!</vt:lpstr>
      <vt:lpstr>Bohr: Even Worse!</vt:lpstr>
      <vt:lpstr>Why the Bad is Bad</vt:lpstr>
      <vt:lpstr>What We Need</vt:lpstr>
      <vt:lpstr>Two Senses of “Classical”</vt:lpstr>
      <vt:lpstr>The “Classical” Environment</vt:lpstr>
      <vt:lpstr>Connection to Theory</vt:lpstr>
      <vt:lpstr>Bell’s Program</vt:lpstr>
      <vt:lpstr>First Comparison to Bohr</vt:lpstr>
      <vt:lpstr>Local Beables</vt:lpstr>
      <vt:lpstr>Local Beables and Data</vt:lpstr>
      <vt:lpstr>Second Comparison to Bohr</vt:lpstr>
      <vt:lpstr>From Theory to Data</vt:lpstr>
      <vt:lpstr>Microscopic to Macroscopic</vt:lpstr>
      <vt:lpstr>Bohr’s Dual Ontology</vt:lpstr>
      <vt:lpstr>Bell’s Obvious Solution</vt:lpstr>
      <vt:lpstr>Bell con’t</vt:lpstr>
      <vt:lpstr>Bell end</vt:lpstr>
      <vt:lpstr>Mission Accomplished</vt:lpstr>
      <vt:lpstr>Possible Local Beables</vt:lpstr>
      <vt:lpstr>Local in What?</vt:lpstr>
      <vt:lpstr>Some Tame Proposals About Space-Time</vt:lpstr>
      <vt:lpstr>Some Surpising But Still Tame Proposals</vt:lpstr>
      <vt:lpstr>One Proposal Hard to Understand</vt:lpstr>
      <vt:lpstr>Some Seriously Weird Suggestions</vt:lpstr>
      <vt:lpstr>Seriously Weird</vt:lpstr>
      <vt:lpstr>Obviously</vt:lpstr>
      <vt:lpstr>Is This Tenable?</vt:lpstr>
      <vt:lpstr>Example: David Albert and Realism About the Wave-function</vt:lpstr>
      <vt:lpstr>Albert con’t</vt:lpstr>
      <vt:lpstr>And for good measure</vt:lpstr>
      <vt:lpstr>The Consequences for the Quantum State</vt:lpstr>
      <vt:lpstr>The empirical content of the quantum state</vt:lpstr>
      <vt:lpstr>Generally for Any Non-Local Beable</vt:lpstr>
      <vt:lpstr>Really Configuration Space</vt:lpstr>
      <vt:lpstr>How to Make a Theory á la Bell</vt:lpstr>
      <vt:lpstr>Division of Beables</vt:lpstr>
      <vt:lpstr>Division of Dynamics</vt:lpstr>
      <vt:lpstr>Reducing the Dynamics</vt:lpstr>
      <vt:lpstr>Bell has shown us a way</vt:lpstr>
    </vt:vector>
  </TitlesOfParts>
  <Company>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Think (About)  Non-Local Entities</dc:title>
  <dc:creator>The Maudlins</dc:creator>
  <cp:lastModifiedBy>The Maudlins</cp:lastModifiedBy>
  <cp:revision>17</cp:revision>
  <dcterms:created xsi:type="dcterms:W3CDTF">2013-07-26T11:11:10Z</dcterms:created>
  <dcterms:modified xsi:type="dcterms:W3CDTF">2013-07-26T13:27:35Z</dcterms:modified>
</cp:coreProperties>
</file>